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/>
  <p:notesSz cx="9144000" cy="6858000"/>
  <p:embeddedFontLst>
    <p:embeddedFont>
      <p:font typeface="Arial" panose="00000000000000000000" pitchFamily="34" charset="1"/>
      <p:regular r:id="rId61"/>
    </p:embeddedFont>
    <p:embeddedFont>
      <p:font typeface="Bradley Hand ITC" panose="00000000000000000000" pitchFamily="66" charset="1"/>
      <p:bold r:id="rId64"/>
    </p:embeddedFont>
    <p:embeddedFont>
      <p:font typeface="Calibri" panose="00000000000000000000" pitchFamily="34" charset="1"/>
      <p:regular r:id="rId58"/>
      <p:bold r:id="rId59"/>
      <p:boldItalic r:id="rId60"/>
    </p:embeddedFont>
    <p:embeddedFont>
      <p:font typeface="Curlz MT" panose="00000000000000000000" pitchFamily="82" charset="1"/>
      <p:boldItalic r:id="rId65"/>
    </p:embeddedFont>
    <p:embeddedFont>
      <p:font typeface="Times New Roman" panose="00000000000000000000" pitchFamily="18" charset="1"/>
      <p:regular r:id="rId57"/>
      <p:bold r:id="rId63"/>
    </p:embeddedFont>
    <p:embeddedFont>
      <p:font typeface="Verdana" panose="00000000000000000000" pitchFamily="34" charset="1"/>
      <p:regular r:id="rId6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font" Target="fonts/font1.fntdata"/><Relationship Id="rId58" Type="http://schemas.openxmlformats.org/officeDocument/2006/relationships/font" Target="fonts/font2.fntdata"/><Relationship Id="rId59" Type="http://schemas.openxmlformats.org/officeDocument/2006/relationships/font" Target="fonts/font3.fntdata"/><Relationship Id="rId60" Type="http://schemas.openxmlformats.org/officeDocument/2006/relationships/font" Target="fonts/font4.fntdata"/><Relationship Id="rId61" Type="http://schemas.openxmlformats.org/officeDocument/2006/relationships/font" Target="fonts/font5.fntdata"/><Relationship Id="rId62" Type="http://schemas.openxmlformats.org/officeDocument/2006/relationships/font" Target="fonts/font6.fntdata"/><Relationship Id="rId63" Type="http://schemas.openxmlformats.org/officeDocument/2006/relationships/font" Target="fonts/font7.fntdata"/><Relationship Id="rId64" Type="http://schemas.openxmlformats.org/officeDocument/2006/relationships/font" Target="fonts/font8.fntdata"/><Relationship Id="rId65" Type="http://schemas.openxmlformats.org/officeDocument/2006/relationships/font" Target="fonts/font9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920" y="78740"/>
            <a:ext cx="890015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2389" y="1369059"/>
            <a:ext cx="6314440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uttuguru.blogspot.in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579" y="576579"/>
            <a:ext cx="381190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-5">
                <a:uFill>
                  <a:solidFill>
                    <a:srgbClr val="000000"/>
                  </a:solidFill>
                </a:uFill>
              </a:rPr>
              <a:t>Presentation</a:t>
            </a:r>
            <a:r>
              <a:rPr dirty="0" spc="-60"/>
              <a:t> </a:t>
            </a:r>
            <a:r>
              <a:rPr dirty="0" u="heavy" spc="-5">
                <a:uFill>
                  <a:solidFill>
                    <a:srgbClr val="000000"/>
                  </a:solidFill>
                </a:uFill>
              </a:rPr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2299970" y="3152139"/>
            <a:ext cx="4544060" cy="0"/>
          </a:xfrm>
          <a:custGeom>
            <a:avLst/>
            <a:gdLst/>
            <a:ahLst/>
            <a:cxnLst/>
            <a:rect l="l" t="t" r="r" b="b"/>
            <a:pathLst>
              <a:path w="4544059" h="0">
                <a:moveTo>
                  <a:pt x="0" y="0"/>
                </a:moveTo>
                <a:lnTo>
                  <a:pt x="454406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8429" y="4295140"/>
            <a:ext cx="1074420" cy="0"/>
          </a:xfrm>
          <a:custGeom>
            <a:avLst/>
            <a:gdLst/>
            <a:ahLst/>
            <a:cxnLst/>
            <a:rect l="l" t="t" r="r" b="b"/>
            <a:pathLst>
              <a:path w="1074420" h="0">
                <a:moveTo>
                  <a:pt x="0" y="0"/>
                </a:moveTo>
                <a:lnTo>
                  <a:pt x="10744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87270" y="2090420"/>
            <a:ext cx="4349115" cy="3691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60525" marR="5080" indent="-1648460">
              <a:lnSpc>
                <a:spcPct val="100000"/>
              </a:lnSpc>
              <a:spcBef>
                <a:spcPts val="100"/>
              </a:spcBef>
            </a:pPr>
            <a:r>
              <a:rPr dirty="0" sz="7500" spc="-10" b="1" i="1">
                <a:latin typeface="Calibri"/>
                <a:cs typeface="Calibri"/>
              </a:rPr>
              <a:t>EL</a:t>
            </a:r>
            <a:r>
              <a:rPr dirty="0" sz="7500" b="1" i="1">
                <a:latin typeface="Calibri"/>
                <a:cs typeface="Calibri"/>
              </a:rPr>
              <a:t>A</a:t>
            </a:r>
            <a:r>
              <a:rPr dirty="0" sz="7500" spc="-5" b="1" i="1">
                <a:latin typeface="Calibri"/>
                <a:cs typeface="Calibri"/>
              </a:rPr>
              <a:t>STIC</a:t>
            </a:r>
            <a:r>
              <a:rPr dirty="0" sz="7500" spc="5" b="1" i="1">
                <a:latin typeface="Calibri"/>
                <a:cs typeface="Calibri"/>
              </a:rPr>
              <a:t>I</a:t>
            </a:r>
            <a:r>
              <a:rPr dirty="0" sz="7500" spc="-20" b="1" i="1">
                <a:latin typeface="Calibri"/>
                <a:cs typeface="Calibri"/>
              </a:rPr>
              <a:t>T</a:t>
            </a:r>
            <a:r>
              <a:rPr dirty="0" sz="7500" b="1" i="1">
                <a:latin typeface="Calibri"/>
                <a:cs typeface="Calibri"/>
              </a:rPr>
              <a:t>Y </a:t>
            </a:r>
            <a:r>
              <a:rPr dirty="0" sz="7500" b="1" i="1">
                <a:latin typeface="Calibri"/>
                <a:cs typeface="Calibri"/>
              </a:rPr>
              <a:t> </a:t>
            </a:r>
            <a:r>
              <a:rPr dirty="0" sz="7500" spc="-5" b="1" i="1">
                <a:latin typeface="Calibri"/>
                <a:cs typeface="Calibri"/>
              </a:rPr>
              <a:t>OF</a:t>
            </a:r>
            <a:endParaRPr sz="7500">
              <a:latin typeface="Calibri"/>
              <a:cs typeface="Calibri"/>
            </a:endParaRPr>
          </a:p>
          <a:p>
            <a:pPr marL="205740">
              <a:lnSpc>
                <a:spcPct val="100000"/>
              </a:lnSpc>
              <a:spcBef>
                <a:spcPts val="1870"/>
              </a:spcBef>
            </a:pPr>
            <a:r>
              <a:rPr dirty="0" sz="7500" spc="-10" b="1" i="1">
                <a:latin typeface="Calibri"/>
                <a:cs typeface="Calibri"/>
              </a:rPr>
              <a:t>DEMAND</a:t>
            </a:r>
            <a:endParaRPr sz="7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3010" y="5675629"/>
            <a:ext cx="3700779" cy="0"/>
          </a:xfrm>
          <a:custGeom>
            <a:avLst/>
            <a:gdLst/>
            <a:ahLst/>
            <a:cxnLst/>
            <a:rect l="l" t="t" r="r" b="b"/>
            <a:pathLst>
              <a:path w="3700779" h="0">
                <a:moveTo>
                  <a:pt x="0" y="0"/>
                </a:moveTo>
                <a:lnTo>
                  <a:pt x="3700779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85240" marR="5080" indent="-1042669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ALL KINDS OF </a:t>
            </a:r>
            <a:r>
              <a:rPr dirty="0" sz="4000" spc="-10"/>
              <a:t>DEMAND </a:t>
            </a:r>
            <a:r>
              <a:rPr dirty="0" sz="4000" spc="-5"/>
              <a:t>CAN BE</a:t>
            </a:r>
            <a:r>
              <a:rPr dirty="0" sz="4000" spc="-80"/>
              <a:t> </a:t>
            </a:r>
            <a:r>
              <a:rPr dirty="0" sz="4000" spc="-10"/>
              <a:t>SHOWN  </a:t>
            </a:r>
            <a:r>
              <a:rPr dirty="0" sz="4000"/>
              <a:t>IN </a:t>
            </a:r>
            <a:r>
              <a:rPr dirty="0" sz="4000" spc="-10"/>
              <a:t>ONE DIAGRAM </a:t>
            </a:r>
            <a:r>
              <a:rPr dirty="0" sz="4000" spc="-5"/>
              <a:t>AS</a:t>
            </a:r>
            <a:r>
              <a:rPr dirty="0" sz="4000" spc="-60"/>
              <a:t> </a:t>
            </a:r>
            <a:r>
              <a:rPr dirty="0" sz="4000" spc="-10"/>
              <a:t>FOLLOW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365310" y="1447800"/>
            <a:ext cx="4502150" cy="3816350"/>
            <a:chOff x="1365310" y="1447800"/>
            <a:chExt cx="4502150" cy="3816350"/>
          </a:xfrm>
        </p:grpSpPr>
        <p:sp>
          <p:nvSpPr>
            <p:cNvPr id="4" name="object 4"/>
            <p:cNvSpPr/>
            <p:nvPr/>
          </p:nvSpPr>
          <p:spPr>
            <a:xfrm>
              <a:off x="1371600" y="1447800"/>
              <a:ext cx="4495800" cy="3810000"/>
            </a:xfrm>
            <a:custGeom>
              <a:avLst/>
              <a:gdLst/>
              <a:ahLst/>
              <a:cxnLst/>
              <a:rect l="l" t="t" r="r" b="b"/>
              <a:pathLst>
                <a:path w="4495800" h="3810000">
                  <a:moveTo>
                    <a:pt x="1752600" y="457200"/>
                  </a:moveTo>
                  <a:lnTo>
                    <a:pt x="1752600" y="3810000"/>
                  </a:lnTo>
                </a:path>
                <a:path w="4495800" h="3810000">
                  <a:moveTo>
                    <a:pt x="0" y="0"/>
                  </a:moveTo>
                  <a:lnTo>
                    <a:pt x="0" y="3810000"/>
                  </a:lnTo>
                </a:path>
                <a:path w="4495800" h="3810000">
                  <a:moveTo>
                    <a:pt x="0" y="3810000"/>
                  </a:moveTo>
                  <a:lnTo>
                    <a:pt x="4495800" y="3810000"/>
                  </a:lnTo>
                </a:path>
                <a:path w="4495800" h="3810000">
                  <a:moveTo>
                    <a:pt x="0" y="1981200"/>
                  </a:moveTo>
                  <a:lnTo>
                    <a:pt x="3962400" y="1981200"/>
                  </a:lnTo>
                </a:path>
                <a:path w="4495800" h="3810000">
                  <a:moveTo>
                    <a:pt x="152400" y="1447800"/>
                  </a:moveTo>
                  <a:lnTo>
                    <a:pt x="3962400" y="2743200"/>
                  </a:lnTo>
                </a:path>
                <a:path w="4495800" h="3810000">
                  <a:moveTo>
                    <a:pt x="1143000" y="762000"/>
                  </a:moveTo>
                  <a:lnTo>
                    <a:pt x="2438400" y="32766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76400" y="2286000"/>
              <a:ext cx="2743200" cy="2209800"/>
            </a:xfrm>
            <a:custGeom>
              <a:avLst/>
              <a:gdLst/>
              <a:ahLst/>
              <a:cxnLst/>
              <a:rect l="l" t="t" r="r" b="b"/>
              <a:pathLst>
                <a:path w="2743200" h="2209800">
                  <a:moveTo>
                    <a:pt x="0" y="0"/>
                  </a:moveTo>
                  <a:lnTo>
                    <a:pt x="10160" y="7620"/>
                  </a:lnTo>
                </a:path>
                <a:path w="2743200" h="2209800">
                  <a:moveTo>
                    <a:pt x="39369" y="31750"/>
                  </a:moveTo>
                  <a:lnTo>
                    <a:pt x="118110" y="95250"/>
                  </a:lnTo>
                </a:path>
                <a:path w="2743200" h="2209800">
                  <a:moveTo>
                    <a:pt x="147319" y="119379"/>
                  </a:moveTo>
                  <a:lnTo>
                    <a:pt x="157480" y="127000"/>
                  </a:lnTo>
                </a:path>
                <a:path w="2743200" h="2209800">
                  <a:moveTo>
                    <a:pt x="186689" y="149860"/>
                  </a:moveTo>
                  <a:lnTo>
                    <a:pt x="266700" y="214629"/>
                  </a:lnTo>
                </a:path>
                <a:path w="2743200" h="2209800">
                  <a:moveTo>
                    <a:pt x="295910" y="237489"/>
                  </a:moveTo>
                  <a:lnTo>
                    <a:pt x="304800" y="246379"/>
                  </a:lnTo>
                </a:path>
                <a:path w="2743200" h="2209800">
                  <a:moveTo>
                    <a:pt x="335280" y="269239"/>
                  </a:moveTo>
                  <a:lnTo>
                    <a:pt x="414019" y="332739"/>
                  </a:lnTo>
                </a:path>
                <a:path w="2743200" h="2209800">
                  <a:moveTo>
                    <a:pt x="443230" y="356870"/>
                  </a:moveTo>
                  <a:lnTo>
                    <a:pt x="453389" y="364489"/>
                  </a:lnTo>
                </a:path>
                <a:path w="2743200" h="2209800">
                  <a:moveTo>
                    <a:pt x="482600" y="388620"/>
                  </a:moveTo>
                  <a:lnTo>
                    <a:pt x="561339" y="452120"/>
                  </a:lnTo>
                </a:path>
                <a:path w="2743200" h="2209800">
                  <a:moveTo>
                    <a:pt x="591819" y="476250"/>
                  </a:moveTo>
                  <a:lnTo>
                    <a:pt x="600710" y="483870"/>
                  </a:lnTo>
                </a:path>
                <a:path w="2743200" h="2209800">
                  <a:moveTo>
                    <a:pt x="629919" y="508000"/>
                  </a:moveTo>
                  <a:lnTo>
                    <a:pt x="709930" y="571500"/>
                  </a:lnTo>
                </a:path>
                <a:path w="2743200" h="2209800">
                  <a:moveTo>
                    <a:pt x="739139" y="595629"/>
                  </a:moveTo>
                  <a:lnTo>
                    <a:pt x="748030" y="603250"/>
                  </a:lnTo>
                </a:path>
                <a:path w="2743200" h="2209800">
                  <a:moveTo>
                    <a:pt x="778510" y="627379"/>
                  </a:moveTo>
                  <a:lnTo>
                    <a:pt x="857250" y="690879"/>
                  </a:lnTo>
                </a:path>
                <a:path w="2743200" h="2209800">
                  <a:moveTo>
                    <a:pt x="886460" y="713739"/>
                  </a:moveTo>
                  <a:lnTo>
                    <a:pt x="896619" y="722629"/>
                  </a:lnTo>
                </a:path>
                <a:path w="2743200" h="2209800">
                  <a:moveTo>
                    <a:pt x="925830" y="745489"/>
                  </a:moveTo>
                  <a:lnTo>
                    <a:pt x="1004569" y="808989"/>
                  </a:lnTo>
                </a:path>
                <a:path w="2743200" h="2209800">
                  <a:moveTo>
                    <a:pt x="1033780" y="833120"/>
                  </a:moveTo>
                  <a:lnTo>
                    <a:pt x="1043939" y="840739"/>
                  </a:lnTo>
                </a:path>
                <a:path w="2743200" h="2209800">
                  <a:moveTo>
                    <a:pt x="1073150" y="864870"/>
                  </a:moveTo>
                  <a:lnTo>
                    <a:pt x="1153160" y="928370"/>
                  </a:lnTo>
                </a:path>
                <a:path w="2743200" h="2209800">
                  <a:moveTo>
                    <a:pt x="1182370" y="952500"/>
                  </a:moveTo>
                  <a:lnTo>
                    <a:pt x="1192530" y="960120"/>
                  </a:lnTo>
                </a:path>
                <a:path w="2743200" h="2209800">
                  <a:moveTo>
                    <a:pt x="1221739" y="984250"/>
                  </a:moveTo>
                  <a:lnTo>
                    <a:pt x="1300480" y="1047750"/>
                  </a:lnTo>
                </a:path>
                <a:path w="2743200" h="2209800">
                  <a:moveTo>
                    <a:pt x="1329689" y="1070610"/>
                  </a:moveTo>
                  <a:lnTo>
                    <a:pt x="1339850" y="1079500"/>
                  </a:lnTo>
                </a:path>
                <a:path w="2743200" h="2209800">
                  <a:moveTo>
                    <a:pt x="1369060" y="1102360"/>
                  </a:moveTo>
                  <a:lnTo>
                    <a:pt x="1447800" y="1165860"/>
                  </a:lnTo>
                </a:path>
                <a:path w="2743200" h="2209800">
                  <a:moveTo>
                    <a:pt x="1477010" y="1189989"/>
                  </a:moveTo>
                  <a:lnTo>
                    <a:pt x="1487170" y="1197610"/>
                  </a:lnTo>
                </a:path>
                <a:path w="2743200" h="2209800">
                  <a:moveTo>
                    <a:pt x="1516380" y="1221739"/>
                  </a:moveTo>
                  <a:lnTo>
                    <a:pt x="1596389" y="1285239"/>
                  </a:lnTo>
                </a:path>
                <a:path w="2743200" h="2209800">
                  <a:moveTo>
                    <a:pt x="1625600" y="1309370"/>
                  </a:moveTo>
                  <a:lnTo>
                    <a:pt x="1635760" y="1316989"/>
                  </a:lnTo>
                </a:path>
                <a:path w="2743200" h="2209800">
                  <a:moveTo>
                    <a:pt x="1664970" y="1341120"/>
                  </a:moveTo>
                  <a:lnTo>
                    <a:pt x="1743710" y="1404620"/>
                  </a:lnTo>
                </a:path>
                <a:path w="2743200" h="2209800">
                  <a:moveTo>
                    <a:pt x="1772920" y="1428750"/>
                  </a:moveTo>
                  <a:lnTo>
                    <a:pt x="1783079" y="1436370"/>
                  </a:lnTo>
                </a:path>
                <a:path w="2743200" h="2209800">
                  <a:moveTo>
                    <a:pt x="1812289" y="1459230"/>
                  </a:moveTo>
                  <a:lnTo>
                    <a:pt x="1891029" y="1524000"/>
                  </a:lnTo>
                </a:path>
                <a:path w="2743200" h="2209800">
                  <a:moveTo>
                    <a:pt x="1920239" y="1546860"/>
                  </a:moveTo>
                  <a:lnTo>
                    <a:pt x="1930400" y="1555750"/>
                  </a:lnTo>
                </a:path>
                <a:path w="2743200" h="2209800">
                  <a:moveTo>
                    <a:pt x="1959610" y="1578610"/>
                  </a:moveTo>
                  <a:lnTo>
                    <a:pt x="2039620" y="1642110"/>
                  </a:lnTo>
                </a:path>
                <a:path w="2743200" h="2209800">
                  <a:moveTo>
                    <a:pt x="2068829" y="1666239"/>
                  </a:moveTo>
                  <a:lnTo>
                    <a:pt x="2078989" y="1673860"/>
                  </a:lnTo>
                </a:path>
                <a:path w="2743200" h="2209800">
                  <a:moveTo>
                    <a:pt x="2108200" y="1697989"/>
                  </a:moveTo>
                  <a:lnTo>
                    <a:pt x="2186940" y="1761489"/>
                  </a:lnTo>
                </a:path>
                <a:path w="2743200" h="2209800">
                  <a:moveTo>
                    <a:pt x="2216150" y="1785620"/>
                  </a:moveTo>
                  <a:lnTo>
                    <a:pt x="2226310" y="1793239"/>
                  </a:lnTo>
                </a:path>
                <a:path w="2743200" h="2209800">
                  <a:moveTo>
                    <a:pt x="2255520" y="1817370"/>
                  </a:moveTo>
                  <a:lnTo>
                    <a:pt x="2334260" y="1880870"/>
                  </a:lnTo>
                </a:path>
                <a:path w="2743200" h="2209800">
                  <a:moveTo>
                    <a:pt x="2364740" y="1903730"/>
                  </a:moveTo>
                  <a:lnTo>
                    <a:pt x="2373629" y="1911350"/>
                  </a:lnTo>
                </a:path>
                <a:path w="2743200" h="2209800">
                  <a:moveTo>
                    <a:pt x="2404110" y="1935480"/>
                  </a:moveTo>
                  <a:lnTo>
                    <a:pt x="2482850" y="1998980"/>
                  </a:lnTo>
                </a:path>
                <a:path w="2743200" h="2209800">
                  <a:moveTo>
                    <a:pt x="2512060" y="2023110"/>
                  </a:moveTo>
                  <a:lnTo>
                    <a:pt x="2520950" y="2030730"/>
                  </a:lnTo>
                </a:path>
                <a:path w="2743200" h="2209800">
                  <a:moveTo>
                    <a:pt x="2551429" y="2054860"/>
                  </a:moveTo>
                  <a:lnTo>
                    <a:pt x="2630170" y="2118360"/>
                  </a:lnTo>
                </a:path>
                <a:path w="2743200" h="2209800">
                  <a:moveTo>
                    <a:pt x="2659379" y="2142490"/>
                  </a:moveTo>
                  <a:lnTo>
                    <a:pt x="2669540" y="2150110"/>
                  </a:lnTo>
                </a:path>
                <a:path w="2743200" h="2209800">
                  <a:moveTo>
                    <a:pt x="2698750" y="2174240"/>
                  </a:moveTo>
                  <a:lnTo>
                    <a:pt x="2743200" y="22098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68069" y="3310890"/>
            <a:ext cx="166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2870" y="4149090"/>
            <a:ext cx="281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7070" y="4453890"/>
            <a:ext cx="281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5070" y="4757420"/>
            <a:ext cx="281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8069" y="1634490"/>
            <a:ext cx="137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6670" y="5368290"/>
            <a:ext cx="144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000" y="5368290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2070" y="5261609"/>
            <a:ext cx="8921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8600">
              <a:lnSpc>
                <a:spcPct val="1389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D5  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M</a:t>
            </a:r>
            <a:r>
              <a:rPr dirty="0" sz="1800" spc="5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469" y="2777490"/>
            <a:ext cx="143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9469" y="3051810"/>
            <a:ext cx="149860" cy="1692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2000"/>
              </a:lnSpc>
              <a:spcBef>
                <a:spcPts val="95"/>
              </a:spcBef>
            </a:pPr>
            <a:r>
              <a:rPr dirty="0" sz="1800">
                <a:latin typeface="Calibri"/>
                <a:cs typeface="Calibri"/>
              </a:rPr>
              <a:t>R  I  C  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5429" y="2320290"/>
            <a:ext cx="291401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227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WHERE</a:t>
            </a:r>
            <a:endParaRPr sz="2400">
              <a:latin typeface="Calibri"/>
              <a:cs typeface="Calibri"/>
            </a:endParaRPr>
          </a:p>
          <a:p>
            <a:pPr marL="725170" marR="64769" indent="-3429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D1) Perfectly elastic  demand</a:t>
            </a:r>
            <a:endParaRPr sz="2400">
              <a:latin typeface="Calibri"/>
              <a:cs typeface="Calibri"/>
            </a:endParaRPr>
          </a:p>
          <a:p>
            <a:pPr marL="725170" marR="30480" indent="-687070">
              <a:lnSpc>
                <a:spcPct val="100000"/>
              </a:lnSpc>
            </a:pPr>
            <a:r>
              <a:rPr dirty="0" baseline="7716" sz="2700" spc="-7">
                <a:latin typeface="Calibri"/>
                <a:cs typeface="Calibri"/>
              </a:rPr>
              <a:t>D1 </a:t>
            </a:r>
            <a:r>
              <a:rPr dirty="0" sz="2400" spc="-5">
                <a:latin typeface="Calibri"/>
                <a:cs typeface="Calibri"/>
              </a:rPr>
              <a:t>D2)Relatively elastic  demand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5000" y="4149090"/>
            <a:ext cx="29679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D3)Elasticity </a:t>
            </a:r>
            <a:r>
              <a:rPr dirty="0" sz="2400">
                <a:latin typeface="Calibri"/>
                <a:cs typeface="Calibri"/>
              </a:rPr>
              <a:t>of </a:t>
            </a:r>
            <a:r>
              <a:rPr dirty="0" sz="2400" spc="-5">
                <a:latin typeface="Calibri"/>
                <a:cs typeface="Calibri"/>
              </a:rPr>
              <a:t>demand  equal to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utility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D4)Relatively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inelastic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15000" y="5246370"/>
            <a:ext cx="26460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demand  D5)Perfectly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inelastic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demand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479" rIns="0" bIns="0" rtlCol="0" vert="horz">
            <a:spAutoFit/>
          </a:bodyPr>
          <a:lstStyle/>
          <a:p>
            <a:pPr marL="3557904" marR="5080" indent="-278892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Measurement Of </a:t>
            </a:r>
            <a:r>
              <a:rPr dirty="0" sz="4000" spc="-10"/>
              <a:t>Price Elasticity </a:t>
            </a:r>
            <a:r>
              <a:rPr dirty="0" sz="4000" spc="-5"/>
              <a:t>Of  </a:t>
            </a:r>
            <a:r>
              <a:rPr dirty="0" sz="4000" spc="-10"/>
              <a:t>Demand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45539" y="1607820"/>
            <a:ext cx="6703059" cy="394589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286385">
              <a:lnSpc>
                <a:spcPct val="100000"/>
              </a:lnSpc>
              <a:spcBef>
                <a:spcPts val="900"/>
              </a:spcBef>
            </a:pPr>
            <a:r>
              <a:rPr dirty="0" sz="3200" spc="-5">
                <a:latin typeface="Calibri"/>
                <a:cs typeface="Calibri"/>
              </a:rPr>
              <a:t>There are main methods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like</a:t>
            </a:r>
            <a:endParaRPr sz="3200">
              <a:latin typeface="Calibri"/>
              <a:cs typeface="Calibri"/>
            </a:endParaRPr>
          </a:p>
          <a:p>
            <a:pPr marL="564515" marR="5080" indent="-5524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564515" algn="l"/>
                <a:tab pos="565150" algn="l"/>
              </a:tabLst>
            </a:pPr>
            <a:r>
              <a:rPr dirty="0" sz="3200" spc="-5">
                <a:latin typeface="Calibri"/>
                <a:cs typeface="Calibri"/>
              </a:rPr>
              <a:t>Percentage method or proportionate  method</a:t>
            </a:r>
            <a:endParaRPr sz="3200">
              <a:latin typeface="Calibri"/>
              <a:cs typeface="Calibri"/>
            </a:endParaRPr>
          </a:p>
          <a:p>
            <a:pPr marL="564515" marR="11430" indent="-5524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564515" algn="l"/>
                <a:tab pos="565150" algn="l"/>
              </a:tabLst>
            </a:pPr>
            <a:r>
              <a:rPr dirty="0" sz="3200" spc="-5">
                <a:latin typeface="Calibri"/>
                <a:cs typeface="Calibri"/>
              </a:rPr>
              <a:t>Total outlay method or total revenue  method</a:t>
            </a:r>
            <a:endParaRPr sz="3200">
              <a:latin typeface="Calibri"/>
              <a:cs typeface="Calibri"/>
            </a:endParaRPr>
          </a:p>
          <a:p>
            <a:pPr marL="565150" indent="-5524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564515" algn="l"/>
                <a:tab pos="565150" algn="l"/>
              </a:tabLst>
            </a:pPr>
            <a:r>
              <a:rPr dirty="0" sz="3200" spc="-5">
                <a:latin typeface="Calibri"/>
                <a:cs typeface="Calibri"/>
              </a:rPr>
              <a:t>Geometric method or point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method</a:t>
            </a:r>
            <a:endParaRPr sz="3200">
              <a:latin typeface="Calibri"/>
              <a:cs typeface="Calibri"/>
            </a:endParaRPr>
          </a:p>
          <a:p>
            <a:pPr marL="565150" indent="-55245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564515" algn="l"/>
                <a:tab pos="565150" algn="l"/>
              </a:tabLst>
            </a:pPr>
            <a:r>
              <a:rPr dirty="0" sz="3200" spc="-5">
                <a:latin typeface="Calibri"/>
                <a:cs typeface="Calibri"/>
              </a:rPr>
              <a:t>Arc elasticity of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demand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159" y="589279"/>
            <a:ext cx="7842884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Calibri"/>
                <a:cs typeface="Calibri"/>
              </a:rPr>
              <a:t>1 </a:t>
            </a:r>
            <a:r>
              <a:rPr dirty="0" sz="3200" spc="-5" b="0">
                <a:latin typeface="Calibri"/>
                <a:cs typeface="Calibri"/>
              </a:rPr>
              <a:t>Percentage </a:t>
            </a:r>
            <a:r>
              <a:rPr dirty="0" sz="3200" spc="-10" b="0">
                <a:latin typeface="Calibri"/>
                <a:cs typeface="Calibri"/>
              </a:rPr>
              <a:t>method </a:t>
            </a:r>
            <a:r>
              <a:rPr dirty="0" sz="3200" spc="-5" b="0">
                <a:latin typeface="Calibri"/>
                <a:cs typeface="Calibri"/>
              </a:rPr>
              <a:t>or proportionate</a:t>
            </a:r>
            <a:r>
              <a:rPr dirty="0" sz="3200" spc="-45" b="0">
                <a:latin typeface="Calibri"/>
                <a:cs typeface="Calibri"/>
              </a:rPr>
              <a:t> </a:t>
            </a:r>
            <a:r>
              <a:rPr dirty="0" sz="3200" spc="-5" b="0">
                <a:latin typeface="Calibri"/>
                <a:cs typeface="Calibri"/>
              </a:rPr>
              <a:t>method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589" y="2745740"/>
            <a:ext cx="883412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40429" marR="5080" indent="-3427729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(5) </a:t>
            </a:r>
            <a:r>
              <a:rPr dirty="0" spc="-10"/>
              <a:t>Factors </a:t>
            </a:r>
            <a:r>
              <a:rPr dirty="0" spc="-5"/>
              <a:t>Affecting Price Elasticity Of  </a:t>
            </a:r>
            <a:r>
              <a:rPr dirty="0"/>
              <a:t>Demand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7904" marR="5080" indent="-276606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Factors Affecting Price Elasticity </a:t>
            </a:r>
            <a:r>
              <a:rPr dirty="0" sz="4000" spc="-5"/>
              <a:t>Of  </a:t>
            </a:r>
            <a:r>
              <a:rPr dirty="0" sz="4000" spc="-10"/>
              <a:t>Demand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366520"/>
            <a:ext cx="8614410" cy="466471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Nature of the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Commodity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Availability of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Substitutes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Variety of uses of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commodity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Postponement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Influence of habits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Proportion of Income spent on </a:t>
            </a:r>
            <a:r>
              <a:rPr dirty="0" sz="3600">
                <a:latin typeface="Calibri"/>
                <a:cs typeface="Calibri"/>
              </a:rPr>
              <a:t>a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commodity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Range of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prices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7904" marR="5080" indent="-276606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Factors Affecting Price Elasticity </a:t>
            </a:r>
            <a:r>
              <a:rPr dirty="0" sz="4000" spc="-5"/>
              <a:t>Of  </a:t>
            </a:r>
            <a:r>
              <a:rPr dirty="0" sz="4000" spc="-10"/>
              <a:t>Demand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18920"/>
            <a:ext cx="5901055" cy="200152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Income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Groups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Elements of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time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Pattern of income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distribu</a:t>
            </a:r>
            <a:r>
              <a:rPr dirty="0" sz="3200"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430" y="2052320"/>
            <a:ext cx="7079615" cy="203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2725" marR="5080" indent="-20066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(6) Practical Importance of the  Concept of Price Elasticity</a:t>
            </a:r>
            <a:r>
              <a:rPr dirty="0" spc="-45"/>
              <a:t> </a:t>
            </a:r>
            <a:r>
              <a:rPr dirty="0" spc="-5"/>
              <a:t>Of</a:t>
            </a:r>
          </a:p>
          <a:p>
            <a:pPr marL="2561590">
              <a:lnSpc>
                <a:spcPct val="100000"/>
              </a:lnSpc>
            </a:pPr>
            <a:r>
              <a:rPr dirty="0"/>
              <a:t>Demand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479" rIns="0" bIns="0" rtlCol="0" vert="horz">
            <a:spAutoFit/>
          </a:bodyPr>
          <a:lstStyle/>
          <a:p>
            <a:pPr marL="1735455" marR="5080" indent="-1272540">
              <a:lnSpc>
                <a:spcPct val="100000"/>
              </a:lnSpc>
              <a:spcBef>
                <a:spcPts val="100"/>
              </a:spcBef>
            </a:pPr>
            <a:r>
              <a:rPr dirty="0" sz="4000" spc="-5" b="0">
                <a:latin typeface="Calibri"/>
                <a:cs typeface="Calibri"/>
              </a:rPr>
              <a:t>Practical Importance of </a:t>
            </a:r>
            <a:r>
              <a:rPr dirty="0" sz="4000" b="0">
                <a:latin typeface="Calibri"/>
                <a:cs typeface="Calibri"/>
              </a:rPr>
              <a:t>the </a:t>
            </a:r>
            <a:r>
              <a:rPr dirty="0" sz="4000" spc="-5" b="0">
                <a:latin typeface="Calibri"/>
                <a:cs typeface="Calibri"/>
              </a:rPr>
              <a:t>Concept of  </a:t>
            </a:r>
            <a:r>
              <a:rPr dirty="0" sz="4000" spc="-10" b="0">
                <a:latin typeface="Calibri"/>
                <a:cs typeface="Calibri"/>
              </a:rPr>
              <a:t>Price Elasticity </a:t>
            </a:r>
            <a:r>
              <a:rPr dirty="0" sz="4000" spc="-5" b="0">
                <a:latin typeface="Calibri"/>
                <a:cs typeface="Calibri"/>
              </a:rPr>
              <a:t>Of</a:t>
            </a:r>
            <a:r>
              <a:rPr dirty="0" sz="4000" spc="-15" b="0">
                <a:latin typeface="Calibri"/>
                <a:cs typeface="Calibri"/>
              </a:rPr>
              <a:t> </a:t>
            </a:r>
            <a:r>
              <a:rPr dirty="0" sz="4000" spc="-5" b="0">
                <a:latin typeface="Calibri"/>
                <a:cs typeface="Calibri"/>
              </a:rPr>
              <a:t>Demand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898765" cy="4230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9118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The concept is helpful in </a:t>
            </a:r>
            <a:r>
              <a:rPr dirty="0" sz="3200" spc="-10">
                <a:latin typeface="Calibri"/>
                <a:cs typeface="Calibri"/>
              </a:rPr>
              <a:t>taking Business  </a:t>
            </a:r>
            <a:r>
              <a:rPr dirty="0" sz="3200" spc="-5">
                <a:latin typeface="Calibri"/>
                <a:cs typeface="Calibri"/>
              </a:rPr>
              <a:t>Decisions</a:t>
            </a:r>
            <a:endParaRPr sz="3200">
              <a:latin typeface="Calibri"/>
              <a:cs typeface="Calibri"/>
            </a:endParaRPr>
          </a:p>
          <a:p>
            <a:pPr marL="355600" marR="21971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Importance of the concept in formatting Tax  Policy of the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government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For </a:t>
            </a:r>
            <a:r>
              <a:rPr dirty="0" sz="3200" spc="-5">
                <a:latin typeface="Calibri"/>
                <a:cs typeface="Calibri"/>
              </a:rPr>
              <a:t>determining </a:t>
            </a:r>
            <a:r>
              <a:rPr dirty="0" sz="3200" spc="-1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rewards of the Factors of  Production</a:t>
            </a:r>
            <a:endParaRPr sz="3200">
              <a:latin typeface="Calibri"/>
              <a:cs typeface="Calibri"/>
            </a:endParaRPr>
          </a:p>
          <a:p>
            <a:pPr marL="355600" marR="35623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To determine the Terms of Trades Between  </a:t>
            </a:r>
            <a:r>
              <a:rPr dirty="0" sz="3200" spc="-1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Two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Countries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479" rIns="0" bIns="0" rtlCol="0" vert="horz">
            <a:spAutoFit/>
          </a:bodyPr>
          <a:lstStyle/>
          <a:p>
            <a:pPr marL="1735455" marR="5080" indent="-1272540">
              <a:lnSpc>
                <a:spcPct val="100000"/>
              </a:lnSpc>
              <a:spcBef>
                <a:spcPts val="100"/>
              </a:spcBef>
            </a:pPr>
            <a:r>
              <a:rPr dirty="0" sz="4000" spc="-5" b="0">
                <a:latin typeface="Calibri"/>
                <a:cs typeface="Calibri"/>
              </a:rPr>
              <a:t>Practical Importance of </a:t>
            </a:r>
            <a:r>
              <a:rPr dirty="0" sz="4000" b="0">
                <a:latin typeface="Calibri"/>
                <a:cs typeface="Calibri"/>
              </a:rPr>
              <a:t>the </a:t>
            </a:r>
            <a:r>
              <a:rPr dirty="0" sz="4000" spc="-5" b="0">
                <a:latin typeface="Calibri"/>
                <a:cs typeface="Calibri"/>
              </a:rPr>
              <a:t>Concept of  </a:t>
            </a:r>
            <a:r>
              <a:rPr dirty="0" sz="4000" spc="-10" b="0">
                <a:latin typeface="Calibri"/>
                <a:cs typeface="Calibri"/>
              </a:rPr>
              <a:t>Price Elasticity </a:t>
            </a:r>
            <a:r>
              <a:rPr dirty="0" sz="4000" spc="-5" b="0">
                <a:latin typeface="Calibri"/>
                <a:cs typeface="Calibri"/>
              </a:rPr>
              <a:t>Of</a:t>
            </a:r>
            <a:r>
              <a:rPr dirty="0" sz="4000" spc="-15" b="0">
                <a:latin typeface="Calibri"/>
                <a:cs typeface="Calibri"/>
              </a:rPr>
              <a:t> </a:t>
            </a:r>
            <a:r>
              <a:rPr dirty="0" sz="4000" spc="-5" b="0">
                <a:latin typeface="Calibri"/>
                <a:cs typeface="Calibri"/>
              </a:rPr>
              <a:t>Demand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628890" cy="276733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Determination of Rates of Foreign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Exchange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For </a:t>
            </a:r>
            <a:r>
              <a:rPr dirty="0" sz="3200" spc="-5">
                <a:latin typeface="Calibri"/>
                <a:cs typeface="Calibri"/>
              </a:rPr>
              <a:t>Nationalization of Certain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Industries</a:t>
            </a:r>
            <a:endParaRPr sz="3200">
              <a:latin typeface="Calibri"/>
              <a:cs typeface="Calibri"/>
            </a:endParaRPr>
          </a:p>
          <a:p>
            <a:pPr marL="355600" marR="13525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In economic Analysis ,the concept </a:t>
            </a:r>
            <a:r>
              <a:rPr dirty="0" sz="3200">
                <a:latin typeface="Calibri"/>
                <a:cs typeface="Calibri"/>
              </a:rPr>
              <a:t>of </a:t>
            </a:r>
            <a:r>
              <a:rPr dirty="0" sz="3200" spc="-5">
                <a:latin typeface="Calibri"/>
                <a:cs typeface="Calibri"/>
              </a:rPr>
              <a:t>price  elasticity of demand helps in explaining the  irony of poverty in the midst of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plenty.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860" y="3065779"/>
            <a:ext cx="73075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latin typeface="Calibri"/>
                <a:cs typeface="Calibri"/>
              </a:rPr>
              <a:t>(7) Income Elasticity </a:t>
            </a:r>
            <a:r>
              <a:rPr dirty="0" b="0">
                <a:latin typeface="Calibri"/>
                <a:cs typeface="Calibri"/>
              </a:rPr>
              <a:t>Of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Demand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100" y="759459"/>
            <a:ext cx="26003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0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Prepared</a:t>
            </a:r>
            <a:r>
              <a:rPr dirty="0" u="heavy" sz="40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0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Asst.Professor </a:t>
            </a:r>
            <a:r>
              <a:rPr dirty="0"/>
              <a:t>&amp;</a:t>
            </a:r>
            <a:r>
              <a:rPr dirty="0" spc="-65"/>
              <a:t> </a:t>
            </a:r>
            <a:r>
              <a:rPr dirty="0" spc="-10"/>
              <a:t>Lawyer.</a:t>
            </a:r>
          </a:p>
          <a:p>
            <a:pPr algn="ctr" marL="134620">
              <a:lnSpc>
                <a:spcPct val="100000"/>
              </a:lnSpc>
            </a:pPr>
            <a:r>
              <a:rPr dirty="0" sz="6000" spc="-10">
                <a:solidFill>
                  <a:srgbClr val="6F2F9F"/>
                </a:solidFill>
              </a:rPr>
              <a:t>Puttu </a:t>
            </a:r>
            <a:r>
              <a:rPr dirty="0" sz="6000" spc="-5">
                <a:solidFill>
                  <a:srgbClr val="6F2F9F"/>
                </a:solidFill>
              </a:rPr>
              <a:t>Guru</a:t>
            </a:r>
            <a:r>
              <a:rPr dirty="0" sz="6000" spc="-45">
                <a:solidFill>
                  <a:srgbClr val="6F2F9F"/>
                </a:solidFill>
              </a:rPr>
              <a:t> </a:t>
            </a:r>
            <a:r>
              <a:rPr dirty="0" sz="6000" spc="-10">
                <a:solidFill>
                  <a:srgbClr val="6F2F9F"/>
                </a:solidFill>
              </a:rPr>
              <a:t>Prasad,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601980" y="3014979"/>
            <a:ext cx="7832725" cy="338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dirty="0" sz="3600" spc="-5" b="1" i="1">
                <a:solidFill>
                  <a:srgbClr val="006FBF"/>
                </a:solidFill>
                <a:latin typeface="Calibri"/>
                <a:cs typeface="Calibri"/>
              </a:rPr>
              <a:t>M.Com. M.B.A., </a:t>
            </a:r>
            <a:r>
              <a:rPr dirty="0" sz="4000" spc="-5" b="1" i="1">
                <a:solidFill>
                  <a:srgbClr val="FF0000"/>
                </a:solidFill>
                <a:latin typeface="Calibri"/>
                <a:cs typeface="Calibri"/>
              </a:rPr>
              <a:t>L.L.B.</a:t>
            </a:r>
            <a:r>
              <a:rPr dirty="0" sz="3600" spc="-5" b="1" i="1">
                <a:solidFill>
                  <a:srgbClr val="006FBF"/>
                </a:solidFill>
                <a:latin typeface="Calibri"/>
                <a:cs typeface="Calibri"/>
              </a:rPr>
              <a:t>, M.Phil., PGDFTM.  </a:t>
            </a:r>
            <a:r>
              <a:rPr dirty="0" sz="3600" spc="-5" b="1" i="1">
                <a:solidFill>
                  <a:srgbClr val="BF0000"/>
                </a:solidFill>
                <a:latin typeface="Calibri"/>
                <a:cs typeface="Calibri"/>
              </a:rPr>
              <a:t>APSET., ICFAI TMF., (PhD) at</a:t>
            </a:r>
            <a:r>
              <a:rPr dirty="0" sz="3600" spc="-50" b="1" i="1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3600" spc="-5" b="1" i="1">
                <a:solidFill>
                  <a:srgbClr val="BF0000"/>
                </a:solidFill>
                <a:latin typeface="Calibri"/>
                <a:cs typeface="Calibri"/>
              </a:rPr>
              <a:t>JNTUK.</a:t>
            </a:r>
            <a:endParaRPr sz="3600">
              <a:latin typeface="Calibri"/>
              <a:cs typeface="Calibri"/>
            </a:endParaRPr>
          </a:p>
          <a:p>
            <a:pPr marL="854710" marR="70485" indent="-676910">
              <a:lnSpc>
                <a:spcPct val="100000"/>
              </a:lnSpc>
            </a:pPr>
            <a:r>
              <a:rPr dirty="0" sz="3600" spc="-5" b="1" i="1">
                <a:solidFill>
                  <a:srgbClr val="00AF4F"/>
                </a:solidFill>
                <a:latin typeface="Calibri"/>
                <a:cs typeface="Calibri"/>
              </a:rPr>
              <a:t>Senior </a:t>
            </a:r>
            <a:r>
              <a:rPr dirty="0" sz="3600" spc="-10" b="1" i="1">
                <a:solidFill>
                  <a:srgbClr val="00AF4F"/>
                </a:solidFill>
                <a:latin typeface="Calibri"/>
                <a:cs typeface="Calibri"/>
              </a:rPr>
              <a:t>Faculty </a:t>
            </a:r>
            <a:r>
              <a:rPr dirty="0" sz="3600" spc="-5" b="1" i="1">
                <a:solidFill>
                  <a:srgbClr val="00AF4F"/>
                </a:solidFill>
                <a:latin typeface="Calibri"/>
                <a:cs typeface="Calibri"/>
              </a:rPr>
              <a:t>for </a:t>
            </a:r>
            <a:r>
              <a:rPr dirty="0" sz="3600" spc="-10" b="1" i="1">
                <a:solidFill>
                  <a:srgbClr val="00AF4F"/>
                </a:solidFill>
                <a:latin typeface="Calibri"/>
                <a:cs typeface="Calibri"/>
              </a:rPr>
              <a:t>Management </a:t>
            </a:r>
            <a:r>
              <a:rPr dirty="0" sz="3600" spc="-5" b="1" i="1">
                <a:solidFill>
                  <a:srgbClr val="00AF4F"/>
                </a:solidFill>
                <a:latin typeface="Calibri"/>
                <a:cs typeface="Calibri"/>
              </a:rPr>
              <a:t>Studies,  </a:t>
            </a:r>
            <a:r>
              <a:rPr dirty="0" sz="3600" spc="-5" b="1" i="1">
                <a:solidFill>
                  <a:srgbClr val="6F2F9F"/>
                </a:solidFill>
                <a:latin typeface="Calibri"/>
                <a:cs typeface="Calibri"/>
              </a:rPr>
              <a:t>S&amp;H </a:t>
            </a:r>
            <a:r>
              <a:rPr dirty="0" sz="3600" spc="-10" b="1" i="1">
                <a:solidFill>
                  <a:srgbClr val="6F2F9F"/>
                </a:solidFill>
                <a:latin typeface="Calibri"/>
                <a:cs typeface="Calibri"/>
              </a:rPr>
              <a:t>Department, </a:t>
            </a:r>
            <a:r>
              <a:rPr dirty="0" sz="3600" spc="-5" b="1" i="1">
                <a:solidFill>
                  <a:srgbClr val="6F2F9F"/>
                </a:solidFill>
                <a:latin typeface="Calibri"/>
                <a:cs typeface="Calibri"/>
              </a:rPr>
              <a:t>VVIT, </a:t>
            </a:r>
            <a:r>
              <a:rPr dirty="0" sz="3600" spc="-10" b="1" i="1">
                <a:solidFill>
                  <a:srgbClr val="6F2F9F"/>
                </a:solidFill>
                <a:latin typeface="Calibri"/>
                <a:cs typeface="Calibri"/>
              </a:rPr>
              <a:t>Nambur,  </a:t>
            </a:r>
            <a:r>
              <a:rPr dirty="0" sz="3600" spc="-5" b="1" i="1">
                <a:latin typeface="Calibri"/>
                <a:cs typeface="Calibri"/>
              </a:rPr>
              <a:t>My Blog:</a:t>
            </a:r>
            <a:r>
              <a:rPr dirty="0" sz="3600" spc="10" b="1" i="1">
                <a:latin typeface="Calibri"/>
                <a:cs typeface="Calibri"/>
              </a:rPr>
              <a:t> </a:t>
            </a:r>
            <a:r>
              <a:rPr dirty="0" sz="3600" spc="-10" b="1" i="1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puttuguru.blogspot.in</a:t>
            </a:r>
            <a:endParaRPr sz="3600">
              <a:latin typeface="Calibri"/>
              <a:cs typeface="Calibri"/>
            </a:endParaRPr>
          </a:p>
          <a:p>
            <a:pPr marL="1068705">
              <a:lnSpc>
                <a:spcPct val="100000"/>
              </a:lnSpc>
              <a:spcBef>
                <a:spcPts val="80"/>
              </a:spcBef>
            </a:pPr>
            <a:r>
              <a:rPr dirty="0" sz="3600" b="1" i="1">
                <a:latin typeface="Calibri"/>
                <a:cs typeface="Calibri"/>
              </a:rPr>
              <a:t>93 </a:t>
            </a:r>
            <a:r>
              <a:rPr dirty="0" sz="3600" spc="-5" b="1" i="1">
                <a:latin typeface="Calibri"/>
                <a:cs typeface="Calibri"/>
              </a:rPr>
              <a:t>94 </a:t>
            </a:r>
            <a:r>
              <a:rPr dirty="0" sz="3600" b="1" i="1">
                <a:latin typeface="Calibri"/>
                <a:cs typeface="Calibri"/>
              </a:rPr>
              <a:t>96 98 </a:t>
            </a:r>
            <a:r>
              <a:rPr dirty="0" sz="3600" spc="-5" b="1" i="1">
                <a:latin typeface="Calibri"/>
                <a:cs typeface="Calibri"/>
              </a:rPr>
              <a:t>98, 807 444 95</a:t>
            </a:r>
            <a:r>
              <a:rPr dirty="0" sz="3600" spc="-50" b="1" i="1">
                <a:latin typeface="Calibri"/>
                <a:cs typeface="Calibri"/>
              </a:rPr>
              <a:t> </a:t>
            </a:r>
            <a:r>
              <a:rPr dirty="0" sz="3600" spc="-5" b="1" i="1">
                <a:latin typeface="Calibri"/>
                <a:cs typeface="Calibri"/>
              </a:rPr>
              <a:t>39,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" y="360679"/>
            <a:ext cx="88607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 </a:t>
            </a:r>
            <a:r>
              <a:rPr dirty="0" spc="-5"/>
              <a:t>Of Income Elasticity Of</a:t>
            </a:r>
            <a:r>
              <a:rPr dirty="0" spc="-80"/>
              <a:t> </a:t>
            </a:r>
            <a:r>
              <a:rPr dirty="0"/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18920"/>
            <a:ext cx="7367270" cy="201295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Positive Income elasticity of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Negative Income elasticity of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demand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Zero Income elasticity of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069" y="86359"/>
            <a:ext cx="776287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Positive Income </a:t>
            </a:r>
            <a:r>
              <a:rPr dirty="0" sz="4000" spc="-10"/>
              <a:t>elasticity </a:t>
            </a:r>
            <a:r>
              <a:rPr dirty="0" sz="4000" spc="-5"/>
              <a:t>of</a:t>
            </a:r>
            <a:r>
              <a:rPr dirty="0" sz="4000" spc="-50"/>
              <a:t> </a:t>
            </a:r>
            <a:r>
              <a:rPr dirty="0" sz="4000" spc="-5"/>
              <a:t>demand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30859" y="763269"/>
            <a:ext cx="7774940" cy="5638800"/>
          </a:xfrm>
          <a:custGeom>
            <a:avLst/>
            <a:gdLst/>
            <a:ahLst/>
            <a:cxnLst/>
            <a:rect l="l" t="t" r="r" b="b"/>
            <a:pathLst>
              <a:path w="7774940" h="5638800">
                <a:moveTo>
                  <a:pt x="3810" y="0"/>
                </a:moveTo>
                <a:lnTo>
                  <a:pt x="0" y="5638800"/>
                </a:lnTo>
              </a:path>
              <a:path w="7774940" h="5638800">
                <a:moveTo>
                  <a:pt x="2540" y="5256530"/>
                </a:moveTo>
                <a:lnTo>
                  <a:pt x="7774940" y="5257800"/>
                </a:lnTo>
              </a:path>
              <a:path w="7774940" h="5638800">
                <a:moveTo>
                  <a:pt x="1831339" y="3808729"/>
                </a:moveTo>
                <a:lnTo>
                  <a:pt x="5260340" y="379729"/>
                </a:lnTo>
              </a:path>
              <a:path w="7774940" h="5638800">
                <a:moveTo>
                  <a:pt x="2540" y="1827529"/>
                </a:moveTo>
                <a:lnTo>
                  <a:pt x="3812540" y="1828800"/>
                </a:lnTo>
              </a:path>
              <a:path w="7774940" h="5638800">
                <a:moveTo>
                  <a:pt x="3813810" y="1827529"/>
                </a:moveTo>
                <a:lnTo>
                  <a:pt x="3812540" y="5256530"/>
                </a:lnTo>
              </a:path>
              <a:path w="7774940" h="5638800">
                <a:moveTo>
                  <a:pt x="2540" y="2513329"/>
                </a:moveTo>
                <a:lnTo>
                  <a:pt x="3126740" y="2514600"/>
                </a:lnTo>
              </a:path>
              <a:path w="7774940" h="5638800">
                <a:moveTo>
                  <a:pt x="3128010" y="2513329"/>
                </a:moveTo>
                <a:lnTo>
                  <a:pt x="3126740" y="52565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469" y="567690"/>
            <a:ext cx="2635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2470" y="871220"/>
            <a:ext cx="306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2183130"/>
            <a:ext cx="2364105" cy="2691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78989">
              <a:lnSpc>
                <a:spcPct val="125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P  A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360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070" y="6245859"/>
            <a:ext cx="328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8469" y="6245859"/>
            <a:ext cx="2628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5269" y="5900420"/>
            <a:ext cx="3794125" cy="919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0100">
              <a:lnSpc>
                <a:spcPts val="3520"/>
              </a:lnSpc>
              <a:spcBef>
                <a:spcPts val="100"/>
              </a:spcBef>
              <a:tabLst>
                <a:tab pos="2755265" algn="l"/>
              </a:tabLst>
            </a:pPr>
            <a:r>
              <a:rPr dirty="0" sz="3600">
                <a:latin typeface="Calibri"/>
                <a:cs typeface="Calibri"/>
              </a:rPr>
              <a:t>B	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3520"/>
              </a:lnSpc>
            </a:pPr>
            <a:r>
              <a:rPr dirty="0" sz="3600" spc="-5">
                <a:latin typeface="Calibri"/>
                <a:cs typeface="Calibri"/>
              </a:rPr>
              <a:t>Quantity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589" y="4609946"/>
            <a:ext cx="482600" cy="14090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520"/>
              </a:lnSpc>
            </a:pPr>
            <a:r>
              <a:rPr dirty="0" sz="3600">
                <a:latin typeface="Calibri"/>
                <a:cs typeface="Calibri"/>
              </a:rPr>
              <a:t>I</a:t>
            </a:r>
            <a:r>
              <a:rPr dirty="0" sz="3600" spc="-5">
                <a:latin typeface="Calibri"/>
                <a:cs typeface="Calibri"/>
              </a:rPr>
              <a:t>n</a:t>
            </a:r>
            <a:r>
              <a:rPr dirty="0" sz="3600" spc="5">
                <a:latin typeface="Calibri"/>
                <a:cs typeface="Calibri"/>
              </a:rPr>
              <a:t>c</a:t>
            </a:r>
            <a:r>
              <a:rPr dirty="0" sz="3600" spc="-10">
                <a:latin typeface="Calibri"/>
                <a:cs typeface="Calibri"/>
              </a:rPr>
              <a:t>o</a:t>
            </a:r>
            <a:r>
              <a:rPr dirty="0" sz="3600">
                <a:latin typeface="Calibri"/>
                <a:cs typeface="Calibri"/>
              </a:rPr>
              <a:t>me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069" y="391159"/>
            <a:ext cx="776287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Positive Income </a:t>
            </a:r>
            <a:r>
              <a:rPr dirty="0" sz="4000" spc="-10"/>
              <a:t>elasticity </a:t>
            </a:r>
            <a:r>
              <a:rPr dirty="0" sz="4000" spc="-5"/>
              <a:t>of</a:t>
            </a:r>
            <a:r>
              <a:rPr dirty="0" sz="4000" spc="-50"/>
              <a:t> </a:t>
            </a:r>
            <a:r>
              <a:rPr dirty="0" sz="4000" spc="-5"/>
              <a:t>demand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18920"/>
            <a:ext cx="7874634" cy="256286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Income Elasticity Equal to Unity or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One</a:t>
            </a:r>
            <a:endParaRPr sz="3600">
              <a:latin typeface="Calibri"/>
              <a:cs typeface="Calibri"/>
            </a:endParaRPr>
          </a:p>
          <a:p>
            <a:pPr marL="355600" marR="15875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Income Elasticity Greater Than Unity </a:t>
            </a:r>
            <a:r>
              <a:rPr dirty="0" sz="3600">
                <a:latin typeface="Calibri"/>
                <a:cs typeface="Calibri"/>
              </a:rPr>
              <a:t>Or  </a:t>
            </a:r>
            <a:r>
              <a:rPr dirty="0" sz="3600" spc="-5">
                <a:latin typeface="Calibri"/>
                <a:cs typeface="Calibri"/>
              </a:rPr>
              <a:t>One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Income Elasticity </a:t>
            </a:r>
            <a:r>
              <a:rPr dirty="0" sz="3600" spc="-10">
                <a:latin typeface="Calibri"/>
                <a:cs typeface="Calibri"/>
              </a:rPr>
              <a:t>Less </a:t>
            </a:r>
            <a:r>
              <a:rPr dirty="0" sz="3600" spc="-5">
                <a:latin typeface="Calibri"/>
                <a:cs typeface="Calibri"/>
              </a:rPr>
              <a:t>Than Unity or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One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930" y="86359"/>
            <a:ext cx="797242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Negative </a:t>
            </a:r>
            <a:r>
              <a:rPr dirty="0" sz="4000" spc="-5"/>
              <a:t>Income </a:t>
            </a:r>
            <a:r>
              <a:rPr dirty="0" sz="4000" spc="-10"/>
              <a:t>elasticity of</a:t>
            </a:r>
            <a:r>
              <a:rPr dirty="0" sz="4000" spc="-5"/>
              <a:t> demand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90600" y="990600"/>
            <a:ext cx="0" cy="4572000"/>
          </a:xfrm>
          <a:custGeom>
            <a:avLst/>
            <a:gdLst/>
            <a:ahLst/>
            <a:cxn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4388" y="1748393"/>
            <a:ext cx="272415" cy="514984"/>
          </a:xfrm>
          <a:prstGeom prst="rect">
            <a:avLst/>
          </a:prstGeom>
        </p:spPr>
        <p:txBody>
          <a:bodyPr wrap="square" lIns="0" tIns="133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>
                <a:latin typeface="Verdana"/>
                <a:cs typeface="Verdana"/>
              </a:rPr>
              <a:t>P</a:t>
            </a:r>
            <a:r>
              <a:rPr dirty="0" sz="1600" spc="5">
                <a:latin typeface="Verdana"/>
                <a:cs typeface="Verdana"/>
              </a:rPr>
              <a:t>r</a:t>
            </a:r>
            <a:r>
              <a:rPr dirty="0" sz="1600" spc="-10">
                <a:latin typeface="Verdana"/>
                <a:cs typeface="Verdana"/>
              </a:rPr>
              <a:t>i</a:t>
            </a:r>
            <a:r>
              <a:rPr dirty="0" sz="1600" spc="-15">
                <a:latin typeface="Verdana"/>
                <a:cs typeface="Verdana"/>
              </a:rPr>
              <a:t>c</a:t>
            </a:r>
            <a:r>
              <a:rPr dirty="0" sz="1600">
                <a:latin typeface="Verdana"/>
                <a:cs typeface="Verdana"/>
              </a:rPr>
              <a:t>e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85927" y="1200151"/>
            <a:ext cx="7244080" cy="4438650"/>
            <a:chOff x="985927" y="1200151"/>
            <a:chExt cx="7244080" cy="4438650"/>
          </a:xfrm>
        </p:grpSpPr>
        <p:sp>
          <p:nvSpPr>
            <p:cNvPr id="6" name="object 6"/>
            <p:cNvSpPr/>
            <p:nvPr/>
          </p:nvSpPr>
          <p:spPr>
            <a:xfrm>
              <a:off x="990600" y="55626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 h="0">
                  <a:moveTo>
                    <a:pt x="0" y="0"/>
                  </a:moveTo>
                  <a:lnTo>
                    <a:pt x="723900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67000" y="1219199"/>
              <a:ext cx="4343400" cy="3352800"/>
            </a:xfrm>
            <a:custGeom>
              <a:avLst/>
              <a:gdLst/>
              <a:ahLst/>
              <a:cxnLst/>
              <a:rect l="l" t="t" r="r" b="b"/>
              <a:pathLst>
                <a:path w="4343400" h="3352800">
                  <a:moveTo>
                    <a:pt x="0" y="0"/>
                  </a:moveTo>
                  <a:lnTo>
                    <a:pt x="4343400" y="3352800"/>
                  </a:lnTo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90600" y="2514600"/>
              <a:ext cx="4800600" cy="3124200"/>
            </a:xfrm>
            <a:custGeom>
              <a:avLst/>
              <a:gdLst/>
              <a:ahLst/>
              <a:cxnLst/>
              <a:rect l="l" t="t" r="r" b="b"/>
              <a:pathLst>
                <a:path w="4800600" h="3124200">
                  <a:moveTo>
                    <a:pt x="0" y="0"/>
                  </a:moveTo>
                  <a:lnTo>
                    <a:pt x="3352800" y="0"/>
                  </a:lnTo>
                </a:path>
                <a:path w="4800600" h="3124200">
                  <a:moveTo>
                    <a:pt x="3352800" y="0"/>
                  </a:moveTo>
                  <a:lnTo>
                    <a:pt x="3352800" y="3124200"/>
                  </a:lnTo>
                </a:path>
                <a:path w="4800600" h="3124200">
                  <a:moveTo>
                    <a:pt x="2400300" y="3048000"/>
                  </a:moveTo>
                  <a:lnTo>
                    <a:pt x="0" y="3048000"/>
                  </a:lnTo>
                  <a:lnTo>
                    <a:pt x="0" y="1143000"/>
                  </a:lnTo>
                  <a:lnTo>
                    <a:pt x="4800600" y="1143000"/>
                  </a:lnTo>
                  <a:lnTo>
                    <a:pt x="4800600" y="3048000"/>
                  </a:lnTo>
                  <a:lnTo>
                    <a:pt x="2400300" y="3048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10869" y="2396490"/>
            <a:ext cx="1479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P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9" y="3539490"/>
            <a:ext cx="1644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4729" y="4414520"/>
            <a:ext cx="22117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Total</a:t>
            </a:r>
            <a:r>
              <a:rPr dirty="0" sz="24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Revenue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8270" y="5214620"/>
            <a:ext cx="2907665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6700">
              <a:lnSpc>
                <a:spcPct val="100000"/>
              </a:lnSpc>
              <a:spcBef>
                <a:spcPts val="100"/>
              </a:spcBef>
              <a:tabLst>
                <a:tab pos="2755265" algn="l"/>
              </a:tabLst>
            </a:pPr>
            <a:r>
              <a:rPr dirty="0" sz="1600">
                <a:latin typeface="Verdana"/>
                <a:cs typeface="Verdana"/>
              </a:rPr>
              <a:t>B	S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Verdana"/>
                <a:cs typeface="Verdana"/>
              </a:rPr>
              <a:t>Quantity Demanded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(000s)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069" y="360679"/>
            <a:ext cx="77597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Zero Income elasticity of</a:t>
            </a:r>
            <a:r>
              <a:rPr dirty="0" spc="-60"/>
              <a:t> </a:t>
            </a:r>
            <a:r>
              <a:rPr dirty="0"/>
              <a:t>demand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6850" y="1295400"/>
            <a:ext cx="5772150" cy="3867150"/>
            <a:chOff x="1466850" y="1295400"/>
            <a:chExt cx="5772150" cy="3867150"/>
          </a:xfrm>
        </p:grpSpPr>
        <p:sp>
          <p:nvSpPr>
            <p:cNvPr id="4" name="object 4"/>
            <p:cNvSpPr/>
            <p:nvPr/>
          </p:nvSpPr>
          <p:spPr>
            <a:xfrm>
              <a:off x="1524000" y="1400810"/>
              <a:ext cx="0" cy="3704590"/>
            </a:xfrm>
            <a:custGeom>
              <a:avLst/>
              <a:gdLst/>
              <a:ahLst/>
              <a:cxnLst/>
              <a:rect l="l" t="t" r="r" b="b"/>
              <a:pathLst>
                <a:path w="0" h="3704590">
                  <a:moveTo>
                    <a:pt x="0" y="0"/>
                  </a:moveTo>
                  <a:lnTo>
                    <a:pt x="0" y="370459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850" y="1295400"/>
              <a:ext cx="114300" cy="1130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4000" y="5105400"/>
              <a:ext cx="5609590" cy="0"/>
            </a:xfrm>
            <a:custGeom>
              <a:avLst/>
              <a:gdLst/>
              <a:ahLst/>
              <a:cxnLst/>
              <a:rect l="l" t="t" r="r" b="b"/>
              <a:pathLst>
                <a:path w="5609590" h="0">
                  <a:moveTo>
                    <a:pt x="0" y="0"/>
                  </a:moveTo>
                  <a:lnTo>
                    <a:pt x="560959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5970" y="5049520"/>
              <a:ext cx="113029" cy="1130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33800" y="1676400"/>
              <a:ext cx="0" cy="3429000"/>
            </a:xfrm>
            <a:custGeom>
              <a:avLst/>
              <a:gdLst/>
              <a:ahLst/>
              <a:cxnLst/>
              <a:rect l="l" t="t" r="r" b="b"/>
              <a:pathLst>
                <a:path w="0" h="3429000">
                  <a:moveTo>
                    <a:pt x="0" y="342900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70610" y="1177290"/>
            <a:ext cx="2089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5200" y="5063490"/>
            <a:ext cx="2089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469" y="5001259"/>
            <a:ext cx="2235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1409" y="5139690"/>
            <a:ext cx="2089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2670" y="1329690"/>
            <a:ext cx="2089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6870" y="5749290"/>
            <a:ext cx="23075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9505" algn="l"/>
              </a:tabLst>
            </a:pPr>
            <a:r>
              <a:rPr dirty="0" sz="2000" b="1">
                <a:latin typeface="Times New Roman"/>
                <a:cs typeface="Times New Roman"/>
              </a:rPr>
              <a:t>Q</a:t>
            </a:r>
            <a:r>
              <a:rPr dirty="0" sz="2000" spc="-5" b="1">
                <a:latin typeface="Times New Roman"/>
                <a:cs typeface="Times New Roman"/>
              </a:rPr>
              <a:t>u</a:t>
            </a:r>
            <a:r>
              <a:rPr dirty="0" sz="2000" spc="5" b="1">
                <a:latin typeface="Times New Roman"/>
                <a:cs typeface="Times New Roman"/>
              </a:rPr>
              <a:t>an</a:t>
            </a:r>
            <a:r>
              <a:rPr dirty="0" sz="2000" b="1">
                <a:latin typeface="Times New Roman"/>
                <a:cs typeface="Times New Roman"/>
              </a:rPr>
              <a:t>t</a:t>
            </a:r>
            <a:r>
              <a:rPr dirty="0" sz="2000" spc="-10" b="1">
                <a:latin typeface="Times New Roman"/>
                <a:cs typeface="Times New Roman"/>
              </a:rPr>
              <a:t>i</a:t>
            </a:r>
            <a:r>
              <a:rPr dirty="0" sz="2000" b="1">
                <a:latin typeface="Times New Roman"/>
                <a:cs typeface="Times New Roman"/>
              </a:rPr>
              <a:t>ty	De</a:t>
            </a:r>
            <a:r>
              <a:rPr dirty="0" sz="2000" spc="10" b="1">
                <a:latin typeface="Times New Roman"/>
                <a:cs typeface="Times New Roman"/>
              </a:rPr>
              <a:t>m</a:t>
            </a:r>
            <a:r>
              <a:rPr dirty="0" sz="2000" spc="5" b="1">
                <a:latin typeface="Times New Roman"/>
                <a:cs typeface="Times New Roman"/>
              </a:rPr>
              <a:t>an</a:t>
            </a:r>
            <a:r>
              <a:rPr dirty="0" sz="2000" spc="-5" b="1">
                <a:latin typeface="Times New Roman"/>
                <a:cs typeface="Times New Roman"/>
              </a:rPr>
              <a:t>d</a:t>
            </a:r>
            <a:r>
              <a:rPr dirty="0" sz="2000" b="1">
                <a:latin typeface="Times New Roman"/>
                <a:cs typeface="Times New Roman"/>
              </a:rPr>
              <a:t>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4889" y="3226028"/>
            <a:ext cx="330200" cy="9639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z="2400" spc="-10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n</a:t>
            </a:r>
            <a:r>
              <a:rPr dirty="0" sz="2400" spc="-5" b="1">
                <a:latin typeface="Calibri"/>
                <a:cs typeface="Calibri"/>
              </a:rPr>
              <a:t>c</a:t>
            </a:r>
            <a:r>
              <a:rPr dirty="0" sz="2400" spc="5" b="1">
                <a:latin typeface="Calibri"/>
                <a:cs typeface="Calibri"/>
              </a:rPr>
              <a:t>om</a:t>
            </a:r>
            <a:r>
              <a:rPr dirty="0" sz="2400" b="1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0" y="360679"/>
            <a:ext cx="79648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All </a:t>
            </a:r>
            <a:r>
              <a:rPr dirty="0" spc="-5"/>
              <a:t>Income Graphs</a:t>
            </a:r>
            <a:r>
              <a:rPr dirty="0" spc="-35"/>
              <a:t> </a:t>
            </a:r>
            <a:r>
              <a:rPr dirty="0" spc="-5"/>
              <a:t>Representation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5927" y="1443127"/>
            <a:ext cx="6715125" cy="4658995"/>
            <a:chOff x="985927" y="1443127"/>
            <a:chExt cx="6715125" cy="4658995"/>
          </a:xfrm>
        </p:grpSpPr>
        <p:sp>
          <p:nvSpPr>
            <p:cNvPr id="4" name="object 4"/>
            <p:cNvSpPr/>
            <p:nvPr/>
          </p:nvSpPr>
          <p:spPr>
            <a:xfrm>
              <a:off x="990600" y="1447800"/>
              <a:ext cx="6705600" cy="4649470"/>
            </a:xfrm>
            <a:custGeom>
              <a:avLst/>
              <a:gdLst/>
              <a:ahLst/>
              <a:cxnLst/>
              <a:rect l="l" t="t" r="r" b="b"/>
              <a:pathLst>
                <a:path w="6705600" h="4649470">
                  <a:moveTo>
                    <a:pt x="1269" y="0"/>
                  </a:moveTo>
                  <a:lnTo>
                    <a:pt x="0" y="4648200"/>
                  </a:lnTo>
                </a:path>
                <a:path w="6705600" h="4649470">
                  <a:moveTo>
                    <a:pt x="0" y="4648200"/>
                  </a:moveTo>
                  <a:lnTo>
                    <a:pt x="6705600" y="4649470"/>
                  </a:lnTo>
                </a:path>
                <a:path w="6705600" h="4649470">
                  <a:moveTo>
                    <a:pt x="4191000" y="490220"/>
                  </a:moveTo>
                  <a:lnTo>
                    <a:pt x="4248530" y="503716"/>
                  </a:lnTo>
                  <a:lnTo>
                    <a:pt x="4306016" y="517217"/>
                  </a:lnTo>
                  <a:lnTo>
                    <a:pt x="4363410" y="530729"/>
                  </a:lnTo>
                  <a:lnTo>
                    <a:pt x="4420664" y="544260"/>
                  </a:lnTo>
                  <a:lnTo>
                    <a:pt x="4477732" y="557815"/>
                  </a:lnTo>
                  <a:lnTo>
                    <a:pt x="4534567" y="571402"/>
                  </a:lnTo>
                  <a:lnTo>
                    <a:pt x="4591122" y="585027"/>
                  </a:lnTo>
                  <a:lnTo>
                    <a:pt x="4647348" y="598697"/>
                  </a:lnTo>
                  <a:lnTo>
                    <a:pt x="4703200" y="612419"/>
                  </a:lnTo>
                  <a:lnTo>
                    <a:pt x="4758630" y="626200"/>
                  </a:lnTo>
                  <a:lnTo>
                    <a:pt x="4813591" y="640046"/>
                  </a:lnTo>
                  <a:lnTo>
                    <a:pt x="4868036" y="653964"/>
                  </a:lnTo>
                  <a:lnTo>
                    <a:pt x="4921918" y="667961"/>
                  </a:lnTo>
                  <a:lnTo>
                    <a:pt x="4975189" y="682043"/>
                  </a:lnTo>
                  <a:lnTo>
                    <a:pt x="5027803" y="696218"/>
                  </a:lnTo>
                  <a:lnTo>
                    <a:pt x="5079712" y="710492"/>
                  </a:lnTo>
                  <a:lnTo>
                    <a:pt x="5130869" y="724872"/>
                  </a:lnTo>
                  <a:lnTo>
                    <a:pt x="5181228" y="739364"/>
                  </a:lnTo>
                  <a:lnTo>
                    <a:pt x="5230741" y="753976"/>
                  </a:lnTo>
                  <a:lnTo>
                    <a:pt x="5279360" y="768714"/>
                  </a:lnTo>
                  <a:lnTo>
                    <a:pt x="5327040" y="783585"/>
                  </a:lnTo>
                  <a:lnTo>
                    <a:pt x="5373732" y="798595"/>
                  </a:lnTo>
                  <a:lnTo>
                    <a:pt x="5419389" y="813752"/>
                  </a:lnTo>
                  <a:lnTo>
                    <a:pt x="5463965" y="829062"/>
                  </a:lnTo>
                  <a:lnTo>
                    <a:pt x="5507412" y="844531"/>
                  </a:lnTo>
                  <a:lnTo>
                    <a:pt x="5549684" y="860168"/>
                  </a:lnTo>
                  <a:lnTo>
                    <a:pt x="5590733" y="875977"/>
                  </a:lnTo>
                  <a:lnTo>
                    <a:pt x="5630511" y="891967"/>
                  </a:lnTo>
                  <a:lnTo>
                    <a:pt x="5668972" y="908144"/>
                  </a:lnTo>
                  <a:lnTo>
                    <a:pt x="5706070" y="924514"/>
                  </a:lnTo>
                  <a:lnTo>
                    <a:pt x="5741755" y="941085"/>
                  </a:lnTo>
                  <a:lnTo>
                    <a:pt x="5775982" y="957863"/>
                  </a:lnTo>
                  <a:lnTo>
                    <a:pt x="5839873" y="992067"/>
                  </a:lnTo>
                  <a:lnTo>
                    <a:pt x="5897364" y="1027181"/>
                  </a:lnTo>
                  <a:lnTo>
                    <a:pt x="5948078" y="1063258"/>
                  </a:lnTo>
                  <a:lnTo>
                    <a:pt x="5991639" y="1100354"/>
                  </a:lnTo>
                  <a:lnTo>
                    <a:pt x="6027669" y="1138520"/>
                  </a:lnTo>
                  <a:lnTo>
                    <a:pt x="6055792" y="1177813"/>
                  </a:lnTo>
                  <a:lnTo>
                    <a:pt x="6075631" y="1218285"/>
                  </a:lnTo>
                  <a:lnTo>
                    <a:pt x="6086809" y="1259991"/>
                  </a:lnTo>
                  <a:lnTo>
                    <a:pt x="6089032" y="1281323"/>
                  </a:lnTo>
                  <a:lnTo>
                    <a:pt x="6088948" y="1302984"/>
                  </a:lnTo>
                  <a:lnTo>
                    <a:pt x="6081672" y="1347320"/>
                  </a:lnTo>
                  <a:lnTo>
                    <a:pt x="6064604" y="1393051"/>
                  </a:lnTo>
                  <a:lnTo>
                    <a:pt x="6037367" y="1440232"/>
                  </a:lnTo>
                  <a:lnTo>
                    <a:pt x="5999584" y="1488916"/>
                  </a:lnTo>
                  <a:lnTo>
                    <a:pt x="5961926" y="1528543"/>
                  </a:lnTo>
                  <a:lnTo>
                    <a:pt x="5929732" y="1558351"/>
                  </a:lnTo>
                  <a:lnTo>
                    <a:pt x="5893859" y="1588684"/>
                  </a:lnTo>
                  <a:lnTo>
                    <a:pt x="5854382" y="1619531"/>
                  </a:lnTo>
                  <a:lnTo>
                    <a:pt x="5811376" y="1650881"/>
                  </a:lnTo>
                  <a:lnTo>
                    <a:pt x="5764917" y="1682723"/>
                  </a:lnTo>
                  <a:lnTo>
                    <a:pt x="5715080" y="1715048"/>
                  </a:lnTo>
                  <a:lnTo>
                    <a:pt x="5661939" y="1747844"/>
                  </a:lnTo>
                  <a:lnTo>
                    <a:pt x="5605570" y="1781100"/>
                  </a:lnTo>
                  <a:lnTo>
                    <a:pt x="5546048" y="1814806"/>
                  </a:lnTo>
                  <a:lnTo>
                    <a:pt x="5483449" y="1848951"/>
                  </a:lnTo>
                  <a:lnTo>
                    <a:pt x="5417846" y="1883525"/>
                  </a:lnTo>
                  <a:lnTo>
                    <a:pt x="5383943" y="1900969"/>
                  </a:lnTo>
                  <a:lnTo>
                    <a:pt x="5349316" y="1918516"/>
                  </a:lnTo>
                  <a:lnTo>
                    <a:pt x="5313977" y="1936165"/>
                  </a:lnTo>
                  <a:lnTo>
                    <a:pt x="5277934" y="1953914"/>
                  </a:lnTo>
                  <a:lnTo>
                    <a:pt x="5241197" y="1971762"/>
                  </a:lnTo>
                  <a:lnTo>
                    <a:pt x="5203774" y="1989708"/>
                  </a:lnTo>
                  <a:lnTo>
                    <a:pt x="5165676" y="2007751"/>
                  </a:lnTo>
                  <a:lnTo>
                    <a:pt x="5126912" y="2025888"/>
                  </a:lnTo>
                  <a:lnTo>
                    <a:pt x="5087492" y="2044119"/>
                  </a:lnTo>
                  <a:lnTo>
                    <a:pt x="5047424" y="2062443"/>
                  </a:lnTo>
                  <a:lnTo>
                    <a:pt x="5006718" y="2080857"/>
                  </a:lnTo>
                  <a:lnTo>
                    <a:pt x="4965383" y="2099362"/>
                  </a:lnTo>
                  <a:lnTo>
                    <a:pt x="4923429" y="2117954"/>
                  </a:lnTo>
                  <a:lnTo>
                    <a:pt x="4880866" y="2136634"/>
                  </a:lnTo>
                  <a:lnTo>
                    <a:pt x="4837702" y="2155399"/>
                  </a:lnTo>
                  <a:lnTo>
                    <a:pt x="4793947" y="2174249"/>
                  </a:lnTo>
                  <a:lnTo>
                    <a:pt x="4749610" y="2193181"/>
                  </a:lnTo>
                  <a:lnTo>
                    <a:pt x="4704701" y="2212196"/>
                  </a:lnTo>
                  <a:lnTo>
                    <a:pt x="4659230" y="2231290"/>
                  </a:lnTo>
                  <a:lnTo>
                    <a:pt x="4613205" y="2250464"/>
                  </a:lnTo>
                  <a:lnTo>
                    <a:pt x="4566636" y="2269715"/>
                  </a:lnTo>
                  <a:lnTo>
                    <a:pt x="4519532" y="2289043"/>
                  </a:lnTo>
                  <a:lnTo>
                    <a:pt x="4471903" y="2308445"/>
                  </a:lnTo>
                  <a:lnTo>
                    <a:pt x="4423758" y="2327921"/>
                  </a:lnTo>
                  <a:lnTo>
                    <a:pt x="4375107" y="2347470"/>
                  </a:lnTo>
                  <a:lnTo>
                    <a:pt x="4325958" y="2367089"/>
                  </a:lnTo>
                  <a:lnTo>
                    <a:pt x="4276322" y="2386778"/>
                  </a:lnTo>
                  <a:lnTo>
                    <a:pt x="4226208" y="2406535"/>
                  </a:lnTo>
                  <a:lnTo>
                    <a:pt x="4175625" y="2426360"/>
                  </a:lnTo>
                  <a:lnTo>
                    <a:pt x="4124582" y="2446249"/>
                  </a:lnTo>
                  <a:lnTo>
                    <a:pt x="4073089" y="2466203"/>
                  </a:lnTo>
                  <a:lnTo>
                    <a:pt x="4021156" y="2486220"/>
                  </a:lnTo>
                  <a:lnTo>
                    <a:pt x="3968791" y="2506299"/>
                  </a:lnTo>
                  <a:lnTo>
                    <a:pt x="3916004" y="2526438"/>
                  </a:lnTo>
                  <a:lnTo>
                    <a:pt x="3862805" y="2546635"/>
                  </a:lnTo>
                  <a:lnTo>
                    <a:pt x="3809203" y="2566890"/>
                  </a:lnTo>
                  <a:lnTo>
                    <a:pt x="3755206" y="2587202"/>
                  </a:lnTo>
                  <a:lnTo>
                    <a:pt x="3700826" y="2607568"/>
                  </a:lnTo>
                  <a:lnTo>
                    <a:pt x="3646070" y="2627988"/>
                  </a:lnTo>
                  <a:lnTo>
                    <a:pt x="3590949" y="2648460"/>
                  </a:lnTo>
                  <a:lnTo>
                    <a:pt x="3535472" y="2668983"/>
                  </a:lnTo>
                  <a:lnTo>
                    <a:pt x="3479648" y="2689556"/>
                  </a:lnTo>
                  <a:lnTo>
                    <a:pt x="3423486" y="2710176"/>
                  </a:lnTo>
                  <a:lnTo>
                    <a:pt x="3366997" y="2730844"/>
                  </a:lnTo>
                  <a:lnTo>
                    <a:pt x="3310189" y="2751557"/>
                  </a:lnTo>
                  <a:lnTo>
                    <a:pt x="3253072" y="2772314"/>
                  </a:lnTo>
                  <a:lnTo>
                    <a:pt x="3195654" y="2793114"/>
                  </a:lnTo>
                  <a:lnTo>
                    <a:pt x="3137947" y="2813956"/>
                  </a:lnTo>
                  <a:lnTo>
                    <a:pt x="3079958" y="2834837"/>
                  </a:lnTo>
                  <a:lnTo>
                    <a:pt x="3021698" y="2855758"/>
                  </a:lnTo>
                  <a:lnTo>
                    <a:pt x="2963176" y="2876716"/>
                  </a:lnTo>
                  <a:lnTo>
                    <a:pt x="2904400" y="2897710"/>
                  </a:lnTo>
                  <a:lnTo>
                    <a:pt x="2845382" y="2918739"/>
                  </a:lnTo>
                  <a:lnTo>
                    <a:pt x="2786129" y="2939802"/>
                  </a:lnTo>
                  <a:lnTo>
                    <a:pt x="2726651" y="2960896"/>
                  </a:lnTo>
                  <a:lnTo>
                    <a:pt x="2666958" y="2982022"/>
                  </a:lnTo>
                  <a:lnTo>
                    <a:pt x="2607060" y="3003176"/>
                  </a:lnTo>
                  <a:lnTo>
                    <a:pt x="2546964" y="3024359"/>
                  </a:lnTo>
                  <a:lnTo>
                    <a:pt x="2486682" y="3045569"/>
                  </a:lnTo>
                  <a:lnTo>
                    <a:pt x="2426222" y="3066804"/>
                  </a:lnTo>
                  <a:lnTo>
                    <a:pt x="2365594" y="3088063"/>
                  </a:lnTo>
                  <a:lnTo>
                    <a:pt x="2304806" y="3109345"/>
                  </a:lnTo>
                  <a:lnTo>
                    <a:pt x="2243869" y="3130649"/>
                  </a:lnTo>
                  <a:lnTo>
                    <a:pt x="2182793" y="3151972"/>
                  </a:lnTo>
                  <a:lnTo>
                    <a:pt x="2121585" y="3173314"/>
                  </a:lnTo>
                  <a:lnTo>
                    <a:pt x="2060256" y="3194674"/>
                  </a:lnTo>
                  <a:lnTo>
                    <a:pt x="1998815" y="3216050"/>
                  </a:lnTo>
                  <a:lnTo>
                    <a:pt x="1937271" y="3237440"/>
                  </a:lnTo>
                  <a:lnTo>
                    <a:pt x="1875634" y="3258844"/>
                  </a:lnTo>
                  <a:lnTo>
                    <a:pt x="1813914" y="3280260"/>
                  </a:lnTo>
                  <a:lnTo>
                    <a:pt x="1752119" y="3301686"/>
                  </a:lnTo>
                  <a:lnTo>
                    <a:pt x="1690259" y="3323122"/>
                  </a:lnTo>
                  <a:lnTo>
                    <a:pt x="1628343" y="3344566"/>
                  </a:lnTo>
                  <a:lnTo>
                    <a:pt x="1566381" y="3366017"/>
                  </a:lnTo>
                  <a:lnTo>
                    <a:pt x="1504382" y="3387473"/>
                  </a:lnTo>
                  <a:lnTo>
                    <a:pt x="1442356" y="3408933"/>
                  </a:lnTo>
                  <a:lnTo>
                    <a:pt x="1380312" y="3430395"/>
                  </a:lnTo>
                  <a:lnTo>
                    <a:pt x="1318260" y="3451860"/>
                  </a:lnTo>
                </a:path>
                <a:path w="6705600" h="4649470">
                  <a:moveTo>
                    <a:pt x="1318260" y="490220"/>
                  </a:moveTo>
                  <a:lnTo>
                    <a:pt x="1318260" y="490220"/>
                  </a:lnTo>
                </a:path>
                <a:path w="6705600" h="4649470">
                  <a:moveTo>
                    <a:pt x="6455409" y="3451860"/>
                  </a:moveTo>
                  <a:lnTo>
                    <a:pt x="6455409" y="3451860"/>
                  </a:lnTo>
                </a:path>
                <a:path w="6705600" h="4649470">
                  <a:moveTo>
                    <a:pt x="5259070" y="1981200"/>
                  </a:moveTo>
                  <a:lnTo>
                    <a:pt x="5257800" y="4649470"/>
                  </a:lnTo>
                </a:path>
                <a:path w="6705600" h="4649470">
                  <a:moveTo>
                    <a:pt x="1296670" y="3430270"/>
                  </a:moveTo>
                  <a:lnTo>
                    <a:pt x="1294130" y="4649470"/>
                  </a:lnTo>
                </a:path>
                <a:path w="6705600" h="4649470">
                  <a:moveTo>
                    <a:pt x="6097270" y="1372870"/>
                  </a:moveTo>
                  <a:lnTo>
                    <a:pt x="6094730" y="4649470"/>
                  </a:lnTo>
                </a:path>
                <a:path w="6705600" h="4649470">
                  <a:moveTo>
                    <a:pt x="2896870" y="2896870"/>
                  </a:moveTo>
                  <a:lnTo>
                    <a:pt x="2894329" y="46494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80965" y="1905000"/>
              <a:ext cx="0" cy="4192270"/>
            </a:xfrm>
            <a:custGeom>
              <a:avLst/>
              <a:gdLst/>
              <a:ahLst/>
              <a:cxnLst/>
              <a:rect l="l" t="t" r="r" b="b"/>
              <a:pathLst>
                <a:path w="0" h="4192270">
                  <a:moveTo>
                    <a:pt x="0" y="0"/>
                  </a:moveTo>
                  <a:lnTo>
                    <a:pt x="0" y="4192270"/>
                  </a:lnTo>
                </a:path>
              </a:pathLst>
            </a:custGeom>
            <a:ln w="889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10869" y="5977890"/>
            <a:ext cx="3003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1177290"/>
            <a:ext cx="2368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690" y="3066930"/>
            <a:ext cx="431800" cy="12769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40"/>
              </a:lnSpc>
            </a:pPr>
            <a:r>
              <a:rPr dirty="0" sz="3200" spc="-5" b="1">
                <a:latin typeface="Calibri"/>
                <a:cs typeface="Calibri"/>
              </a:rPr>
              <a:t>Income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4870" y="3646170"/>
            <a:ext cx="1776095" cy="124460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535430">
              <a:lnSpc>
                <a:spcPct val="100000"/>
              </a:lnSpc>
              <a:spcBef>
                <a:spcPts val="1060"/>
              </a:spcBef>
            </a:pPr>
            <a:r>
              <a:rPr dirty="0" sz="3200" b="1">
                <a:latin typeface="Calibri"/>
                <a:cs typeface="Calibri"/>
              </a:rPr>
              <a:t>B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3200" b="1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1070" y="3006090"/>
            <a:ext cx="24066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4069" y="2777490"/>
            <a:ext cx="2819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4069" y="2091690"/>
            <a:ext cx="2241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6670" y="1482090"/>
            <a:ext cx="212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7469" y="5901690"/>
            <a:ext cx="2495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3470" y="6308090"/>
            <a:ext cx="34550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Quantity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Demanded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8540" marR="5080" indent="-304927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Measurement Of Income </a:t>
            </a:r>
            <a:r>
              <a:rPr dirty="0" sz="4000" spc="-10"/>
              <a:t>Elasticity </a:t>
            </a:r>
            <a:r>
              <a:rPr dirty="0" sz="4000" spc="-5"/>
              <a:t>Of  </a:t>
            </a:r>
            <a:r>
              <a:rPr dirty="0" sz="4000" spc="-10"/>
              <a:t>Demand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114800" y="2971800"/>
            <a:ext cx="4267200" cy="1270"/>
          </a:xfrm>
          <a:custGeom>
            <a:avLst/>
            <a:gdLst/>
            <a:ahLst/>
            <a:cxnLst/>
            <a:rect l="l" t="t" r="r" b="b"/>
            <a:pathLst>
              <a:path w="4267200" h="1269">
                <a:moveTo>
                  <a:pt x="0" y="0"/>
                </a:moveTo>
                <a:lnTo>
                  <a:pt x="4267200" y="127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469" y="2396490"/>
            <a:ext cx="8112759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89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Proportionate change in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Demand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20"/>
              </a:spcBef>
            </a:pPr>
            <a:r>
              <a:rPr dirty="0" sz="2400" spc="-5" b="1">
                <a:latin typeface="Calibri"/>
                <a:cs typeface="Calibri"/>
              </a:rPr>
              <a:t>Income Elasticity Of Demand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  <a:p>
            <a:pPr marL="3975100">
              <a:lnSpc>
                <a:spcPts val="2640"/>
              </a:lnSpc>
            </a:pPr>
            <a:r>
              <a:rPr dirty="0" sz="2400" spc="-5" b="1">
                <a:latin typeface="Calibri"/>
                <a:cs typeface="Calibri"/>
              </a:rPr>
              <a:t>Proportionate change in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Income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3448050"/>
            <a:ext cx="3888104" cy="9398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621030">
              <a:lnSpc>
                <a:spcPct val="100000"/>
              </a:lnSpc>
              <a:spcBef>
                <a:spcPts val="820"/>
              </a:spcBef>
            </a:pPr>
            <a:r>
              <a:rPr dirty="0" sz="2400" spc="-5" b="1">
                <a:latin typeface="Calibri"/>
                <a:cs typeface="Calibri"/>
              </a:rPr>
              <a:t>i.e.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-5" b="1">
                <a:latin typeface="Calibri"/>
                <a:cs typeface="Calibri"/>
              </a:rPr>
              <a:t>Income Elasticity Of Demand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38600" y="41910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34000" y="41910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92270" y="4301490"/>
            <a:ext cx="1479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dirty="0" sz="2400" b="1">
                <a:latin typeface="Calibri"/>
                <a:cs typeface="Calibri"/>
              </a:rPr>
              <a:t>Q	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2270" y="3691890"/>
            <a:ext cx="17056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dirty="0" sz="2400" spc="-5">
                <a:latin typeface="Calibri"/>
                <a:cs typeface="Calibri"/>
              </a:rPr>
              <a:t>∆</a:t>
            </a:r>
            <a:r>
              <a:rPr dirty="0" sz="2400" spc="-5" b="1">
                <a:latin typeface="Calibri"/>
                <a:cs typeface="Calibri"/>
              </a:rPr>
              <a:t>q	</a:t>
            </a:r>
            <a:r>
              <a:rPr dirty="0" sz="2400">
                <a:latin typeface="Calibri"/>
                <a:cs typeface="Calibri"/>
              </a:rPr>
              <a:t>∆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8070" y="3920490"/>
            <a:ext cx="22796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Calibri"/>
                <a:cs typeface="Calibri"/>
              </a:rPr>
              <a:t>+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8540" marR="5080" indent="-304927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Measurement Of Income </a:t>
            </a:r>
            <a:r>
              <a:rPr dirty="0" sz="4000" spc="-10"/>
              <a:t>Elasticity </a:t>
            </a:r>
            <a:r>
              <a:rPr dirty="0" sz="4000" spc="-5"/>
              <a:t>Of  </a:t>
            </a:r>
            <a:r>
              <a:rPr dirty="0" sz="4000" spc="-10"/>
              <a:t>Demand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443989"/>
            <a:ext cx="8956040" cy="4434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55600">
              <a:lnSpc>
                <a:spcPct val="1206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1945005" algn="l"/>
              </a:tabLst>
            </a:pPr>
            <a:r>
              <a:rPr dirty="0" sz="3600" spc="-5">
                <a:latin typeface="Calibri"/>
                <a:cs typeface="Calibri"/>
              </a:rPr>
              <a:t>Here </a:t>
            </a:r>
            <a:r>
              <a:rPr dirty="0" sz="3600">
                <a:latin typeface="Calibri"/>
                <a:cs typeface="Calibri"/>
              </a:rPr>
              <a:t>, </a:t>
            </a:r>
            <a:r>
              <a:rPr dirty="0" sz="3600" spc="-5">
                <a:latin typeface="Calibri"/>
                <a:cs typeface="Calibri"/>
              </a:rPr>
              <a:t>∆q </a:t>
            </a:r>
            <a:r>
              <a:rPr dirty="0" sz="3600">
                <a:latin typeface="Calibri"/>
                <a:cs typeface="Calibri"/>
              </a:rPr>
              <a:t>= </a:t>
            </a:r>
            <a:r>
              <a:rPr dirty="0" sz="3600" spc="-5">
                <a:latin typeface="Calibri"/>
                <a:cs typeface="Calibri"/>
              </a:rPr>
              <a:t>Change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the quantity demanded.  </a:t>
            </a:r>
            <a:r>
              <a:rPr dirty="0" sz="3600">
                <a:latin typeface="Calibri"/>
                <a:cs typeface="Calibri"/>
              </a:rPr>
              <a:t>Q	= </a:t>
            </a:r>
            <a:r>
              <a:rPr dirty="0" sz="3600" spc="-5">
                <a:latin typeface="Calibri"/>
                <a:cs typeface="Calibri"/>
              </a:rPr>
              <a:t>Original quantity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demanded.</a:t>
            </a:r>
            <a:endParaRPr sz="3600">
              <a:latin typeface="Calibri"/>
              <a:cs typeface="Calibri"/>
            </a:endParaRPr>
          </a:p>
          <a:p>
            <a:pPr marL="1384300" marR="3241040">
              <a:lnSpc>
                <a:spcPct val="120800"/>
              </a:lnSpc>
              <a:tabLst>
                <a:tab pos="2020570" algn="l"/>
              </a:tabLst>
            </a:pPr>
            <a:r>
              <a:rPr dirty="0" sz="3600" spc="-5">
                <a:latin typeface="Calibri"/>
                <a:cs typeface="Calibri"/>
              </a:rPr>
              <a:t>∆y </a:t>
            </a:r>
            <a:r>
              <a:rPr dirty="0" sz="3600">
                <a:latin typeface="Calibri"/>
                <a:cs typeface="Calibri"/>
              </a:rPr>
              <a:t>= </a:t>
            </a:r>
            <a:r>
              <a:rPr dirty="0" sz="3600" spc="-5">
                <a:latin typeface="Calibri"/>
                <a:cs typeface="Calibri"/>
              </a:rPr>
              <a:t>Change </a:t>
            </a:r>
            <a:r>
              <a:rPr dirty="0" sz="3600">
                <a:latin typeface="Calibri"/>
                <a:cs typeface="Calibri"/>
              </a:rPr>
              <a:t>in</a:t>
            </a:r>
            <a:r>
              <a:rPr dirty="0" sz="3600" spc="-8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income.  </a:t>
            </a:r>
            <a:r>
              <a:rPr dirty="0" sz="3600">
                <a:latin typeface="Calibri"/>
                <a:cs typeface="Calibri"/>
              </a:rPr>
              <a:t>Y	= </a:t>
            </a:r>
            <a:r>
              <a:rPr dirty="0" sz="3600" spc="-5">
                <a:latin typeface="Calibri"/>
                <a:cs typeface="Calibri"/>
              </a:rPr>
              <a:t>Original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income.</a:t>
            </a:r>
            <a:endParaRPr sz="3600">
              <a:latin typeface="Calibri"/>
              <a:cs typeface="Calibri"/>
            </a:endParaRPr>
          </a:p>
          <a:p>
            <a:pPr marL="355600" marR="46863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For e.g. ,when Income of the consumer </a:t>
            </a:r>
            <a:r>
              <a:rPr dirty="0" sz="3600">
                <a:latin typeface="Calibri"/>
                <a:cs typeface="Calibri"/>
              </a:rPr>
              <a:t>=  </a:t>
            </a:r>
            <a:r>
              <a:rPr dirty="0" sz="3600" spc="-5">
                <a:latin typeface="Calibri"/>
                <a:cs typeface="Calibri"/>
              </a:rPr>
              <a:t>2,500/- </a:t>
            </a:r>
            <a:r>
              <a:rPr dirty="0" sz="3600">
                <a:latin typeface="Calibri"/>
                <a:cs typeface="Calibri"/>
              </a:rPr>
              <a:t>, he </a:t>
            </a:r>
            <a:r>
              <a:rPr dirty="0" sz="3600" spc="-5">
                <a:latin typeface="Calibri"/>
                <a:cs typeface="Calibri"/>
              </a:rPr>
              <a:t>purchases </a:t>
            </a:r>
            <a:r>
              <a:rPr dirty="0" sz="3600">
                <a:latin typeface="Calibri"/>
                <a:cs typeface="Calibri"/>
              </a:rPr>
              <a:t>20 </a:t>
            </a:r>
            <a:r>
              <a:rPr dirty="0" sz="3600" spc="-5">
                <a:latin typeface="Calibri"/>
                <a:cs typeface="Calibri"/>
              </a:rPr>
              <a:t>units of X, when  income </a:t>
            </a:r>
            <a:r>
              <a:rPr dirty="0" sz="3600">
                <a:latin typeface="Calibri"/>
                <a:cs typeface="Calibri"/>
              </a:rPr>
              <a:t>= </a:t>
            </a:r>
            <a:r>
              <a:rPr dirty="0" sz="3600" spc="-5">
                <a:latin typeface="Calibri"/>
                <a:cs typeface="Calibri"/>
              </a:rPr>
              <a:t>3,000/- he purchases 25 </a:t>
            </a:r>
            <a:r>
              <a:rPr dirty="0" sz="3600">
                <a:latin typeface="Calibri"/>
                <a:cs typeface="Calibri"/>
              </a:rPr>
              <a:t>units </a:t>
            </a:r>
            <a:r>
              <a:rPr dirty="0" sz="3600" spc="-5">
                <a:latin typeface="Calibri"/>
                <a:cs typeface="Calibri"/>
              </a:rPr>
              <a:t>of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8540" marR="5080" indent="-304927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Measurement Of Income </a:t>
            </a:r>
            <a:r>
              <a:rPr dirty="0" sz="4000" spc="-10"/>
              <a:t>Elasticity </a:t>
            </a:r>
            <a:r>
              <a:rPr dirty="0" sz="4000" spc="-5"/>
              <a:t>Of  </a:t>
            </a:r>
            <a:r>
              <a:rPr dirty="0" sz="4000" spc="-10"/>
              <a:t>Demand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518920"/>
            <a:ext cx="5652770" cy="135128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Thus</a:t>
            </a:r>
            <a:endParaRPr sz="3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dirty="0" sz="3600" spc="-5">
                <a:latin typeface="Calibri"/>
                <a:cs typeface="Calibri"/>
              </a:rPr>
              <a:t>Income Elasticity of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957829"/>
            <a:ext cx="2533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169410"/>
            <a:ext cx="7962265" cy="256286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3600">
                <a:latin typeface="Calibri"/>
                <a:cs typeface="Calibri"/>
              </a:rPr>
              <a:t>= </a:t>
            </a:r>
            <a:r>
              <a:rPr dirty="0" sz="3600" spc="-5">
                <a:latin typeface="Calibri"/>
                <a:cs typeface="Calibri"/>
              </a:rPr>
              <a:t>(5/20) </a:t>
            </a:r>
            <a:r>
              <a:rPr dirty="0" sz="3600">
                <a:latin typeface="Calibri"/>
                <a:cs typeface="Calibri"/>
              </a:rPr>
              <a:t>+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(500/2500)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3600">
                <a:latin typeface="Calibri"/>
                <a:cs typeface="Calibri"/>
              </a:rPr>
              <a:t>=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1.5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dirty="0" sz="3600" spc="-5">
                <a:latin typeface="Calibri"/>
                <a:cs typeface="Calibri"/>
              </a:rPr>
              <a:t>therefore here the IED </a:t>
            </a:r>
            <a:r>
              <a:rPr dirty="0" sz="3600">
                <a:latin typeface="Calibri"/>
                <a:cs typeface="Calibri"/>
              </a:rPr>
              <a:t>is 1.5 </a:t>
            </a:r>
            <a:r>
              <a:rPr dirty="0" sz="3600" spc="-5">
                <a:latin typeface="Calibri"/>
                <a:cs typeface="Calibri"/>
              </a:rPr>
              <a:t>which </a:t>
            </a:r>
            <a:r>
              <a:rPr dirty="0" sz="3600">
                <a:latin typeface="Calibri"/>
                <a:cs typeface="Calibri"/>
              </a:rPr>
              <a:t>is </a:t>
            </a:r>
            <a:r>
              <a:rPr dirty="0" sz="3600" spc="-5">
                <a:latin typeface="Calibri"/>
                <a:cs typeface="Calibri"/>
              </a:rPr>
              <a:t>more  than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one.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00" y="32004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7000" y="32004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25269" y="3387090"/>
            <a:ext cx="234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Q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0670" y="3310890"/>
            <a:ext cx="1841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9069" y="2777490"/>
            <a:ext cx="17818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</a:tabLst>
            </a:pPr>
            <a:r>
              <a:rPr dirty="0" sz="2400" spc="-5">
                <a:latin typeface="Calibri"/>
                <a:cs typeface="Calibri"/>
              </a:rPr>
              <a:t>∆</a:t>
            </a:r>
            <a:r>
              <a:rPr dirty="0" sz="2400" spc="-5" b="1">
                <a:latin typeface="Calibri"/>
                <a:cs typeface="Calibri"/>
              </a:rPr>
              <a:t>q	</a:t>
            </a:r>
            <a:r>
              <a:rPr dirty="0" sz="2400">
                <a:latin typeface="Calibri"/>
                <a:cs typeface="Calibri"/>
              </a:rPr>
              <a:t>∆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7270" y="2929890"/>
            <a:ext cx="22796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Calibri"/>
                <a:cs typeface="Calibri"/>
              </a:rPr>
              <a:t>+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414020"/>
            <a:ext cx="85483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Factors </a:t>
            </a:r>
            <a:r>
              <a:rPr dirty="0" spc="-5"/>
              <a:t>Affecting Income Of</a:t>
            </a:r>
            <a:r>
              <a:rPr dirty="0" spc="-25"/>
              <a:t> </a:t>
            </a:r>
            <a:r>
              <a:rPr dirty="0"/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8920"/>
            <a:ext cx="4821555" cy="135128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Income Itself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Only.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Price </a:t>
            </a:r>
            <a:r>
              <a:rPr dirty="0" sz="3600">
                <a:latin typeface="Calibri"/>
                <a:cs typeface="Calibri"/>
              </a:rPr>
              <a:t>Of </a:t>
            </a:r>
            <a:r>
              <a:rPr dirty="0" sz="3600" spc="-5">
                <a:latin typeface="Calibri"/>
                <a:cs typeface="Calibri"/>
              </a:rPr>
              <a:t>the</a:t>
            </a:r>
            <a:r>
              <a:rPr dirty="0" sz="3600" spc="-8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Commodity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59" y="386079"/>
            <a:ext cx="840676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Definition Of Price </a:t>
            </a:r>
            <a:r>
              <a:rPr dirty="0" sz="4000" spc="-10"/>
              <a:t>Elasticity </a:t>
            </a:r>
            <a:r>
              <a:rPr dirty="0" sz="4000" spc="-5"/>
              <a:t>Of</a:t>
            </a:r>
            <a:r>
              <a:rPr dirty="0" sz="4000" spc="-45"/>
              <a:t> </a:t>
            </a:r>
            <a:r>
              <a:rPr dirty="0" sz="4000" spc="-10"/>
              <a:t>Demand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480820"/>
            <a:ext cx="8863965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The </a:t>
            </a:r>
            <a:r>
              <a:rPr dirty="0" sz="3600" spc="-5">
                <a:latin typeface="Calibri"/>
                <a:cs typeface="Calibri"/>
              </a:rPr>
              <a:t>change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the quantity demanded of </a:t>
            </a:r>
            <a:r>
              <a:rPr dirty="0" sz="3600">
                <a:latin typeface="Calibri"/>
                <a:cs typeface="Calibri"/>
              </a:rPr>
              <a:t>a  </a:t>
            </a:r>
            <a:r>
              <a:rPr dirty="0" sz="3600" spc="-5">
                <a:latin typeface="Calibri"/>
                <a:cs typeface="Calibri"/>
              </a:rPr>
              <a:t>product </a:t>
            </a:r>
            <a:r>
              <a:rPr dirty="0" sz="3600">
                <a:latin typeface="Calibri"/>
                <a:cs typeface="Calibri"/>
              </a:rPr>
              <a:t>due </a:t>
            </a:r>
            <a:r>
              <a:rPr dirty="0" sz="3600" spc="-5">
                <a:latin typeface="Calibri"/>
                <a:cs typeface="Calibri"/>
              </a:rPr>
              <a:t>to </a:t>
            </a:r>
            <a:r>
              <a:rPr dirty="0" sz="3600">
                <a:latin typeface="Calibri"/>
                <a:cs typeface="Calibri"/>
              </a:rPr>
              <a:t>a </a:t>
            </a:r>
            <a:r>
              <a:rPr dirty="0" sz="3600" spc="-5">
                <a:latin typeface="Calibri"/>
                <a:cs typeface="Calibri"/>
              </a:rPr>
              <a:t>change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its price </a:t>
            </a:r>
            <a:r>
              <a:rPr dirty="0" sz="3600">
                <a:latin typeface="Calibri"/>
                <a:cs typeface="Calibri"/>
              </a:rPr>
              <a:t>is </a:t>
            </a:r>
            <a:r>
              <a:rPr dirty="0" sz="3600" spc="-5">
                <a:latin typeface="Calibri"/>
                <a:cs typeface="Calibri"/>
              </a:rPr>
              <a:t>known  </a:t>
            </a:r>
            <a:r>
              <a:rPr dirty="0" sz="3600">
                <a:latin typeface="Calibri"/>
                <a:cs typeface="Calibri"/>
              </a:rPr>
              <a:t>as </a:t>
            </a:r>
            <a:r>
              <a:rPr dirty="0" sz="3600" spc="-5">
                <a:latin typeface="Calibri"/>
                <a:cs typeface="Calibri"/>
              </a:rPr>
              <a:t>Price elasticity of </a:t>
            </a:r>
            <a:r>
              <a:rPr dirty="0" sz="3600">
                <a:latin typeface="Calibri"/>
                <a:cs typeface="Calibri"/>
              </a:rPr>
              <a:t>demand. </a:t>
            </a:r>
            <a:r>
              <a:rPr dirty="0" sz="3600" spc="-5">
                <a:latin typeface="Calibri"/>
                <a:cs typeface="Calibri"/>
              </a:rPr>
              <a:t>Thus, the  sensitiveness or responsiveness of </a:t>
            </a:r>
            <a:r>
              <a:rPr dirty="0" sz="3600">
                <a:latin typeface="Calibri"/>
                <a:cs typeface="Calibri"/>
              </a:rPr>
              <a:t>demand </a:t>
            </a:r>
            <a:r>
              <a:rPr dirty="0" sz="3600" spc="-5">
                <a:latin typeface="Calibri"/>
                <a:cs typeface="Calibri"/>
              </a:rPr>
              <a:t>to  change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price </a:t>
            </a:r>
            <a:r>
              <a:rPr dirty="0" sz="3600">
                <a:latin typeface="Calibri"/>
                <a:cs typeface="Calibri"/>
              </a:rPr>
              <a:t>is as </a:t>
            </a:r>
            <a:r>
              <a:rPr dirty="0" sz="3600" spc="-5">
                <a:latin typeface="Calibri"/>
                <a:cs typeface="Calibri"/>
              </a:rPr>
              <a:t>called elasticity of  demand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52345" marR="5080" indent="-1774189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Importance </a:t>
            </a:r>
            <a:r>
              <a:rPr dirty="0" sz="4000" spc="-5"/>
              <a:t>Of the </a:t>
            </a:r>
            <a:r>
              <a:rPr dirty="0" sz="4000" spc="-10"/>
              <a:t>Concept </a:t>
            </a:r>
            <a:r>
              <a:rPr dirty="0" sz="4000" spc="-5"/>
              <a:t>of Income  </a:t>
            </a:r>
            <a:r>
              <a:rPr dirty="0" sz="4000" spc="-10"/>
              <a:t>Elasticity </a:t>
            </a:r>
            <a:r>
              <a:rPr dirty="0" sz="4000" spc="-5"/>
              <a:t>Of</a:t>
            </a:r>
            <a:r>
              <a:rPr dirty="0" sz="4000" spc="-15"/>
              <a:t> </a:t>
            </a:r>
            <a:r>
              <a:rPr dirty="0" sz="4000" spc="-5"/>
              <a:t>Demand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443989"/>
            <a:ext cx="8649970" cy="498348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production planning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management</a:t>
            </a:r>
            <a:endParaRPr sz="3600">
              <a:latin typeface="Calibri"/>
              <a:cs typeface="Calibri"/>
            </a:endParaRPr>
          </a:p>
          <a:p>
            <a:pPr marL="355600" marR="109601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forecasting demand when change </a:t>
            </a:r>
            <a:r>
              <a:rPr dirty="0" sz="3600">
                <a:latin typeface="Calibri"/>
                <a:cs typeface="Calibri"/>
              </a:rPr>
              <a:t>in  </a:t>
            </a:r>
            <a:r>
              <a:rPr dirty="0" sz="3600" spc="-5">
                <a:latin typeface="Calibri"/>
                <a:cs typeface="Calibri"/>
              </a:rPr>
              <a:t>consumers income </a:t>
            </a:r>
            <a:r>
              <a:rPr dirty="0" sz="3600">
                <a:latin typeface="Calibri"/>
                <a:cs typeface="Calibri"/>
              </a:rPr>
              <a:t>is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expected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classifying goods </a:t>
            </a:r>
            <a:r>
              <a:rPr dirty="0" sz="3600">
                <a:latin typeface="Calibri"/>
                <a:cs typeface="Calibri"/>
              </a:rPr>
              <a:t>as normal </a:t>
            </a:r>
            <a:r>
              <a:rPr dirty="0" sz="3600" spc="-5">
                <a:latin typeface="Calibri"/>
                <a:cs typeface="Calibri"/>
              </a:rPr>
              <a:t>and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inferior</a:t>
            </a:r>
            <a:endParaRPr sz="3600">
              <a:latin typeface="Calibri"/>
              <a:cs typeface="Calibri"/>
            </a:endParaRPr>
          </a:p>
          <a:p>
            <a:pPr marL="355600" marR="263525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expansion and contraction of the firm by  the figure of income elasticity of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Markets situations could </a:t>
            </a:r>
            <a:r>
              <a:rPr dirty="0" sz="3600">
                <a:latin typeface="Calibri"/>
                <a:cs typeface="Calibri"/>
              </a:rPr>
              <a:t>be </a:t>
            </a:r>
            <a:r>
              <a:rPr dirty="0" sz="3600" spc="-5">
                <a:latin typeface="Calibri"/>
                <a:cs typeface="Calibri"/>
              </a:rPr>
              <a:t>studied </a:t>
            </a:r>
            <a:r>
              <a:rPr dirty="0" sz="3600" spc="-10">
                <a:latin typeface="Calibri"/>
                <a:cs typeface="Calibri"/>
              </a:rPr>
              <a:t>with </a:t>
            </a:r>
            <a:r>
              <a:rPr dirty="0" sz="3600" spc="-5">
                <a:latin typeface="Calibri"/>
                <a:cs typeface="Calibri"/>
              </a:rPr>
              <a:t>the  help of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IED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375920"/>
            <a:ext cx="64928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(8) Elasticity Of</a:t>
            </a:r>
            <a:r>
              <a:rPr dirty="0" spc="-80"/>
              <a:t> </a:t>
            </a:r>
            <a:r>
              <a:rPr dirty="0" spc="-5"/>
              <a:t>Substitution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57020"/>
            <a:ext cx="8955405" cy="4093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572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The </a:t>
            </a:r>
            <a:r>
              <a:rPr dirty="0" sz="3600" spc="-5">
                <a:latin typeface="Calibri"/>
                <a:cs typeface="Calibri"/>
              </a:rPr>
              <a:t>selection </a:t>
            </a:r>
            <a:r>
              <a:rPr dirty="0" sz="3600" spc="-10">
                <a:latin typeface="Calibri"/>
                <a:cs typeface="Calibri"/>
              </a:rPr>
              <a:t>between </a:t>
            </a:r>
            <a:r>
              <a:rPr dirty="0" sz="3600" spc="-5">
                <a:latin typeface="Calibri"/>
                <a:cs typeface="Calibri"/>
              </a:rPr>
              <a:t>two </a:t>
            </a:r>
            <a:r>
              <a:rPr dirty="0" sz="3600">
                <a:latin typeface="Calibri"/>
                <a:cs typeface="Calibri"/>
              </a:rPr>
              <a:t>product </a:t>
            </a:r>
            <a:r>
              <a:rPr dirty="0" sz="3600" spc="-5">
                <a:latin typeface="Calibri"/>
                <a:cs typeface="Calibri"/>
              </a:rPr>
              <a:t>or </a:t>
            </a:r>
            <a:r>
              <a:rPr dirty="0" sz="3600">
                <a:latin typeface="Calibri"/>
                <a:cs typeface="Calibri"/>
              </a:rPr>
              <a:t>thing</a:t>
            </a:r>
            <a:r>
              <a:rPr dirty="0" sz="3600" spc="-9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is  </a:t>
            </a:r>
            <a:r>
              <a:rPr dirty="0" sz="3600" spc="-5">
                <a:latin typeface="Calibri"/>
                <a:cs typeface="Calibri"/>
              </a:rPr>
              <a:t>called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substitution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So Elasticity of Substitution measures the rate  </a:t>
            </a:r>
            <a:r>
              <a:rPr dirty="0" sz="3600">
                <a:latin typeface="Calibri"/>
                <a:cs typeface="Calibri"/>
              </a:rPr>
              <a:t>at </a:t>
            </a:r>
            <a:r>
              <a:rPr dirty="0" sz="3600" spc="-5">
                <a:latin typeface="Calibri"/>
                <a:cs typeface="Calibri"/>
              </a:rPr>
              <a:t>which the particular product </a:t>
            </a:r>
            <a:r>
              <a:rPr dirty="0" sz="3600">
                <a:latin typeface="Calibri"/>
                <a:cs typeface="Calibri"/>
              </a:rPr>
              <a:t>is </a:t>
            </a:r>
            <a:r>
              <a:rPr dirty="0" sz="3600" spc="-5">
                <a:latin typeface="Calibri"/>
                <a:cs typeface="Calibri"/>
              </a:rPr>
              <a:t>substituted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355600" marR="27559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Thus EOS is the degree to which one product  could </a:t>
            </a:r>
            <a:r>
              <a:rPr dirty="0" sz="3600">
                <a:latin typeface="Calibri"/>
                <a:cs typeface="Calibri"/>
              </a:rPr>
              <a:t>be </a:t>
            </a:r>
            <a:r>
              <a:rPr dirty="0" sz="3600" spc="-5">
                <a:latin typeface="Calibri"/>
                <a:cs typeface="Calibri"/>
              </a:rPr>
              <a:t>substituted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context of price </a:t>
            </a:r>
            <a:r>
              <a:rPr dirty="0" sz="3600">
                <a:latin typeface="Calibri"/>
                <a:cs typeface="Calibri"/>
              </a:rPr>
              <a:t>and  </a:t>
            </a:r>
            <a:r>
              <a:rPr dirty="0" sz="3600" spc="-5">
                <a:latin typeface="Calibri"/>
                <a:cs typeface="Calibri"/>
              </a:rPr>
              <a:t>proportion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260" y="375920"/>
            <a:ext cx="573786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Elasticity Of</a:t>
            </a:r>
            <a:r>
              <a:rPr dirty="0" spc="-75"/>
              <a:t> </a:t>
            </a:r>
            <a:r>
              <a:rPr dirty="0" spc="-5"/>
              <a:t>Substitution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18920"/>
            <a:ext cx="8742045" cy="244856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Elasticity of Substitution</a:t>
            </a:r>
            <a:endParaRPr sz="36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900"/>
              </a:spcBef>
              <a:tabLst>
                <a:tab pos="3290570" algn="l"/>
                <a:tab pos="5628005" algn="l"/>
              </a:tabLst>
            </a:pPr>
            <a:r>
              <a:rPr dirty="0" sz="3600">
                <a:latin typeface="Calibri"/>
                <a:cs typeface="Calibri"/>
              </a:rPr>
              <a:t>= </a:t>
            </a:r>
            <a:r>
              <a:rPr dirty="0" sz="3600" spc="-5">
                <a:latin typeface="Calibri"/>
                <a:cs typeface="Calibri"/>
              </a:rPr>
              <a:t>Proportionate change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the quantity ratios  of goods </a:t>
            </a:r>
            <a:r>
              <a:rPr dirty="0" sz="3600">
                <a:latin typeface="Calibri"/>
                <a:cs typeface="Calibri"/>
              </a:rPr>
              <a:t>x &amp; y	</a:t>
            </a:r>
            <a:r>
              <a:rPr dirty="0" sz="3600" spc="-5">
                <a:latin typeface="Calibri"/>
                <a:cs typeface="Calibri"/>
              </a:rPr>
              <a:t>DIVIDED</a:t>
            </a:r>
            <a:r>
              <a:rPr dirty="0" sz="3600" spc="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BY	Proportionate  change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the price ratios of goods </a:t>
            </a:r>
            <a:r>
              <a:rPr dirty="0" sz="3600">
                <a:latin typeface="Calibri"/>
                <a:cs typeface="Calibri"/>
              </a:rPr>
              <a:t>x &amp;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y.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559" y="375920"/>
            <a:ext cx="7801609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 </a:t>
            </a:r>
            <a:r>
              <a:rPr dirty="0" spc="-5"/>
              <a:t>of Elasticity Of</a:t>
            </a:r>
            <a:r>
              <a:rPr dirty="0" spc="-70"/>
              <a:t> </a:t>
            </a:r>
            <a:r>
              <a:rPr dirty="0"/>
              <a:t>Substitut</a:t>
            </a:r>
            <a:r>
              <a:rPr dirty="0" b="0">
                <a:latin typeface="Calibri"/>
                <a:cs typeface="Calibri"/>
              </a:rPr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366520"/>
            <a:ext cx="8951595" cy="334010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Zero Elasticity of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Substitution.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Infinite Elasticity </a:t>
            </a:r>
            <a:r>
              <a:rPr dirty="0" sz="3600">
                <a:latin typeface="Calibri"/>
                <a:cs typeface="Calibri"/>
              </a:rPr>
              <a:t>Of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Substitution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Elasticity of Substitution </a:t>
            </a:r>
            <a:r>
              <a:rPr dirty="0" sz="3600" spc="-10">
                <a:latin typeface="Calibri"/>
                <a:cs typeface="Calibri"/>
              </a:rPr>
              <a:t>greater </a:t>
            </a:r>
            <a:r>
              <a:rPr dirty="0" sz="3600" spc="-5">
                <a:latin typeface="Calibri"/>
                <a:cs typeface="Calibri"/>
              </a:rPr>
              <a:t>than</a:t>
            </a:r>
            <a:r>
              <a:rPr dirty="0" sz="3600" spc="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unityor1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Elasticity of Substitution is equal to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one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Elasticity of Substitution is less than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one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79" y="40640"/>
            <a:ext cx="85394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 </a:t>
            </a:r>
            <a:r>
              <a:rPr dirty="0" spc="-5"/>
              <a:t>of Elasticity Of Substitution</a:t>
            </a:r>
            <a:r>
              <a:rPr dirty="0" spc="-80"/>
              <a:t> 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4290" y="711200"/>
            <a:ext cx="145542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Calibri"/>
                <a:cs typeface="Calibri"/>
              </a:rPr>
              <a:t>G</a:t>
            </a:r>
            <a:r>
              <a:rPr dirty="0" sz="4400" spc="-5" b="1">
                <a:latin typeface="Calibri"/>
                <a:cs typeface="Calibri"/>
              </a:rPr>
              <a:t>raph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1295400"/>
            <a:ext cx="7010400" cy="4573270"/>
          </a:xfrm>
          <a:custGeom>
            <a:avLst/>
            <a:gdLst/>
            <a:ahLst/>
            <a:cxnLst/>
            <a:rect l="l" t="t" r="r" b="b"/>
            <a:pathLst>
              <a:path w="7010400" h="4573270">
                <a:moveTo>
                  <a:pt x="1269" y="0"/>
                </a:moveTo>
                <a:lnTo>
                  <a:pt x="0" y="4572000"/>
                </a:lnTo>
              </a:path>
              <a:path w="7010400" h="4573270">
                <a:moveTo>
                  <a:pt x="0" y="4572000"/>
                </a:moveTo>
                <a:lnTo>
                  <a:pt x="7010400" y="4573270"/>
                </a:lnTo>
              </a:path>
              <a:path w="7010400" h="4573270">
                <a:moveTo>
                  <a:pt x="0" y="914400"/>
                </a:moveTo>
                <a:lnTo>
                  <a:pt x="3276600" y="3276600"/>
                </a:lnTo>
              </a:path>
              <a:path w="7010400" h="4573270">
                <a:moveTo>
                  <a:pt x="5259070" y="534670"/>
                </a:moveTo>
                <a:lnTo>
                  <a:pt x="5255260" y="4573270"/>
                </a:lnTo>
              </a:path>
              <a:path w="7010400" h="4573270">
                <a:moveTo>
                  <a:pt x="0" y="914400"/>
                </a:moveTo>
                <a:lnTo>
                  <a:pt x="4267200" y="915670"/>
                </a:lnTo>
              </a:path>
              <a:path w="7010400" h="4573270">
                <a:moveTo>
                  <a:pt x="0" y="914400"/>
                </a:moveTo>
                <a:lnTo>
                  <a:pt x="2360929" y="4114800"/>
                </a:lnTo>
              </a:path>
              <a:path w="7010400" h="4573270">
                <a:moveTo>
                  <a:pt x="0" y="914400"/>
                </a:moveTo>
                <a:lnTo>
                  <a:pt x="4038600" y="2133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1490" y="785276"/>
            <a:ext cx="330200" cy="5233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80"/>
              </a:lnSpc>
              <a:tabLst>
                <a:tab pos="2877185" algn="l"/>
              </a:tabLst>
            </a:pPr>
            <a:r>
              <a:rPr dirty="0" sz="2400" spc="-5" b="1">
                <a:latin typeface="Calibri"/>
                <a:cs typeface="Calibri"/>
              </a:rPr>
              <a:t>Change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in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QUANTITIY	ratio of </a:t>
            </a:r>
            <a:r>
              <a:rPr dirty="0" sz="2400" b="1">
                <a:latin typeface="Calibri"/>
                <a:cs typeface="Calibri"/>
              </a:rPr>
              <a:t>good x &amp;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4870" y="6054090"/>
            <a:ext cx="4471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Change in PRICE ratio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5" b="1">
                <a:latin typeface="Calibri"/>
                <a:cs typeface="Calibri"/>
              </a:rPr>
              <a:t>good </a:t>
            </a:r>
            <a:r>
              <a:rPr dirty="0" sz="2400" b="1">
                <a:latin typeface="Calibri"/>
                <a:cs typeface="Calibri"/>
              </a:rPr>
              <a:t>x &amp;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5825490"/>
            <a:ext cx="231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9869" y="5673090"/>
            <a:ext cx="1936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1869" y="948690"/>
            <a:ext cx="1841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4070" y="1466850"/>
            <a:ext cx="3071495" cy="41402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755900">
              <a:lnSpc>
                <a:spcPct val="100000"/>
              </a:lnSpc>
              <a:spcBef>
                <a:spcPts val="820"/>
              </a:spcBef>
            </a:pPr>
            <a:r>
              <a:rPr dirty="0" sz="2400" spc="-5" b="1">
                <a:latin typeface="Calibri"/>
                <a:cs typeface="Calibri"/>
              </a:rPr>
              <a:t>E4</a:t>
            </a:r>
            <a:endParaRPr sz="2400">
              <a:latin typeface="Calibri"/>
              <a:cs typeface="Calibri"/>
            </a:endParaRPr>
          </a:p>
          <a:p>
            <a:pPr marL="1917700">
              <a:lnSpc>
                <a:spcPct val="100000"/>
              </a:lnSpc>
              <a:spcBef>
                <a:spcPts val="720"/>
              </a:spcBef>
            </a:pPr>
            <a:r>
              <a:rPr dirty="0" sz="2400" spc="-5" b="1">
                <a:latin typeface="Calibri"/>
                <a:cs typeface="Calibri"/>
              </a:rPr>
              <a:t>E3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Calibri"/>
              <a:cs typeface="Calibri"/>
            </a:endParaRPr>
          </a:p>
          <a:p>
            <a:pPr algn="ctr" marL="457200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E5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Calibri"/>
              <a:cs typeface="Calibri"/>
            </a:endParaRPr>
          </a:p>
          <a:p>
            <a:pPr marL="1003300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E2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latin typeface="Calibri"/>
                <a:cs typeface="Calibri"/>
              </a:rPr>
              <a:t>E1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790" y="0"/>
            <a:ext cx="7926705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Relationship </a:t>
            </a:r>
            <a:r>
              <a:rPr dirty="0" sz="4000" spc="-10"/>
              <a:t>Between Price Elasticity,  </a:t>
            </a:r>
            <a:r>
              <a:rPr dirty="0" sz="4000" spc="-5"/>
              <a:t>Income </a:t>
            </a:r>
            <a:r>
              <a:rPr dirty="0" sz="4000" spc="-10"/>
              <a:t>Elasticity </a:t>
            </a:r>
            <a:r>
              <a:rPr dirty="0" sz="4000" spc="-5"/>
              <a:t>and </a:t>
            </a:r>
            <a:r>
              <a:rPr dirty="0" sz="4000" spc="-10"/>
              <a:t>Substitution  Elasticity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861820"/>
            <a:ext cx="8582660" cy="3545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As </a:t>
            </a:r>
            <a:r>
              <a:rPr dirty="0" sz="3600" spc="-5">
                <a:latin typeface="Calibri"/>
                <a:cs typeface="Calibri"/>
              </a:rPr>
              <a:t>Price </a:t>
            </a:r>
            <a:r>
              <a:rPr dirty="0" sz="3600">
                <a:latin typeface="Calibri"/>
                <a:cs typeface="Calibri"/>
              </a:rPr>
              <a:t>is </a:t>
            </a:r>
            <a:r>
              <a:rPr dirty="0" sz="3600" spc="-5">
                <a:latin typeface="Calibri"/>
                <a:cs typeface="Calibri"/>
              </a:rPr>
              <a:t>depended on income </a:t>
            </a:r>
            <a:r>
              <a:rPr dirty="0" sz="3600">
                <a:latin typeface="Calibri"/>
                <a:cs typeface="Calibri"/>
              </a:rPr>
              <a:t>and  </a:t>
            </a:r>
            <a:r>
              <a:rPr dirty="0" sz="3600" spc="-5">
                <a:latin typeface="Calibri"/>
                <a:cs typeface="Calibri"/>
              </a:rPr>
              <a:t>substitution effect similarly Price Elasticity </a:t>
            </a:r>
            <a:r>
              <a:rPr dirty="0" sz="3600">
                <a:latin typeface="Calibri"/>
                <a:cs typeface="Calibri"/>
              </a:rPr>
              <a:t>is  </a:t>
            </a:r>
            <a:r>
              <a:rPr dirty="0" sz="3600" spc="-5">
                <a:latin typeface="Calibri"/>
                <a:cs typeface="Calibri"/>
              </a:rPr>
              <a:t>depended on Income Elasticity </a:t>
            </a:r>
            <a:r>
              <a:rPr dirty="0" sz="3600">
                <a:latin typeface="Calibri"/>
                <a:cs typeface="Calibri"/>
              </a:rPr>
              <a:t>an  </a:t>
            </a:r>
            <a:r>
              <a:rPr dirty="0" sz="3600" spc="-5">
                <a:latin typeface="Calibri"/>
                <a:cs typeface="Calibri"/>
              </a:rPr>
              <a:t>Substitution Elasticity </a:t>
            </a:r>
            <a:r>
              <a:rPr dirty="0" sz="360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These relationship can </a:t>
            </a:r>
            <a:r>
              <a:rPr dirty="0" sz="3600">
                <a:latin typeface="Calibri"/>
                <a:cs typeface="Calibri"/>
              </a:rPr>
              <a:t>be </a:t>
            </a:r>
            <a:r>
              <a:rPr dirty="0" sz="3600" spc="-5">
                <a:latin typeface="Calibri"/>
                <a:cs typeface="Calibri"/>
              </a:rPr>
              <a:t>represented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by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Ep </a:t>
            </a:r>
            <a:r>
              <a:rPr dirty="0" sz="3600">
                <a:latin typeface="Calibri"/>
                <a:cs typeface="Calibri"/>
              </a:rPr>
              <a:t>= </a:t>
            </a:r>
            <a:r>
              <a:rPr dirty="0" sz="3600" spc="-5">
                <a:latin typeface="Calibri"/>
                <a:cs typeface="Calibri"/>
              </a:rPr>
              <a:t>Kx E1 </a:t>
            </a:r>
            <a:r>
              <a:rPr dirty="0" sz="3600">
                <a:latin typeface="Calibri"/>
                <a:cs typeface="Calibri"/>
              </a:rPr>
              <a:t>+ ( 1 – Kx )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59" y="177800"/>
            <a:ext cx="818451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Price elasticity of </a:t>
            </a:r>
            <a:r>
              <a:rPr dirty="0" sz="4000" spc="-5"/>
              <a:t>demand depends </a:t>
            </a:r>
            <a:r>
              <a:rPr dirty="0" sz="4000" spc="15"/>
              <a:t>on</a:t>
            </a:r>
            <a:r>
              <a:rPr dirty="0" sz="4000" spc="15" b="0"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09420"/>
            <a:ext cx="8763000" cy="365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80200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Proportion of income spent on particular  </a:t>
            </a:r>
            <a:r>
              <a:rPr dirty="0" sz="3600" spc="-10">
                <a:latin typeface="Calibri"/>
                <a:cs typeface="Calibri"/>
              </a:rPr>
              <a:t>good </a:t>
            </a:r>
            <a:r>
              <a:rPr dirty="0" sz="3600" spc="-5">
                <a:latin typeface="Calibri"/>
                <a:cs typeface="Calibri"/>
              </a:rPr>
              <a:t>say </a:t>
            </a:r>
            <a:r>
              <a:rPr dirty="0" sz="3600">
                <a:latin typeface="Calibri"/>
                <a:cs typeface="Calibri"/>
              </a:rPr>
              <a:t>X.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  <a:tab pos="1943735" algn="l"/>
              </a:tabLst>
            </a:pPr>
            <a:r>
              <a:rPr dirty="0" sz="3600" spc="-5">
                <a:latin typeface="Calibri"/>
                <a:cs typeface="Calibri"/>
              </a:rPr>
              <a:t>Income	elasticity of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Elasticity of substitution.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Proportion of income spent on product other  than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X.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519" y="375920"/>
            <a:ext cx="61499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Cross Elasticity of</a:t>
            </a:r>
            <a:r>
              <a:rPr dirty="0" spc="-95"/>
              <a:t> </a:t>
            </a:r>
            <a:r>
              <a:rPr dirty="0"/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09420"/>
            <a:ext cx="8755380" cy="39801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 b="1">
                <a:latin typeface="Calibri"/>
                <a:cs typeface="Calibri"/>
              </a:rPr>
              <a:t>Cross elasticity of demand express </a:t>
            </a:r>
            <a:r>
              <a:rPr dirty="0" sz="3600" b="1">
                <a:latin typeface="Calibri"/>
                <a:cs typeface="Calibri"/>
              </a:rPr>
              <a:t>a  </a:t>
            </a:r>
            <a:r>
              <a:rPr dirty="0" sz="3600" spc="-5" b="1">
                <a:latin typeface="Calibri"/>
                <a:cs typeface="Calibri"/>
              </a:rPr>
              <a:t>relationship between the change </a:t>
            </a:r>
            <a:r>
              <a:rPr dirty="0" sz="3600" b="1">
                <a:latin typeface="Calibri"/>
                <a:cs typeface="Calibri"/>
              </a:rPr>
              <a:t>in </a:t>
            </a:r>
            <a:r>
              <a:rPr dirty="0" sz="3600" spc="-5" b="1">
                <a:latin typeface="Calibri"/>
                <a:cs typeface="Calibri"/>
              </a:rPr>
              <a:t>the  demand for </a:t>
            </a:r>
            <a:r>
              <a:rPr dirty="0" sz="3600" b="1">
                <a:latin typeface="Calibri"/>
                <a:cs typeface="Calibri"/>
              </a:rPr>
              <a:t>a </a:t>
            </a:r>
            <a:r>
              <a:rPr dirty="0" sz="3600" spc="-5" b="1">
                <a:latin typeface="Calibri"/>
                <a:cs typeface="Calibri"/>
              </a:rPr>
              <a:t>given product </a:t>
            </a:r>
            <a:r>
              <a:rPr dirty="0" sz="3600" b="1">
                <a:latin typeface="Calibri"/>
                <a:cs typeface="Calibri"/>
              </a:rPr>
              <a:t>in </a:t>
            </a:r>
            <a:r>
              <a:rPr dirty="0" sz="3600" spc="-5" b="1">
                <a:latin typeface="Calibri"/>
                <a:cs typeface="Calibri"/>
              </a:rPr>
              <a:t>response to </a:t>
            </a:r>
            <a:r>
              <a:rPr dirty="0" sz="3600" b="1">
                <a:latin typeface="Calibri"/>
                <a:cs typeface="Calibri"/>
              </a:rPr>
              <a:t>a  </a:t>
            </a:r>
            <a:r>
              <a:rPr dirty="0" sz="3600" spc="-5" b="1">
                <a:latin typeface="Calibri"/>
                <a:cs typeface="Calibri"/>
              </a:rPr>
              <a:t>change </a:t>
            </a:r>
            <a:r>
              <a:rPr dirty="0" sz="3600" b="1">
                <a:latin typeface="Calibri"/>
                <a:cs typeface="Calibri"/>
              </a:rPr>
              <a:t>in </a:t>
            </a:r>
            <a:r>
              <a:rPr dirty="0" sz="3600" spc="-5" b="1">
                <a:latin typeface="Calibri"/>
                <a:cs typeface="Calibri"/>
              </a:rPr>
              <a:t>the price of some other</a:t>
            </a:r>
            <a:r>
              <a:rPr dirty="0" sz="3600" spc="-35" b="1">
                <a:latin typeface="Calibri"/>
                <a:cs typeface="Calibri"/>
              </a:rPr>
              <a:t> </a:t>
            </a:r>
            <a:r>
              <a:rPr dirty="0" sz="3600" spc="-5" b="1">
                <a:latin typeface="Calibri"/>
                <a:cs typeface="Calibri"/>
              </a:rPr>
              <a:t>product</a:t>
            </a:r>
            <a:endParaRPr sz="3600">
              <a:latin typeface="Calibri"/>
              <a:cs typeface="Calibri"/>
            </a:endParaRPr>
          </a:p>
          <a:p>
            <a:pPr marL="355600" marR="19177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E.g. </a:t>
            </a:r>
            <a:r>
              <a:rPr dirty="0" sz="3600">
                <a:latin typeface="Calibri"/>
                <a:cs typeface="Calibri"/>
              </a:rPr>
              <a:t>if </a:t>
            </a:r>
            <a:r>
              <a:rPr dirty="0" sz="3600" spc="-5">
                <a:latin typeface="Calibri"/>
                <a:cs typeface="Calibri"/>
              </a:rPr>
              <a:t>the </a:t>
            </a:r>
            <a:r>
              <a:rPr dirty="0" sz="3600">
                <a:latin typeface="Calibri"/>
                <a:cs typeface="Calibri"/>
              </a:rPr>
              <a:t>X </a:t>
            </a:r>
            <a:r>
              <a:rPr dirty="0" sz="3600" spc="-5">
                <a:latin typeface="Calibri"/>
                <a:cs typeface="Calibri"/>
              </a:rPr>
              <a:t>tea demand reduces  tremendously than </a:t>
            </a:r>
            <a:r>
              <a:rPr dirty="0" sz="3600">
                <a:latin typeface="Calibri"/>
                <a:cs typeface="Calibri"/>
              </a:rPr>
              <a:t>it </a:t>
            </a:r>
            <a:r>
              <a:rPr dirty="0" sz="3600" spc="-5">
                <a:latin typeface="Calibri"/>
                <a:cs typeface="Calibri"/>
              </a:rPr>
              <a:t>effect could be seen </a:t>
            </a:r>
            <a:r>
              <a:rPr dirty="0" sz="3600">
                <a:latin typeface="Calibri"/>
                <a:cs typeface="Calibri"/>
              </a:rPr>
              <a:t>in  </a:t>
            </a:r>
            <a:r>
              <a:rPr dirty="0" sz="3600" spc="-5">
                <a:latin typeface="Calibri"/>
                <a:cs typeface="Calibri"/>
              </a:rPr>
              <a:t>demand of sugar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5">
                <a:latin typeface="Calibri"/>
                <a:cs typeface="Calibri"/>
              </a:rPr>
              <a:t> milk.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930" y="375920"/>
            <a:ext cx="82232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Types of Cross Elasticity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5"/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33220"/>
            <a:ext cx="8863965" cy="3544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6512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Cross Elasticity of Demand Equal to Unity or  One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Cross Elasticity of Demand Greater than Unity  or one</a:t>
            </a:r>
            <a:endParaRPr sz="3600">
              <a:latin typeface="Calibri"/>
              <a:cs typeface="Calibri"/>
            </a:endParaRPr>
          </a:p>
          <a:p>
            <a:pPr marL="355600" marR="33782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Cross Elasticity of demand less than unity or  one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67100" marR="5080" indent="-274066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Measurement </a:t>
            </a:r>
            <a:r>
              <a:rPr dirty="0" spc="-10"/>
              <a:t>Cross </a:t>
            </a:r>
            <a:r>
              <a:rPr dirty="0" spc="-5"/>
              <a:t>Elasticity of  </a:t>
            </a:r>
            <a:r>
              <a:rPr dirty="0"/>
              <a:t>Demand</a:t>
            </a:r>
          </a:p>
        </p:txBody>
      </p:sp>
      <p:sp>
        <p:nvSpPr>
          <p:cNvPr id="3" name="object 3"/>
          <p:cNvSpPr/>
          <p:nvPr/>
        </p:nvSpPr>
        <p:spPr>
          <a:xfrm>
            <a:off x="4114800" y="2971800"/>
            <a:ext cx="4267200" cy="1270"/>
          </a:xfrm>
          <a:custGeom>
            <a:avLst/>
            <a:gdLst/>
            <a:ahLst/>
            <a:cxnLst/>
            <a:rect l="l" t="t" r="r" b="b"/>
            <a:pathLst>
              <a:path w="4267200" h="1269">
                <a:moveTo>
                  <a:pt x="0" y="0"/>
                </a:moveTo>
                <a:lnTo>
                  <a:pt x="4267200" y="127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05300" y="3082290"/>
            <a:ext cx="41109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45895" marR="5080" indent="-143383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Proportionate change in Price </a:t>
            </a:r>
            <a:r>
              <a:rPr dirty="0" sz="2400" b="1">
                <a:latin typeface="Calibri"/>
                <a:cs typeface="Calibri"/>
              </a:rPr>
              <a:t>of  </a:t>
            </a:r>
            <a:r>
              <a:rPr dirty="0" sz="2400" spc="-5" b="1">
                <a:latin typeface="Calibri"/>
                <a:cs typeface="Calibri"/>
              </a:rPr>
              <a:t>product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3539490"/>
            <a:ext cx="4159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i.e.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2091690"/>
            <a:ext cx="83210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74640" marR="5080" indent="-126873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Proportionate change in Demand  for product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20"/>
              </a:lnSpc>
            </a:pPr>
            <a:r>
              <a:rPr dirty="0" sz="2400" spc="-5" b="1">
                <a:latin typeface="Calibri"/>
                <a:cs typeface="Calibri"/>
              </a:rPr>
              <a:t>Cross Elasticity of Demand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69" y="4428490"/>
            <a:ext cx="5759450" cy="797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3520"/>
              </a:lnSpc>
              <a:spcBef>
                <a:spcPts val="100"/>
              </a:spcBef>
              <a:tabLst>
                <a:tab pos="3769995" algn="l"/>
                <a:tab pos="4531995" algn="l"/>
                <a:tab pos="4698365" algn="l"/>
                <a:tab pos="5065395" algn="l"/>
              </a:tabLst>
            </a:pPr>
            <a:r>
              <a:rPr dirty="0" sz="2400" spc="-5" b="1">
                <a:latin typeface="Calibri"/>
                <a:cs typeface="Calibri"/>
              </a:rPr>
              <a:t>Cross Elasticity of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Demand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=	</a:t>
            </a:r>
            <a:r>
              <a:rPr dirty="0" u="sng" baseline="27777" sz="3600" b="1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∆qx	</a:t>
            </a:r>
            <a:r>
              <a:rPr dirty="0" baseline="27777" sz="3600" b="1">
                <a:latin typeface="Calibri"/>
                <a:cs typeface="Calibri"/>
              </a:rPr>
              <a:t>	</a:t>
            </a:r>
            <a:r>
              <a:rPr dirty="0" baseline="-13888" sz="4800" b="1">
                <a:latin typeface="Calibri"/>
                <a:cs typeface="Calibri"/>
              </a:rPr>
              <a:t>+	</a:t>
            </a:r>
            <a:r>
              <a:rPr dirty="0" u="sng" baseline="20833" sz="4800" b="1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dirty="0" u="sng" baseline="27777" sz="3600" b="1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∆p</a:t>
            </a:r>
            <a:r>
              <a:rPr dirty="0" u="sng" baseline="27777" sz="3600" spc="-112" b="1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dirty="0" u="sng" baseline="27777" sz="3600" b="1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y</a:t>
            </a:r>
            <a:endParaRPr baseline="27777" sz="3600">
              <a:latin typeface="Calibri"/>
              <a:cs typeface="Calibri"/>
            </a:endParaRPr>
          </a:p>
          <a:p>
            <a:pPr marL="3784600">
              <a:lnSpc>
                <a:spcPts val="2560"/>
              </a:lnSpc>
              <a:tabLst>
                <a:tab pos="5231765" algn="l"/>
              </a:tabLst>
            </a:pPr>
            <a:r>
              <a:rPr dirty="0" sz="2400" spc="-5" b="1">
                <a:latin typeface="Calibri"/>
                <a:cs typeface="Calibri"/>
              </a:rPr>
              <a:t>Qx	Py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280" y="405129"/>
            <a:ext cx="745299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Kinds Of </a:t>
            </a:r>
            <a:r>
              <a:rPr dirty="0" sz="4000" spc="-10"/>
              <a:t>Price Elasticity </a:t>
            </a:r>
            <a:r>
              <a:rPr dirty="0" sz="4000" spc="-5"/>
              <a:t>Of</a:t>
            </a:r>
            <a:r>
              <a:rPr dirty="0" sz="4000" spc="-45"/>
              <a:t> </a:t>
            </a:r>
            <a:r>
              <a:rPr dirty="0" sz="4000" spc="-5"/>
              <a:t>Demand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214120"/>
            <a:ext cx="7197725" cy="400177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0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dirty="0" sz="3600" spc="-5">
                <a:latin typeface="Calibri"/>
                <a:cs typeface="Calibri"/>
              </a:rPr>
              <a:t>Perfectly elastic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</a:t>
            </a:r>
            <a:endParaRPr sz="36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900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dirty="0" sz="3600" spc="-5">
                <a:latin typeface="Calibri"/>
                <a:cs typeface="Calibri"/>
              </a:rPr>
              <a:t>Relatively elastic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</a:t>
            </a:r>
            <a:endParaRPr sz="36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900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dirty="0" sz="3600" spc="-5">
                <a:latin typeface="Calibri"/>
                <a:cs typeface="Calibri"/>
              </a:rPr>
              <a:t>Elasticity of demand </a:t>
            </a:r>
            <a:r>
              <a:rPr dirty="0" sz="3600">
                <a:latin typeface="Calibri"/>
                <a:cs typeface="Calibri"/>
              </a:rPr>
              <a:t>equal </a:t>
            </a:r>
            <a:r>
              <a:rPr dirty="0" sz="3600" spc="-5">
                <a:latin typeface="Calibri"/>
                <a:cs typeface="Calibri"/>
              </a:rPr>
              <a:t>to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utility</a:t>
            </a:r>
            <a:endParaRPr sz="36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890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dirty="0" sz="3600" spc="-5">
                <a:latin typeface="Calibri"/>
                <a:cs typeface="Calibri"/>
              </a:rPr>
              <a:t>Relatively inelastic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demand</a:t>
            </a:r>
            <a:endParaRPr sz="36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900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dirty="0" sz="3600" spc="-5">
                <a:latin typeface="Calibri"/>
                <a:cs typeface="Calibri"/>
              </a:rPr>
              <a:t>Perfectly inelastic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demand</a:t>
            </a:r>
            <a:endParaRPr sz="3600">
              <a:latin typeface="Calibri"/>
              <a:cs typeface="Calibri"/>
            </a:endParaRPr>
          </a:p>
          <a:p>
            <a:pPr marL="622300">
              <a:lnSpc>
                <a:spcPct val="100000"/>
              </a:lnSpc>
              <a:spcBef>
                <a:spcPts val="900"/>
              </a:spcBef>
            </a:pPr>
            <a:r>
              <a:rPr dirty="0" sz="3600" spc="-5">
                <a:latin typeface="Calibri"/>
                <a:cs typeface="Calibri"/>
              </a:rPr>
              <a:t>Let Us See Some Views </a:t>
            </a:r>
            <a:r>
              <a:rPr dirty="0" sz="3600">
                <a:latin typeface="Calibri"/>
                <a:cs typeface="Calibri"/>
              </a:rPr>
              <a:t>On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Them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3130" y="1220469"/>
            <a:ext cx="6554470" cy="4800600"/>
          </a:xfrm>
          <a:custGeom>
            <a:avLst/>
            <a:gdLst/>
            <a:ahLst/>
            <a:cxnLst/>
            <a:rect l="l" t="t" r="r" b="b"/>
            <a:pathLst>
              <a:path w="6554470" h="4800600">
                <a:moveTo>
                  <a:pt x="2539" y="0"/>
                </a:moveTo>
                <a:lnTo>
                  <a:pt x="0" y="4800600"/>
                </a:lnTo>
              </a:path>
              <a:path w="6554470" h="4800600">
                <a:moveTo>
                  <a:pt x="1269" y="4799330"/>
                </a:moveTo>
                <a:lnTo>
                  <a:pt x="6554470" y="4800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889" y="2878772"/>
            <a:ext cx="431800" cy="16033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40"/>
              </a:lnSpc>
            </a:pPr>
            <a:r>
              <a:rPr dirty="0" sz="3200" b="1">
                <a:latin typeface="Calibri"/>
                <a:cs typeface="Calibri"/>
              </a:rPr>
              <a:t>Price of</a:t>
            </a:r>
            <a:r>
              <a:rPr dirty="0" sz="3200" spc="-1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870" y="6308090"/>
            <a:ext cx="23380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Demand </a:t>
            </a:r>
            <a:r>
              <a:rPr dirty="0" sz="3200" b="1">
                <a:latin typeface="Calibri"/>
                <a:cs typeface="Calibri"/>
              </a:rPr>
              <a:t>for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869" y="5901690"/>
            <a:ext cx="3003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869" y="948690"/>
            <a:ext cx="2368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8869" y="5901690"/>
            <a:ext cx="2495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4729" y="1676400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0" y="2971800"/>
                </a:moveTo>
                <a:lnTo>
                  <a:pt x="297179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52830" y="116840"/>
            <a:ext cx="7028180" cy="17259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51380" marR="5080" indent="-21386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Cross Elasticity of </a:t>
            </a:r>
            <a:r>
              <a:rPr dirty="0"/>
              <a:t>Demand</a:t>
            </a:r>
            <a:r>
              <a:rPr dirty="0" spc="-95"/>
              <a:t> </a:t>
            </a:r>
            <a:r>
              <a:rPr dirty="0" spc="-10"/>
              <a:t>For  </a:t>
            </a:r>
            <a:r>
              <a:rPr dirty="0" spc="-5"/>
              <a:t>Substitutes</a:t>
            </a:r>
          </a:p>
          <a:p>
            <a:pPr algn="ctr" marL="1818005">
              <a:lnSpc>
                <a:spcPts val="2830"/>
              </a:lnSpc>
            </a:pPr>
            <a:r>
              <a:rPr dirty="0" sz="3200"/>
              <a:t>D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2134870" y="4530090"/>
            <a:ext cx="2819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219200"/>
            <a:ext cx="6553200" cy="4801870"/>
          </a:xfrm>
          <a:custGeom>
            <a:avLst/>
            <a:gdLst/>
            <a:ahLst/>
            <a:cxnLst/>
            <a:rect l="l" t="t" r="r" b="b"/>
            <a:pathLst>
              <a:path w="6553200" h="4801870">
                <a:moveTo>
                  <a:pt x="1269" y="0"/>
                </a:moveTo>
                <a:lnTo>
                  <a:pt x="0" y="4800600"/>
                </a:lnTo>
              </a:path>
              <a:path w="6553200" h="4801870">
                <a:moveTo>
                  <a:pt x="0" y="4800600"/>
                </a:moveTo>
                <a:lnTo>
                  <a:pt x="6553200" y="48018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889" y="2878772"/>
            <a:ext cx="431800" cy="16033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40"/>
              </a:lnSpc>
            </a:pPr>
            <a:r>
              <a:rPr dirty="0" sz="3200" b="1">
                <a:latin typeface="Calibri"/>
                <a:cs typeface="Calibri"/>
              </a:rPr>
              <a:t>Price of</a:t>
            </a:r>
            <a:r>
              <a:rPr dirty="0" sz="3200" spc="-1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9" y="5901690"/>
            <a:ext cx="3003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869" y="948690"/>
            <a:ext cx="2368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8869" y="5901690"/>
            <a:ext cx="2495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6400" y="1676400"/>
            <a:ext cx="3808729" cy="3810000"/>
          </a:xfrm>
          <a:custGeom>
            <a:avLst/>
            <a:gdLst/>
            <a:ahLst/>
            <a:cxnLst/>
            <a:rect l="l" t="t" r="r" b="b"/>
            <a:pathLst>
              <a:path w="3808729" h="3810000">
                <a:moveTo>
                  <a:pt x="0" y="0"/>
                </a:moveTo>
                <a:lnTo>
                  <a:pt x="3808729" y="38100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63870" y="5368290"/>
            <a:ext cx="2819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76680" y="101600"/>
            <a:ext cx="6384290" cy="17411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1175" marR="5080" indent="-499109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Cross </a:t>
            </a:r>
            <a:r>
              <a:rPr dirty="0" sz="4000" spc="-10"/>
              <a:t>Elasticity </a:t>
            </a:r>
            <a:r>
              <a:rPr dirty="0" sz="4000" spc="-5"/>
              <a:t>of </a:t>
            </a:r>
            <a:r>
              <a:rPr dirty="0" sz="4000" spc="-10"/>
              <a:t>Demand For  Complementary</a:t>
            </a:r>
            <a:r>
              <a:rPr dirty="0" sz="4000" spc="-20"/>
              <a:t> </a:t>
            </a:r>
            <a:r>
              <a:rPr dirty="0" sz="4000" spc="-10"/>
              <a:t>Products</a:t>
            </a:r>
            <a:endParaRPr sz="4000"/>
          </a:p>
          <a:p>
            <a:pPr marL="84455">
              <a:lnSpc>
                <a:spcPct val="100000"/>
              </a:lnSpc>
              <a:spcBef>
                <a:spcPts val="70"/>
              </a:spcBef>
            </a:pPr>
            <a:r>
              <a:rPr dirty="0" sz="3200"/>
              <a:t>D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2592070" y="6308090"/>
            <a:ext cx="23380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Demand </a:t>
            </a:r>
            <a:r>
              <a:rPr dirty="0" sz="3200" b="1">
                <a:latin typeface="Calibri"/>
                <a:cs typeface="Calibri"/>
              </a:rPr>
              <a:t>for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" y="40640"/>
            <a:ext cx="89077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Cross Elasticity of </a:t>
            </a:r>
            <a:r>
              <a:rPr dirty="0"/>
              <a:t>Demand </a:t>
            </a:r>
            <a:r>
              <a:rPr dirty="0" spc="-10"/>
              <a:t>For</a:t>
            </a:r>
            <a:r>
              <a:rPr dirty="0" spc="-95"/>
              <a:t> </a:t>
            </a:r>
            <a:r>
              <a:rPr dirty="0" spc="-5"/>
              <a:t>Neutral</a:t>
            </a:r>
          </a:p>
        </p:txBody>
      </p:sp>
      <p:sp>
        <p:nvSpPr>
          <p:cNvPr id="3" name="object 3"/>
          <p:cNvSpPr/>
          <p:nvPr/>
        </p:nvSpPr>
        <p:spPr>
          <a:xfrm>
            <a:off x="913130" y="1220469"/>
            <a:ext cx="6554470" cy="4800600"/>
          </a:xfrm>
          <a:custGeom>
            <a:avLst/>
            <a:gdLst/>
            <a:ahLst/>
            <a:cxnLst/>
            <a:rect l="l" t="t" r="r" b="b"/>
            <a:pathLst>
              <a:path w="6554470" h="4800600">
                <a:moveTo>
                  <a:pt x="2539" y="0"/>
                </a:moveTo>
                <a:lnTo>
                  <a:pt x="0" y="4800600"/>
                </a:lnTo>
              </a:path>
              <a:path w="6554470" h="4800600">
                <a:moveTo>
                  <a:pt x="1269" y="4799330"/>
                </a:moveTo>
                <a:lnTo>
                  <a:pt x="6554470" y="4800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5889" y="2878772"/>
            <a:ext cx="431800" cy="16033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40"/>
              </a:lnSpc>
            </a:pPr>
            <a:r>
              <a:rPr dirty="0" sz="3200" b="1">
                <a:latin typeface="Calibri"/>
                <a:cs typeface="Calibri"/>
              </a:rPr>
              <a:t>Price of</a:t>
            </a:r>
            <a:r>
              <a:rPr dirty="0" sz="3200" spc="-1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869" y="5901690"/>
            <a:ext cx="3003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869" y="948690"/>
            <a:ext cx="2368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8869" y="5901690"/>
            <a:ext cx="2495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7329" y="2133600"/>
            <a:ext cx="1270" cy="3887470"/>
          </a:xfrm>
          <a:custGeom>
            <a:avLst/>
            <a:gdLst/>
            <a:ahLst/>
            <a:cxnLst/>
            <a:rect l="l" t="t" r="r" b="b"/>
            <a:pathLst>
              <a:path w="1270" h="3887470">
                <a:moveTo>
                  <a:pt x="1270" y="0"/>
                </a:moveTo>
                <a:lnTo>
                  <a:pt x="0" y="38874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35679" y="363696"/>
            <a:ext cx="2071370" cy="1784350"/>
          </a:xfrm>
          <a:prstGeom prst="rect">
            <a:avLst/>
          </a:prstGeom>
        </p:spPr>
        <p:txBody>
          <a:bodyPr wrap="square" lIns="0" tIns="360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35"/>
              </a:spcBef>
            </a:pPr>
            <a:r>
              <a:rPr dirty="0" sz="4400" b="1">
                <a:latin typeface="Calibri"/>
                <a:cs typeface="Calibri"/>
              </a:rPr>
              <a:t>P</a:t>
            </a:r>
            <a:r>
              <a:rPr dirty="0" sz="4400" spc="-20" b="1">
                <a:latin typeface="Calibri"/>
                <a:cs typeface="Calibri"/>
              </a:rPr>
              <a:t>r</a:t>
            </a:r>
            <a:r>
              <a:rPr dirty="0" sz="4400" b="1">
                <a:latin typeface="Calibri"/>
                <a:cs typeface="Calibri"/>
              </a:rPr>
              <a:t>o</a:t>
            </a:r>
            <a:r>
              <a:rPr dirty="0" sz="4400" spc="-5" b="1">
                <a:latin typeface="Calibri"/>
                <a:cs typeface="Calibri"/>
              </a:rPr>
              <a:t>d</a:t>
            </a:r>
            <a:r>
              <a:rPr dirty="0" sz="4400" spc="5" b="1">
                <a:latin typeface="Calibri"/>
                <a:cs typeface="Calibri"/>
              </a:rPr>
              <a:t>u</a:t>
            </a:r>
            <a:r>
              <a:rPr dirty="0" sz="4400" spc="-5" b="1">
                <a:latin typeface="Calibri"/>
                <a:cs typeface="Calibri"/>
              </a:rPr>
              <a:t>c</a:t>
            </a:r>
            <a:r>
              <a:rPr dirty="0" sz="4400" b="1">
                <a:latin typeface="Calibri"/>
                <a:cs typeface="Calibri"/>
              </a:rPr>
              <a:t>ts</a:t>
            </a:r>
            <a:endParaRPr sz="440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1989"/>
              </a:spcBef>
            </a:pPr>
            <a:r>
              <a:rPr dirty="0" sz="3200" b="1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6308090"/>
            <a:ext cx="23380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Demand </a:t>
            </a:r>
            <a:r>
              <a:rPr dirty="0" sz="3200" b="1">
                <a:latin typeface="Calibri"/>
                <a:cs typeface="Calibri"/>
              </a:rPr>
              <a:t>for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66465" marR="5080" indent="-278511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Importance of </a:t>
            </a:r>
            <a:r>
              <a:rPr dirty="0" spc="-10"/>
              <a:t>Cross </a:t>
            </a:r>
            <a:r>
              <a:rPr dirty="0" spc="-5"/>
              <a:t>Elasticity Of  </a:t>
            </a:r>
            <a:r>
              <a:rPr dirty="0"/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33220"/>
            <a:ext cx="8946515" cy="5304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75755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The </a:t>
            </a:r>
            <a:r>
              <a:rPr dirty="0" sz="3600" spc="-5">
                <a:latin typeface="Calibri"/>
                <a:cs typeface="Calibri"/>
              </a:rPr>
              <a:t>concept </a:t>
            </a:r>
            <a:r>
              <a:rPr dirty="0" sz="3600">
                <a:latin typeface="Calibri"/>
                <a:cs typeface="Calibri"/>
              </a:rPr>
              <a:t>is </a:t>
            </a:r>
            <a:r>
              <a:rPr dirty="0" sz="3600" spc="-5">
                <a:latin typeface="Calibri"/>
                <a:cs typeface="Calibri"/>
              </a:rPr>
              <a:t>of very great importance </a:t>
            </a:r>
            <a:r>
              <a:rPr dirty="0" sz="3600">
                <a:latin typeface="Calibri"/>
                <a:cs typeface="Calibri"/>
              </a:rPr>
              <a:t>in  </a:t>
            </a:r>
            <a:r>
              <a:rPr dirty="0" sz="3600" spc="-5">
                <a:latin typeface="Calibri"/>
                <a:cs typeface="Calibri"/>
              </a:rPr>
              <a:t>changing the price of the products having  substitutes </a:t>
            </a:r>
            <a:r>
              <a:rPr dirty="0" sz="3600">
                <a:latin typeface="Calibri"/>
                <a:cs typeface="Calibri"/>
              </a:rPr>
              <a:t>and </a:t>
            </a:r>
            <a:r>
              <a:rPr dirty="0" sz="3600" spc="-5">
                <a:latin typeface="Calibri"/>
                <a:cs typeface="Calibri"/>
              </a:rPr>
              <a:t>complementary goods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algn="just"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demand forecasting</a:t>
            </a:r>
            <a:endParaRPr sz="3600">
              <a:latin typeface="Calibri"/>
              <a:cs typeface="Calibri"/>
            </a:endParaRPr>
          </a:p>
          <a:p>
            <a:pPr marL="355600" marR="24257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Helps in measuring interdependence of price  of commodity</a:t>
            </a:r>
            <a:r>
              <a:rPr dirty="0" sz="3600">
                <a:latin typeface="Calibri"/>
                <a:cs typeface="Calibri"/>
              </a:rPr>
              <a:t> .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Multiproduct firms use these concept to  measure the effect of change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price of one  product on the demand of their other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product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0" y="375920"/>
            <a:ext cx="755078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Advertising Elasticity of</a:t>
            </a:r>
            <a:r>
              <a:rPr dirty="0" spc="-75"/>
              <a:t> </a:t>
            </a:r>
            <a:r>
              <a:rPr dirty="0" spc="10"/>
              <a:t>Deman</a:t>
            </a:r>
            <a:r>
              <a:rPr dirty="0" spc="10" b="0">
                <a:latin typeface="Calibri"/>
                <a:cs typeface="Calibri"/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33220"/>
            <a:ext cx="8329295" cy="343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371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 b="1">
                <a:latin typeface="Calibri"/>
                <a:cs typeface="Calibri"/>
              </a:rPr>
              <a:t>Advertising elasticity of demand is the  measure of the rate of change </a:t>
            </a:r>
            <a:r>
              <a:rPr dirty="0" sz="3600" b="1">
                <a:latin typeface="Calibri"/>
                <a:cs typeface="Calibri"/>
              </a:rPr>
              <a:t>in</a:t>
            </a:r>
            <a:r>
              <a:rPr dirty="0" sz="3600" spc="-70" b="1">
                <a:latin typeface="Calibri"/>
                <a:cs typeface="Calibri"/>
              </a:rPr>
              <a:t> </a:t>
            </a:r>
            <a:r>
              <a:rPr dirty="0" sz="3600" spc="-5" b="1">
                <a:latin typeface="Calibri"/>
                <a:cs typeface="Calibri"/>
              </a:rPr>
              <a:t>demand  due to change </a:t>
            </a:r>
            <a:r>
              <a:rPr dirty="0" sz="3600" b="1">
                <a:latin typeface="Calibri"/>
                <a:cs typeface="Calibri"/>
              </a:rPr>
              <a:t>in </a:t>
            </a:r>
            <a:r>
              <a:rPr dirty="0" sz="3600" spc="-5" b="1">
                <a:latin typeface="Calibri"/>
                <a:cs typeface="Calibri"/>
              </a:rPr>
              <a:t>advertising</a:t>
            </a:r>
            <a:r>
              <a:rPr dirty="0" sz="3600" spc="-55" b="1">
                <a:latin typeface="Calibri"/>
                <a:cs typeface="Calibri"/>
              </a:rPr>
              <a:t> </a:t>
            </a:r>
            <a:r>
              <a:rPr dirty="0" sz="3600" spc="-5" b="1">
                <a:latin typeface="Calibri"/>
                <a:cs typeface="Calibri"/>
              </a:rPr>
              <a:t>expenditure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The amount </a:t>
            </a:r>
            <a:r>
              <a:rPr dirty="0" sz="3600" spc="-5">
                <a:latin typeface="Calibri"/>
                <a:cs typeface="Calibri"/>
              </a:rPr>
              <a:t>of change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demand of </a:t>
            </a:r>
            <a:r>
              <a:rPr dirty="0" sz="3600" spc="-10">
                <a:latin typeface="Calibri"/>
                <a:cs typeface="Calibri"/>
              </a:rPr>
              <a:t>goods  </a:t>
            </a:r>
            <a:r>
              <a:rPr dirty="0" sz="3600">
                <a:latin typeface="Calibri"/>
                <a:cs typeface="Calibri"/>
              </a:rPr>
              <a:t>due to </a:t>
            </a:r>
            <a:r>
              <a:rPr dirty="0" sz="3600" spc="-5">
                <a:latin typeface="Calibri"/>
                <a:cs typeface="Calibri"/>
              </a:rPr>
              <a:t>advertisement </a:t>
            </a:r>
            <a:r>
              <a:rPr dirty="0" sz="3600">
                <a:latin typeface="Calibri"/>
                <a:cs typeface="Calibri"/>
              </a:rPr>
              <a:t>is </a:t>
            </a:r>
            <a:r>
              <a:rPr dirty="0" sz="3600" spc="-5">
                <a:latin typeface="Calibri"/>
                <a:cs typeface="Calibri"/>
              </a:rPr>
              <a:t>known </a:t>
            </a:r>
            <a:r>
              <a:rPr dirty="0" sz="3600">
                <a:latin typeface="Calibri"/>
                <a:cs typeface="Calibri"/>
              </a:rPr>
              <a:t>as  </a:t>
            </a:r>
            <a:r>
              <a:rPr dirty="0" sz="3600" spc="-5">
                <a:latin typeface="Calibri"/>
                <a:cs typeface="Calibri"/>
              </a:rPr>
              <a:t>Advertisement Elasticity of Demand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750" y="414020"/>
            <a:ext cx="75501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Advertising Elasticity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5"/>
              <a:t>Demand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0" y="2971800"/>
            <a:ext cx="4267200" cy="1270"/>
          </a:xfrm>
          <a:custGeom>
            <a:avLst/>
            <a:gdLst/>
            <a:ahLst/>
            <a:cxnLst/>
            <a:rect l="l" t="t" r="r" b="b"/>
            <a:pathLst>
              <a:path w="4267200" h="1269">
                <a:moveTo>
                  <a:pt x="0" y="0"/>
                </a:moveTo>
                <a:lnTo>
                  <a:pt x="4267200" y="127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3729" y="3082290"/>
            <a:ext cx="45929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9080" marR="5080" indent="-15163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Proportionate change in Advertising  expenditure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3539490"/>
            <a:ext cx="4159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i.e.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5800" y="49530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67400" y="49530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72000" y="4530090"/>
            <a:ext cx="5060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latin typeface="Calibri"/>
                <a:cs typeface="Calibri"/>
              </a:rPr>
              <a:t>∆</a:t>
            </a:r>
            <a:r>
              <a:rPr dirty="0" sz="2400" spc="-10" b="1">
                <a:latin typeface="Calibri"/>
                <a:cs typeface="Calibri"/>
              </a:rPr>
              <a:t>q</a:t>
            </a:r>
            <a:r>
              <a:rPr dirty="0" sz="2400" b="1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3270" y="4987290"/>
            <a:ext cx="234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Q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1070" y="4987290"/>
            <a:ext cx="210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3600" y="4530090"/>
            <a:ext cx="3536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latin typeface="Calibri"/>
                <a:cs typeface="Calibri"/>
              </a:rPr>
              <a:t>∆</a:t>
            </a:r>
            <a:r>
              <a:rPr dirty="0" sz="2400" b="1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5270" y="4682490"/>
            <a:ext cx="22796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469" y="2091690"/>
            <a:ext cx="87782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15025" marR="5080" indent="-135255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Proportionate change in Demand  for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product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20"/>
              </a:lnSpc>
            </a:pPr>
            <a:r>
              <a:rPr dirty="0" sz="2400" spc="-5" b="1">
                <a:latin typeface="Calibri"/>
                <a:cs typeface="Calibri"/>
              </a:rPr>
              <a:t>Advertising Elasticity of Demand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69" y="4758690"/>
            <a:ext cx="43472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Advertising Elasticity of Demand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78740"/>
            <a:ext cx="78784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Relationship Between</a:t>
            </a:r>
            <a:r>
              <a:rPr dirty="0" spc="-15"/>
              <a:t> </a:t>
            </a:r>
            <a:r>
              <a:rPr dirty="0" spc="-10"/>
              <a:t>Advertising</a:t>
            </a:r>
          </a:p>
        </p:txBody>
      </p:sp>
      <p:sp>
        <p:nvSpPr>
          <p:cNvPr id="3" name="object 3"/>
          <p:cNvSpPr/>
          <p:nvPr/>
        </p:nvSpPr>
        <p:spPr>
          <a:xfrm>
            <a:off x="913130" y="1372869"/>
            <a:ext cx="6554470" cy="4419600"/>
          </a:xfrm>
          <a:custGeom>
            <a:avLst/>
            <a:gdLst/>
            <a:ahLst/>
            <a:cxnLst/>
            <a:rect l="l" t="t" r="r" b="b"/>
            <a:pathLst>
              <a:path w="6554470" h="4419600">
                <a:moveTo>
                  <a:pt x="2539" y="0"/>
                </a:moveTo>
                <a:lnTo>
                  <a:pt x="0" y="4419600"/>
                </a:lnTo>
              </a:path>
              <a:path w="6554470" h="4419600">
                <a:moveTo>
                  <a:pt x="1269" y="4418330"/>
                </a:moveTo>
                <a:lnTo>
                  <a:pt x="6554470" y="4419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5800" y="5749290"/>
            <a:ext cx="3003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1269" y="5596890"/>
            <a:ext cx="2495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069" y="1101090"/>
            <a:ext cx="2368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4149090"/>
            <a:ext cx="21780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9129" y="454183"/>
            <a:ext cx="5154930" cy="1693545"/>
          </a:xfrm>
          <a:prstGeom prst="rect">
            <a:avLst/>
          </a:prstGeom>
        </p:spPr>
        <p:txBody>
          <a:bodyPr wrap="square" lIns="0" tIns="307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20"/>
              </a:spcBef>
            </a:pPr>
            <a:r>
              <a:rPr dirty="0" sz="4400" spc="-5" b="1">
                <a:latin typeface="Calibri"/>
                <a:cs typeface="Calibri"/>
              </a:rPr>
              <a:t>Expenditure </a:t>
            </a:r>
            <a:r>
              <a:rPr dirty="0" sz="4400" b="1">
                <a:latin typeface="Calibri"/>
                <a:cs typeface="Calibri"/>
              </a:rPr>
              <a:t>and</a:t>
            </a:r>
            <a:r>
              <a:rPr dirty="0" sz="4400" spc="-65" b="1">
                <a:latin typeface="Calibri"/>
                <a:cs typeface="Calibri"/>
              </a:rPr>
              <a:t> </a:t>
            </a:r>
            <a:r>
              <a:rPr dirty="0" sz="4400" spc="-5" b="1">
                <a:latin typeface="Calibri"/>
                <a:cs typeface="Calibri"/>
              </a:rPr>
              <a:t>Sales</a:t>
            </a:r>
            <a:endParaRPr sz="4400">
              <a:latin typeface="Calibri"/>
              <a:cs typeface="Calibri"/>
            </a:endParaRPr>
          </a:p>
          <a:p>
            <a:pPr algn="r" marR="316230">
              <a:lnSpc>
                <a:spcPct val="100000"/>
              </a:lnSpc>
              <a:spcBef>
                <a:spcPts val="1689"/>
              </a:spcBef>
            </a:pPr>
            <a:r>
              <a:rPr dirty="0" sz="3200" b="1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889" y="2542976"/>
            <a:ext cx="431800" cy="8851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40"/>
              </a:lnSpc>
            </a:pPr>
            <a:r>
              <a:rPr dirty="0" sz="3200" spc="-5" b="1">
                <a:latin typeface="Calibri"/>
                <a:cs typeface="Calibri"/>
              </a:rPr>
              <a:t>S</a:t>
            </a:r>
            <a:r>
              <a:rPr dirty="0" sz="3200" b="1">
                <a:latin typeface="Calibri"/>
                <a:cs typeface="Calibri"/>
              </a:rPr>
              <a:t>a</a:t>
            </a:r>
            <a:r>
              <a:rPr dirty="0" sz="3200" spc="10" b="1">
                <a:latin typeface="Calibri"/>
                <a:cs typeface="Calibri"/>
              </a:rPr>
              <a:t>l</a:t>
            </a:r>
            <a:r>
              <a:rPr dirty="0" sz="3200" spc="-15" b="1">
                <a:latin typeface="Calibri"/>
                <a:cs typeface="Calibri"/>
              </a:rPr>
              <a:t>e</a:t>
            </a:r>
            <a:r>
              <a:rPr dirty="0" sz="3200" b="1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3870" y="5977890"/>
            <a:ext cx="408749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Advertising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Expenditure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4400" y="1981200"/>
            <a:ext cx="5551170" cy="2438400"/>
          </a:xfrm>
          <a:custGeom>
            <a:avLst/>
            <a:gdLst/>
            <a:ahLst/>
            <a:cxnLst/>
            <a:rect l="l" t="t" r="r" b="b"/>
            <a:pathLst>
              <a:path w="5551170" h="2438400">
                <a:moveTo>
                  <a:pt x="0" y="2438400"/>
                </a:moveTo>
                <a:lnTo>
                  <a:pt x="29567" y="2397281"/>
                </a:lnTo>
                <a:lnTo>
                  <a:pt x="59163" y="2356183"/>
                </a:lnTo>
                <a:lnTo>
                  <a:pt x="88804" y="2315126"/>
                </a:lnTo>
                <a:lnTo>
                  <a:pt x="118510" y="2274129"/>
                </a:lnTo>
                <a:lnTo>
                  <a:pt x="148299" y="2233214"/>
                </a:lnTo>
                <a:lnTo>
                  <a:pt x="178188" y="2192400"/>
                </a:lnTo>
                <a:lnTo>
                  <a:pt x="208198" y="2151708"/>
                </a:lnTo>
                <a:lnTo>
                  <a:pt x="238345" y="2111159"/>
                </a:lnTo>
                <a:lnTo>
                  <a:pt x="268649" y="2070771"/>
                </a:lnTo>
                <a:lnTo>
                  <a:pt x="299128" y="2030567"/>
                </a:lnTo>
                <a:lnTo>
                  <a:pt x="329801" y="1990566"/>
                </a:lnTo>
                <a:lnTo>
                  <a:pt x="360685" y="1950788"/>
                </a:lnTo>
                <a:lnTo>
                  <a:pt x="391799" y="1911253"/>
                </a:lnTo>
                <a:lnTo>
                  <a:pt x="423163" y="1871983"/>
                </a:lnTo>
                <a:lnTo>
                  <a:pt x="454793" y="1832997"/>
                </a:lnTo>
                <a:lnTo>
                  <a:pt x="486709" y="1794316"/>
                </a:lnTo>
                <a:lnTo>
                  <a:pt x="518929" y="1755959"/>
                </a:lnTo>
                <a:lnTo>
                  <a:pt x="551471" y="1717948"/>
                </a:lnTo>
                <a:lnTo>
                  <a:pt x="584354" y="1680303"/>
                </a:lnTo>
                <a:lnTo>
                  <a:pt x="617597" y="1643043"/>
                </a:lnTo>
                <a:lnTo>
                  <a:pt x="651217" y="1606189"/>
                </a:lnTo>
                <a:lnTo>
                  <a:pt x="685233" y="1569762"/>
                </a:lnTo>
                <a:lnTo>
                  <a:pt x="719664" y="1533782"/>
                </a:lnTo>
                <a:lnTo>
                  <a:pt x="754529" y="1498269"/>
                </a:lnTo>
                <a:lnTo>
                  <a:pt x="789844" y="1463243"/>
                </a:lnTo>
                <a:lnTo>
                  <a:pt x="825629" y="1428725"/>
                </a:lnTo>
                <a:lnTo>
                  <a:pt x="861903" y="1394734"/>
                </a:lnTo>
                <a:lnTo>
                  <a:pt x="898684" y="1361293"/>
                </a:lnTo>
                <a:lnTo>
                  <a:pt x="935989" y="1328420"/>
                </a:lnTo>
                <a:lnTo>
                  <a:pt x="970259" y="1298033"/>
                </a:lnTo>
                <a:lnTo>
                  <a:pt x="1003134" y="1268074"/>
                </a:lnTo>
                <a:lnTo>
                  <a:pt x="1034799" y="1238533"/>
                </a:lnTo>
                <a:lnTo>
                  <a:pt x="1065438" y="1209401"/>
                </a:lnTo>
                <a:lnTo>
                  <a:pt x="1095234" y="1180670"/>
                </a:lnTo>
                <a:lnTo>
                  <a:pt x="1124372" y="1152330"/>
                </a:lnTo>
                <a:lnTo>
                  <a:pt x="1153036" y="1124372"/>
                </a:lnTo>
                <a:lnTo>
                  <a:pt x="1181409" y="1096788"/>
                </a:lnTo>
                <a:lnTo>
                  <a:pt x="1209675" y="1069568"/>
                </a:lnTo>
                <a:lnTo>
                  <a:pt x="1238019" y="1042704"/>
                </a:lnTo>
                <a:lnTo>
                  <a:pt x="1266624" y="1016186"/>
                </a:lnTo>
                <a:lnTo>
                  <a:pt x="1295674" y="990006"/>
                </a:lnTo>
                <a:lnTo>
                  <a:pt x="1325353" y="964155"/>
                </a:lnTo>
                <a:lnTo>
                  <a:pt x="1355844" y="938623"/>
                </a:lnTo>
                <a:lnTo>
                  <a:pt x="1387333" y="913402"/>
                </a:lnTo>
                <a:lnTo>
                  <a:pt x="1420002" y="888483"/>
                </a:lnTo>
                <a:lnTo>
                  <a:pt x="1454036" y="863857"/>
                </a:lnTo>
                <a:lnTo>
                  <a:pt x="1489618" y="839515"/>
                </a:lnTo>
                <a:lnTo>
                  <a:pt x="1526933" y="815448"/>
                </a:lnTo>
                <a:lnTo>
                  <a:pt x="1566164" y="791647"/>
                </a:lnTo>
                <a:lnTo>
                  <a:pt x="1607495" y="768102"/>
                </a:lnTo>
                <a:lnTo>
                  <a:pt x="1651110" y="744806"/>
                </a:lnTo>
                <a:lnTo>
                  <a:pt x="1697194" y="721749"/>
                </a:lnTo>
                <a:lnTo>
                  <a:pt x="1745929" y="698923"/>
                </a:lnTo>
                <a:lnTo>
                  <a:pt x="1797500" y="676317"/>
                </a:lnTo>
                <a:lnTo>
                  <a:pt x="1852091" y="653924"/>
                </a:lnTo>
                <a:lnTo>
                  <a:pt x="1909886" y="631734"/>
                </a:lnTo>
                <a:lnTo>
                  <a:pt x="1971068" y="609739"/>
                </a:lnTo>
                <a:lnTo>
                  <a:pt x="2035822" y="587929"/>
                </a:lnTo>
                <a:lnTo>
                  <a:pt x="2104331" y="566295"/>
                </a:lnTo>
                <a:lnTo>
                  <a:pt x="2176780" y="544829"/>
                </a:lnTo>
                <a:lnTo>
                  <a:pt x="2248898" y="524933"/>
                </a:lnTo>
                <a:lnTo>
                  <a:pt x="2287276" y="514993"/>
                </a:lnTo>
                <a:lnTo>
                  <a:pt x="2327133" y="505062"/>
                </a:lnTo>
                <a:lnTo>
                  <a:pt x="2368414" y="495142"/>
                </a:lnTo>
                <a:lnTo>
                  <a:pt x="2411070" y="485236"/>
                </a:lnTo>
                <a:lnTo>
                  <a:pt x="2455047" y="475345"/>
                </a:lnTo>
                <a:lnTo>
                  <a:pt x="2500294" y="465473"/>
                </a:lnTo>
                <a:lnTo>
                  <a:pt x="2546759" y="455621"/>
                </a:lnTo>
                <a:lnTo>
                  <a:pt x="2594391" y="445792"/>
                </a:lnTo>
                <a:lnTo>
                  <a:pt x="2643137" y="435988"/>
                </a:lnTo>
                <a:lnTo>
                  <a:pt x="2692945" y="426212"/>
                </a:lnTo>
                <a:lnTo>
                  <a:pt x="2743764" y="416466"/>
                </a:lnTo>
                <a:lnTo>
                  <a:pt x="2795542" y="406753"/>
                </a:lnTo>
                <a:lnTo>
                  <a:pt x="2848226" y="397073"/>
                </a:lnTo>
                <a:lnTo>
                  <a:pt x="2901766" y="387431"/>
                </a:lnTo>
                <a:lnTo>
                  <a:pt x="2956109" y="377829"/>
                </a:lnTo>
                <a:lnTo>
                  <a:pt x="3011203" y="368268"/>
                </a:lnTo>
                <a:lnTo>
                  <a:pt x="3066997" y="358751"/>
                </a:lnTo>
                <a:lnTo>
                  <a:pt x="3123438" y="349281"/>
                </a:lnTo>
                <a:lnTo>
                  <a:pt x="3180475" y="339859"/>
                </a:lnTo>
                <a:lnTo>
                  <a:pt x="3238056" y="330489"/>
                </a:lnTo>
                <a:lnTo>
                  <a:pt x="3296129" y="321172"/>
                </a:lnTo>
                <a:lnTo>
                  <a:pt x="3354642" y="311911"/>
                </a:lnTo>
                <a:lnTo>
                  <a:pt x="3413543" y="302709"/>
                </a:lnTo>
                <a:lnTo>
                  <a:pt x="3472781" y="293567"/>
                </a:lnTo>
                <a:lnTo>
                  <a:pt x="3532303" y="284487"/>
                </a:lnTo>
                <a:lnTo>
                  <a:pt x="3592058" y="275474"/>
                </a:lnTo>
                <a:lnTo>
                  <a:pt x="3651994" y="266528"/>
                </a:lnTo>
                <a:lnTo>
                  <a:pt x="3712059" y="257652"/>
                </a:lnTo>
                <a:lnTo>
                  <a:pt x="3772201" y="248848"/>
                </a:lnTo>
                <a:lnTo>
                  <a:pt x="3832368" y="240119"/>
                </a:lnTo>
                <a:lnTo>
                  <a:pt x="3892509" y="231467"/>
                </a:lnTo>
                <a:lnTo>
                  <a:pt x="3952571" y="222895"/>
                </a:lnTo>
                <a:lnTo>
                  <a:pt x="4012503" y="214404"/>
                </a:lnTo>
                <a:lnTo>
                  <a:pt x="4072253" y="205998"/>
                </a:lnTo>
                <a:lnTo>
                  <a:pt x="4131769" y="197678"/>
                </a:lnTo>
                <a:lnTo>
                  <a:pt x="4190998" y="189447"/>
                </a:lnTo>
                <a:lnTo>
                  <a:pt x="4249890" y="181307"/>
                </a:lnTo>
                <a:lnTo>
                  <a:pt x="4308393" y="173261"/>
                </a:lnTo>
                <a:lnTo>
                  <a:pt x="4366453" y="165310"/>
                </a:lnTo>
                <a:lnTo>
                  <a:pt x="4424021" y="157458"/>
                </a:lnTo>
                <a:lnTo>
                  <a:pt x="4481043" y="149707"/>
                </a:lnTo>
                <a:lnTo>
                  <a:pt x="4537468" y="142059"/>
                </a:lnTo>
                <a:lnTo>
                  <a:pt x="4593244" y="134516"/>
                </a:lnTo>
                <a:lnTo>
                  <a:pt x="4648320" y="127081"/>
                </a:lnTo>
                <a:lnTo>
                  <a:pt x="4702643" y="119756"/>
                </a:lnTo>
                <a:lnTo>
                  <a:pt x="4756161" y="112543"/>
                </a:lnTo>
                <a:lnTo>
                  <a:pt x="4808823" y="105445"/>
                </a:lnTo>
                <a:lnTo>
                  <a:pt x="4860576" y="98464"/>
                </a:lnTo>
                <a:lnTo>
                  <a:pt x="4911370" y="91603"/>
                </a:lnTo>
                <a:lnTo>
                  <a:pt x="4961151" y="84864"/>
                </a:lnTo>
                <a:lnTo>
                  <a:pt x="5009869" y="78249"/>
                </a:lnTo>
                <a:lnTo>
                  <a:pt x="5057471" y="71760"/>
                </a:lnTo>
                <a:lnTo>
                  <a:pt x="5103905" y="65401"/>
                </a:lnTo>
                <a:lnTo>
                  <a:pt x="5149120" y="59172"/>
                </a:lnTo>
                <a:lnTo>
                  <a:pt x="5193064" y="53078"/>
                </a:lnTo>
                <a:lnTo>
                  <a:pt x="5235684" y="47119"/>
                </a:lnTo>
                <a:lnTo>
                  <a:pt x="5276929" y="41298"/>
                </a:lnTo>
                <a:lnTo>
                  <a:pt x="5316748" y="35619"/>
                </a:lnTo>
                <a:lnTo>
                  <a:pt x="5355088" y="30082"/>
                </a:lnTo>
                <a:lnTo>
                  <a:pt x="5427124" y="19448"/>
                </a:lnTo>
                <a:lnTo>
                  <a:pt x="5492623" y="9414"/>
                </a:lnTo>
                <a:lnTo>
                  <a:pt x="5522791" y="4628"/>
                </a:lnTo>
                <a:lnTo>
                  <a:pt x="5551170" y="0"/>
                </a:lnTo>
              </a:path>
              <a:path w="5551170" h="2438400">
                <a:moveTo>
                  <a:pt x="0" y="0"/>
                </a:moveTo>
                <a:lnTo>
                  <a:pt x="0" y="0"/>
                </a:lnTo>
              </a:path>
              <a:path w="5551170" h="2438400">
                <a:moveTo>
                  <a:pt x="5551170" y="2438400"/>
                </a:moveTo>
                <a:lnTo>
                  <a:pt x="5551170" y="2438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26740" marR="5080" indent="-31140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Factors Affecting Advertising Elasticity  Of</a:t>
            </a:r>
            <a:r>
              <a:rPr dirty="0" spc="-15"/>
              <a:t> </a:t>
            </a:r>
            <a:r>
              <a:rPr dirty="0" spc="-5"/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09420"/>
            <a:ext cx="7992109" cy="3110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3182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The </a:t>
            </a:r>
            <a:r>
              <a:rPr dirty="0" sz="3600" spc="-5">
                <a:latin typeface="Calibri"/>
                <a:cs typeface="Calibri"/>
              </a:rPr>
              <a:t>stage of the Product’s</a:t>
            </a:r>
            <a:r>
              <a:rPr dirty="0" sz="3600" spc="-7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Market  Development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Reaction of market </a:t>
            </a:r>
            <a:r>
              <a:rPr dirty="0" sz="3600">
                <a:latin typeface="Calibri"/>
                <a:cs typeface="Calibri"/>
              </a:rPr>
              <a:t>Rival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Firms.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Cumulative Effect of Past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Advertisement.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Influence of Other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Factors.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480" y="314959"/>
            <a:ext cx="7547609" cy="203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90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Importance of the Advertising  Elasticity Of </a:t>
            </a:r>
            <a:r>
              <a:rPr dirty="0"/>
              <a:t>Demand </a:t>
            </a:r>
            <a:r>
              <a:rPr dirty="0" spc="-5"/>
              <a:t>in</a:t>
            </a:r>
            <a:r>
              <a:rPr dirty="0" spc="-110"/>
              <a:t> </a:t>
            </a:r>
            <a:r>
              <a:rPr dirty="0" spc="-5"/>
              <a:t>Business  Decisions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585720"/>
            <a:ext cx="8321675" cy="244856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It </a:t>
            </a:r>
            <a:r>
              <a:rPr dirty="0" sz="3600" spc="-5">
                <a:latin typeface="Calibri"/>
                <a:cs typeface="Calibri"/>
              </a:rPr>
              <a:t>is useful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5">
                <a:latin typeface="Calibri"/>
                <a:cs typeface="Calibri"/>
              </a:rPr>
              <a:t>competitive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industries.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Though advertisement shifts the demand  curve </a:t>
            </a:r>
            <a:r>
              <a:rPr dirty="0" sz="3600">
                <a:latin typeface="Calibri"/>
                <a:cs typeface="Calibri"/>
              </a:rPr>
              <a:t>to </a:t>
            </a:r>
            <a:r>
              <a:rPr dirty="0" sz="3600" spc="-5">
                <a:latin typeface="Calibri"/>
                <a:cs typeface="Calibri"/>
              </a:rPr>
              <a:t>right path </a:t>
            </a:r>
            <a:r>
              <a:rPr dirty="0" sz="3600">
                <a:latin typeface="Calibri"/>
                <a:cs typeface="Calibri"/>
              </a:rPr>
              <a:t>but it </a:t>
            </a:r>
            <a:r>
              <a:rPr dirty="0" sz="3600" spc="-5">
                <a:latin typeface="Calibri"/>
                <a:cs typeface="Calibri"/>
              </a:rPr>
              <a:t>also increases the  fixed </a:t>
            </a:r>
            <a:r>
              <a:rPr dirty="0" sz="3600" spc="-10">
                <a:latin typeface="Calibri"/>
                <a:cs typeface="Calibri"/>
              </a:rPr>
              <a:t>cost </a:t>
            </a:r>
            <a:r>
              <a:rPr dirty="0" sz="3600" spc="-5">
                <a:latin typeface="Calibri"/>
                <a:cs typeface="Calibri"/>
              </a:rPr>
              <a:t>of the</a:t>
            </a:r>
            <a:r>
              <a:rPr dirty="0" sz="3600" spc="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firm.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15615" marR="5080" indent="-283337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Limitation of Advertising Elasticity </a:t>
            </a:r>
            <a:r>
              <a:rPr dirty="0"/>
              <a:t>of  </a:t>
            </a:r>
            <a:r>
              <a:rPr dirty="0" spc="-5"/>
              <a:t>the</a:t>
            </a:r>
            <a:r>
              <a:rPr dirty="0" spc="-10"/>
              <a:t> </a:t>
            </a:r>
            <a:r>
              <a:rPr dirty="0" spc="-5"/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85620"/>
            <a:ext cx="8840470" cy="507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334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>
                <a:latin typeface="Calibri"/>
                <a:cs typeface="Calibri"/>
              </a:rPr>
              <a:t>The impact </a:t>
            </a:r>
            <a:r>
              <a:rPr dirty="0" sz="3600" spc="-5">
                <a:latin typeface="Calibri"/>
                <a:cs typeface="Calibri"/>
              </a:rPr>
              <a:t>of advertising on sales </a:t>
            </a:r>
            <a:r>
              <a:rPr dirty="0" sz="3600">
                <a:latin typeface="Calibri"/>
                <a:cs typeface="Calibri"/>
              </a:rPr>
              <a:t>is </a:t>
            </a:r>
            <a:r>
              <a:rPr dirty="0" sz="3600" spc="-5">
                <a:latin typeface="Calibri"/>
                <a:cs typeface="Calibri"/>
              </a:rPr>
              <a:t>different  under different conditions, even </a:t>
            </a:r>
            <a:r>
              <a:rPr dirty="0" sz="3600">
                <a:latin typeface="Calibri"/>
                <a:cs typeface="Calibri"/>
              </a:rPr>
              <a:t>if </a:t>
            </a:r>
            <a:r>
              <a:rPr dirty="0" sz="3600" spc="-5">
                <a:latin typeface="Calibri"/>
                <a:cs typeface="Calibri"/>
              </a:rPr>
              <a:t>other  demand determinants </a:t>
            </a:r>
            <a:r>
              <a:rPr dirty="0" sz="3600">
                <a:latin typeface="Calibri"/>
                <a:cs typeface="Calibri"/>
              </a:rPr>
              <a:t>are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constant.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600" spc="-5">
                <a:latin typeface="Calibri"/>
                <a:cs typeface="Calibri"/>
              </a:rPr>
              <a:t>Like wise, </a:t>
            </a:r>
            <a:r>
              <a:rPr dirty="0" sz="3600">
                <a:latin typeface="Calibri"/>
                <a:cs typeface="Calibri"/>
              </a:rPr>
              <a:t>it is </a:t>
            </a:r>
            <a:r>
              <a:rPr dirty="0" sz="3600" spc="-5">
                <a:latin typeface="Calibri"/>
                <a:cs typeface="Calibri"/>
              </a:rPr>
              <a:t>difficult </a:t>
            </a:r>
            <a:r>
              <a:rPr dirty="0" sz="3600" spc="-10">
                <a:latin typeface="Calibri"/>
                <a:cs typeface="Calibri"/>
              </a:rPr>
              <a:t>to </a:t>
            </a:r>
            <a:r>
              <a:rPr dirty="0" sz="3600" spc="-5">
                <a:latin typeface="Calibri"/>
                <a:cs typeface="Calibri"/>
              </a:rPr>
              <a:t>establish </a:t>
            </a:r>
            <a:r>
              <a:rPr dirty="0" sz="3600">
                <a:latin typeface="Calibri"/>
                <a:cs typeface="Calibri"/>
              </a:rPr>
              <a:t>any </a:t>
            </a:r>
            <a:r>
              <a:rPr dirty="0" sz="3600" spc="-5">
                <a:latin typeface="Calibri"/>
                <a:cs typeface="Calibri"/>
              </a:rPr>
              <a:t>co-  relationship between advertising expenditure  and </a:t>
            </a:r>
            <a:r>
              <a:rPr dirty="0" sz="3600">
                <a:latin typeface="Calibri"/>
                <a:cs typeface="Calibri"/>
              </a:rPr>
              <a:t>volume </a:t>
            </a:r>
            <a:r>
              <a:rPr dirty="0" sz="3600" spc="-5">
                <a:latin typeface="Calibri"/>
                <a:cs typeface="Calibri"/>
              </a:rPr>
              <a:t>of sales when there counter  advertisements by </a:t>
            </a:r>
            <a:r>
              <a:rPr dirty="0" sz="3600">
                <a:latin typeface="Calibri"/>
                <a:cs typeface="Calibri"/>
              </a:rPr>
              <a:t>rival firm in </a:t>
            </a:r>
            <a:r>
              <a:rPr dirty="0" sz="3600" spc="-5">
                <a:latin typeface="Calibri"/>
                <a:cs typeface="Calibri"/>
              </a:rPr>
              <a:t>the market </a:t>
            </a:r>
            <a:r>
              <a:rPr dirty="0" sz="3600">
                <a:latin typeface="Calibri"/>
                <a:cs typeface="Calibri"/>
              </a:rPr>
              <a:t>.  The </a:t>
            </a:r>
            <a:r>
              <a:rPr dirty="0" sz="3600" spc="-5">
                <a:latin typeface="Calibri"/>
                <a:cs typeface="Calibri"/>
              </a:rPr>
              <a:t>effect on sales depend on what the </a:t>
            </a:r>
            <a:r>
              <a:rPr dirty="0" sz="3600">
                <a:latin typeface="Calibri"/>
                <a:cs typeface="Calibri"/>
              </a:rPr>
              <a:t>rivals  are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doing.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60" y="391159"/>
            <a:ext cx="520763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Perfectly </a:t>
            </a:r>
            <a:r>
              <a:rPr dirty="0" sz="4000" spc="-5"/>
              <a:t>elastic</a:t>
            </a:r>
            <a:r>
              <a:rPr dirty="0" sz="4000" spc="-75"/>
              <a:t> </a:t>
            </a:r>
            <a:r>
              <a:rPr dirty="0" sz="4000" spc="-5"/>
              <a:t>demand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714500" y="1676400"/>
            <a:ext cx="4381500" cy="4076700"/>
            <a:chOff x="1714500" y="1676400"/>
            <a:chExt cx="4381500" cy="4076700"/>
          </a:xfrm>
        </p:grpSpPr>
        <p:sp>
          <p:nvSpPr>
            <p:cNvPr id="4" name="object 4"/>
            <p:cNvSpPr/>
            <p:nvPr/>
          </p:nvSpPr>
          <p:spPr>
            <a:xfrm>
              <a:off x="2895600" y="2640330"/>
              <a:ext cx="864869" cy="864869"/>
            </a:xfrm>
            <a:custGeom>
              <a:avLst/>
              <a:gdLst/>
              <a:ahLst/>
              <a:cxnLst/>
              <a:rect l="l" t="t" r="r" b="b"/>
              <a:pathLst>
                <a:path w="864870" h="864870">
                  <a:moveTo>
                    <a:pt x="0" y="864870"/>
                  </a:moveTo>
                  <a:lnTo>
                    <a:pt x="86487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29989" y="259080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80010" y="0"/>
                  </a:moveTo>
                  <a:lnTo>
                    <a:pt x="0" y="26670"/>
                  </a:lnTo>
                  <a:lnTo>
                    <a:pt x="53339" y="8001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52600" y="350520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 h="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2600" y="5715000"/>
              <a:ext cx="4272280" cy="0"/>
            </a:xfrm>
            <a:custGeom>
              <a:avLst/>
              <a:gdLst/>
              <a:ahLst/>
              <a:cxnLst/>
              <a:rect l="l" t="t" r="r" b="b"/>
              <a:pathLst>
                <a:path w="4272280" h="0">
                  <a:moveTo>
                    <a:pt x="0" y="0"/>
                  </a:moveTo>
                  <a:lnTo>
                    <a:pt x="427228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19800" y="56769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52600" y="1747519"/>
              <a:ext cx="0" cy="3967479"/>
            </a:xfrm>
            <a:custGeom>
              <a:avLst/>
              <a:gdLst/>
              <a:ahLst/>
              <a:cxnLst/>
              <a:rect l="l" t="t" r="r" b="b"/>
              <a:pathLst>
                <a:path w="0" h="3967479">
                  <a:moveTo>
                    <a:pt x="0" y="3967479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14500" y="1676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143000" y="2254250"/>
            <a:ext cx="190500" cy="8585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19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P  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000" y="3087369"/>
            <a:ext cx="190500" cy="1276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I  C  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9069" y="171069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9069" y="567182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3670" y="2167890"/>
            <a:ext cx="16192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1E487C"/>
                </a:solidFill>
                <a:latin typeface="Arial"/>
                <a:cs typeface="Arial"/>
              </a:rPr>
              <a:t>Perfectly</a:t>
            </a:r>
            <a:r>
              <a:rPr dirty="0" sz="1800" spc="-114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E487C"/>
                </a:solidFill>
                <a:latin typeface="Arial"/>
                <a:cs typeface="Arial"/>
              </a:rPr>
              <a:t>elastic  </a:t>
            </a:r>
            <a:r>
              <a:rPr dirty="0" sz="1800" spc="-10">
                <a:solidFill>
                  <a:srgbClr val="1E487C"/>
                </a:solidFill>
                <a:latin typeface="Arial"/>
                <a:cs typeface="Arial"/>
              </a:rPr>
              <a:t>demand</a:t>
            </a:r>
            <a:r>
              <a:rPr dirty="0" sz="1800" spc="-3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E487C"/>
                </a:solidFill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5269" y="338582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54270" y="346329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6800" y="1863090"/>
            <a:ext cx="2647950" cy="4291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770" marR="53975">
              <a:lnSpc>
                <a:spcPct val="999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When </a:t>
            </a:r>
            <a:r>
              <a:rPr dirty="0" sz="2800" spc="-5">
                <a:latin typeface="Calibri"/>
                <a:cs typeface="Calibri"/>
              </a:rPr>
              <a:t>the  demand for </a:t>
            </a:r>
            <a:r>
              <a:rPr dirty="0" sz="2800">
                <a:latin typeface="Calibri"/>
                <a:cs typeface="Calibri"/>
              </a:rPr>
              <a:t>a  </a:t>
            </a:r>
            <a:r>
              <a:rPr dirty="0" sz="2800" spc="-10">
                <a:latin typeface="Calibri"/>
                <a:cs typeface="Calibri"/>
              </a:rPr>
              <a:t>product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changes</a:t>
            </a:r>
            <a:endParaRPr sz="2800">
              <a:latin typeface="Calibri"/>
              <a:cs typeface="Calibri"/>
            </a:endParaRPr>
          </a:p>
          <a:p>
            <a:pPr marL="191770" marR="3048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–increases </a:t>
            </a:r>
            <a:r>
              <a:rPr dirty="0" sz="2800">
                <a:latin typeface="Calibri"/>
                <a:cs typeface="Calibri"/>
              </a:rPr>
              <a:t>or  </a:t>
            </a:r>
            <a:r>
              <a:rPr dirty="0" sz="2800" spc="-5">
                <a:latin typeface="Calibri"/>
                <a:cs typeface="Calibri"/>
              </a:rPr>
              <a:t>decreases even  when </a:t>
            </a:r>
            <a:r>
              <a:rPr dirty="0" sz="2800" spc="-10">
                <a:latin typeface="Calibri"/>
                <a:cs typeface="Calibri"/>
              </a:rPr>
              <a:t>there </a:t>
            </a:r>
            <a:r>
              <a:rPr dirty="0" sz="2800" spc="-5">
                <a:latin typeface="Calibri"/>
                <a:cs typeface="Calibri"/>
              </a:rPr>
              <a:t>is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no  change </a:t>
            </a:r>
            <a:r>
              <a:rPr dirty="0" sz="2800" spc="-10">
                <a:latin typeface="Calibri"/>
                <a:cs typeface="Calibri"/>
              </a:rPr>
              <a:t>in </a:t>
            </a:r>
            <a:r>
              <a:rPr dirty="0" sz="2800" spc="-5">
                <a:latin typeface="Calibri"/>
                <a:cs typeface="Calibri"/>
              </a:rPr>
              <a:t>price,  </a:t>
            </a:r>
            <a:r>
              <a:rPr dirty="0" sz="2800" spc="-10">
                <a:latin typeface="Calibri"/>
                <a:cs typeface="Calibri"/>
              </a:rPr>
              <a:t>it is </a:t>
            </a:r>
            <a:r>
              <a:rPr dirty="0" sz="2800" spc="-5">
                <a:latin typeface="Calibri"/>
                <a:cs typeface="Calibri"/>
              </a:rPr>
              <a:t>known </a:t>
            </a:r>
            <a:r>
              <a:rPr dirty="0" sz="2800">
                <a:latin typeface="Calibri"/>
                <a:cs typeface="Calibri"/>
              </a:rPr>
              <a:t>as  </a:t>
            </a:r>
            <a:r>
              <a:rPr dirty="0" sz="2800" spc="-5">
                <a:latin typeface="Calibri"/>
                <a:cs typeface="Calibri"/>
              </a:rPr>
              <a:t>perfect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elastic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dirty="0" baseline="38580" sz="2700">
                <a:latin typeface="Arial"/>
                <a:cs typeface="Arial"/>
              </a:rPr>
              <a:t>x</a:t>
            </a:r>
            <a:r>
              <a:rPr dirty="0" baseline="38580" sz="2700" spc="-300">
                <a:latin typeface="Arial"/>
                <a:cs typeface="Arial"/>
              </a:rPr>
              <a:t> </a:t>
            </a:r>
            <a:r>
              <a:rPr dirty="0" sz="2800" spc="-10">
                <a:latin typeface="Calibri"/>
                <a:cs typeface="Calibri"/>
              </a:rPr>
              <a:t>demand.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6583680"/>
          </a:xfrm>
          <a:custGeom>
            <a:avLst/>
            <a:gdLst/>
            <a:ahLst/>
            <a:cxnLst/>
            <a:rect l="l" t="t" r="r" b="b"/>
            <a:pathLst>
              <a:path w="8229600" h="6583680">
                <a:moveTo>
                  <a:pt x="4114800" y="6583680"/>
                </a:moveTo>
                <a:lnTo>
                  <a:pt x="0" y="6583680"/>
                </a:lnTo>
                <a:lnTo>
                  <a:pt x="0" y="0"/>
                </a:lnTo>
                <a:lnTo>
                  <a:pt x="8229600" y="0"/>
                </a:lnTo>
                <a:lnTo>
                  <a:pt x="8229600" y="6583680"/>
                </a:lnTo>
                <a:lnTo>
                  <a:pt x="4114800" y="6583680"/>
                </a:lnTo>
                <a:close/>
              </a:path>
            </a:pathLst>
          </a:custGeom>
          <a:ln w="9344">
            <a:solidFill>
              <a:srgbClr val="D895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4760" y="1907540"/>
            <a:ext cx="655002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01595" marR="5080" indent="-2589530">
              <a:lnSpc>
                <a:spcPct val="100000"/>
              </a:lnSpc>
              <a:spcBef>
                <a:spcPts val="100"/>
              </a:spcBef>
              <a:tabLst>
                <a:tab pos="4887595" algn="l"/>
              </a:tabLst>
            </a:pPr>
            <a:r>
              <a:rPr dirty="0" sz="7200" spc="590">
                <a:latin typeface="Bradley Hand ITC"/>
                <a:cs typeface="Bradley Hand ITC"/>
              </a:rPr>
              <a:t>T</a:t>
            </a:r>
            <a:r>
              <a:rPr dirty="0" sz="7200" spc="580">
                <a:latin typeface="Bradley Hand ITC"/>
                <a:cs typeface="Bradley Hand ITC"/>
              </a:rPr>
              <a:t>h</a:t>
            </a:r>
            <a:r>
              <a:rPr dirty="0" sz="7200" spc="590">
                <a:latin typeface="Bradley Hand ITC"/>
                <a:cs typeface="Bradley Hand ITC"/>
              </a:rPr>
              <a:t>a</a:t>
            </a:r>
            <a:r>
              <a:rPr dirty="0" sz="7200" spc="590">
                <a:latin typeface="Bradley Hand ITC"/>
                <a:cs typeface="Bradley Hand ITC"/>
              </a:rPr>
              <a:t>n</a:t>
            </a:r>
            <a:r>
              <a:rPr dirty="0" sz="7200" spc="585">
                <a:latin typeface="Bradley Hand ITC"/>
                <a:cs typeface="Bradley Hand ITC"/>
              </a:rPr>
              <a:t>k</a:t>
            </a:r>
            <a:r>
              <a:rPr dirty="0" sz="7200" spc="595">
                <a:latin typeface="Bradley Hand ITC"/>
                <a:cs typeface="Bradley Hand ITC"/>
              </a:rPr>
              <a:t>i</a:t>
            </a:r>
            <a:r>
              <a:rPr dirty="0" sz="7200" spc="590">
                <a:latin typeface="Bradley Hand ITC"/>
                <a:cs typeface="Bradley Hand ITC"/>
              </a:rPr>
              <a:t>n</a:t>
            </a:r>
            <a:r>
              <a:rPr dirty="0" sz="7200" spc="-5">
                <a:latin typeface="Bradley Hand ITC"/>
                <a:cs typeface="Bradley Hand ITC"/>
              </a:rPr>
              <a:t>g</a:t>
            </a:r>
            <a:r>
              <a:rPr dirty="0" sz="7200">
                <a:latin typeface="Bradley Hand ITC"/>
                <a:cs typeface="Bradley Hand ITC"/>
              </a:rPr>
              <a:t>	</a:t>
            </a:r>
            <a:r>
              <a:rPr dirty="0" sz="7200" spc="590">
                <a:latin typeface="Bradley Hand ITC"/>
                <a:cs typeface="Bradley Hand ITC"/>
              </a:rPr>
              <a:t>Y</a:t>
            </a:r>
            <a:r>
              <a:rPr dirty="0" sz="7200" spc="590">
                <a:latin typeface="Bradley Hand ITC"/>
                <a:cs typeface="Bradley Hand ITC"/>
              </a:rPr>
              <a:t>o</a:t>
            </a:r>
            <a:r>
              <a:rPr dirty="0" sz="7200" spc="-5">
                <a:latin typeface="Bradley Hand ITC"/>
                <a:cs typeface="Bradley Hand ITC"/>
              </a:rPr>
              <a:t>u  </a:t>
            </a:r>
            <a:r>
              <a:rPr dirty="0" sz="7200" spc="390">
                <a:latin typeface="Bradley Hand ITC"/>
                <a:cs typeface="Bradley Hand ITC"/>
              </a:rPr>
              <a:t>All</a:t>
            </a:r>
            <a:endParaRPr sz="7200">
              <a:latin typeface="Bradley Hand ITC"/>
              <a:cs typeface="Bradley Hand IT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409" y="3069381"/>
            <a:ext cx="7841615" cy="9721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200" spc="345" i="1">
                <a:latin typeface="Curlz MT"/>
                <a:cs typeface="Curlz MT"/>
              </a:rPr>
              <a:t>******THE</a:t>
            </a:r>
            <a:r>
              <a:rPr dirty="0" sz="6200" spc="885" i="1">
                <a:latin typeface="Curlz MT"/>
                <a:cs typeface="Curlz MT"/>
              </a:rPr>
              <a:t> </a:t>
            </a:r>
            <a:r>
              <a:rPr dirty="0" sz="6200" spc="335" i="1">
                <a:latin typeface="Curlz MT"/>
                <a:cs typeface="Curlz MT"/>
              </a:rPr>
              <a:t>END******</a:t>
            </a:r>
            <a:endParaRPr sz="6200">
              <a:latin typeface="Curlz MT"/>
              <a:cs typeface="Curlz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8779" y="360679"/>
            <a:ext cx="57962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latin typeface="Calibri"/>
                <a:cs typeface="Calibri"/>
              </a:rPr>
              <a:t>Relatively elastic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demand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66900" y="1524000"/>
            <a:ext cx="4000500" cy="3848100"/>
            <a:chOff x="1866900" y="1524000"/>
            <a:chExt cx="4000500" cy="3848100"/>
          </a:xfrm>
        </p:grpSpPr>
        <p:sp>
          <p:nvSpPr>
            <p:cNvPr id="4" name="object 4"/>
            <p:cNvSpPr/>
            <p:nvPr/>
          </p:nvSpPr>
          <p:spPr>
            <a:xfrm>
              <a:off x="1905000" y="1593850"/>
              <a:ext cx="0" cy="3740150"/>
            </a:xfrm>
            <a:custGeom>
              <a:avLst/>
              <a:gdLst/>
              <a:ahLst/>
              <a:cxnLst/>
              <a:rect l="l" t="t" r="r" b="b"/>
              <a:pathLst>
                <a:path w="0" h="3740150">
                  <a:moveTo>
                    <a:pt x="0" y="374015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66900" y="152400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38100" y="0"/>
                  </a:moveTo>
                  <a:lnTo>
                    <a:pt x="0" y="74929"/>
                  </a:lnTo>
                  <a:lnTo>
                    <a:pt x="76200" y="7492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05000" y="5334000"/>
              <a:ext cx="3891279" cy="0"/>
            </a:xfrm>
            <a:custGeom>
              <a:avLst/>
              <a:gdLst/>
              <a:ahLst/>
              <a:cxnLst/>
              <a:rect l="l" t="t" r="r" b="b"/>
              <a:pathLst>
                <a:path w="3891279" h="0">
                  <a:moveTo>
                    <a:pt x="0" y="0"/>
                  </a:moveTo>
                  <a:lnTo>
                    <a:pt x="389127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91200" y="52959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62200" y="2895600"/>
              <a:ext cx="3048000" cy="1219200"/>
            </a:xfrm>
            <a:custGeom>
              <a:avLst/>
              <a:gdLst/>
              <a:ahLst/>
              <a:cxnLst/>
              <a:rect l="l" t="t" r="r" b="b"/>
              <a:pathLst>
                <a:path w="3048000" h="1219200">
                  <a:moveTo>
                    <a:pt x="0" y="0"/>
                  </a:moveTo>
                  <a:lnTo>
                    <a:pt x="3048000" y="1219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33800" y="2928619"/>
              <a:ext cx="928369" cy="500380"/>
            </a:xfrm>
            <a:custGeom>
              <a:avLst/>
              <a:gdLst/>
              <a:ahLst/>
              <a:cxnLst/>
              <a:rect l="l" t="t" r="r" b="b"/>
              <a:pathLst>
                <a:path w="928370" h="500379">
                  <a:moveTo>
                    <a:pt x="0" y="500379"/>
                  </a:moveTo>
                  <a:lnTo>
                    <a:pt x="92837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39310" y="2895600"/>
              <a:ext cx="85090" cy="68580"/>
            </a:xfrm>
            <a:custGeom>
              <a:avLst/>
              <a:gdLst/>
              <a:ahLst/>
              <a:cxnLst/>
              <a:rect l="l" t="t" r="r" b="b"/>
              <a:pathLst>
                <a:path w="85089" h="68580">
                  <a:moveTo>
                    <a:pt x="85089" y="0"/>
                  </a:moveTo>
                  <a:lnTo>
                    <a:pt x="0" y="2539"/>
                  </a:lnTo>
                  <a:lnTo>
                    <a:pt x="36829" y="6857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192270" y="2242820"/>
            <a:ext cx="17195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Relatively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elastic  demand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269" y="2025650"/>
            <a:ext cx="190500" cy="2109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P  R  I  C  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5470" y="5443220"/>
            <a:ext cx="8489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em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7670" y="536829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4870" y="536829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0200" y="163449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4870" y="284480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6400" y="414909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8270" y="1710690"/>
            <a:ext cx="2433955" cy="4291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When the  proportionate  </a:t>
            </a:r>
            <a:r>
              <a:rPr dirty="0" sz="2800" spc="-5">
                <a:latin typeface="Calibri"/>
                <a:cs typeface="Calibri"/>
              </a:rPr>
              <a:t>change in  </a:t>
            </a:r>
            <a:r>
              <a:rPr dirty="0" sz="2800" spc="-10">
                <a:latin typeface="Calibri"/>
                <a:cs typeface="Calibri"/>
              </a:rPr>
              <a:t>demand </a:t>
            </a:r>
            <a:r>
              <a:rPr dirty="0" sz="2800" spc="-5">
                <a:latin typeface="Calibri"/>
                <a:cs typeface="Calibri"/>
              </a:rPr>
              <a:t>is more  than the  </a:t>
            </a:r>
            <a:r>
              <a:rPr dirty="0" sz="2800" spc="-10">
                <a:latin typeface="Calibri"/>
                <a:cs typeface="Calibri"/>
              </a:rPr>
              <a:t>proportionate  </a:t>
            </a:r>
            <a:r>
              <a:rPr dirty="0" sz="2800" spc="-5">
                <a:latin typeface="Calibri"/>
                <a:cs typeface="Calibri"/>
              </a:rPr>
              <a:t>changes </a:t>
            </a:r>
            <a:r>
              <a:rPr dirty="0" sz="2800" spc="-10">
                <a:latin typeface="Calibri"/>
                <a:cs typeface="Calibri"/>
              </a:rPr>
              <a:t>in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price,  it </a:t>
            </a:r>
            <a:r>
              <a:rPr dirty="0" sz="2800" spc="-5">
                <a:latin typeface="Calibri"/>
                <a:cs typeface="Calibri"/>
              </a:rPr>
              <a:t>is known </a:t>
            </a:r>
            <a:r>
              <a:rPr dirty="0" sz="2800">
                <a:latin typeface="Calibri"/>
                <a:cs typeface="Calibri"/>
              </a:rPr>
              <a:t>as  </a:t>
            </a:r>
            <a:r>
              <a:rPr dirty="0" sz="2800" spc="-10">
                <a:latin typeface="Calibri"/>
                <a:cs typeface="Calibri"/>
              </a:rPr>
              <a:t>relatively elastic  </a:t>
            </a:r>
            <a:r>
              <a:rPr dirty="0" sz="2800" spc="-5">
                <a:latin typeface="Calibri"/>
                <a:cs typeface="Calibri"/>
              </a:rPr>
              <a:t>demand</a:t>
            </a:r>
            <a:r>
              <a:rPr dirty="0" sz="1800" spc="-5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880" y="528320"/>
            <a:ext cx="750252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Elasticity </a:t>
            </a:r>
            <a:r>
              <a:rPr dirty="0" sz="4000" spc="-5"/>
              <a:t>of demand equal to</a:t>
            </a:r>
            <a:r>
              <a:rPr dirty="0" sz="4000" spc="-60"/>
              <a:t> </a:t>
            </a:r>
            <a:r>
              <a:rPr dirty="0" sz="4000" spc="-5"/>
              <a:t>utility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866900" y="2438400"/>
            <a:ext cx="3543300" cy="3162300"/>
            <a:chOff x="1866900" y="2438400"/>
            <a:chExt cx="3543300" cy="3162300"/>
          </a:xfrm>
        </p:grpSpPr>
        <p:sp>
          <p:nvSpPr>
            <p:cNvPr id="4" name="object 4"/>
            <p:cNvSpPr/>
            <p:nvPr/>
          </p:nvSpPr>
          <p:spPr>
            <a:xfrm>
              <a:off x="1905000" y="2508250"/>
              <a:ext cx="0" cy="3054350"/>
            </a:xfrm>
            <a:custGeom>
              <a:avLst/>
              <a:gdLst/>
              <a:ahLst/>
              <a:cxnLst/>
              <a:rect l="l" t="t" r="r" b="b"/>
              <a:pathLst>
                <a:path w="0" h="3054350">
                  <a:moveTo>
                    <a:pt x="0" y="305435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66900" y="243840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38100" y="0"/>
                  </a:moveTo>
                  <a:lnTo>
                    <a:pt x="0" y="74929"/>
                  </a:lnTo>
                  <a:lnTo>
                    <a:pt x="76200" y="7492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05000" y="5562600"/>
              <a:ext cx="3434079" cy="0"/>
            </a:xfrm>
            <a:custGeom>
              <a:avLst/>
              <a:gdLst/>
              <a:ahLst/>
              <a:cxnLst/>
              <a:rect l="l" t="t" r="r" b="b"/>
              <a:pathLst>
                <a:path w="3434079" h="0">
                  <a:moveTo>
                    <a:pt x="0" y="0"/>
                  </a:moveTo>
                  <a:lnTo>
                    <a:pt x="343407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34000" y="5524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57400" y="3048000"/>
              <a:ext cx="3200400" cy="2057400"/>
            </a:xfrm>
            <a:custGeom>
              <a:avLst/>
              <a:gdLst/>
              <a:ahLst/>
              <a:cxnLst/>
              <a:rect l="l" t="t" r="r" b="b"/>
              <a:pathLst>
                <a:path w="3200400" h="2057400">
                  <a:moveTo>
                    <a:pt x="0" y="0"/>
                  </a:moveTo>
                  <a:lnTo>
                    <a:pt x="21285" y="48781"/>
                  </a:lnTo>
                  <a:lnTo>
                    <a:pt x="42597" y="97535"/>
                  </a:lnTo>
                  <a:lnTo>
                    <a:pt x="63955" y="146232"/>
                  </a:lnTo>
                  <a:lnTo>
                    <a:pt x="85380" y="194845"/>
                  </a:lnTo>
                  <a:lnTo>
                    <a:pt x="106893" y="243345"/>
                  </a:lnTo>
                  <a:lnTo>
                    <a:pt x="128515" y="291704"/>
                  </a:lnTo>
                  <a:lnTo>
                    <a:pt x="150267" y="339894"/>
                  </a:lnTo>
                  <a:lnTo>
                    <a:pt x="172170" y="387886"/>
                  </a:lnTo>
                  <a:lnTo>
                    <a:pt x="194244" y="435653"/>
                  </a:lnTo>
                  <a:lnTo>
                    <a:pt x="216511" y="483166"/>
                  </a:lnTo>
                  <a:lnTo>
                    <a:pt x="238992" y="530398"/>
                  </a:lnTo>
                  <a:lnTo>
                    <a:pt x="261707" y="577319"/>
                  </a:lnTo>
                  <a:lnTo>
                    <a:pt x="284677" y="623902"/>
                  </a:lnTo>
                  <a:lnTo>
                    <a:pt x="307924" y="670118"/>
                  </a:lnTo>
                  <a:lnTo>
                    <a:pt x="331467" y="715940"/>
                  </a:lnTo>
                  <a:lnTo>
                    <a:pt x="355329" y="761338"/>
                  </a:lnTo>
                  <a:lnTo>
                    <a:pt x="379529" y="806286"/>
                  </a:lnTo>
                  <a:lnTo>
                    <a:pt x="404089" y="850754"/>
                  </a:lnTo>
                  <a:lnTo>
                    <a:pt x="429030" y="894715"/>
                  </a:lnTo>
                  <a:lnTo>
                    <a:pt x="454372" y="938140"/>
                  </a:lnTo>
                  <a:lnTo>
                    <a:pt x="480137" y="981002"/>
                  </a:lnTo>
                  <a:lnTo>
                    <a:pt x="506345" y="1023271"/>
                  </a:lnTo>
                  <a:lnTo>
                    <a:pt x="533018" y="1064920"/>
                  </a:lnTo>
                  <a:lnTo>
                    <a:pt x="560175" y="1105921"/>
                  </a:lnTo>
                  <a:lnTo>
                    <a:pt x="587839" y="1146244"/>
                  </a:lnTo>
                  <a:lnTo>
                    <a:pt x="616030" y="1185864"/>
                  </a:lnTo>
                  <a:lnTo>
                    <a:pt x="644768" y="1224750"/>
                  </a:lnTo>
                  <a:lnTo>
                    <a:pt x="674075" y="1262875"/>
                  </a:lnTo>
                  <a:lnTo>
                    <a:pt x="703972" y="1300210"/>
                  </a:lnTo>
                  <a:lnTo>
                    <a:pt x="734479" y="1336728"/>
                  </a:lnTo>
                  <a:lnTo>
                    <a:pt x="765618" y="1372400"/>
                  </a:lnTo>
                  <a:lnTo>
                    <a:pt x="797409" y="1407198"/>
                  </a:lnTo>
                  <a:lnTo>
                    <a:pt x="829873" y="1441094"/>
                  </a:lnTo>
                  <a:lnTo>
                    <a:pt x="863031" y="1474059"/>
                  </a:lnTo>
                  <a:lnTo>
                    <a:pt x="896905" y="1506066"/>
                  </a:lnTo>
                  <a:lnTo>
                    <a:pt x="931514" y="1537087"/>
                  </a:lnTo>
                  <a:lnTo>
                    <a:pt x="966880" y="1567092"/>
                  </a:lnTo>
                  <a:lnTo>
                    <a:pt x="1003023" y="1596054"/>
                  </a:lnTo>
                  <a:lnTo>
                    <a:pt x="1039966" y="1623945"/>
                  </a:lnTo>
                  <a:lnTo>
                    <a:pt x="1077727" y="1650736"/>
                  </a:lnTo>
                  <a:lnTo>
                    <a:pt x="1116330" y="1676400"/>
                  </a:lnTo>
                  <a:lnTo>
                    <a:pt x="1153934" y="1699801"/>
                  </a:lnTo>
                  <a:lnTo>
                    <a:pt x="1192307" y="1722177"/>
                  </a:lnTo>
                  <a:lnTo>
                    <a:pt x="1231431" y="1743550"/>
                  </a:lnTo>
                  <a:lnTo>
                    <a:pt x="1271286" y="1763946"/>
                  </a:lnTo>
                  <a:lnTo>
                    <a:pt x="1311855" y="1783389"/>
                  </a:lnTo>
                  <a:lnTo>
                    <a:pt x="1353119" y="1801903"/>
                  </a:lnTo>
                  <a:lnTo>
                    <a:pt x="1395060" y="1819513"/>
                  </a:lnTo>
                  <a:lnTo>
                    <a:pt x="1437659" y="1836242"/>
                  </a:lnTo>
                  <a:lnTo>
                    <a:pt x="1480898" y="1852117"/>
                  </a:lnTo>
                  <a:lnTo>
                    <a:pt x="1524759" y="1867161"/>
                  </a:lnTo>
                  <a:lnTo>
                    <a:pt x="1569223" y="1881398"/>
                  </a:lnTo>
                  <a:lnTo>
                    <a:pt x="1614271" y="1894853"/>
                  </a:lnTo>
                  <a:lnTo>
                    <a:pt x="1659886" y="1907550"/>
                  </a:lnTo>
                  <a:lnTo>
                    <a:pt x="1706049" y="1919515"/>
                  </a:lnTo>
                  <a:lnTo>
                    <a:pt x="1752741" y="1930770"/>
                  </a:lnTo>
                  <a:lnTo>
                    <a:pt x="1799945" y="1941341"/>
                  </a:lnTo>
                  <a:lnTo>
                    <a:pt x="1847641" y="1951253"/>
                  </a:lnTo>
                  <a:lnTo>
                    <a:pt x="1895811" y="1960529"/>
                  </a:lnTo>
                  <a:lnTo>
                    <a:pt x="1944437" y="1969194"/>
                  </a:lnTo>
                  <a:lnTo>
                    <a:pt x="1993501" y="1977272"/>
                  </a:lnTo>
                  <a:lnTo>
                    <a:pt x="2042984" y="1984788"/>
                  </a:lnTo>
                  <a:lnTo>
                    <a:pt x="2092868" y="1991767"/>
                  </a:lnTo>
                  <a:lnTo>
                    <a:pt x="2143134" y="1998232"/>
                  </a:lnTo>
                  <a:lnTo>
                    <a:pt x="2193764" y="2004209"/>
                  </a:lnTo>
                  <a:lnTo>
                    <a:pt x="2244739" y="2009721"/>
                  </a:lnTo>
                  <a:lnTo>
                    <a:pt x="2296041" y="2014794"/>
                  </a:lnTo>
                  <a:lnTo>
                    <a:pt x="2347653" y="2019450"/>
                  </a:lnTo>
                  <a:lnTo>
                    <a:pt x="2399554" y="2023716"/>
                  </a:lnTo>
                  <a:lnTo>
                    <a:pt x="2451727" y="2027616"/>
                  </a:lnTo>
                  <a:lnTo>
                    <a:pt x="2504154" y="2031173"/>
                  </a:lnTo>
                  <a:lnTo>
                    <a:pt x="2556816" y="2034412"/>
                  </a:lnTo>
                  <a:lnTo>
                    <a:pt x="2609695" y="2037358"/>
                  </a:lnTo>
                  <a:lnTo>
                    <a:pt x="2662772" y="2040036"/>
                  </a:lnTo>
                  <a:lnTo>
                    <a:pt x="2716029" y="2042468"/>
                  </a:lnTo>
                  <a:lnTo>
                    <a:pt x="2769447" y="2044681"/>
                  </a:lnTo>
                  <a:lnTo>
                    <a:pt x="2823009" y="2046699"/>
                  </a:lnTo>
                  <a:lnTo>
                    <a:pt x="2876695" y="2048545"/>
                  </a:lnTo>
                  <a:lnTo>
                    <a:pt x="2930487" y="2050245"/>
                  </a:lnTo>
                  <a:lnTo>
                    <a:pt x="2984367" y="2051823"/>
                  </a:lnTo>
                  <a:lnTo>
                    <a:pt x="3038317" y="2053302"/>
                  </a:lnTo>
                  <a:lnTo>
                    <a:pt x="3092318" y="2054709"/>
                  </a:lnTo>
                  <a:lnTo>
                    <a:pt x="3146352" y="2056066"/>
                  </a:lnTo>
                  <a:lnTo>
                    <a:pt x="3200400" y="2057400"/>
                  </a:lnTo>
                </a:path>
                <a:path w="3200400" h="2057400">
                  <a:moveTo>
                    <a:pt x="0" y="0"/>
                  </a:moveTo>
                  <a:lnTo>
                    <a:pt x="0" y="0"/>
                  </a:lnTo>
                </a:path>
                <a:path w="3200400" h="2057400">
                  <a:moveTo>
                    <a:pt x="3200400" y="2057400"/>
                  </a:moveTo>
                  <a:lnTo>
                    <a:pt x="3200400" y="2057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8000" y="3935730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712470"/>
                  </a:moveTo>
                  <a:lnTo>
                    <a:pt x="71247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29989" y="388620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80010" y="0"/>
                  </a:moveTo>
                  <a:lnTo>
                    <a:pt x="0" y="26669"/>
                  </a:lnTo>
                  <a:lnTo>
                    <a:pt x="53339" y="8001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039870" y="3691890"/>
            <a:ext cx="14700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Elasticity of  </a:t>
            </a:r>
            <a:r>
              <a:rPr dirty="0" sz="1800" spc="-10">
                <a:latin typeface="Arial"/>
                <a:cs typeface="Arial"/>
              </a:rPr>
              <a:t>demand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equal  </a:t>
            </a:r>
            <a:r>
              <a:rPr dirty="0" sz="1800" spc="-5">
                <a:latin typeface="Arial"/>
                <a:cs typeface="Arial"/>
              </a:rPr>
              <a:t>to utility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7670" y="246380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86400" y="559689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3870" y="566420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1800" y="5749290"/>
            <a:ext cx="850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demand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1600" y="2785110"/>
            <a:ext cx="190500" cy="2110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105"/>
              </a:spcBef>
            </a:pPr>
            <a:r>
              <a:rPr dirty="0" sz="1800">
                <a:latin typeface="Arial"/>
                <a:cs typeface="Arial"/>
              </a:rPr>
              <a:t>P  R  I  C  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57400" y="277749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6400" y="491109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6959" y="2091690"/>
            <a:ext cx="205867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When </a:t>
            </a:r>
            <a:r>
              <a:rPr dirty="0" sz="2800" spc="-5">
                <a:latin typeface="Calibri"/>
                <a:cs typeface="Calibri"/>
              </a:rPr>
              <a:t>the  </a:t>
            </a:r>
            <a:r>
              <a:rPr dirty="0" sz="2800" spc="-15">
                <a:latin typeface="Calibri"/>
                <a:cs typeface="Calibri"/>
              </a:rPr>
              <a:t>p</a:t>
            </a:r>
            <a:r>
              <a:rPr dirty="0" sz="2800">
                <a:latin typeface="Calibri"/>
                <a:cs typeface="Calibri"/>
              </a:rPr>
              <a:t>r</a:t>
            </a:r>
            <a:r>
              <a:rPr dirty="0" sz="2800" spc="-10">
                <a:latin typeface="Calibri"/>
                <a:cs typeface="Calibri"/>
              </a:rPr>
              <a:t>o</a:t>
            </a:r>
            <a:r>
              <a:rPr dirty="0" sz="2800" spc="-5">
                <a:latin typeface="Calibri"/>
                <a:cs typeface="Calibri"/>
              </a:rPr>
              <a:t>p</a:t>
            </a:r>
            <a:r>
              <a:rPr dirty="0" sz="2800" spc="-10">
                <a:latin typeface="Calibri"/>
                <a:cs typeface="Calibri"/>
              </a:rPr>
              <a:t>or</a:t>
            </a:r>
            <a:r>
              <a:rPr dirty="0" sz="2800">
                <a:latin typeface="Calibri"/>
                <a:cs typeface="Calibri"/>
              </a:rPr>
              <a:t>t</a:t>
            </a:r>
            <a:r>
              <a:rPr dirty="0" sz="2800" spc="-5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o</a:t>
            </a:r>
            <a:r>
              <a:rPr dirty="0" sz="2800" spc="-5">
                <a:latin typeface="Calibri"/>
                <a:cs typeface="Calibri"/>
              </a:rPr>
              <a:t>na</a:t>
            </a:r>
            <a:r>
              <a:rPr dirty="0" sz="2800">
                <a:latin typeface="Calibri"/>
                <a:cs typeface="Calibri"/>
              </a:rPr>
              <a:t>te  </a:t>
            </a:r>
            <a:r>
              <a:rPr dirty="0" sz="2800" spc="-5">
                <a:latin typeface="Calibri"/>
                <a:cs typeface="Calibri"/>
              </a:rPr>
              <a:t>change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6959" y="3371850"/>
            <a:ext cx="2442845" cy="2584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latin typeface="Calibri"/>
                <a:cs typeface="Calibri"/>
              </a:rPr>
              <a:t>demand </a:t>
            </a:r>
            <a:r>
              <a:rPr dirty="0" sz="2800" spc="-10">
                <a:latin typeface="Calibri"/>
                <a:cs typeface="Calibri"/>
              </a:rPr>
              <a:t>is </a:t>
            </a:r>
            <a:r>
              <a:rPr dirty="0" sz="2800" spc="-5">
                <a:latin typeface="Calibri"/>
                <a:cs typeface="Calibri"/>
              </a:rPr>
              <a:t>equal 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proportionate  </a:t>
            </a:r>
            <a:r>
              <a:rPr dirty="0" sz="2800" spc="-5">
                <a:latin typeface="Calibri"/>
                <a:cs typeface="Calibri"/>
              </a:rPr>
              <a:t>changes in </a:t>
            </a:r>
            <a:r>
              <a:rPr dirty="0" sz="2800" spc="-10">
                <a:latin typeface="Calibri"/>
                <a:cs typeface="Calibri"/>
              </a:rPr>
              <a:t>price,  </a:t>
            </a:r>
            <a:r>
              <a:rPr dirty="0" sz="2800" spc="-5">
                <a:latin typeface="Calibri"/>
                <a:cs typeface="Calibri"/>
              </a:rPr>
              <a:t>it </a:t>
            </a:r>
            <a:r>
              <a:rPr dirty="0" sz="2800" spc="-10">
                <a:latin typeface="Calibri"/>
                <a:cs typeface="Calibri"/>
              </a:rPr>
              <a:t>is </a:t>
            </a:r>
            <a:r>
              <a:rPr dirty="0" sz="2800" spc="-5">
                <a:latin typeface="Calibri"/>
                <a:cs typeface="Calibri"/>
              </a:rPr>
              <a:t>known </a:t>
            </a:r>
            <a:r>
              <a:rPr dirty="0" sz="2800">
                <a:latin typeface="Calibri"/>
                <a:cs typeface="Calibri"/>
              </a:rPr>
              <a:t>as  </a:t>
            </a:r>
            <a:r>
              <a:rPr dirty="0" sz="2800" spc="-10">
                <a:latin typeface="Calibri"/>
                <a:cs typeface="Calibri"/>
              </a:rPr>
              <a:t>unitary </a:t>
            </a:r>
            <a:r>
              <a:rPr dirty="0" sz="2800" spc="-5">
                <a:latin typeface="Calibri"/>
                <a:cs typeface="Calibri"/>
              </a:rPr>
              <a:t>elastic  demand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6689" y="497840"/>
            <a:ext cx="62185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latin typeface="Calibri"/>
                <a:cs typeface="Calibri"/>
              </a:rPr>
              <a:t>Relatively inelastic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demand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14500" y="1676400"/>
            <a:ext cx="3543300" cy="3848100"/>
            <a:chOff x="1714500" y="1676400"/>
            <a:chExt cx="3543300" cy="3848100"/>
          </a:xfrm>
        </p:grpSpPr>
        <p:sp>
          <p:nvSpPr>
            <p:cNvPr id="4" name="object 4"/>
            <p:cNvSpPr/>
            <p:nvPr/>
          </p:nvSpPr>
          <p:spPr>
            <a:xfrm>
              <a:off x="1752600" y="1746250"/>
              <a:ext cx="0" cy="3740150"/>
            </a:xfrm>
            <a:custGeom>
              <a:avLst/>
              <a:gdLst/>
              <a:ahLst/>
              <a:cxnLst/>
              <a:rect l="l" t="t" r="r" b="b"/>
              <a:pathLst>
                <a:path w="0" h="3740150">
                  <a:moveTo>
                    <a:pt x="0" y="374015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14500" y="167640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38100" y="0"/>
                  </a:moveTo>
                  <a:lnTo>
                    <a:pt x="0" y="74929"/>
                  </a:lnTo>
                  <a:lnTo>
                    <a:pt x="76200" y="7492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52600" y="5486400"/>
              <a:ext cx="3434079" cy="0"/>
            </a:xfrm>
            <a:custGeom>
              <a:avLst/>
              <a:gdLst/>
              <a:ahLst/>
              <a:cxnLst/>
              <a:rect l="l" t="t" r="r" b="b"/>
              <a:pathLst>
                <a:path w="3434079" h="0">
                  <a:moveTo>
                    <a:pt x="0" y="0"/>
                  </a:moveTo>
                  <a:lnTo>
                    <a:pt x="343407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81600" y="54483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735070" y="2091690"/>
            <a:ext cx="1896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Relatively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inelastic  </a:t>
            </a:r>
            <a:r>
              <a:rPr dirty="0" sz="1800" spc="-10">
                <a:latin typeface="Arial"/>
                <a:cs typeface="Arial"/>
              </a:rPr>
              <a:t>demand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5270" y="552069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5269" y="5596890"/>
            <a:ext cx="203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1600" y="177800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4070" y="5740400"/>
            <a:ext cx="8489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ema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2327" y="2281327"/>
            <a:ext cx="1685925" cy="2676525"/>
            <a:chOff x="2662327" y="2281327"/>
            <a:chExt cx="1685925" cy="2676525"/>
          </a:xfrm>
        </p:grpSpPr>
        <p:sp>
          <p:nvSpPr>
            <p:cNvPr id="14" name="object 14"/>
            <p:cNvSpPr/>
            <p:nvPr/>
          </p:nvSpPr>
          <p:spPr>
            <a:xfrm>
              <a:off x="2666999" y="2285999"/>
              <a:ext cx="1676400" cy="2667000"/>
            </a:xfrm>
            <a:custGeom>
              <a:avLst/>
              <a:gdLst/>
              <a:ahLst/>
              <a:cxnLst/>
              <a:rect l="l" t="t" r="r" b="b"/>
              <a:pathLst>
                <a:path w="1676400" h="2667000">
                  <a:moveTo>
                    <a:pt x="0" y="0"/>
                  </a:moveTo>
                  <a:lnTo>
                    <a:pt x="1676400" y="2667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28999" y="2795269"/>
              <a:ext cx="638810" cy="709930"/>
            </a:xfrm>
            <a:custGeom>
              <a:avLst/>
              <a:gdLst/>
              <a:ahLst/>
              <a:cxnLst/>
              <a:rect l="l" t="t" r="r" b="b"/>
              <a:pathLst>
                <a:path w="638810" h="709929">
                  <a:moveTo>
                    <a:pt x="0" y="709929"/>
                  </a:moveTo>
                  <a:lnTo>
                    <a:pt x="63881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36059" y="2743199"/>
              <a:ext cx="78740" cy="81280"/>
            </a:xfrm>
            <a:custGeom>
              <a:avLst/>
              <a:gdLst/>
              <a:ahLst/>
              <a:cxnLst/>
              <a:rect l="l" t="t" r="r" b="b"/>
              <a:pathLst>
                <a:path w="78739" h="81280">
                  <a:moveTo>
                    <a:pt x="78739" y="0"/>
                  </a:moveTo>
                  <a:lnTo>
                    <a:pt x="0" y="30479"/>
                  </a:lnTo>
                  <a:lnTo>
                    <a:pt x="55879" y="81279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63470" y="201422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20870" y="491109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6669" y="2635250"/>
            <a:ext cx="190500" cy="2109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P  R  I  C  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5870" y="1863090"/>
            <a:ext cx="2136775" cy="304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spc="-5">
                <a:latin typeface="Calibri"/>
                <a:cs typeface="Calibri"/>
              </a:rPr>
              <a:t>When </a:t>
            </a:r>
            <a:r>
              <a:rPr dirty="0" sz="2200" spc="-10">
                <a:latin typeface="Calibri"/>
                <a:cs typeface="Calibri"/>
              </a:rPr>
              <a:t>the  </a:t>
            </a:r>
            <a:r>
              <a:rPr dirty="0" sz="2200" spc="-5">
                <a:latin typeface="Calibri"/>
                <a:cs typeface="Calibri"/>
              </a:rPr>
              <a:t>proportionate  </a:t>
            </a:r>
            <a:r>
              <a:rPr dirty="0" sz="2200" spc="-10">
                <a:latin typeface="Calibri"/>
                <a:cs typeface="Calibri"/>
              </a:rPr>
              <a:t>change </a:t>
            </a:r>
            <a:r>
              <a:rPr dirty="0" sz="2200" spc="-5">
                <a:latin typeface="Calibri"/>
                <a:cs typeface="Calibri"/>
              </a:rPr>
              <a:t>in demand  is less than </a:t>
            </a:r>
            <a:r>
              <a:rPr dirty="0" sz="2200" spc="-10">
                <a:latin typeface="Calibri"/>
                <a:cs typeface="Calibri"/>
              </a:rPr>
              <a:t>the  </a:t>
            </a:r>
            <a:r>
              <a:rPr dirty="0" sz="2200" spc="-5">
                <a:latin typeface="Calibri"/>
                <a:cs typeface="Calibri"/>
              </a:rPr>
              <a:t>proportionate  </a:t>
            </a:r>
            <a:r>
              <a:rPr dirty="0" sz="2200" spc="-10">
                <a:latin typeface="Calibri"/>
                <a:cs typeface="Calibri"/>
              </a:rPr>
              <a:t>changes </a:t>
            </a:r>
            <a:r>
              <a:rPr dirty="0" sz="2200">
                <a:latin typeface="Calibri"/>
                <a:cs typeface="Calibri"/>
              </a:rPr>
              <a:t>in </a:t>
            </a:r>
            <a:r>
              <a:rPr dirty="0" sz="2200" spc="-10">
                <a:latin typeface="Calibri"/>
                <a:cs typeface="Calibri"/>
              </a:rPr>
              <a:t>price,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  </a:t>
            </a:r>
            <a:r>
              <a:rPr dirty="0" sz="2200" spc="-5">
                <a:latin typeface="Calibri"/>
                <a:cs typeface="Calibri"/>
              </a:rPr>
              <a:t>is known </a:t>
            </a:r>
            <a:r>
              <a:rPr dirty="0" sz="2200">
                <a:latin typeface="Calibri"/>
                <a:cs typeface="Calibri"/>
              </a:rPr>
              <a:t>as  </a:t>
            </a:r>
            <a:r>
              <a:rPr dirty="0" sz="2200" spc="-10">
                <a:latin typeface="Calibri"/>
                <a:cs typeface="Calibri"/>
              </a:rPr>
              <a:t>relatively </a:t>
            </a:r>
            <a:r>
              <a:rPr dirty="0" sz="2200" spc="-5">
                <a:latin typeface="Calibri"/>
                <a:cs typeface="Calibri"/>
              </a:rPr>
              <a:t>inelastic  </a:t>
            </a:r>
            <a:r>
              <a:rPr dirty="0" sz="2200" spc="-10">
                <a:latin typeface="Calibri"/>
                <a:cs typeface="Calibri"/>
              </a:rPr>
              <a:t>demand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1939" y="497840"/>
            <a:ext cx="60293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latin typeface="Calibri"/>
                <a:cs typeface="Calibri"/>
              </a:rPr>
              <a:t>Perfectly inelastic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demand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0700" y="1905000"/>
            <a:ext cx="3924300" cy="3543300"/>
            <a:chOff x="1790700" y="1905000"/>
            <a:chExt cx="3924300" cy="3543300"/>
          </a:xfrm>
        </p:grpSpPr>
        <p:sp>
          <p:nvSpPr>
            <p:cNvPr id="4" name="object 4"/>
            <p:cNvSpPr/>
            <p:nvPr/>
          </p:nvSpPr>
          <p:spPr>
            <a:xfrm>
              <a:off x="1828800" y="1976119"/>
              <a:ext cx="0" cy="3434079"/>
            </a:xfrm>
            <a:custGeom>
              <a:avLst/>
              <a:gdLst/>
              <a:ahLst/>
              <a:cxnLst/>
              <a:rect l="l" t="t" r="r" b="b"/>
              <a:pathLst>
                <a:path w="0" h="3434079">
                  <a:moveTo>
                    <a:pt x="0" y="3434079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90700" y="19050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28800" y="5410200"/>
              <a:ext cx="3815079" cy="0"/>
            </a:xfrm>
            <a:custGeom>
              <a:avLst/>
              <a:gdLst/>
              <a:ahLst/>
              <a:cxnLst/>
              <a:rect l="l" t="t" r="r" b="b"/>
              <a:pathLst>
                <a:path w="3815079" h="0">
                  <a:moveTo>
                    <a:pt x="0" y="0"/>
                  </a:moveTo>
                  <a:lnTo>
                    <a:pt x="381507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38800" y="53721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125470" y="5596890"/>
            <a:ext cx="8489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em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8870" y="186309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9000" y="5443220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52927" y="2209800"/>
            <a:ext cx="919480" cy="3200400"/>
            <a:chOff x="3652927" y="2209800"/>
            <a:chExt cx="919480" cy="3200400"/>
          </a:xfrm>
        </p:grpSpPr>
        <p:sp>
          <p:nvSpPr>
            <p:cNvPr id="12" name="object 12"/>
            <p:cNvSpPr/>
            <p:nvPr/>
          </p:nvSpPr>
          <p:spPr>
            <a:xfrm>
              <a:off x="3657600" y="2209800"/>
              <a:ext cx="0" cy="3200400"/>
            </a:xfrm>
            <a:custGeom>
              <a:avLst/>
              <a:gdLst/>
              <a:ahLst/>
              <a:cxnLst/>
              <a:rect l="l" t="t" r="r" b="b"/>
              <a:pathLst>
                <a:path w="0" h="3200400">
                  <a:moveTo>
                    <a:pt x="0" y="0"/>
                  </a:moveTo>
                  <a:lnTo>
                    <a:pt x="0" y="3200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657600" y="3384550"/>
              <a:ext cx="850900" cy="425450"/>
            </a:xfrm>
            <a:custGeom>
              <a:avLst/>
              <a:gdLst/>
              <a:ahLst/>
              <a:cxnLst/>
              <a:rect l="l" t="t" r="r" b="b"/>
              <a:pathLst>
                <a:path w="850900" h="425450">
                  <a:moveTo>
                    <a:pt x="0" y="425450"/>
                  </a:moveTo>
                  <a:lnTo>
                    <a:pt x="85090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486910" y="3352800"/>
              <a:ext cx="85090" cy="67310"/>
            </a:xfrm>
            <a:custGeom>
              <a:avLst/>
              <a:gdLst/>
              <a:ahLst/>
              <a:cxnLst/>
              <a:rect l="l" t="t" r="r" b="b"/>
              <a:pathLst>
                <a:path w="85089" h="67310">
                  <a:moveTo>
                    <a:pt x="85089" y="0"/>
                  </a:moveTo>
                  <a:lnTo>
                    <a:pt x="0" y="0"/>
                  </a:lnTo>
                  <a:lnTo>
                    <a:pt x="34289" y="6731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497070" y="2625090"/>
            <a:ext cx="179641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Perfectly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inelastic  demand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7670" y="552069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5269" y="155702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2470" y="544322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5269" y="2711450"/>
            <a:ext cx="190500" cy="2109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P  R  I  C  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8270" y="2091690"/>
            <a:ext cx="2331720" cy="2371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spc="-5">
                <a:latin typeface="Calibri"/>
                <a:cs typeface="Calibri"/>
              </a:rPr>
              <a:t>When </a:t>
            </a:r>
            <a:r>
              <a:rPr dirty="0" sz="2200">
                <a:latin typeface="Calibri"/>
                <a:cs typeface="Calibri"/>
              </a:rPr>
              <a:t>a </a:t>
            </a:r>
            <a:r>
              <a:rPr dirty="0" sz="2200" spc="-10">
                <a:latin typeface="Calibri"/>
                <a:cs typeface="Calibri"/>
              </a:rPr>
              <a:t>change </a:t>
            </a:r>
            <a:r>
              <a:rPr dirty="0" sz="2200" spc="-5">
                <a:latin typeface="Calibri"/>
                <a:cs typeface="Calibri"/>
              </a:rPr>
              <a:t>in  </a:t>
            </a:r>
            <a:r>
              <a:rPr dirty="0" sz="2200" spc="-10">
                <a:latin typeface="Calibri"/>
                <a:cs typeface="Calibri"/>
              </a:rPr>
              <a:t>price, </a:t>
            </a:r>
            <a:r>
              <a:rPr dirty="0" sz="2200" spc="-5">
                <a:latin typeface="Calibri"/>
                <a:cs typeface="Calibri"/>
              </a:rPr>
              <a:t>howsover  large, change no  </a:t>
            </a:r>
            <a:r>
              <a:rPr dirty="0" sz="2200" spc="-10">
                <a:latin typeface="Calibri"/>
                <a:cs typeface="Calibri"/>
              </a:rPr>
              <a:t>changes </a:t>
            </a:r>
            <a:r>
              <a:rPr dirty="0" sz="2200" spc="-5">
                <a:latin typeface="Calibri"/>
                <a:cs typeface="Calibri"/>
              </a:rPr>
              <a:t>in </a:t>
            </a:r>
            <a:r>
              <a:rPr dirty="0" sz="2200" spc="-10">
                <a:latin typeface="Calibri"/>
                <a:cs typeface="Calibri"/>
              </a:rPr>
              <a:t>quality  demand, </a:t>
            </a:r>
            <a:r>
              <a:rPr dirty="0" sz="2200">
                <a:latin typeface="Calibri"/>
                <a:cs typeface="Calibri"/>
              </a:rPr>
              <a:t>it is </a:t>
            </a:r>
            <a:r>
              <a:rPr dirty="0" sz="2200" spc="-5">
                <a:latin typeface="Calibri"/>
                <a:cs typeface="Calibri"/>
              </a:rPr>
              <a:t>known  as </a:t>
            </a:r>
            <a:r>
              <a:rPr dirty="0" sz="2200" spc="-10">
                <a:latin typeface="Calibri"/>
                <a:cs typeface="Calibri"/>
              </a:rPr>
              <a:t>perfectly </a:t>
            </a:r>
            <a:r>
              <a:rPr dirty="0" sz="2200" spc="-5">
                <a:latin typeface="Calibri"/>
                <a:cs typeface="Calibri"/>
              </a:rPr>
              <a:t>inelastic  </a:t>
            </a:r>
            <a:r>
              <a:rPr dirty="0" sz="2200" spc="-10">
                <a:latin typeface="Calibri"/>
                <a:cs typeface="Calibri"/>
              </a:rPr>
              <a:t>demand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2020-08-26T19:23:17Z</dcterms:created>
  <dcterms:modified xsi:type="dcterms:W3CDTF">2020-08-26T19:23:17Z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