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2"/>
  </p:notesMasterIdLst>
  <p:sldIdLst>
    <p:sldId id="256" r:id="rId2"/>
    <p:sldId id="257" r:id="rId3"/>
    <p:sldId id="265" r:id="rId4"/>
    <p:sldId id="262" r:id="rId5"/>
    <p:sldId id="261" r:id="rId6"/>
    <p:sldId id="264" r:id="rId7"/>
    <p:sldId id="260" r:id="rId8"/>
    <p:sldId id="259" r:id="rId9"/>
    <p:sldId id="266" r:id="rId10"/>
    <p:sldId id="267" r:id="rId11"/>
    <p:sldId id="258" r:id="rId12"/>
    <p:sldId id="271" r:id="rId13"/>
    <p:sldId id="270" r:id="rId14"/>
    <p:sldId id="280" r:id="rId15"/>
    <p:sldId id="272" r:id="rId16"/>
    <p:sldId id="273" r:id="rId17"/>
    <p:sldId id="277" r:id="rId18"/>
    <p:sldId id="276" r:id="rId19"/>
    <p:sldId id="275" r:id="rId20"/>
    <p:sldId id="281" r:id="rId21"/>
    <p:sldId id="282" r:id="rId22"/>
    <p:sldId id="286" r:id="rId23"/>
    <p:sldId id="285" r:id="rId24"/>
    <p:sldId id="287" r:id="rId25"/>
    <p:sldId id="284" r:id="rId26"/>
    <p:sldId id="303" r:id="rId27"/>
    <p:sldId id="288" r:id="rId28"/>
    <p:sldId id="291" r:id="rId29"/>
    <p:sldId id="290" r:id="rId30"/>
    <p:sldId id="292" r:id="rId31"/>
    <p:sldId id="293" r:id="rId32"/>
    <p:sldId id="294" r:id="rId33"/>
    <p:sldId id="295" r:id="rId34"/>
    <p:sldId id="296" r:id="rId35"/>
    <p:sldId id="297" r:id="rId36"/>
    <p:sldId id="298" r:id="rId37"/>
    <p:sldId id="299" r:id="rId38"/>
    <p:sldId id="304" r:id="rId39"/>
    <p:sldId id="302" r:id="rId40"/>
    <p:sldId id="301" r:id="rId41"/>
    <p:sldId id="305" r:id="rId42"/>
    <p:sldId id="300" r:id="rId43"/>
    <p:sldId id="306" r:id="rId44"/>
    <p:sldId id="307" r:id="rId45"/>
    <p:sldId id="308" r:id="rId46"/>
    <p:sldId id="309" r:id="rId47"/>
    <p:sldId id="310" r:id="rId48"/>
    <p:sldId id="311" r:id="rId49"/>
    <p:sldId id="312" r:id="rId50"/>
    <p:sldId id="314" r:id="rId51"/>
    <p:sldId id="313" r:id="rId52"/>
    <p:sldId id="316" r:id="rId53"/>
    <p:sldId id="315" r:id="rId54"/>
    <p:sldId id="319" r:id="rId55"/>
    <p:sldId id="416" r:id="rId56"/>
    <p:sldId id="318" r:id="rId57"/>
    <p:sldId id="321" r:id="rId58"/>
    <p:sldId id="323" r:id="rId59"/>
    <p:sldId id="414" r:id="rId60"/>
    <p:sldId id="344" r:id="rId61"/>
    <p:sldId id="347" r:id="rId62"/>
    <p:sldId id="346" r:id="rId63"/>
    <p:sldId id="348" r:id="rId64"/>
    <p:sldId id="351" r:id="rId65"/>
    <p:sldId id="350" r:id="rId66"/>
    <p:sldId id="352" r:id="rId67"/>
    <p:sldId id="361" r:id="rId68"/>
    <p:sldId id="362" r:id="rId69"/>
    <p:sldId id="363" r:id="rId70"/>
    <p:sldId id="364" r:id="rId71"/>
    <p:sldId id="365" r:id="rId72"/>
    <p:sldId id="353" r:id="rId73"/>
    <p:sldId id="354" r:id="rId74"/>
    <p:sldId id="355" r:id="rId75"/>
    <p:sldId id="359" r:id="rId76"/>
    <p:sldId id="357" r:id="rId77"/>
    <p:sldId id="356" r:id="rId78"/>
    <p:sldId id="345" r:id="rId79"/>
    <p:sldId id="368" r:id="rId80"/>
    <p:sldId id="374" r:id="rId81"/>
    <p:sldId id="375" r:id="rId82"/>
    <p:sldId id="376" r:id="rId83"/>
    <p:sldId id="377" r:id="rId84"/>
    <p:sldId id="379" r:id="rId85"/>
    <p:sldId id="380" r:id="rId86"/>
    <p:sldId id="381" r:id="rId87"/>
    <p:sldId id="371" r:id="rId88"/>
    <p:sldId id="385" r:id="rId89"/>
    <p:sldId id="384" r:id="rId90"/>
    <p:sldId id="388" r:id="rId91"/>
    <p:sldId id="387" r:id="rId92"/>
    <p:sldId id="382" r:id="rId93"/>
    <p:sldId id="391" r:id="rId94"/>
    <p:sldId id="390" r:id="rId95"/>
    <p:sldId id="392" r:id="rId96"/>
    <p:sldId id="393" r:id="rId97"/>
    <p:sldId id="395" r:id="rId98"/>
    <p:sldId id="394" r:id="rId99"/>
    <p:sldId id="396" r:id="rId100"/>
    <p:sldId id="397" r:id="rId101"/>
    <p:sldId id="399" r:id="rId102"/>
    <p:sldId id="398" r:id="rId103"/>
    <p:sldId id="400" r:id="rId104"/>
    <p:sldId id="402" r:id="rId105"/>
    <p:sldId id="401" r:id="rId106"/>
    <p:sldId id="403" r:id="rId107"/>
    <p:sldId id="404" r:id="rId108"/>
    <p:sldId id="405" r:id="rId109"/>
    <p:sldId id="406" r:id="rId110"/>
    <p:sldId id="407" r:id="rId111"/>
    <p:sldId id="409" r:id="rId112"/>
    <p:sldId id="408" r:id="rId113"/>
    <p:sldId id="410" r:id="rId114"/>
    <p:sldId id="411" r:id="rId115"/>
    <p:sldId id="412" r:id="rId116"/>
    <p:sldId id="413" r:id="rId117"/>
    <p:sldId id="367" r:id="rId118"/>
    <p:sldId id="366" r:id="rId119"/>
    <p:sldId id="333" r:id="rId120"/>
    <p:sldId id="337" r:id="rId121"/>
    <p:sldId id="336" r:id="rId122"/>
    <p:sldId id="335" r:id="rId123"/>
    <p:sldId id="334" r:id="rId124"/>
    <p:sldId id="340" r:id="rId125"/>
    <p:sldId id="339" r:id="rId126"/>
    <p:sldId id="338" r:id="rId127"/>
    <p:sldId id="342" r:id="rId128"/>
    <p:sldId id="343" r:id="rId129"/>
    <p:sldId id="341" r:id="rId130"/>
    <p:sldId id="324" r:id="rId131"/>
    <p:sldId id="417" r:id="rId132"/>
    <p:sldId id="325" r:id="rId133"/>
    <p:sldId id="326" r:id="rId134"/>
    <p:sldId id="327" r:id="rId135"/>
    <p:sldId id="328" r:id="rId136"/>
    <p:sldId id="329" r:id="rId137"/>
    <p:sldId id="332" r:id="rId138"/>
    <p:sldId id="331" r:id="rId139"/>
    <p:sldId id="330" r:id="rId140"/>
    <p:sldId id="419" r:id="rId1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0A1D0-C9D2-4BF0-8D9D-3AFB77B09756}" type="datetimeFigureOut">
              <a:rPr lang="en-US" smtClean="0"/>
              <a:pPr/>
              <a:t>4/10/2023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451565-41FF-4243-BC67-41FBEC789DC2}" type="slidenum">
              <a:rPr lang="en-US" smtClean="0"/>
              <a:pPr/>
              <a:t>‹#›</a:t>
            </a:fld>
            <a:endParaRPr lang="en-US"/>
          </a:p>
        </p:txBody>
      </p:sp>
    </p:spTree>
    <p:extLst>
      <p:ext uri="{BB962C8B-B14F-4D97-AF65-F5344CB8AC3E}">
        <p14:creationId xmlns:p14="http://schemas.microsoft.com/office/powerpoint/2010/main" val="153870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451565-41FF-4243-BC67-41FBEC789DC2}" type="slidenum">
              <a:rPr lang="en-US" smtClean="0"/>
              <a:pPr/>
              <a:t>124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3FF54-4EBE-4DB3-A9A1-3027A558EBCB}"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3FF54-4EBE-4DB3-A9A1-3027A558EBCB}"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3FF54-4EBE-4DB3-A9A1-3027A558EBCB}"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3FF54-4EBE-4DB3-A9A1-3027A558EBCB}"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93FF54-4EBE-4DB3-A9A1-3027A558EBCB}"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3FF54-4EBE-4DB3-A9A1-3027A558EBCB}"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3FF54-4EBE-4DB3-A9A1-3027A558EBCB}" type="datetimeFigureOut">
              <a:rPr lang="en-US" smtClean="0"/>
              <a:pPr/>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3FF54-4EBE-4DB3-A9A1-3027A558EBCB}" type="datetimeFigureOut">
              <a:rPr lang="en-US" smtClean="0"/>
              <a:pPr/>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3FF54-4EBE-4DB3-A9A1-3027A558EBCB}" type="datetimeFigureOut">
              <a:rPr lang="en-US" smtClean="0"/>
              <a:pPr/>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3FF54-4EBE-4DB3-A9A1-3027A558EBCB}"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3FF54-4EBE-4DB3-A9A1-3027A558EBCB}"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26BB1-87F8-4B4C-931E-F9C6FEFCA5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3FF54-4EBE-4DB3-A9A1-3027A558EBCB}" type="datetimeFigureOut">
              <a:rPr lang="en-US" smtClean="0"/>
              <a:pPr/>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26BB1-87F8-4B4C-931E-F9C6FEFCA5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28801"/>
            <a:ext cx="9144000" cy="1295399"/>
          </a:xfrm>
          <a:solidFill>
            <a:srgbClr val="C00000"/>
          </a:solidFill>
        </p:spPr>
        <p:txBody>
          <a:bodyPr/>
          <a:lstStyle/>
          <a:p>
            <a:r>
              <a:rPr lang="en-IN" dirty="0">
                <a:latin typeface="Arial Black" pitchFamily="34" charset="0"/>
              </a:rPr>
              <a:t>Principles of </a:t>
            </a:r>
            <a:r>
              <a:rPr lang="en-IN" b="1" dirty="0">
                <a:latin typeface="Arial Black" pitchFamily="34" charset="0"/>
              </a:rPr>
              <a:t>Accounting</a:t>
            </a:r>
            <a:endParaRPr lang="en-US" b="1" dirty="0">
              <a:latin typeface="Arial Black" pitchFamily="34" charset="0"/>
            </a:endParaRPr>
          </a:p>
        </p:txBody>
      </p:sp>
      <p:sp>
        <p:nvSpPr>
          <p:cNvPr id="3" name="Subtitle 2"/>
          <p:cNvSpPr>
            <a:spLocks noGrp="1"/>
          </p:cNvSpPr>
          <p:nvPr>
            <p:ph type="subTitle" idx="1"/>
          </p:nvPr>
        </p:nvSpPr>
        <p:spPr>
          <a:xfrm>
            <a:off x="0" y="4343400"/>
            <a:ext cx="9144000" cy="1295400"/>
          </a:xfrm>
          <a:solidFill>
            <a:srgbClr val="C00000"/>
          </a:solidFill>
        </p:spPr>
        <p:txBody>
          <a:bodyPr/>
          <a:lstStyle/>
          <a:p>
            <a:r>
              <a:rPr lang="en-US" b="1" dirty="0" smtClean="0">
                <a:solidFill>
                  <a:schemeClr val="tx1"/>
                </a:solidFill>
              </a:rPr>
              <a:t>Dr. </a:t>
            </a:r>
            <a:r>
              <a:rPr lang="en-US" b="1" dirty="0" err="1" smtClean="0">
                <a:solidFill>
                  <a:schemeClr val="tx1"/>
                </a:solidFill>
              </a:rPr>
              <a:t>Madhu</a:t>
            </a:r>
            <a:r>
              <a:rPr lang="en-US" b="1" dirty="0" smtClean="0">
                <a:solidFill>
                  <a:schemeClr val="tx1"/>
                </a:solidFill>
              </a:rPr>
              <a:t> V </a:t>
            </a:r>
            <a:r>
              <a:rPr lang="en-US" b="1" dirty="0" err="1" smtClean="0">
                <a:solidFill>
                  <a:schemeClr val="tx1"/>
                </a:solidFill>
              </a:rPr>
              <a:t>Menon</a:t>
            </a:r>
            <a:endParaRPr lang="en-US" b="1" dirty="0" smtClean="0">
              <a:solidFill>
                <a:schemeClr val="tx1"/>
              </a:solidFill>
            </a:endParaRPr>
          </a:p>
          <a:p>
            <a:r>
              <a:rPr lang="en-US" b="1" dirty="0" smtClean="0">
                <a:solidFill>
                  <a:schemeClr val="tx1"/>
                </a:solidFill>
              </a:rPr>
              <a:t>MATS School of Management Studies &amp; Research</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Book-keeping and accountancy</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lnSpcReduction="10000"/>
          </a:bodyPr>
          <a:lstStyle/>
          <a:p>
            <a:pPr algn="just"/>
            <a:r>
              <a:rPr lang="en-US" dirty="0" smtClean="0"/>
              <a:t>Book Keeping is made of two words – Book &amp; Keeping. </a:t>
            </a:r>
          </a:p>
          <a:p>
            <a:pPr algn="just"/>
            <a:r>
              <a:rPr lang="en-US" dirty="0" smtClean="0"/>
              <a:t>Where book means all types of books.</a:t>
            </a:r>
          </a:p>
          <a:p>
            <a:pPr algn="just"/>
            <a:r>
              <a:rPr lang="en-US" dirty="0" smtClean="0"/>
              <a:t> Keeping means recording all the entries.</a:t>
            </a:r>
          </a:p>
          <a:p>
            <a:pPr algn="just"/>
            <a:r>
              <a:rPr lang="en-US" dirty="0" smtClean="0"/>
              <a:t>It is used to record the business transaction in business </a:t>
            </a:r>
          </a:p>
          <a:p>
            <a:pPr algn="just"/>
            <a:r>
              <a:rPr lang="en-US" dirty="0" smtClean="0"/>
              <a:t>business transactions in the accounts books in a systematic manner as per the rules and principle of accounts.</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Profit &amp; Loss Account</a:t>
            </a:r>
            <a:endParaRPr lang="en-US" dirty="0"/>
          </a:p>
        </p:txBody>
      </p:sp>
      <p:pic>
        <p:nvPicPr>
          <p:cNvPr id="4" name="Content Placeholder 9" descr="Profit-And-Loss-Account 01.jpg"/>
          <p:cNvPicPr>
            <a:picLocks noGrp="1" noChangeAspect="1"/>
          </p:cNvPicPr>
          <p:nvPr>
            <p:ph idx="1"/>
          </p:nvPr>
        </p:nvPicPr>
        <p:blipFill>
          <a:blip r:embed="rId2" cstate="print"/>
          <a:stretch>
            <a:fillRect/>
          </a:stretch>
        </p:blipFill>
        <p:spPr>
          <a:xfrm>
            <a:off x="1511300" y="1761331"/>
            <a:ext cx="6121400" cy="3898900"/>
          </a:xfrm>
        </p:spPr>
      </p:pic>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fontScale="85000" lnSpcReduction="10000"/>
          </a:bodyPr>
          <a:lstStyle/>
          <a:p>
            <a:pPr algn="just"/>
            <a:r>
              <a:rPr lang="en-US" dirty="0" smtClean="0">
                <a:latin typeface="Times New Roman" pitchFamily="18" charset="0"/>
                <a:cs typeface="Times New Roman" pitchFamily="18" charset="0"/>
              </a:rPr>
              <a:t> Balance Sheet is a not an account, it is a statement.</a:t>
            </a:r>
          </a:p>
          <a:p>
            <a:pPr algn="just"/>
            <a:r>
              <a:rPr lang="en-US" dirty="0" smtClean="0">
                <a:latin typeface="Times New Roman" pitchFamily="18" charset="0"/>
                <a:cs typeface="Times New Roman" pitchFamily="18" charset="0"/>
              </a:rPr>
              <a:t>A Balance Sheet is a financial statement that summarizes a company's assets, liabilities at a specific point in time.</a:t>
            </a:r>
          </a:p>
          <a:p>
            <a:pPr algn="just"/>
            <a:r>
              <a:rPr lang="en-US" dirty="0" smtClean="0">
                <a:latin typeface="Times New Roman" pitchFamily="18" charset="0"/>
                <a:cs typeface="Times New Roman" pitchFamily="18" charset="0"/>
              </a:rPr>
              <a:t> The balance sheet segments give investors an idea as to what the company </a:t>
            </a:r>
            <a:r>
              <a:rPr lang="en-US" b="1" dirty="0" smtClean="0">
                <a:latin typeface="Times New Roman" pitchFamily="18" charset="0"/>
                <a:cs typeface="Times New Roman" pitchFamily="18" charset="0"/>
              </a:rPr>
              <a:t>owns and owes.</a:t>
            </a:r>
          </a:p>
          <a:p>
            <a:pPr algn="just"/>
            <a:r>
              <a:rPr lang="en-US" dirty="0" smtClean="0">
                <a:latin typeface="Times New Roman" pitchFamily="18" charset="0"/>
                <a:cs typeface="Times New Roman" pitchFamily="18" charset="0"/>
              </a:rPr>
              <a:t>It also inform  the amount invested by shareholders.</a:t>
            </a:r>
          </a:p>
          <a:p>
            <a:pPr algn="just"/>
            <a:r>
              <a:rPr lang="en-US" dirty="0" smtClean="0">
                <a:latin typeface="Times New Roman" pitchFamily="18" charset="0"/>
                <a:cs typeface="Times New Roman" pitchFamily="18" charset="0"/>
              </a:rPr>
              <a:t>The balance sheets gets its name from the fact that it as two sides.</a:t>
            </a:r>
          </a:p>
          <a:p>
            <a:pPr algn="just"/>
            <a:r>
              <a:rPr lang="en-US" dirty="0" smtClean="0">
                <a:latin typeface="Times New Roman" pitchFamily="18" charset="0"/>
                <a:cs typeface="Times New Roman" pitchFamily="18" charset="0"/>
              </a:rPr>
              <a:t> Assets on the one side and liabilities plus shareholders on the other side.</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fontScale="92500" lnSpcReduction="20000"/>
          </a:bodyPr>
          <a:lstStyle/>
          <a:p>
            <a:pPr algn="just"/>
            <a:r>
              <a:rPr lang="en-US" dirty="0" smtClean="0">
                <a:latin typeface="Times New Roman" pitchFamily="18" charset="0"/>
                <a:cs typeface="Times New Roman" pitchFamily="18" charset="0"/>
              </a:rPr>
              <a:t>Liabilities either borrowed money (taking on liabilities) or money collected from investors (issuing shareholders' equity). </a:t>
            </a:r>
          </a:p>
          <a:p>
            <a:pPr algn="just"/>
            <a:r>
              <a:rPr lang="en-US" dirty="0" smtClean="0">
                <a:latin typeface="Times New Roman" pitchFamily="18" charset="0"/>
                <a:cs typeface="Times New Roman" pitchFamily="18" charset="0"/>
              </a:rPr>
              <a:t>A Business has to pay for all the things it owns (assets)  through its  liabilities.</a:t>
            </a:r>
          </a:p>
          <a:p>
            <a:pPr algn="just"/>
            <a:r>
              <a:rPr lang="en-GB" dirty="0" smtClean="0">
                <a:latin typeface="Times New Roman" pitchFamily="18" charset="0"/>
                <a:cs typeface="Times New Roman" pitchFamily="18" charset="0"/>
              </a:rPr>
              <a:t>Liabilities otherwise known as claims,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balance sheet adheres to the following formula:</a:t>
            </a:r>
          </a:p>
          <a:p>
            <a:pPr algn="just"/>
            <a:r>
              <a:rPr lang="en-US" dirty="0" smtClean="0">
                <a:latin typeface="Times New Roman" pitchFamily="18" charset="0"/>
                <a:cs typeface="Times New Roman" pitchFamily="18" charset="0"/>
              </a:rPr>
              <a:t> Assets = Liabilities + Shareholders' Equity. </a:t>
            </a:r>
            <a:r>
              <a:rPr lang="en-US" b="1" dirty="0" smtClean="0">
                <a:solidFill>
                  <a:srgbClr val="FF0000"/>
                </a:solidFill>
                <a:latin typeface="Times New Roman" pitchFamily="18" charset="0"/>
                <a:cs typeface="Times New Roman" pitchFamily="18" charset="0"/>
              </a:rPr>
              <a:t>or</a:t>
            </a:r>
          </a:p>
          <a:p>
            <a:pPr algn="just">
              <a:buNone/>
            </a:pPr>
            <a:r>
              <a:rPr lang="en-US" dirty="0" smtClean="0">
                <a:latin typeface="Times New Roman" pitchFamily="18" charset="0"/>
                <a:cs typeface="Times New Roman" pitchFamily="18" charset="0"/>
              </a:rPr>
              <a:t>      Capital (Equity)  =  Assets – liabilities</a:t>
            </a:r>
          </a:p>
          <a:p>
            <a:pPr algn="just"/>
            <a:r>
              <a:rPr lang="en-US" dirty="0" smtClean="0">
                <a:latin typeface="Times New Roman" pitchFamily="18" charset="0"/>
                <a:cs typeface="Times New Roman" pitchFamily="18" charset="0"/>
              </a:rPr>
              <a:t>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r>
              <a:rPr lang="en-US" dirty="0" smtClean="0">
                <a:solidFill>
                  <a:srgbClr val="000000"/>
                </a:solidFill>
              </a:rPr>
              <a:t>Liabilities and Shareholder fund are the sources from which the firm has obtained its funds.</a:t>
            </a:r>
          </a:p>
          <a:p>
            <a:r>
              <a:rPr lang="en-US" dirty="0" smtClean="0">
                <a:solidFill>
                  <a:srgbClr val="000000"/>
                </a:solidFill>
              </a:rPr>
              <a:t> The listing of assets shows the way that the firm's managers have put those funds to work.</a:t>
            </a:r>
          </a:p>
          <a:p>
            <a:r>
              <a:rPr lang="en-GB" dirty="0" smtClean="0"/>
              <a:t>The Accounting concept of entity stipulates that the owners of the business are a separate legal entity from the business itself</a:t>
            </a:r>
          </a:p>
          <a:p>
            <a:pPr algn="just"/>
            <a:r>
              <a:rPr lang="en-US" dirty="0" smtClean="0">
                <a:latin typeface="Times New Roman" pitchFamily="18" charset="0"/>
                <a:cs typeface="Times New Roman" pitchFamily="18" charset="0"/>
              </a:rPr>
              <a:t> </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fontScale="92500" lnSpcReduction="20000"/>
          </a:bodyPr>
          <a:lstStyle/>
          <a:p>
            <a:pPr algn="just"/>
            <a:r>
              <a:rPr lang="en-US" dirty="0" smtClean="0">
                <a:solidFill>
                  <a:srgbClr val="000000"/>
                </a:solidFill>
              </a:rPr>
              <a:t> </a:t>
            </a:r>
            <a:r>
              <a:rPr lang="en-US" dirty="0" smtClean="0">
                <a:latin typeface="Times New Roman" pitchFamily="18" charset="0"/>
                <a:cs typeface="Times New Roman" pitchFamily="18" charset="0"/>
              </a:rPr>
              <a:t>Assets are of two types:</a:t>
            </a:r>
          </a:p>
          <a:p>
            <a:pPr marL="514350" indent="-514350" algn="just">
              <a:buFont typeface="+mj-lt"/>
              <a:buAutoNum type="arabicPeriod"/>
            </a:pPr>
            <a:r>
              <a:rPr lang="en-US" b="1" dirty="0" smtClean="0">
                <a:latin typeface="Times New Roman" pitchFamily="18" charset="0"/>
                <a:cs typeface="Times New Roman" pitchFamily="18" charset="0"/>
              </a:rPr>
              <a:t>Current Assets: </a:t>
            </a:r>
            <a:r>
              <a:rPr lang="en-US" dirty="0" smtClean="0">
                <a:latin typeface="Times New Roman" pitchFamily="18" charset="0"/>
                <a:cs typeface="Times New Roman" pitchFamily="18" charset="0"/>
              </a:rPr>
              <a:t>Assets, which are converted into cash in one year or less.</a:t>
            </a:r>
          </a:p>
          <a:p>
            <a:pPr marL="514350" indent="-514350" algn="just">
              <a:buFont typeface="+mj-lt"/>
              <a:buAutoNum type="arabicPeriod"/>
            </a:pPr>
            <a:r>
              <a:rPr lang="en-US" b="1" dirty="0" smtClean="0">
                <a:latin typeface="Times New Roman" pitchFamily="18" charset="0"/>
                <a:cs typeface="Times New Roman" pitchFamily="18" charset="0"/>
              </a:rPr>
              <a:t>Fixed Assets: </a:t>
            </a:r>
            <a:r>
              <a:rPr lang="en-US" dirty="0" smtClean="0">
                <a:latin typeface="Times New Roman" pitchFamily="18" charset="0"/>
                <a:cs typeface="Times New Roman" pitchFamily="18" charset="0"/>
              </a:rPr>
              <a:t>Assets which can used (life) more than one year.</a:t>
            </a:r>
          </a:p>
          <a:p>
            <a:pPr algn="just"/>
            <a:r>
              <a:rPr lang="en-US" dirty="0" smtClean="0">
                <a:latin typeface="Times New Roman" pitchFamily="18" charset="0"/>
                <a:cs typeface="Times New Roman" pitchFamily="18" charset="0"/>
              </a:rPr>
              <a:t> Fixed Assets include land, machinery, equipment, buildings and other durable, generally capital-intensive assets.</a:t>
            </a:r>
          </a:p>
          <a:p>
            <a:pPr lvl="0" algn="just"/>
            <a:r>
              <a:rPr lang="en-US" dirty="0" smtClean="0">
                <a:latin typeface="Times New Roman" pitchFamily="18" charset="0"/>
                <a:cs typeface="Times New Roman" pitchFamily="18" charset="0"/>
              </a:rPr>
              <a:t>Assets also includes intangible (non-physical) assets but still valuable, assets such as intellectual property and goodwill</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fontScale="92500" lnSpcReduction="20000"/>
          </a:bodyPr>
          <a:lstStyle/>
          <a:p>
            <a:pPr algn="just"/>
            <a:r>
              <a:rPr lang="en-US" dirty="0" smtClean="0"/>
              <a:t>Liabilities are the money that a company owes to outside parties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Liabilities are the money that a company owes to outside parties, Like the bills it has to pay to suppliers, The interest on bonds (debt) it has issued to creditors &amp; pay rent, utilities and salaries etc.</a:t>
            </a:r>
          </a:p>
          <a:p>
            <a:pPr algn="just"/>
            <a:r>
              <a:rPr lang="en-US" dirty="0" smtClean="0">
                <a:latin typeface="Times New Roman" pitchFamily="18" charset="0"/>
                <a:cs typeface="Times New Roman" pitchFamily="18" charset="0"/>
              </a:rPr>
              <a:t> Current liabilities are those that are due within one year and are listed in order of their due date.</a:t>
            </a:r>
          </a:p>
          <a:p>
            <a:pPr algn="just"/>
            <a:r>
              <a:rPr lang="en-US" dirty="0" smtClean="0">
                <a:latin typeface="Times New Roman" pitchFamily="18" charset="0"/>
                <a:cs typeface="Times New Roman" pitchFamily="18" charset="0"/>
              </a:rPr>
              <a:t> Long-term liabilities are due at any point after one year.</a:t>
            </a:r>
          </a:p>
          <a:p>
            <a:r>
              <a:rPr lang="en-US" dirty="0" smtClean="0">
                <a:solidFill>
                  <a:srgbClr val="000000"/>
                </a:solidFill>
              </a:rPr>
              <a:t> </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r>
              <a:rPr lang="en-US" b="1" dirty="0" smtClean="0">
                <a:latin typeface="Times New Roman" pitchFamily="18" charset="0"/>
                <a:cs typeface="Times New Roman" pitchFamily="18" charset="0"/>
              </a:rPr>
              <a:t> Features:</a:t>
            </a:r>
            <a:endParaRPr lang="en-US" dirty="0" smtClean="0">
              <a:latin typeface="Times New Roman" pitchFamily="18" charset="0"/>
              <a:cs typeface="Times New Roman" pitchFamily="18" charset="0"/>
            </a:endParaRPr>
          </a:p>
          <a:p>
            <a:pPr marL="514350" lvl="0" indent="-514350" algn="just">
              <a:buFont typeface="+mj-lt"/>
              <a:buAutoNum type="arabicPeriod"/>
            </a:pPr>
            <a:r>
              <a:rPr lang="en-US" dirty="0" smtClean="0">
                <a:latin typeface="Times New Roman" pitchFamily="18" charset="0"/>
                <a:cs typeface="Times New Roman" pitchFamily="18" charset="0"/>
              </a:rPr>
              <a:t>A balance sheet is a statement and not an account. It has no debit side or credit side.</a:t>
            </a:r>
          </a:p>
          <a:p>
            <a:pPr marL="514350" lvl="0" indent="-514350" algn="just">
              <a:buFont typeface="+mj-lt"/>
              <a:buAutoNum type="arabicPeriod"/>
            </a:pPr>
            <a:r>
              <a:rPr lang="en-US" dirty="0" smtClean="0">
                <a:latin typeface="Times New Roman" pitchFamily="18" charset="0"/>
                <a:cs typeface="Times New Roman" pitchFamily="18" charset="0"/>
              </a:rPr>
              <a:t>It is prepared at a particular point of time.</a:t>
            </a:r>
          </a:p>
          <a:p>
            <a:pPr marL="514350" lvl="0" indent="-514350" algn="just">
              <a:buFont typeface="+mj-lt"/>
              <a:buAutoNum type="arabicPeriod"/>
            </a:pPr>
            <a:r>
              <a:rPr lang="en-US" dirty="0" smtClean="0">
                <a:latin typeface="Times New Roman" pitchFamily="18" charset="0"/>
                <a:cs typeface="Times New Roman" pitchFamily="18" charset="0"/>
              </a:rPr>
              <a:t>It is a summary of balances of ledger accounts which have not been taken in trading and profit and loss account.</a:t>
            </a:r>
          </a:p>
          <a:p>
            <a:pPr marL="514350" lvl="0" indent="-514350" algn="just">
              <a:buFont typeface="+mj-lt"/>
              <a:buAutoNum type="arabicPeriod"/>
            </a:pPr>
            <a:r>
              <a:rPr lang="en-US" dirty="0" smtClean="0">
                <a:latin typeface="Times New Roman" pitchFamily="18" charset="0"/>
                <a:cs typeface="Times New Roman" pitchFamily="18" charset="0"/>
              </a:rPr>
              <a:t>It shows the nature of assets and </a:t>
            </a:r>
            <a:r>
              <a:rPr lang="en-US" dirty="0" err="1" smtClean="0">
                <a:latin typeface="Times New Roman" pitchFamily="18" charset="0"/>
                <a:cs typeface="Times New Roman" pitchFamily="18" charset="0"/>
              </a:rPr>
              <a:t>liabilitie</a:t>
            </a:r>
            <a:r>
              <a:rPr lang="en-US" dirty="0" smtClean="0">
                <a:solidFill>
                  <a:srgbClr val="000000"/>
                </a:solidFill>
              </a:rPr>
              <a:t> </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fontScale="85000" lnSpcReduction="20000"/>
          </a:bodyPr>
          <a:lstStyle/>
          <a:p>
            <a:r>
              <a:rPr lang="en-US" dirty="0" smtClean="0"/>
              <a:t> </a:t>
            </a:r>
            <a:r>
              <a:rPr lang="en-US" sz="3600" b="1" dirty="0" smtClean="0"/>
              <a:t>Need and Importance.</a:t>
            </a:r>
            <a:endParaRPr lang="en-US" sz="3600" dirty="0" smtClean="0"/>
          </a:p>
          <a:p>
            <a:pPr marL="514350" indent="-514350" algn="just">
              <a:buFont typeface="+mj-lt"/>
              <a:buAutoNum type="arabicPeriod"/>
            </a:pPr>
            <a:r>
              <a:rPr lang="en-US" dirty="0" smtClean="0">
                <a:latin typeface="Times New Roman" pitchFamily="18" charset="0"/>
                <a:cs typeface="Times New Roman" pitchFamily="18" charset="0"/>
              </a:rPr>
              <a:t>Following points explains the need and importance of balance sheets.</a:t>
            </a:r>
          </a:p>
          <a:p>
            <a:pPr marL="514350" lvl="0" indent="-514350" algn="just">
              <a:buFont typeface="+mj-lt"/>
              <a:buAutoNum type="arabicPeriod"/>
            </a:pPr>
            <a:r>
              <a:rPr lang="en-US" dirty="0" smtClean="0">
                <a:latin typeface="Times New Roman" pitchFamily="18" charset="0"/>
                <a:cs typeface="Times New Roman" pitchFamily="18" charset="0"/>
              </a:rPr>
              <a:t>Knowledge of financial position.</a:t>
            </a:r>
          </a:p>
          <a:p>
            <a:pPr marL="514350" lvl="0" indent="-514350" algn="just">
              <a:buFont typeface="+mj-lt"/>
              <a:buAutoNum type="arabicPeriod"/>
            </a:pPr>
            <a:r>
              <a:rPr lang="en-US" dirty="0" smtClean="0">
                <a:latin typeface="Times New Roman" pitchFamily="18" charset="0"/>
                <a:cs typeface="Times New Roman" pitchFamily="18" charset="0"/>
              </a:rPr>
              <a:t>Ascertainment of current assets and current liabilities.</a:t>
            </a:r>
          </a:p>
          <a:p>
            <a:pPr marL="514350" lvl="0" indent="-514350" algn="just">
              <a:buFont typeface="+mj-lt"/>
              <a:buAutoNum type="arabicPeriod"/>
            </a:pPr>
            <a:r>
              <a:rPr lang="en-US" dirty="0" smtClean="0">
                <a:latin typeface="Times New Roman" pitchFamily="18" charset="0"/>
                <a:cs typeface="Times New Roman" pitchFamily="18" charset="0"/>
              </a:rPr>
              <a:t>Ascertainment of proprietor’s equity.</a:t>
            </a:r>
          </a:p>
          <a:p>
            <a:pPr marL="514350" lvl="0" indent="-514350" algn="just">
              <a:buFont typeface="+mj-lt"/>
              <a:buAutoNum type="arabicPeriod"/>
            </a:pPr>
            <a:r>
              <a:rPr lang="en-US" dirty="0" smtClean="0">
                <a:latin typeface="Times New Roman" pitchFamily="18" charset="0"/>
                <a:cs typeface="Times New Roman" pitchFamily="18" charset="0"/>
              </a:rPr>
              <a:t>Ascertainment of working capital position.</a:t>
            </a:r>
          </a:p>
          <a:p>
            <a:pPr marL="514350" lvl="0" indent="-514350" algn="just">
              <a:buFont typeface="+mj-lt"/>
              <a:buAutoNum type="arabicPeriod"/>
            </a:pPr>
            <a:r>
              <a:rPr lang="en-US" dirty="0" smtClean="0">
                <a:latin typeface="Times New Roman" pitchFamily="18" charset="0"/>
                <a:cs typeface="Times New Roman" pitchFamily="18" charset="0"/>
              </a:rPr>
              <a:t>Comparison of actual position with the desired position.</a:t>
            </a:r>
          </a:p>
          <a:p>
            <a:pPr marL="514350" lvl="0" indent="-514350" algn="just">
              <a:buFont typeface="+mj-lt"/>
              <a:buAutoNum type="arabicPeriod"/>
            </a:pPr>
            <a:r>
              <a:rPr lang="en-US" dirty="0" smtClean="0">
                <a:latin typeface="Times New Roman" pitchFamily="18" charset="0"/>
                <a:cs typeface="Times New Roman" pitchFamily="18" charset="0"/>
              </a:rPr>
              <a:t>Comparison of current year’s position with last year’s position.</a:t>
            </a:r>
          </a:p>
          <a:p>
            <a:r>
              <a:rPr lang="en-US" b="1" dirty="0" smtClean="0">
                <a:latin typeface="Times New Roman" pitchFamily="18" charset="0"/>
                <a:cs typeface="Times New Roman" pitchFamily="18" charset="0"/>
              </a:rPr>
              <a:t> </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r>
              <a:rPr lang="en-US" b="1" dirty="0" smtClean="0">
                <a:latin typeface="Times New Roman" pitchFamily="18" charset="0"/>
                <a:cs typeface="Times New Roman" pitchFamily="18" charset="0"/>
              </a:rPr>
              <a:t> </a:t>
            </a:r>
            <a:endParaRPr lang="en-US" dirty="0"/>
          </a:p>
        </p:txBody>
      </p:sp>
      <p:pic>
        <p:nvPicPr>
          <p:cNvPr id="4" name="Content Placeholder 3" descr="balance-sheet-template.jpg"/>
          <p:cNvPicPr>
            <a:picLocks noChangeAspect="1"/>
          </p:cNvPicPr>
          <p:nvPr/>
        </p:nvPicPr>
        <p:blipFill>
          <a:blip r:embed="rId2" cstate="print"/>
          <a:stretch>
            <a:fillRect/>
          </a:stretch>
        </p:blipFill>
        <p:spPr>
          <a:xfrm>
            <a:off x="1600200" y="1371600"/>
            <a:ext cx="5953125" cy="4191000"/>
          </a:xfrm>
          <a:prstGeom prst="rect">
            <a:avLst/>
          </a:prstGeom>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lnSpcReduction="10000"/>
          </a:bodyPr>
          <a:lstStyle/>
          <a:p>
            <a:pPr algn="just"/>
            <a:r>
              <a:rPr lang="en-US" dirty="0" smtClean="0">
                <a:latin typeface="Times New Roman" pitchFamily="18" charset="0"/>
                <a:cs typeface="Times New Roman" pitchFamily="18" charset="0"/>
              </a:rPr>
              <a:t>The entire situation of a business concern can be understood at a glance in a Balance Sheet.</a:t>
            </a:r>
          </a:p>
          <a:p>
            <a:pPr algn="just"/>
            <a:r>
              <a:rPr lang="en-US" dirty="0" smtClean="0">
                <a:latin typeface="Times New Roman" pitchFamily="18" charset="0"/>
                <a:cs typeface="Times New Roman" pitchFamily="18" charset="0"/>
              </a:rPr>
              <a:t>Hence it is rightly said that balance sheet is a mirror of the business wherein the business can see its face.  </a:t>
            </a:r>
          </a:p>
          <a:p>
            <a:pPr algn="just"/>
            <a:r>
              <a:rPr lang="en-US" dirty="0" smtClean="0">
                <a:latin typeface="Times New Roman" pitchFamily="18" charset="0"/>
                <a:cs typeface="Times New Roman" pitchFamily="18" charset="0"/>
              </a:rPr>
              <a:t>The two totals of both the sides of the balance sheet must agree with each other.</a:t>
            </a:r>
          </a:p>
          <a:p>
            <a:pPr algn="just"/>
            <a:r>
              <a:rPr lang="en-US" dirty="0" smtClean="0">
                <a:latin typeface="Times New Roman" pitchFamily="18" charset="0"/>
                <a:cs typeface="Times New Roman" pitchFamily="18" charset="0"/>
              </a:rPr>
              <a:t> All the assets and liabilities in balance sheet are carried forward to the next year.</a:t>
            </a:r>
          </a:p>
          <a:p>
            <a:r>
              <a:rPr lang="en-US" b="1" dirty="0" smtClean="0">
                <a:latin typeface="Times New Roman" pitchFamily="18" charset="0"/>
                <a:cs typeface="Times New Roman" pitchFamily="18" charset="0"/>
              </a:rPr>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Book-keeping and accountancy</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lnSpcReduction="10000"/>
          </a:bodyPr>
          <a:lstStyle/>
          <a:p>
            <a:pPr algn="just"/>
            <a:r>
              <a:rPr lang="en-US" dirty="0" smtClean="0"/>
              <a:t>Book-keeping is means “An the art of recording the business transactions in the books of account  of the business concern.</a:t>
            </a:r>
          </a:p>
          <a:p>
            <a:pPr algn="just"/>
            <a:r>
              <a:rPr lang="en-US" dirty="0" smtClean="0"/>
              <a:t>Whereas, accounting is concerned with the formulation of principle to be followed in recording of business transaction.</a:t>
            </a:r>
          </a:p>
          <a:p>
            <a:pPr algn="just"/>
            <a:r>
              <a:rPr lang="en-US" dirty="0" smtClean="0"/>
              <a:t> The major objective of booking is to enable a business firm to know the following information accurately and with a minimum of time and effort. </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Balance Sheet</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pPr algn="just"/>
            <a:r>
              <a:rPr lang="en-US" dirty="0" smtClean="0">
                <a:latin typeface="Times New Roman" pitchFamily="18" charset="0"/>
                <a:cs typeface="Times New Roman" pitchFamily="18" charset="0"/>
              </a:rPr>
              <a:t> </a:t>
            </a:r>
            <a:endParaRPr lang="en-US" dirty="0"/>
          </a:p>
        </p:txBody>
      </p:sp>
      <p:pic>
        <p:nvPicPr>
          <p:cNvPr id="4" name="Picture 3" descr="Balance_sheet1a_597.jpg"/>
          <p:cNvPicPr>
            <a:picLocks noChangeAspect="1"/>
          </p:cNvPicPr>
          <p:nvPr/>
        </p:nvPicPr>
        <p:blipFill>
          <a:blip r:embed="rId2"/>
          <a:stretch>
            <a:fillRect/>
          </a:stretch>
        </p:blipFill>
        <p:spPr>
          <a:xfrm>
            <a:off x="1728787" y="885825"/>
            <a:ext cx="5686425" cy="5086350"/>
          </a:xfrm>
          <a:prstGeom prst="rect">
            <a:avLst/>
          </a:prstGeom>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IN" dirty="0" smtClean="0"/>
              <a:t>Concept of income</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pPr algn="just"/>
            <a:r>
              <a:rPr lang="en-US" dirty="0" smtClean="0">
                <a:latin typeface="Times New Roman" pitchFamily="18" charset="0"/>
                <a:cs typeface="Times New Roman" pitchFamily="18" charset="0"/>
              </a:rPr>
              <a:t> I</a:t>
            </a:r>
            <a:r>
              <a:rPr lang="en-US" dirty="0" smtClean="0"/>
              <a:t>ncome is defined as the flow of money or goods according to an individual or a group of individuals a firm or the economy over some period.</a:t>
            </a:r>
          </a:p>
          <a:p>
            <a:pPr algn="just"/>
            <a:r>
              <a:rPr lang="en-US" dirty="0" smtClean="0"/>
              <a:t>It generally means a monetary return whether received in cash or kind </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IN" dirty="0" smtClean="0"/>
              <a:t>concept of Revenue </a:t>
            </a:r>
            <a:endParaRPr lang="en-US" dirty="0"/>
          </a:p>
        </p:txBody>
      </p:sp>
      <p:sp>
        <p:nvSpPr>
          <p:cNvPr id="5" name="Content Placeholder 4"/>
          <p:cNvSpPr>
            <a:spLocks noGrp="1"/>
          </p:cNvSpPr>
          <p:nvPr>
            <p:ph idx="1"/>
          </p:nvPr>
        </p:nvSpPr>
        <p:spPr>
          <a:xfrm>
            <a:off x="457200" y="1219200"/>
            <a:ext cx="8229600" cy="4906963"/>
          </a:xfrm>
        </p:spPr>
        <p:txBody>
          <a:bodyPr>
            <a:normAutofit fontScale="92500" lnSpcReduction="10000"/>
          </a:bodyPr>
          <a:lstStyle/>
          <a:p>
            <a:pPr algn="just"/>
            <a:r>
              <a:rPr lang="en-US" dirty="0" smtClean="0">
                <a:latin typeface="Times New Roman" pitchFamily="18" charset="0"/>
                <a:cs typeface="Times New Roman" pitchFamily="18" charset="0"/>
              </a:rPr>
              <a:t> </a:t>
            </a:r>
            <a:r>
              <a:rPr lang="en-US" dirty="0" smtClean="0"/>
              <a:t>Revenue, often referred to as sales or the top line, is the money received from normal business operations.</a:t>
            </a:r>
          </a:p>
          <a:p>
            <a:pPr algn="just"/>
            <a:r>
              <a:rPr lang="en-US" dirty="0" smtClean="0"/>
              <a:t>Operating income is revenue (from the sale of goods or services) less operating expenses.</a:t>
            </a:r>
          </a:p>
          <a:p>
            <a:pPr algn="just"/>
            <a:r>
              <a:rPr lang="en-US" dirty="0" smtClean="0"/>
              <a:t>Non-operating income is infrequent or nonrecurring income derived from secondary sources (e.g., lawsuit proceeds).</a:t>
            </a:r>
          </a:p>
          <a:p>
            <a:pPr algn="just"/>
            <a:r>
              <a:rPr lang="en-US" dirty="0" smtClean="0"/>
              <a:t>Non-business entities such as governments, nonprofits, or individuals also report revenue, though calculations and sources for each differ.</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IN" dirty="0" smtClean="0"/>
              <a:t>concept of Capita</a:t>
            </a:r>
            <a:endParaRPr lang="en-US" dirty="0"/>
          </a:p>
        </p:txBody>
      </p:sp>
      <p:sp>
        <p:nvSpPr>
          <p:cNvPr id="5" name="Content Placeholder 4"/>
          <p:cNvSpPr>
            <a:spLocks noGrp="1"/>
          </p:cNvSpPr>
          <p:nvPr>
            <p:ph idx="1"/>
          </p:nvPr>
        </p:nvSpPr>
        <p:spPr>
          <a:xfrm>
            <a:off x="457200" y="1219200"/>
            <a:ext cx="8229600" cy="4906963"/>
          </a:xfrm>
        </p:spPr>
        <p:txBody>
          <a:bodyPr>
            <a:normAutofit fontScale="77500" lnSpcReduction="20000"/>
          </a:bodyPr>
          <a:lstStyle/>
          <a:p>
            <a:r>
              <a:rPr lang="en-US" dirty="0" smtClean="0">
                <a:latin typeface="Times New Roman" pitchFamily="18" charset="0"/>
                <a:cs typeface="Times New Roman" pitchFamily="18" charset="0"/>
              </a:rPr>
              <a:t> </a:t>
            </a:r>
            <a:r>
              <a:rPr lang="en-US" dirty="0" smtClean="0"/>
              <a:t>The capital of a business is the money it has available to pay for its day-to-day operations and to fund its future growth.</a:t>
            </a:r>
          </a:p>
          <a:p>
            <a:r>
              <a:rPr lang="en-US" dirty="0" smtClean="0"/>
              <a:t>The four major types of capital include working capital, debt, equity, and trading capital. Trading capital is used by brokerages and other financial institutions.</a:t>
            </a:r>
          </a:p>
          <a:p>
            <a:r>
              <a:rPr lang="en-US" dirty="0" smtClean="0"/>
              <a:t>Any debt capital is offset by a debt liability on the balance sheet.</a:t>
            </a:r>
          </a:p>
          <a:p>
            <a:r>
              <a:rPr lang="en-US" dirty="0" smtClean="0"/>
              <a:t>The capital structure of a company determines what mix of these types of capital it uses to fund its business.</a:t>
            </a:r>
          </a:p>
          <a:p>
            <a:r>
              <a:rPr lang="en-US" dirty="0" smtClean="0"/>
              <a:t>Economists look at the capital of a family, a business, or an entire economy to evaluate how efficiently it is using its resources.</a:t>
            </a:r>
          </a:p>
          <a:p>
            <a:pPr algn="just"/>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IN" dirty="0" smtClean="0"/>
              <a:t>concept of Deferred Revenue Expenditure</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r>
              <a:rPr lang="en-US" dirty="0" smtClean="0">
                <a:latin typeface="Times New Roman" pitchFamily="18" charset="0"/>
                <a:cs typeface="Times New Roman" pitchFamily="18" charset="0"/>
              </a:rPr>
              <a:t> </a:t>
            </a:r>
            <a:r>
              <a:rPr lang="en-US" dirty="0" smtClean="0"/>
              <a:t>Deferred revenue expenditure refers to those expenses which will be incurred in the current accounting period but the benefits of the expenses will be applicable over several accounting periods.</a:t>
            </a:r>
          </a:p>
          <a:p>
            <a:r>
              <a:rPr lang="en-US" dirty="0" smtClean="0"/>
              <a:t>Example: Expenditure on marketing for launching a new product.</a:t>
            </a:r>
          </a:p>
          <a:p>
            <a:pPr algn="just"/>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IN" dirty="0" smtClean="0"/>
              <a:t>Cash Vs. Accrual basis of accounting</a:t>
            </a:r>
            <a:endParaRPr lang="en-US" dirty="0"/>
          </a:p>
        </p:txBody>
      </p:sp>
      <p:sp>
        <p:nvSpPr>
          <p:cNvPr id="5" name="Content Placeholder 4"/>
          <p:cNvSpPr>
            <a:spLocks noGrp="1"/>
          </p:cNvSpPr>
          <p:nvPr>
            <p:ph idx="1"/>
          </p:nvPr>
        </p:nvSpPr>
        <p:spPr>
          <a:xfrm>
            <a:off x="457200" y="1219200"/>
            <a:ext cx="8229600" cy="4906963"/>
          </a:xfrm>
        </p:spPr>
        <p:txBody>
          <a:bodyPr>
            <a:normAutofit fontScale="77500" lnSpcReduction="20000"/>
          </a:bodyPr>
          <a:lstStyle/>
          <a:p>
            <a:r>
              <a:rPr lang="en-US" dirty="0" smtClean="0"/>
              <a:t>Accrual accounting records revenue and expenses when transactions occur but before money is received or dispensed.</a:t>
            </a:r>
          </a:p>
          <a:p>
            <a:r>
              <a:rPr lang="en-US" dirty="0" smtClean="0"/>
              <a:t>Cash basis accounting records revenue and expenses when cash related to those transactions actually is received or dispensed.</a:t>
            </a:r>
          </a:p>
          <a:p>
            <a:r>
              <a:rPr lang="en-US" dirty="0" smtClean="0"/>
              <a:t>Accrual accounting provides a more accurate view of a company's health by including accounts payable and accounts receivable.</a:t>
            </a:r>
          </a:p>
          <a:p>
            <a:r>
              <a:rPr lang="en-US" dirty="0" smtClean="0"/>
              <a:t>The accrual method is the more commonly used method by large companies, especially by publicly-traded companies, as it </a:t>
            </a:r>
            <a:r>
              <a:rPr lang="en-US" dirty="0" err="1" smtClean="0"/>
              <a:t>smooths</a:t>
            </a:r>
            <a:r>
              <a:rPr lang="en-US" dirty="0" smtClean="0"/>
              <a:t> out earnings over time.</a:t>
            </a:r>
          </a:p>
          <a:p>
            <a:r>
              <a:rPr lang="en-US" dirty="0" smtClean="0"/>
              <a:t>The cash basis method typically is used by sole proprietors and smaller businesses.</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IN" dirty="0" smtClean="0"/>
              <a:t>Cash Vs. Accrual basis of accounting</a:t>
            </a:r>
            <a:endParaRPr lang="en-US" dirty="0"/>
          </a:p>
        </p:txBody>
      </p:sp>
      <p:sp>
        <p:nvSpPr>
          <p:cNvPr id="5" name="Content Placeholder 4"/>
          <p:cNvSpPr>
            <a:spLocks noGrp="1"/>
          </p:cNvSpPr>
          <p:nvPr>
            <p:ph idx="1"/>
          </p:nvPr>
        </p:nvSpPr>
        <p:spPr>
          <a:xfrm>
            <a:off x="457200" y="1219200"/>
            <a:ext cx="8229600" cy="4906963"/>
          </a:xfrm>
        </p:spPr>
        <p:txBody>
          <a:bodyPr>
            <a:normAutofit/>
          </a:bodyPr>
          <a:lstStyle/>
          <a:p>
            <a:pPr algn="just"/>
            <a:r>
              <a:rPr lang="en-US" dirty="0" smtClean="0"/>
              <a:t>Cash basis accounting records revenue and expenses when actual payments are received or disbursed. It doesn't account for either when the transactions that create them occur. On the other hand, accrual accounting records revenue and expenses when those transactions occur and before any money is received or paid out. </a:t>
            </a:r>
            <a:r>
              <a:rPr lang="en-US" dirty="0" smtClean="0">
                <a:latin typeface="Times New Roman" pitchFamily="18" charset="0"/>
                <a:cs typeface="Times New Roman" pitchFamily="18" charset="0"/>
              </a:rPr>
              <a:t>The</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838200"/>
          </a:xfrm>
          <a:solidFill>
            <a:schemeClr val="accent2"/>
          </a:solidFill>
        </p:spPr>
        <p:txBody>
          <a:bodyPr>
            <a:normAutofit/>
          </a:bodyPr>
          <a:lstStyle/>
          <a:p>
            <a:r>
              <a:rPr lang="en-US" dirty="0" smtClean="0"/>
              <a:t>Module - IV</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Syllabus</a:t>
            </a:r>
            <a:endParaRPr lang="en-US" dirty="0"/>
          </a:p>
        </p:txBody>
      </p:sp>
      <p:sp>
        <p:nvSpPr>
          <p:cNvPr id="3" name="Content Placeholder 2"/>
          <p:cNvSpPr>
            <a:spLocks noGrp="1"/>
          </p:cNvSpPr>
          <p:nvPr>
            <p:ph idx="1"/>
          </p:nvPr>
        </p:nvSpPr>
        <p:spPr>
          <a:xfrm>
            <a:off x="457200" y="1371600"/>
            <a:ext cx="8229600" cy="4754563"/>
          </a:xfrm>
        </p:spPr>
        <p:txBody>
          <a:bodyPr/>
          <a:lstStyle/>
          <a:p>
            <a:r>
              <a:rPr lang="en-IN" dirty="0" smtClean="0"/>
              <a:t>Nature, cause, basic factors of depreciation, Objectives of Providing Depreciation, Methods of depreciation, Fixed instalment Method, DBM, Annuity, Depreciation Fund method, Insurance Policy method, Revaluation method, MHR.	</a:t>
            </a:r>
            <a:endParaRPr lang="en-US" dirty="0" smtClean="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Depreciation</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just"/>
            <a:r>
              <a:rPr lang="en-US" dirty="0" smtClean="0"/>
              <a:t>All assets as some value </a:t>
            </a:r>
          </a:p>
          <a:p>
            <a:pPr algn="just"/>
            <a:r>
              <a:rPr lang="en-US" dirty="0" smtClean="0"/>
              <a:t>The  value of an asset decreases over time </a:t>
            </a:r>
          </a:p>
          <a:p>
            <a:pPr algn="just"/>
            <a:r>
              <a:rPr lang="en-US" dirty="0" smtClean="0"/>
              <a:t>Decreases due to constant use, wear and tear or obsolescence. </a:t>
            </a:r>
          </a:p>
          <a:p>
            <a:pPr algn="just"/>
            <a:r>
              <a:rPr lang="en-US" dirty="0" smtClean="0"/>
              <a:t>This decrease in the value of an asset is known as depreciation.</a:t>
            </a:r>
          </a:p>
          <a:p>
            <a:pPr algn="just"/>
            <a:r>
              <a:rPr lang="en-US" dirty="0" smtClean="0"/>
              <a:t>The cost of asset is recovered during the life </a:t>
            </a:r>
          </a:p>
          <a:p>
            <a:pPr algn="just"/>
            <a:r>
              <a:rPr lang="en-US" altLang="zh-TW" dirty="0" smtClean="0"/>
              <a:t>The cost of the asset recovered should be spread over the life of the asset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Accountancy Vs Book-keeping</a:t>
            </a:r>
            <a:endParaRPr lang="en-US" dirty="0"/>
          </a:p>
        </p:txBody>
      </p:sp>
      <p:graphicFrame>
        <p:nvGraphicFramePr>
          <p:cNvPr id="4" name="Content Placeholder 3"/>
          <p:cNvGraphicFramePr>
            <a:graphicFrameLocks noGrp="1"/>
          </p:cNvGraphicFramePr>
          <p:nvPr>
            <p:ph idx="1"/>
          </p:nvPr>
        </p:nvGraphicFramePr>
        <p:xfrm>
          <a:off x="457200" y="1447800"/>
          <a:ext cx="8229600" cy="4638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2800" b="1" dirty="0" smtClean="0">
                          <a:latin typeface="Times New Roman" pitchFamily="18" charset="0"/>
                          <a:cs typeface="Times New Roman" pitchFamily="18" charset="0"/>
                        </a:rPr>
                        <a:t>Accountancy</a:t>
                      </a:r>
                      <a:endParaRPr lang="en-US" sz="2800" dirty="0">
                        <a:latin typeface="Times New Roman" pitchFamily="18" charset="0"/>
                        <a:cs typeface="Times New Roman" pitchFamily="18" charset="0"/>
                      </a:endParaRPr>
                    </a:p>
                  </a:txBody>
                  <a:tcPr/>
                </a:tc>
                <a:tc>
                  <a:txBody>
                    <a:bodyPr/>
                    <a:lstStyle/>
                    <a:p>
                      <a:pPr algn="ctr"/>
                      <a:r>
                        <a:rPr lang="en-US" sz="2800" dirty="0" smtClean="0"/>
                        <a:t>Book-Keeping</a:t>
                      </a:r>
                      <a:endParaRPr lang="en-US" sz="2800" dirty="0"/>
                    </a:p>
                  </a:txBody>
                  <a:tcPr/>
                </a:tc>
              </a:tr>
              <a:tr h="370840">
                <a:tc>
                  <a:txBody>
                    <a:bodyPr/>
                    <a:lstStyle/>
                    <a:p>
                      <a:pPr algn="just"/>
                      <a:r>
                        <a:rPr lang="en-US" b="0" dirty="0" smtClean="0"/>
                        <a:t>Management can take important decisions based on the data obtained from accounting</a:t>
                      </a:r>
                      <a:endParaRPr lang="en-US" dirty="0"/>
                    </a:p>
                  </a:txBody>
                  <a:tcPr/>
                </a:tc>
                <a:tc>
                  <a:txBody>
                    <a:bodyPr/>
                    <a:lstStyle/>
                    <a:p>
                      <a:pPr algn="just"/>
                      <a:r>
                        <a:rPr lang="en-US" b="0" dirty="0" smtClean="0"/>
                        <a:t>Data provided by bookkeeping is not sufficient for decision making</a:t>
                      </a:r>
                      <a:endParaRPr lang="en-US" dirty="0"/>
                    </a:p>
                  </a:txBody>
                  <a:tcPr/>
                </a:tc>
              </a:tr>
              <a:tr h="370840">
                <a:tc>
                  <a:txBody>
                    <a:bodyPr/>
                    <a:lstStyle/>
                    <a:p>
                      <a:pPr algn="just"/>
                      <a:r>
                        <a:rPr lang="en-US" b="0" dirty="0" smtClean="0"/>
                        <a:t>Financial statements are a part of the accounting process</a:t>
                      </a:r>
                      <a:endParaRPr lang="en-US" dirty="0"/>
                    </a:p>
                  </a:txBody>
                  <a:tcPr/>
                </a:tc>
                <a:tc>
                  <a:txBody>
                    <a:bodyPr/>
                    <a:lstStyle/>
                    <a:p>
                      <a:pPr algn="just"/>
                      <a:r>
                        <a:rPr lang="en-US" b="0" dirty="0" smtClean="0"/>
                        <a:t>Not done in the case of bookkeeping</a:t>
                      </a:r>
                      <a:endParaRPr lang="en-US" dirty="0"/>
                    </a:p>
                  </a:txBody>
                  <a:tcPr/>
                </a:tc>
              </a:tr>
              <a:tr h="370840">
                <a:tc>
                  <a:txBody>
                    <a:bodyPr/>
                    <a:lstStyle/>
                    <a:p>
                      <a:pPr algn="just"/>
                      <a:r>
                        <a:rPr lang="en-US" b="0" dirty="0" smtClean="0"/>
                        <a:t>No analysis is required in the bookkeeping</a:t>
                      </a:r>
                      <a:endParaRPr lang="en-US" dirty="0"/>
                    </a:p>
                  </a:txBody>
                  <a:tcPr/>
                </a:tc>
                <a:tc>
                  <a:txBody>
                    <a:bodyPr/>
                    <a:lstStyle/>
                    <a:p>
                      <a:pPr algn="just"/>
                      <a:r>
                        <a:rPr lang="en-US" b="0" dirty="0" smtClean="0"/>
                        <a:t>Accounting analyses the data and creates insights for the business</a:t>
                      </a:r>
                      <a:endParaRPr lang="en-US" dirty="0"/>
                    </a:p>
                  </a:txBody>
                  <a:tcPr/>
                </a:tc>
              </a:tr>
              <a:tr h="370840">
                <a:tc>
                  <a:txBody>
                    <a:bodyPr/>
                    <a:lstStyle/>
                    <a:p>
                      <a:pPr algn="just"/>
                      <a:r>
                        <a:rPr lang="en-US" b="0" dirty="0" smtClean="0"/>
                        <a:t>The person concerned with accounting is known as an accountant</a:t>
                      </a:r>
                      <a:endParaRPr lang="en-US" dirty="0"/>
                    </a:p>
                  </a:txBody>
                  <a:tcPr/>
                </a:tc>
                <a:tc>
                  <a:txBody>
                    <a:bodyPr/>
                    <a:lstStyle/>
                    <a:p>
                      <a:pPr algn="just"/>
                      <a:r>
                        <a:rPr lang="en-US" b="0" dirty="0" smtClean="0"/>
                        <a:t>The person concerned with bookkeeping is known as a bookkeeper</a:t>
                      </a:r>
                      <a:endParaRPr lang="en-US" dirty="0"/>
                    </a:p>
                  </a:txBody>
                  <a:tcPr/>
                </a:tc>
              </a:tr>
              <a:tr h="370840">
                <a:tc>
                  <a:txBody>
                    <a:bodyPr/>
                    <a:lstStyle/>
                    <a:p>
                      <a:pPr algn="just"/>
                      <a:r>
                        <a:rPr lang="en-US" b="0" dirty="0" smtClean="0"/>
                        <a:t>High-level learning required for understanding and analyzing accounting concepts</a:t>
                      </a:r>
                      <a:endParaRPr lang="en-US" dirty="0"/>
                    </a:p>
                  </a:txBody>
                  <a:tcPr/>
                </a:tc>
                <a:tc>
                  <a:txBody>
                    <a:bodyPr/>
                    <a:lstStyle/>
                    <a:p>
                      <a:pPr algn="just"/>
                      <a:r>
                        <a:rPr lang="en-US" b="0" dirty="0" smtClean="0"/>
                        <a:t>No high-level learning required</a:t>
                      </a:r>
                      <a:endParaRPr lang="en-US" dirty="0"/>
                    </a:p>
                  </a:txBody>
                  <a:tcPr/>
                </a:tc>
              </a:tr>
              <a:tr h="370840">
                <a:tc>
                  <a:txBody>
                    <a:bodyPr/>
                    <a:lstStyle/>
                    <a:p>
                      <a:endParaRPr lang="en-US" dirty="0"/>
                    </a:p>
                  </a:txBody>
                  <a:tcPr/>
                </a:tc>
                <a:tc>
                  <a:txBody>
                    <a:bodyPr/>
                    <a:lstStyle/>
                    <a:p>
                      <a:endParaRPr lang="en-US"/>
                    </a:p>
                  </a:txBody>
                  <a:tcPr/>
                </a:tc>
              </a:tr>
            </a:tbl>
          </a:graphicData>
        </a:graphic>
      </p:graphicFrame>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Depreciation</a:t>
            </a:r>
            <a:endParaRPr lang="en-US" dirty="0"/>
          </a:p>
        </p:txBody>
      </p:sp>
      <p:sp>
        <p:nvSpPr>
          <p:cNvPr id="3" name="Content Placeholder 2"/>
          <p:cNvSpPr>
            <a:spLocks noGrp="1"/>
          </p:cNvSpPr>
          <p:nvPr>
            <p:ph idx="1"/>
          </p:nvPr>
        </p:nvSpPr>
        <p:spPr>
          <a:xfrm>
            <a:off x="457200" y="1371600"/>
            <a:ext cx="8229600" cy="4754563"/>
          </a:xfrm>
        </p:spPr>
        <p:txBody>
          <a:bodyPr/>
          <a:lstStyle/>
          <a:p>
            <a:pPr marL="514350" indent="-514350"/>
            <a:r>
              <a:rPr lang="en-US" dirty="0" smtClean="0"/>
              <a:t>Need of Depreciation are:</a:t>
            </a:r>
          </a:p>
          <a:p>
            <a:pPr marL="514350" lvl="0" indent="-514350">
              <a:buFont typeface="+mj-lt"/>
              <a:buAutoNum type="arabicPeriod"/>
            </a:pPr>
            <a:r>
              <a:rPr lang="en-US" dirty="0" smtClean="0"/>
              <a:t>For determination of net profit or Net loss</a:t>
            </a:r>
          </a:p>
          <a:p>
            <a:pPr marL="514350" lvl="0" indent="-514350">
              <a:buFont typeface="+mj-lt"/>
              <a:buAutoNum type="arabicPeriod"/>
            </a:pPr>
            <a:r>
              <a:rPr lang="en-US" dirty="0" smtClean="0"/>
              <a:t>For showing assets at fair and true value in the balance sheet.</a:t>
            </a:r>
          </a:p>
          <a:p>
            <a:pPr marL="514350" lvl="0" indent="-514350">
              <a:buFont typeface="+mj-lt"/>
              <a:buAutoNum type="arabicPeriod"/>
            </a:pPr>
            <a:r>
              <a:rPr lang="en-US" dirty="0" smtClean="0"/>
              <a:t>Provision of funds for the replacement of assets.</a:t>
            </a:r>
          </a:p>
          <a:p>
            <a:pPr marL="514350" lvl="0" indent="-514350">
              <a:buFont typeface="+mj-lt"/>
              <a:buAutoNum type="arabicPeriod"/>
            </a:pPr>
            <a:r>
              <a:rPr lang="en-US" dirty="0" smtClean="0"/>
              <a:t>Ascertain accurate cost of production.</a:t>
            </a:r>
          </a:p>
          <a:p>
            <a:pPr marL="514350" lvl="0" indent="-514350">
              <a:buFont typeface="+mj-lt"/>
              <a:buAutoNum type="arabicPeriod"/>
            </a:pPr>
            <a:r>
              <a:rPr lang="en-US" dirty="0" smtClean="0"/>
              <a:t>Distribution of dividend out of profit only</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Depreciation</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The following factors are to be considered:</a:t>
            </a:r>
          </a:p>
          <a:p>
            <a:pPr marL="514350" indent="-514350" algn="just">
              <a:buFont typeface="+mj-lt"/>
              <a:buAutoNum type="arabicPeriod"/>
            </a:pPr>
            <a:r>
              <a:rPr lang="en-US" dirty="0" smtClean="0"/>
              <a:t>The original cost of the asset.</a:t>
            </a:r>
          </a:p>
          <a:p>
            <a:pPr marL="514350" indent="-514350" algn="just">
              <a:buFont typeface="+mj-lt"/>
              <a:buAutoNum type="arabicPeriod"/>
            </a:pPr>
            <a:r>
              <a:rPr lang="en-US" dirty="0" smtClean="0"/>
              <a:t>The useful life of the asset.</a:t>
            </a:r>
          </a:p>
          <a:p>
            <a:pPr marL="514350" indent="-514350" algn="just">
              <a:buFont typeface="+mj-lt"/>
              <a:buAutoNum type="arabicPeriod"/>
            </a:pPr>
            <a:r>
              <a:rPr lang="en-US" dirty="0" smtClean="0"/>
              <a:t>Estimated scrap or residual value of the asset at the end of its life.</a:t>
            </a:r>
          </a:p>
          <a:p>
            <a:pPr marL="514350" indent="-514350" algn="just">
              <a:buFont typeface="+mj-lt"/>
              <a:buAutoNum type="arabicPeriod"/>
            </a:pPr>
            <a:r>
              <a:rPr lang="en-US" dirty="0" smtClean="0"/>
              <a:t>Selecting an appropriate method of depreciation</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Depreciation</a:t>
            </a:r>
            <a:endParaRPr lang="en-US" dirty="0"/>
          </a:p>
        </p:txBody>
      </p:sp>
      <p:sp>
        <p:nvSpPr>
          <p:cNvPr id="3" name="Content Placeholder 2"/>
          <p:cNvSpPr>
            <a:spLocks noGrp="1"/>
          </p:cNvSpPr>
          <p:nvPr>
            <p:ph idx="1"/>
          </p:nvPr>
        </p:nvSpPr>
        <p:spPr>
          <a:xfrm>
            <a:off x="457200" y="1371600"/>
            <a:ext cx="8229600" cy="4754563"/>
          </a:xfrm>
        </p:spPr>
        <p:txBody>
          <a:bodyPr/>
          <a:lstStyle/>
          <a:p>
            <a:pPr algn="just"/>
            <a:r>
              <a:rPr lang="en-US" b="1" i="1" dirty="0" smtClean="0">
                <a:latin typeface="Times New Roman" pitchFamily="18" charset="0"/>
                <a:cs typeface="Times New Roman" pitchFamily="18" charset="0"/>
              </a:rPr>
              <a:t>Depreciation may be defined as the permanent and continuing diminution in the quality or the value of an asset.</a:t>
            </a:r>
            <a:r>
              <a:rPr lang="en-US" dirty="0" smtClean="0">
                <a:latin typeface="Times New Roman" pitchFamily="18" charset="0"/>
                <a:cs typeface="Times New Roman" pitchFamily="18" charset="0"/>
              </a:rPr>
              <a:t>  </a:t>
            </a:r>
          </a:p>
          <a:p>
            <a:pPr algn="just">
              <a:buNone/>
            </a:pPr>
            <a:r>
              <a:rPr lang="en-US" i="1" dirty="0" smtClean="0">
                <a:latin typeface="Times New Roman" pitchFamily="18" charset="0"/>
                <a:cs typeface="Times New Roman" pitchFamily="18" charset="0"/>
              </a:rPr>
              <a:t>                                              = William Pickles</a:t>
            </a:r>
            <a:endParaRPr lang="en-US" dirty="0" smtClean="0">
              <a:latin typeface="Times New Roman" pitchFamily="18" charset="0"/>
              <a:cs typeface="Times New Roman" pitchFamily="18" charset="0"/>
            </a:endParaRPr>
          </a:p>
          <a:p>
            <a:pPr algn="just"/>
            <a:r>
              <a:rPr lang="en-US" b="1" i="1" dirty="0" smtClean="0">
                <a:latin typeface="Times New Roman" pitchFamily="18" charset="0"/>
                <a:cs typeface="Times New Roman" pitchFamily="18" charset="0"/>
              </a:rPr>
              <a:t>Depreciation is the gradual and permanent decrease in the value of an asset from any cause.</a:t>
            </a:r>
            <a:r>
              <a:rPr lang="en-US" dirty="0" smtClean="0">
                <a:latin typeface="Times New Roman" pitchFamily="18" charset="0"/>
                <a:cs typeface="Times New Roman" pitchFamily="18" charset="0"/>
              </a:rPr>
              <a:t> </a:t>
            </a:r>
          </a:p>
          <a:p>
            <a:pPr algn="just">
              <a:buNone/>
            </a:pPr>
            <a:r>
              <a:rPr lang="en-US" dirty="0" smtClean="0"/>
              <a:t>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R.N. Carter.</a:t>
            </a:r>
            <a:endParaRPr lang="en-US" dirty="0" smtClean="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Methods</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The following are the various methods :</a:t>
            </a:r>
          </a:p>
          <a:p>
            <a:pPr marL="514350" indent="-514350">
              <a:buFont typeface="+mj-lt"/>
              <a:buAutoNum type="arabicPeriod"/>
            </a:pPr>
            <a:r>
              <a:rPr lang="en-US" dirty="0" smtClean="0"/>
              <a:t> Straight Line Method</a:t>
            </a:r>
          </a:p>
          <a:p>
            <a:pPr marL="514350" indent="-514350">
              <a:buFont typeface="+mj-lt"/>
              <a:buAutoNum type="arabicPeriod"/>
            </a:pPr>
            <a:r>
              <a:rPr lang="en-US" dirty="0" smtClean="0"/>
              <a:t> Written Down Value Method</a:t>
            </a:r>
          </a:p>
          <a:p>
            <a:pPr marL="514350" indent="-514350">
              <a:buFont typeface="+mj-lt"/>
              <a:buAutoNum type="arabicPeriod"/>
            </a:pPr>
            <a:r>
              <a:rPr lang="en-US" dirty="0" smtClean="0"/>
              <a:t> Annuity Method</a:t>
            </a:r>
          </a:p>
          <a:p>
            <a:pPr marL="514350" indent="-514350">
              <a:buFont typeface="+mj-lt"/>
              <a:buAutoNum type="arabicPeriod"/>
            </a:pPr>
            <a:r>
              <a:rPr lang="en-US" dirty="0" smtClean="0"/>
              <a:t>Sinking Fund Method</a:t>
            </a:r>
          </a:p>
          <a:p>
            <a:pPr marL="514350" indent="-514350">
              <a:buFont typeface="+mj-lt"/>
              <a:buAutoNum type="arabicPeriod"/>
            </a:pPr>
            <a:r>
              <a:rPr lang="en-US" dirty="0" smtClean="0"/>
              <a:t>Revaluation or Appraisal Method</a:t>
            </a:r>
          </a:p>
          <a:p>
            <a:pPr marL="514350" indent="-514350">
              <a:buFont typeface="+mj-lt"/>
              <a:buAutoNum type="arabicPeriod"/>
            </a:pPr>
            <a:r>
              <a:rPr lang="en-US" dirty="0" smtClean="0"/>
              <a:t>Insurance Policy Method</a:t>
            </a:r>
          </a:p>
          <a:p>
            <a:pPr marL="514350" indent="-514350">
              <a:buFont typeface="+mj-lt"/>
              <a:buAutoNum type="arabicPeriod"/>
            </a:pPr>
            <a:r>
              <a:rPr lang="en-US" dirty="0" smtClean="0"/>
              <a:t>Depletion Method</a:t>
            </a:r>
          </a:p>
          <a:p>
            <a:pPr marL="514350" indent="-514350">
              <a:buFont typeface="+mj-lt"/>
              <a:buAutoNum type="arabicPeriod"/>
            </a:pPr>
            <a:r>
              <a:rPr lang="en-US" dirty="0" smtClean="0"/>
              <a:t>Sum of the Digits Method</a:t>
            </a:r>
          </a:p>
          <a:p>
            <a:pPr marL="514350" indent="-514350">
              <a:buFont typeface="+mj-lt"/>
              <a:buAutoNum type="arabicPeriod"/>
            </a:pPr>
            <a:r>
              <a:rPr lang="en-US" dirty="0" smtClean="0"/>
              <a:t>Machine Hour Rate Method</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Straight Line Method</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r>
              <a:rPr lang="en-US" dirty="0" smtClean="0"/>
              <a:t>The most common method of depreciating assets.</a:t>
            </a:r>
          </a:p>
          <a:p>
            <a:pPr algn="just"/>
            <a:r>
              <a:rPr lang="de-CH" dirty="0" smtClean="0"/>
              <a:t>Charges equal amount of depreciation each year over useful life of asset</a:t>
            </a:r>
            <a:r>
              <a:rPr lang="en-US" dirty="0" smtClean="0"/>
              <a:t>.</a:t>
            </a:r>
          </a:p>
          <a:p>
            <a:pPr algn="just"/>
            <a:r>
              <a:rPr lang="en-US" dirty="0" smtClean="0"/>
              <a:t>Where economic benefits from an asset are expected to be realized evenly over its life. </a:t>
            </a:r>
          </a:p>
          <a:p>
            <a:pPr algn="just"/>
            <a:r>
              <a:rPr lang="en-US" dirty="0" smtClean="0"/>
              <a:t> </a:t>
            </a:r>
            <a:r>
              <a:rPr lang="en-US" b="1" dirty="0" smtClean="0"/>
              <a:t>Formula:</a:t>
            </a:r>
          </a:p>
          <a:p>
            <a:pPr algn="just"/>
            <a:endParaRPr lang="en-US" b="1" dirty="0" smtClean="0"/>
          </a:p>
          <a:p>
            <a:pPr algn="just">
              <a:buNone/>
            </a:pPr>
            <a:r>
              <a:rPr lang="en-US" dirty="0" smtClean="0"/>
              <a:t> </a:t>
            </a:r>
          </a:p>
          <a:p>
            <a:pPr algn="just">
              <a:buNone/>
            </a:pPr>
            <a:endParaRPr lang="en-US" dirty="0" smtClean="0"/>
          </a:p>
          <a:p>
            <a:pPr algn="just">
              <a:buNone/>
            </a:pPr>
            <a:r>
              <a:rPr lang="en-US" dirty="0" smtClean="0"/>
              <a:t>Say: useful life: life expected of assets.</a:t>
            </a:r>
          </a:p>
          <a:p>
            <a:endParaRPr lang="en-US" dirty="0"/>
          </a:p>
        </p:txBody>
      </p:sp>
      <p:pic>
        <p:nvPicPr>
          <p:cNvPr id="4" name="Picture 3" descr="life 01.jpg"/>
          <p:cNvPicPr>
            <a:picLocks noChangeAspect="1"/>
          </p:cNvPicPr>
          <p:nvPr/>
        </p:nvPicPr>
        <p:blipFill>
          <a:blip r:embed="rId3" cstate="print"/>
          <a:stretch>
            <a:fillRect/>
          </a:stretch>
        </p:blipFill>
        <p:spPr>
          <a:xfrm>
            <a:off x="2590800" y="4191000"/>
            <a:ext cx="5562600" cy="1066800"/>
          </a:xfrm>
          <a:prstGeom prst="rect">
            <a:avLst/>
          </a:prstGeom>
        </p:spPr>
      </p:pic>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Reducing Balance Method</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Also known as Written Down Method (WDM)</a:t>
            </a:r>
          </a:p>
          <a:p>
            <a:r>
              <a:rPr lang="en-US" dirty="0" smtClean="0"/>
              <a:t>This method charges depreciation at a higher rate in the earlier years of an asset.</a:t>
            </a:r>
          </a:p>
          <a:p>
            <a:r>
              <a:rPr lang="en-US" dirty="0" smtClean="0"/>
              <a:t>Some Assets generate more revenue (income) in their early life and less in latter years.</a:t>
            </a:r>
          </a:p>
          <a:p>
            <a:r>
              <a:rPr lang="en-US" dirty="0" smtClean="0"/>
              <a:t>Some assets are used more in their early life.</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Sum of the years' digits</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This method involves calculating depreciation based on the sum of the number of years in an asset's useful life. </a:t>
            </a:r>
          </a:p>
          <a:p>
            <a:r>
              <a:rPr lang="en-US" b="1" dirty="0" smtClean="0"/>
              <a:t>Formula: </a:t>
            </a:r>
          </a:p>
          <a:p>
            <a:endParaRPr lang="en-US" dirty="0" smtClean="0"/>
          </a:p>
          <a:p>
            <a:r>
              <a:rPr lang="en-US" dirty="0" smtClean="0"/>
              <a:t>Calculate the sum of the years' digits:</a:t>
            </a:r>
          </a:p>
          <a:p>
            <a:pPr>
              <a:buNone/>
            </a:pPr>
            <a:r>
              <a:rPr lang="en-US" dirty="0" smtClean="0"/>
              <a:t>     If Life expected: 4 years  = 4+3+2+1 = 10 years</a:t>
            </a:r>
          </a:p>
          <a:p>
            <a:r>
              <a:rPr lang="en-US" dirty="0" smtClean="0"/>
              <a:t> Calculate the depreciable amount: </a:t>
            </a:r>
          </a:p>
          <a:p>
            <a:pPr>
              <a:buNone/>
            </a:pPr>
            <a:r>
              <a:rPr lang="en-US" dirty="0" smtClean="0"/>
              <a:t>          = ( Cost - Residual value)</a:t>
            </a:r>
          </a:p>
          <a:p>
            <a:endParaRPr lang="en-US" dirty="0"/>
          </a:p>
        </p:txBody>
      </p:sp>
      <p:pic>
        <p:nvPicPr>
          <p:cNvPr id="4" name="Picture 3" descr="sum 01.png"/>
          <p:cNvPicPr>
            <a:picLocks noChangeAspect="1"/>
          </p:cNvPicPr>
          <p:nvPr/>
        </p:nvPicPr>
        <p:blipFill>
          <a:blip r:embed="rId2" cstate="print"/>
          <a:stretch>
            <a:fillRect/>
          </a:stretch>
        </p:blipFill>
        <p:spPr>
          <a:xfrm>
            <a:off x="4267200" y="2362200"/>
            <a:ext cx="4114800" cy="1295400"/>
          </a:xfrm>
          <a:prstGeom prst="rect">
            <a:avLst/>
          </a:prstGeom>
        </p:spPr>
      </p:pic>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b="1" dirty="0" smtClean="0"/>
              <a:t>Sinking Fund Method</a:t>
            </a:r>
            <a:endParaRPr lang="en-US" dirty="0"/>
          </a:p>
        </p:txBody>
      </p:sp>
      <p:sp>
        <p:nvSpPr>
          <p:cNvPr id="3" name="Content Placeholder 2"/>
          <p:cNvSpPr>
            <a:spLocks noGrp="1"/>
          </p:cNvSpPr>
          <p:nvPr>
            <p:ph idx="1"/>
          </p:nvPr>
        </p:nvSpPr>
        <p:spPr>
          <a:xfrm>
            <a:off x="457200" y="1371600"/>
            <a:ext cx="8229600" cy="4754563"/>
          </a:xfrm>
        </p:spPr>
        <p:txBody>
          <a:bodyPr/>
          <a:lstStyle/>
          <a:p>
            <a:pPr algn="just"/>
            <a:r>
              <a:rPr lang="en-US" dirty="0" smtClean="0"/>
              <a:t>Sum required to buy (replace)  the new asset is available from depreciation or sinking fund.</a:t>
            </a:r>
          </a:p>
          <a:p>
            <a:pPr algn="just"/>
            <a:r>
              <a:rPr lang="en-US" dirty="0" smtClean="0"/>
              <a:t>Annual amount of depreciation is calculated by using an annuity table.</a:t>
            </a:r>
          </a:p>
          <a:p>
            <a:pPr algn="just"/>
            <a:r>
              <a:rPr lang="en-US" dirty="0" smtClean="0"/>
              <a:t>This method is specially applicable to costly machines in large scale industries.</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b="1" dirty="0" smtClean="0"/>
              <a:t>Revaluation Method</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smtClean="0"/>
              <a:t>In this method the assets are revalued each year.</a:t>
            </a:r>
          </a:p>
          <a:p>
            <a:pPr algn="just"/>
            <a:r>
              <a:rPr lang="en-US" dirty="0" smtClean="0"/>
              <a:t> The method is normally use to charge depreciation on numerous inexpensive fixed assets like small tools, live stock, patents, copy rights and other assets of such nature, which are constantly changing and their period of life is most uncertain</a:t>
            </a:r>
          </a:p>
          <a:p>
            <a:pPr algn="just"/>
            <a:r>
              <a:rPr lang="en-US" dirty="0" smtClean="0"/>
              <a:t>Accordingly periodic inventory is taken of usable items and valued at cost irrespective of ruling prices. </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Insurance Policy Method</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Insurance policy method is just like sinking fund method of depreciation, </a:t>
            </a:r>
          </a:p>
          <a:p>
            <a:r>
              <a:rPr lang="en-US" dirty="0" smtClean="0"/>
              <a:t>but in this method, </a:t>
            </a:r>
            <a:r>
              <a:rPr lang="en-US" b="1" dirty="0" smtClean="0"/>
              <a:t>the money is used to pay premium for insurance company</a:t>
            </a:r>
            <a:r>
              <a:rPr lang="en-US" dirty="0" smtClean="0"/>
              <a:t>. </a:t>
            </a:r>
          </a:p>
          <a:p>
            <a:r>
              <a:rPr lang="en-US" dirty="0" smtClean="0"/>
              <a:t>Premium will be charged at the start of the year. Money at the end of maturity can be used to buy a </a:t>
            </a:r>
            <a:r>
              <a:rPr lang="en-US" smtClean="0"/>
              <a:t>new asset.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Branch of Accounting</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fontScale="92500" lnSpcReduction="10000"/>
          </a:bodyPr>
          <a:lstStyle/>
          <a:p>
            <a:pPr algn="just"/>
            <a:r>
              <a:rPr lang="en-US" b="1" dirty="0" smtClean="0"/>
              <a:t>What are the eight branches of accounting?</a:t>
            </a:r>
          </a:p>
          <a:p>
            <a:pPr marL="514350" indent="-514350">
              <a:buFont typeface="+mj-lt"/>
              <a:buAutoNum type="arabicPeriod"/>
            </a:pPr>
            <a:r>
              <a:rPr lang="en-US" dirty="0" smtClean="0"/>
              <a:t>Financial accounting.</a:t>
            </a:r>
          </a:p>
          <a:p>
            <a:pPr marL="514350" indent="-514350">
              <a:buFont typeface="+mj-lt"/>
              <a:buAutoNum type="arabicPeriod"/>
            </a:pPr>
            <a:r>
              <a:rPr lang="en-US" dirty="0" smtClean="0"/>
              <a:t>Cost accounting.</a:t>
            </a:r>
          </a:p>
          <a:p>
            <a:pPr marL="514350" indent="-514350">
              <a:buFont typeface="+mj-lt"/>
              <a:buAutoNum type="arabicPeriod"/>
            </a:pPr>
            <a:r>
              <a:rPr lang="en-US" dirty="0" smtClean="0"/>
              <a:t>Auditing.</a:t>
            </a:r>
          </a:p>
          <a:p>
            <a:pPr marL="514350" indent="-514350">
              <a:buFont typeface="+mj-lt"/>
              <a:buAutoNum type="arabicPeriod"/>
            </a:pPr>
            <a:r>
              <a:rPr lang="en-US" dirty="0" smtClean="0"/>
              <a:t>Managerial accounting.</a:t>
            </a:r>
          </a:p>
          <a:p>
            <a:pPr marL="514350" indent="-514350">
              <a:buFont typeface="+mj-lt"/>
              <a:buAutoNum type="arabicPeriod"/>
            </a:pPr>
            <a:r>
              <a:rPr lang="en-US" dirty="0" smtClean="0"/>
              <a:t>Accounting information systems.</a:t>
            </a:r>
          </a:p>
          <a:p>
            <a:pPr marL="514350" indent="-514350">
              <a:buFont typeface="+mj-lt"/>
              <a:buAutoNum type="arabicPeriod"/>
            </a:pPr>
            <a:r>
              <a:rPr lang="en-US" dirty="0" smtClean="0"/>
              <a:t>Tax accounting.</a:t>
            </a:r>
          </a:p>
          <a:p>
            <a:pPr marL="514350" indent="-514350">
              <a:buFont typeface="+mj-lt"/>
              <a:buAutoNum type="arabicPeriod"/>
            </a:pPr>
            <a:r>
              <a:rPr lang="en-US" dirty="0" smtClean="0"/>
              <a:t>Forensic accounting.</a:t>
            </a:r>
          </a:p>
          <a:p>
            <a:pPr marL="514350" indent="-514350">
              <a:buFont typeface="+mj-lt"/>
              <a:buAutoNum type="arabicPeriod"/>
            </a:pPr>
            <a:r>
              <a:rPr lang="en-US" dirty="0" smtClean="0"/>
              <a:t>Fiduciary accounting.</a:t>
            </a:r>
          </a:p>
          <a:p>
            <a:pPr algn="just"/>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Module V </a:t>
            </a:r>
            <a:endParaRPr lang="en-US" dirty="0"/>
          </a:p>
        </p:txBody>
      </p:sp>
      <p:sp>
        <p:nvSpPr>
          <p:cNvPr id="3" name="Content Placeholder 2"/>
          <p:cNvSpPr>
            <a:spLocks noGrp="1"/>
          </p:cNvSpPr>
          <p:nvPr>
            <p:ph idx="1"/>
          </p:nvPr>
        </p:nvSpPr>
        <p:spPr>
          <a:xfrm>
            <a:off x="457200" y="1524000"/>
            <a:ext cx="8229600" cy="4602163"/>
          </a:xfrm>
        </p:spPr>
        <p:txBody>
          <a:bodyPr/>
          <a:lstStyle/>
          <a:p>
            <a:pPr algn="just"/>
            <a:r>
              <a:rPr lang="en-IN" b="1" dirty="0" smtClean="0">
                <a:latin typeface="Times New Roman" pitchFamily="18" charset="0"/>
                <a:cs typeface="Times New Roman" pitchFamily="18" charset="0"/>
              </a:rPr>
              <a:t>Single Entry System: </a:t>
            </a:r>
            <a:r>
              <a:rPr lang="en-IN" dirty="0" smtClean="0">
                <a:latin typeface="Times New Roman" pitchFamily="18" charset="0"/>
                <a:cs typeface="Times New Roman" pitchFamily="18" charset="0"/>
              </a:rPr>
              <a:t>Advantages and disadvantages of SES, Single Entry vs. Double Entry, Calculation of profits, Statement of affairs method, Conversion method</a:t>
            </a:r>
            <a:endParaRPr lang="en-US" dirty="0">
              <a:latin typeface="Times New Roman" pitchFamily="18" charset="0"/>
              <a:cs typeface="Times New Roman" pitchFamily="18"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9144000" cy="914400"/>
          </a:xfrm>
          <a:solidFill>
            <a:srgbClr val="C00000"/>
          </a:solidFill>
        </p:spPr>
        <p:txBody>
          <a:bodyPr/>
          <a:lstStyle/>
          <a:p>
            <a:r>
              <a:rPr lang="en-US" dirty="0" smtClean="0"/>
              <a:t>Module V </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800" dirty="0" smtClean="0">
                <a:latin typeface="Times New Roman" pitchFamily="18" charset="0"/>
                <a:cs typeface="Times New Roman" pitchFamily="18" charset="0"/>
              </a:rPr>
              <a:t>The term 'Single Entry' refers to a method of maintaining the accounts in a manner convenient to a business house.</a:t>
            </a:r>
          </a:p>
          <a:p>
            <a:pPr algn="just"/>
            <a:r>
              <a:rPr lang="en-US" sz="2800" dirty="0" smtClean="0">
                <a:latin typeface="Times New Roman" pitchFamily="18" charset="0"/>
                <a:cs typeface="Times New Roman" pitchFamily="18" charset="0"/>
              </a:rPr>
              <a:t> Does not exactly follow the principles of double entry system. </a:t>
            </a:r>
          </a:p>
          <a:p>
            <a:pPr algn="just"/>
            <a:r>
              <a:rPr lang="en-US" sz="2800" dirty="0" smtClean="0">
                <a:latin typeface="Times New Roman" pitchFamily="18" charset="0"/>
                <a:cs typeface="Times New Roman" pitchFamily="18" charset="0"/>
              </a:rPr>
              <a:t> This system only the minimum accounts.</a:t>
            </a:r>
          </a:p>
          <a:p>
            <a:pPr algn="just"/>
            <a:r>
              <a:rPr lang="en-US" sz="2800" dirty="0" smtClean="0">
                <a:latin typeface="Times New Roman" pitchFamily="18" charset="0"/>
                <a:cs typeface="Times New Roman" pitchFamily="18" charset="0"/>
              </a:rPr>
              <a:t>In other words single entry system is incomplete form of account keeping.</a:t>
            </a:r>
            <a:endParaRPr lang="en-US" sz="2800" dirty="0">
              <a:latin typeface="Times New Roman" pitchFamily="18" charset="0"/>
              <a:cs typeface="Times New Roman" pitchFamily="18"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b="1" dirty="0" smtClean="0"/>
              <a:t>Incomplete account keeping : </a:t>
            </a:r>
            <a:r>
              <a:rPr lang="en-US" sz="2800" dirty="0" smtClean="0"/>
              <a:t>This system records double effect of only some transactions. It record only the single aspect of many transactions while it fails to records few other transactions. Hence it is incomplete, defective and crude system.</a:t>
            </a:r>
          </a:p>
          <a:p>
            <a:r>
              <a:rPr lang="en-US" sz="2800" b="1" dirty="0" smtClean="0"/>
              <a:t>Variations: </a:t>
            </a:r>
            <a:r>
              <a:rPr lang="en-US" sz="2800" dirty="0" smtClean="0"/>
              <a:t>The single entry system of accounting varies from business to business. Hence it lacks uniformity.</a:t>
            </a:r>
          </a:p>
          <a:p>
            <a:r>
              <a:rPr lang="en-US" sz="2800" b="1" dirty="0" smtClean="0"/>
              <a:t>Flexible : </a:t>
            </a:r>
            <a:r>
              <a:rPr lang="en-US" sz="2800" dirty="0" smtClean="0"/>
              <a:t>No rigid rules and principles are followed under this system.</a:t>
            </a:r>
            <a:endParaRPr lang="en-US" sz="2800" dirty="0">
              <a:latin typeface="Times New Roman" pitchFamily="18" charset="0"/>
              <a:cs typeface="Times New Roman" pitchFamily="18"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sz="2800" dirty="0" smtClean="0">
                <a:latin typeface="Times New Roman" pitchFamily="18" charset="0"/>
                <a:cs typeface="Times New Roman" pitchFamily="18" charset="0"/>
              </a:rPr>
              <a:t> </a:t>
            </a:r>
            <a:r>
              <a:rPr lang="en-US" sz="5100" dirty="0" smtClean="0"/>
              <a:t>The following are the special features of single entry system :</a:t>
            </a:r>
          </a:p>
          <a:p>
            <a:pPr algn="just"/>
            <a:r>
              <a:rPr lang="en-US" sz="5100" b="1" dirty="0" smtClean="0"/>
              <a:t>Unsuitable for big business :This system is suitable only for small business carried on </a:t>
            </a:r>
            <a:r>
              <a:rPr lang="en-US" sz="5100" dirty="0" smtClean="0"/>
              <a:t>proprietary or partnership basis. Big businesses especially Joint Stock companies cannot afford to maintain accounts as per this system, which is defective and unscientific.</a:t>
            </a:r>
          </a:p>
          <a:p>
            <a:pPr algn="just"/>
            <a:r>
              <a:rPr lang="en-US" sz="5100" b="1" dirty="0" smtClean="0">
                <a:latin typeface="Times New Roman" pitchFamily="18" charset="0"/>
                <a:cs typeface="Times New Roman" pitchFamily="18" charset="0"/>
              </a:rPr>
              <a:t>Only personal and cash Accounts : Under this system only the personal accounts of debtors </a:t>
            </a:r>
            <a:r>
              <a:rPr lang="en-US" sz="5100" dirty="0" smtClean="0">
                <a:latin typeface="Times New Roman" pitchFamily="18" charset="0"/>
                <a:cs typeface="Times New Roman" pitchFamily="18" charset="0"/>
              </a:rPr>
              <a:t>and creditors as well as cash and bank accounts are maintained. The impersonal accounts (i.e. real &amp; nominal accounts) are not maintained.</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sz="2000" b="1" dirty="0" smtClean="0">
                <a:latin typeface="Times New Roman" pitchFamily="18" charset="0"/>
                <a:cs typeface="Times New Roman" pitchFamily="18" charset="0"/>
              </a:rPr>
              <a:t>Advantages of Single Entry System</a:t>
            </a:r>
          </a:p>
          <a:p>
            <a:r>
              <a:rPr lang="en-US" sz="2400" b="1" dirty="0" smtClean="0">
                <a:latin typeface="Times New Roman" pitchFamily="18" charset="0"/>
                <a:cs typeface="Times New Roman" pitchFamily="18" charset="0"/>
              </a:rPr>
              <a:t>Easy to understand</a:t>
            </a:r>
            <a:r>
              <a:rPr lang="en-US" sz="2400" dirty="0" smtClean="0">
                <a:latin typeface="Times New Roman" pitchFamily="18" charset="0"/>
                <a:cs typeface="Times New Roman" pitchFamily="18" charset="0"/>
              </a:rPr>
              <a:t>: A single entry system is very easy to understand even a layman can understand. so, prepare the accounts is very easy. </a:t>
            </a:r>
          </a:p>
          <a:p>
            <a:r>
              <a:rPr lang="en-US" sz="2400" b="1" dirty="0" smtClean="0">
                <a:latin typeface="Times New Roman" pitchFamily="18" charset="0"/>
                <a:cs typeface="Times New Roman" pitchFamily="18" charset="0"/>
              </a:rPr>
              <a:t>Cost-effective</a:t>
            </a:r>
            <a:r>
              <a:rPr lang="en-US" sz="2400" dirty="0" smtClean="0">
                <a:latin typeface="Times New Roman" pitchFamily="18" charset="0"/>
                <a:cs typeface="Times New Roman" pitchFamily="18" charset="0"/>
              </a:rPr>
              <a:t>: In single entry system we not require any accountant and chartered accountant for audit the account so the cost is very less cooperative to double-entry book-keeping system</a:t>
            </a:r>
          </a:p>
          <a:p>
            <a:r>
              <a:rPr lang="en-US" sz="2400" b="1" dirty="0" smtClean="0">
                <a:latin typeface="Times New Roman" pitchFamily="18" charset="0"/>
                <a:cs typeface="Times New Roman" pitchFamily="18" charset="0"/>
              </a:rPr>
              <a:t>Time-Saving</a:t>
            </a:r>
            <a:r>
              <a:rPr lang="en-US" sz="2400" dirty="0" smtClean="0">
                <a:latin typeface="Times New Roman" pitchFamily="18" charset="0"/>
                <a:cs typeface="Times New Roman" pitchFamily="18" charset="0"/>
              </a:rPr>
              <a:t>: Under single entry system, we record only one entry for every transaction thus, this lead to time-saving for the business</a:t>
            </a:r>
          </a:p>
          <a:p>
            <a:r>
              <a:rPr lang="en-US" sz="2400" b="1" dirty="0" smtClean="0">
                <a:latin typeface="Times New Roman" pitchFamily="18" charset="0"/>
                <a:cs typeface="Times New Roman" pitchFamily="18" charset="0"/>
              </a:rPr>
              <a:t>Good For Small Business</a:t>
            </a:r>
            <a:r>
              <a:rPr lang="en-US" sz="2400" dirty="0" smtClean="0">
                <a:latin typeface="Times New Roman" pitchFamily="18" charset="0"/>
                <a:cs typeface="Times New Roman" pitchFamily="18" charset="0"/>
              </a:rPr>
              <a:t>: Small business can implement the single entry system as it is cost-effective and easy to understand</a:t>
            </a:r>
          </a:p>
          <a:p>
            <a:r>
              <a:rPr lang="en-US" sz="2400" b="1" dirty="0" smtClean="0">
                <a:latin typeface="Times New Roman" pitchFamily="18" charset="0"/>
                <a:cs typeface="Times New Roman" pitchFamily="18" charset="0"/>
              </a:rPr>
              <a:t>Helps in Decisions Making:</a:t>
            </a:r>
            <a:r>
              <a:rPr lang="en-US" sz="2400" dirty="0" smtClean="0">
                <a:latin typeface="Times New Roman" pitchFamily="18" charset="0"/>
                <a:cs typeface="Times New Roman" pitchFamily="18" charset="0"/>
              </a:rPr>
              <a:t> It provides the basic information to the manager about the sales and profit so they can make decisions accordingly</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fontScale="40000" lnSpcReduction="20000"/>
          </a:bodyPr>
          <a:lstStyle/>
          <a:p>
            <a:r>
              <a:rPr lang="en-US" sz="5900" b="1" dirty="0" smtClean="0"/>
              <a:t>Disadvantages of Single Entry System</a:t>
            </a:r>
          </a:p>
          <a:p>
            <a:r>
              <a:rPr lang="en-US" sz="2800" dirty="0" smtClean="0">
                <a:latin typeface="Times New Roman" pitchFamily="18" charset="0"/>
                <a:cs typeface="Times New Roman" pitchFamily="18" charset="0"/>
              </a:rPr>
              <a:t> </a:t>
            </a:r>
            <a:r>
              <a:rPr lang="en-US" sz="5400" b="1" dirty="0" smtClean="0"/>
              <a:t>low accuracy</a:t>
            </a:r>
            <a:r>
              <a:rPr lang="en-US" sz="5400" dirty="0" smtClean="0"/>
              <a:t>: In this system, the accuracy of the account is low as we record only one aspect of the transactions.</a:t>
            </a:r>
          </a:p>
          <a:p>
            <a:r>
              <a:rPr lang="en-US" sz="5400" b="1" dirty="0" smtClean="0"/>
              <a:t>Calculation Error</a:t>
            </a:r>
            <a:r>
              <a:rPr lang="en-US" sz="5400" dirty="0" smtClean="0"/>
              <a:t>: If there is any calculation error so we not have cross-checking option as we have in the double-entry system.</a:t>
            </a:r>
          </a:p>
          <a:p>
            <a:r>
              <a:rPr lang="en-US" sz="5400" b="1" dirty="0" smtClean="0"/>
              <a:t>Not Able to Prepare Financial statement</a:t>
            </a:r>
            <a:r>
              <a:rPr lang="en-US" sz="5400" dirty="0" smtClean="0"/>
              <a:t>: In Single system, we can not prepare the financial statements </a:t>
            </a:r>
            <a:r>
              <a:rPr lang="en-US" sz="5400" i="1" dirty="0" smtClean="0"/>
              <a:t>Profit &amp; Loss Account and Balance Sheet</a:t>
            </a:r>
            <a:r>
              <a:rPr lang="en-US" sz="5400" dirty="0" smtClean="0"/>
              <a:t>.</a:t>
            </a:r>
          </a:p>
          <a:p>
            <a:r>
              <a:rPr lang="en-US" sz="5400" b="1" dirty="0" smtClean="0"/>
              <a:t>Manipulation of Account</a:t>
            </a:r>
            <a:r>
              <a:rPr lang="en-US" sz="5400" dirty="0" smtClean="0"/>
              <a:t>: under this system manipulation of the account is very easy there is no cross-check option.</a:t>
            </a:r>
          </a:p>
          <a:p>
            <a:r>
              <a:rPr lang="en-US" sz="5400" b="1" dirty="0" smtClean="0"/>
              <a:t>Personal </a:t>
            </a:r>
            <a:r>
              <a:rPr lang="en-US" sz="5400" b="1" dirty="0" err="1" smtClean="0"/>
              <a:t>Biasedness</a:t>
            </a:r>
            <a:r>
              <a:rPr lang="en-US" sz="5400" dirty="0" smtClean="0"/>
              <a:t>: Account can be biased but it depends upon who prepares the accounts.</a:t>
            </a:r>
          </a:p>
          <a:p>
            <a:endParaRPr lang="en-US" sz="5100" dirty="0" smtClean="0">
              <a:latin typeface="Times New Roman" pitchFamily="18" charset="0"/>
              <a:cs typeface="Times New Roman" pitchFamily="18"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sz="2800" b="1" dirty="0" smtClean="0"/>
              <a:t>Difference between Single Entry System &amp; Double Entry System.</a:t>
            </a:r>
          </a:p>
          <a:p>
            <a:pPr lvl="0"/>
            <a:r>
              <a:rPr lang="en-US" sz="2800" dirty="0" smtClean="0"/>
              <a:t>Single entry is an in-complete system of accounting, whereas double entry system is a complete system of accounting transactions.</a:t>
            </a:r>
          </a:p>
          <a:p>
            <a:pPr lvl="0"/>
            <a:r>
              <a:rPr lang="en-US" sz="2800" dirty="0" smtClean="0"/>
              <a:t>There is no reliability on books in a single entry system, whereas double entry system is a reliable accounting system.</a:t>
            </a:r>
          </a:p>
          <a:p>
            <a:pPr lvl="0"/>
            <a:r>
              <a:rPr lang="en-US" sz="2800" dirty="0" smtClean="0"/>
              <a:t>Checking of the arithmetical accuracy is possible in a double entry system through preparation of trial balance, whereas it is not possible under a single entry system.</a:t>
            </a:r>
          </a:p>
          <a:p>
            <a:pPr lvl="0"/>
            <a:r>
              <a:rPr lang="en-US" sz="2800" dirty="0" smtClean="0"/>
              <a:t>Since, single entry system does not maintain Trading, and Profit &amp; Loss Account, and Balance Sheet; hence, ascertainment of the actual profit and exact financial position of the firms is not possible, on the other hand, all above is quite possible under the double entry system of accounting</a:t>
            </a:r>
          </a:p>
          <a:p>
            <a:endParaRPr lang="en-US" sz="2800" b="1" dirty="0" smtClean="0"/>
          </a:p>
          <a:p>
            <a:pPr>
              <a:buNone/>
            </a:pPr>
            <a:r>
              <a:rPr lang="en-US" sz="2800" dirty="0" smtClean="0">
                <a:latin typeface="Times New Roman" pitchFamily="18" charset="0"/>
                <a:cs typeface="Times New Roman" pitchFamily="18" charset="0"/>
              </a:rPr>
              <a:t> </a:t>
            </a:r>
            <a:endParaRPr lang="en-US" sz="5100" dirty="0" smtClean="0">
              <a:latin typeface="Times New Roman" pitchFamily="18" charset="0"/>
              <a:cs typeface="Times New Roman" pitchFamily="18"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sz="2800" b="1" dirty="0" smtClean="0"/>
              <a:t>Limitations of Single Entry System</a:t>
            </a:r>
            <a:endParaRPr lang="en-US" sz="2800" dirty="0" smtClean="0"/>
          </a:p>
          <a:p>
            <a:pPr lvl="0"/>
            <a:r>
              <a:rPr lang="en-US" sz="2800" dirty="0" smtClean="0"/>
              <a:t>Preparation of Statement of Affairs</a:t>
            </a:r>
          </a:p>
          <a:p>
            <a:pPr lvl="0"/>
            <a:r>
              <a:rPr lang="en-US" sz="2800" dirty="0" smtClean="0"/>
              <a:t>To know the financial position of a business, the list of assets &amp; liabilities and statement of affairs are prepared on the last date of accounting period. As stated earlier, in the absence of real accounts, it is not possible to prepare a Balance sheet.</a:t>
            </a:r>
          </a:p>
          <a:p>
            <a:pPr lvl="0"/>
            <a:r>
              <a:rPr lang="en-US" sz="2800" dirty="0" smtClean="0"/>
              <a:t>Following points are required to prepare the statement of affairs −</a:t>
            </a:r>
          </a:p>
          <a:p>
            <a:pPr lvl="0"/>
            <a:r>
              <a:rPr lang="en-US" sz="2800" dirty="0" smtClean="0"/>
              <a:t>With the help of personal accounts, a list of debtors and creditors should be prepared.</a:t>
            </a:r>
          </a:p>
          <a:p>
            <a:pPr lvl="0"/>
            <a:r>
              <a:rPr lang="en-US" sz="2800" dirty="0" smtClean="0"/>
              <a:t>Stock valuation method will be either on cost or market price, whichever is lower.</a:t>
            </a:r>
          </a:p>
          <a:p>
            <a:pPr lvl="0"/>
            <a:r>
              <a:rPr lang="en-US" sz="2800" dirty="0" smtClean="0"/>
              <a:t>Cash book balance should be physically verified with the cash book.</a:t>
            </a:r>
          </a:p>
          <a:p>
            <a:pPr lvl="0"/>
            <a:r>
              <a:rPr lang="en-US" sz="2800" dirty="0" smtClean="0"/>
              <a:t>Bank balance should also be reconciled with the Bank statements.</a:t>
            </a:r>
          </a:p>
          <a:p>
            <a:r>
              <a:rPr lang="en-US" sz="2800" dirty="0" smtClean="0">
                <a:latin typeface="Times New Roman" pitchFamily="18" charset="0"/>
                <a:cs typeface="Times New Roman" pitchFamily="18" charset="0"/>
              </a:rPr>
              <a:t> </a:t>
            </a:r>
            <a:endParaRPr lang="en-US" sz="5100" dirty="0" smtClean="0">
              <a:latin typeface="Times New Roman" pitchFamily="18" charset="0"/>
              <a:cs typeface="Times New Roman" pitchFamily="18"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C00000"/>
          </a:solidFill>
        </p:spPr>
        <p:txBody>
          <a:bodyPr/>
          <a:lstStyle/>
          <a:p>
            <a:r>
              <a:rPr lang="en-US" dirty="0" smtClean="0"/>
              <a:t>Single Entry System </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buFont typeface="Wingdings" pitchFamily="2" charset="2"/>
              <a:buChar char="q"/>
            </a:pPr>
            <a:r>
              <a:rPr lang="en-US" sz="2800" b="1" dirty="0" smtClean="0"/>
              <a:t>Preparation of Statement of Affairs</a:t>
            </a:r>
            <a:endParaRPr lang="en-US" sz="2800" dirty="0" smtClean="0"/>
          </a:p>
          <a:p>
            <a:r>
              <a:rPr lang="en-US" sz="2800" dirty="0" smtClean="0"/>
              <a:t>Following points are required to prepare the statement of affairs −</a:t>
            </a:r>
          </a:p>
          <a:p>
            <a:pPr lvl="0"/>
            <a:r>
              <a:rPr lang="en-US" sz="2800" dirty="0" smtClean="0"/>
              <a:t>With the help of personal accounts, a list of debtors and creditors should be prepared.</a:t>
            </a:r>
          </a:p>
          <a:p>
            <a:pPr lvl="0"/>
            <a:r>
              <a:rPr lang="en-US" sz="2800" dirty="0" smtClean="0"/>
              <a:t>Stock valuation method will be either on cost or market price, whichever is lower.</a:t>
            </a:r>
          </a:p>
          <a:p>
            <a:pPr lvl="0"/>
            <a:r>
              <a:rPr lang="en-US" sz="2800" dirty="0" smtClean="0"/>
              <a:t>Cash book balance should be physically verified with the cash book.</a:t>
            </a:r>
          </a:p>
          <a:p>
            <a:pPr lvl="0"/>
            <a:r>
              <a:rPr lang="en-US" sz="2800" dirty="0" smtClean="0"/>
              <a:t>Bank balance should also be reconciled with the Bank statements.</a:t>
            </a:r>
          </a:p>
          <a:p>
            <a:pPr lvl="0"/>
            <a:r>
              <a:rPr lang="en-US" sz="2800" dirty="0" smtClean="0"/>
              <a:t>Statement of affairs should contain the income received in advance and the expenses paid in advance.</a:t>
            </a:r>
          </a:p>
          <a:p>
            <a:pPr>
              <a:buNone/>
            </a:pPr>
            <a:r>
              <a:rPr lang="en-US" sz="2800" dirty="0" smtClean="0">
                <a:latin typeface="Times New Roman" pitchFamily="18" charset="0"/>
                <a:cs typeface="Times New Roman" pitchFamily="18" charset="0"/>
              </a:rPr>
              <a:t> </a:t>
            </a:r>
            <a:endParaRPr lang="en-US" sz="5100"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normAutofit fontScale="90000"/>
          </a:bodyPr>
          <a:lstStyle/>
          <a:p>
            <a:r>
              <a:rPr lang="en-US" b="1" dirty="0" smtClean="0"/>
              <a:t/>
            </a:r>
            <a:br>
              <a:rPr lang="en-US" b="1" dirty="0" smtClean="0"/>
            </a:br>
            <a:r>
              <a:rPr lang="en-US" b="1" dirty="0" smtClean="0"/>
              <a:t>Limitations of Accounting</a:t>
            </a:r>
            <a:br>
              <a:rPr lang="en-US" b="1" dirty="0" smtClean="0"/>
            </a:b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lnSpcReduction="10000"/>
          </a:bodyPr>
          <a:lstStyle/>
          <a:p>
            <a:pPr algn="just">
              <a:buFont typeface="Wingdings" pitchFamily="2" charset="2"/>
              <a:buChar char="q"/>
            </a:pPr>
            <a:r>
              <a:rPr lang="en-US" b="1" dirty="0" smtClean="0"/>
              <a:t> Limitations of Financial Accounting</a:t>
            </a:r>
          </a:p>
          <a:p>
            <a:pPr marL="514350" indent="-514350" algn="just">
              <a:buFont typeface="+mj-lt"/>
              <a:buAutoNum type="arabicPeriod"/>
            </a:pPr>
            <a:r>
              <a:rPr lang="en-US" dirty="0" smtClean="0">
                <a:latin typeface="Times New Roman" pitchFamily="18" charset="0"/>
                <a:cs typeface="Times New Roman" pitchFamily="18" charset="0"/>
              </a:rPr>
              <a:t>No Clear Idea of Operating Efficiency: </a:t>
            </a:r>
          </a:p>
          <a:p>
            <a:pPr marL="514350" indent="-514350" algn="just">
              <a:buFont typeface="+mj-lt"/>
              <a:buAutoNum type="arabicPeriod"/>
            </a:pPr>
            <a:r>
              <a:rPr lang="en-US" dirty="0" smtClean="0">
                <a:latin typeface="Times New Roman" pitchFamily="18" charset="0"/>
                <a:cs typeface="Times New Roman" pitchFamily="18" charset="0"/>
              </a:rPr>
              <a:t>Weakness not Spotted Out by Collective Results:</a:t>
            </a:r>
          </a:p>
          <a:p>
            <a:pPr marL="514350" indent="-514350" algn="just">
              <a:buFont typeface="+mj-lt"/>
              <a:buAutoNum type="arabicPeriod"/>
            </a:pPr>
            <a:r>
              <a:rPr lang="en-US" dirty="0" smtClean="0">
                <a:latin typeface="Times New Roman" pitchFamily="18" charset="0"/>
                <a:cs typeface="Times New Roman" pitchFamily="18" charset="0"/>
              </a:rPr>
              <a:t>No Classification of Expenses and Accounts:</a:t>
            </a:r>
          </a:p>
          <a:p>
            <a:pPr marL="514350" indent="-514350" algn="just">
              <a:buFont typeface="+mj-lt"/>
              <a:buAutoNum type="arabicPeriod"/>
            </a:pPr>
            <a:r>
              <a:rPr lang="en-US" dirty="0" smtClean="0">
                <a:latin typeface="Times New Roman" pitchFamily="18" charset="0"/>
                <a:cs typeface="Times New Roman" pitchFamily="18" charset="0"/>
              </a:rPr>
              <a:t>Not Helpful in the Price Fixation: </a:t>
            </a:r>
          </a:p>
          <a:p>
            <a:pPr marL="514350" indent="-514350" algn="just">
              <a:buFont typeface="+mj-lt"/>
              <a:buAutoNum type="arabicPeriod"/>
            </a:pPr>
            <a:r>
              <a:rPr lang="en-US" dirty="0" smtClean="0">
                <a:latin typeface="Times New Roman" pitchFamily="18" charset="0"/>
                <a:cs typeface="Times New Roman" pitchFamily="18" charset="0"/>
              </a:rPr>
              <a:t>No Data for Comparison and Decision-making</a:t>
            </a:r>
          </a:p>
          <a:p>
            <a:pPr marL="514350" indent="-514350" algn="just">
              <a:buFont typeface="+mj-lt"/>
              <a:buAutoNum type="arabicPeriod"/>
            </a:pPr>
            <a:r>
              <a:rPr lang="en-US" dirty="0" smtClean="0">
                <a:latin typeface="Times New Roman" pitchFamily="18" charset="0"/>
                <a:cs typeface="Times New Roman" pitchFamily="18" charset="0"/>
              </a:rPr>
              <a:t> No Control on Cost:</a:t>
            </a:r>
          </a:p>
          <a:p>
            <a:pPr algn="just"/>
            <a:endParaRPr lang="en-US" b="1" dirty="0" smtClean="0"/>
          </a:p>
          <a:p>
            <a:pPr algn="just"/>
            <a:endParaRPr lang="en-US" b="1" dirty="0" smtClean="0"/>
          </a:p>
          <a:p>
            <a:pPr algn="just"/>
            <a:endParaRPr lang="en-US" b="1" dirty="0" smtClean="0"/>
          </a:p>
          <a:p>
            <a:pPr algn="just"/>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Ledger Account</a:t>
            </a:r>
            <a:endParaRPr lang="en-US"/>
          </a:p>
        </p:txBody>
      </p:sp>
      <p:sp>
        <p:nvSpPr>
          <p:cNvPr id="5" name="Slide Number Placeholder 4"/>
          <p:cNvSpPr>
            <a:spLocks noGrp="1"/>
          </p:cNvSpPr>
          <p:nvPr>
            <p:ph type="sldNum" sz="quarter" idx="12"/>
          </p:nvPr>
        </p:nvSpPr>
        <p:spPr/>
        <p:txBody>
          <a:bodyPr/>
          <a:lstStyle/>
          <a:p>
            <a:fld id="{FF481445-A74D-49B2-9E7C-530945818BF3}" type="slidenum">
              <a:rPr lang="en-US" smtClean="0"/>
              <a:pPr/>
              <a:t>140</a:t>
            </a:fld>
            <a:endParaRPr lang="en-US"/>
          </a:p>
        </p:txBody>
      </p:sp>
      <p:pic>
        <p:nvPicPr>
          <p:cNvPr id="8" name="Content Placeholder 7" descr="thank you.jpeg"/>
          <p:cNvPicPr>
            <a:picLocks noGrp="1" noChangeAspect="1"/>
          </p:cNvPicPr>
          <p:nvPr>
            <p:ph idx="1"/>
          </p:nvPr>
        </p:nvPicPr>
        <p:blipFill>
          <a:blip r:embed="rId2" cstate="print"/>
          <a:stretch>
            <a:fillRect/>
          </a:stretch>
        </p:blipFill>
        <p:spPr>
          <a:xfrm>
            <a:off x="1905000" y="1676400"/>
            <a:ext cx="4876800" cy="3585170"/>
          </a:xfrm>
        </p:spPr>
      </p:pic>
    </p:spTree>
    <p:extLst>
      <p:ext uri="{BB962C8B-B14F-4D97-AF65-F5344CB8AC3E}">
        <p14:creationId xmlns:p14="http://schemas.microsoft.com/office/powerpoint/2010/main" val="3373891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Uses of  accountancy</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a:bodyPr>
          <a:lstStyle/>
          <a:p>
            <a:pPr algn="just"/>
            <a:r>
              <a:rPr lang="en-US" b="1" dirty="0" smtClean="0"/>
              <a:t>Purpose of Accounting</a:t>
            </a:r>
          </a:p>
          <a:p>
            <a:pPr marL="514350" indent="-514350" algn="just">
              <a:buFont typeface="+mj-lt"/>
              <a:buAutoNum type="arabicPeriod"/>
            </a:pPr>
            <a:r>
              <a:rPr lang="en-US" dirty="0" smtClean="0">
                <a:latin typeface="Times New Roman" pitchFamily="18" charset="0"/>
                <a:cs typeface="Times New Roman" pitchFamily="18" charset="0"/>
              </a:rPr>
              <a:t>Recording Transactions</a:t>
            </a:r>
          </a:p>
          <a:p>
            <a:pPr marL="514350" indent="-514350" algn="just">
              <a:buFont typeface="+mj-lt"/>
              <a:buAutoNum type="arabicPeriod"/>
            </a:pPr>
            <a:r>
              <a:rPr lang="en-US" dirty="0" smtClean="0">
                <a:latin typeface="Times New Roman" pitchFamily="18" charset="0"/>
                <a:cs typeface="Times New Roman" pitchFamily="18" charset="0"/>
              </a:rPr>
              <a:t>Budgeting and Planning</a:t>
            </a:r>
          </a:p>
          <a:p>
            <a:pPr marL="514350" indent="-514350" algn="just">
              <a:buFont typeface="+mj-lt"/>
              <a:buAutoNum type="arabicPeriod"/>
            </a:pPr>
            <a:r>
              <a:rPr lang="en-US" dirty="0" smtClean="0">
                <a:latin typeface="Times New Roman" pitchFamily="18" charset="0"/>
                <a:cs typeface="Times New Roman" pitchFamily="18" charset="0"/>
              </a:rPr>
              <a:t>Decision Making</a:t>
            </a:r>
          </a:p>
          <a:p>
            <a:pPr marL="514350" indent="-514350" algn="just">
              <a:buFont typeface="+mj-lt"/>
              <a:buAutoNum type="arabicPeriod"/>
            </a:pPr>
            <a:r>
              <a:rPr lang="en-US" dirty="0" smtClean="0">
                <a:latin typeface="Times New Roman" pitchFamily="18" charset="0"/>
                <a:cs typeface="Times New Roman" pitchFamily="18" charset="0"/>
              </a:rPr>
              <a:t>Business Performance</a:t>
            </a:r>
          </a:p>
          <a:p>
            <a:pPr marL="514350" indent="-514350" algn="just">
              <a:buFont typeface="+mj-lt"/>
              <a:buAutoNum type="arabicPeriod"/>
            </a:pPr>
            <a:r>
              <a:rPr lang="en-US" dirty="0" smtClean="0">
                <a:latin typeface="Times New Roman" pitchFamily="18" charset="0"/>
                <a:cs typeface="Times New Roman" pitchFamily="18" charset="0"/>
              </a:rPr>
              <a:t>Financial Position</a:t>
            </a:r>
          </a:p>
          <a:p>
            <a:pPr marL="514350" indent="-514350" algn="just">
              <a:buFont typeface="+mj-lt"/>
              <a:buAutoNum type="arabicPeriod"/>
            </a:pPr>
            <a:r>
              <a:rPr lang="en-US" dirty="0" smtClean="0">
                <a:latin typeface="Times New Roman" pitchFamily="18" charset="0"/>
                <a:cs typeface="Times New Roman" pitchFamily="18" charset="0"/>
              </a:rPr>
              <a:t>Liquidity</a:t>
            </a:r>
          </a:p>
          <a:p>
            <a:pPr marL="514350" indent="-514350" algn="just">
              <a:buFont typeface="+mj-lt"/>
              <a:buAutoNum type="arabicPeriod"/>
            </a:pPr>
            <a:r>
              <a:rPr lang="en-US" dirty="0" smtClean="0">
                <a:latin typeface="Times New Roman" pitchFamily="18" charset="0"/>
                <a:cs typeface="Times New Roman" pitchFamily="18" charset="0"/>
              </a:rPr>
              <a:t>Legal Requirements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Users of  accountancy</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fontScale="92500" lnSpcReduction="20000"/>
          </a:bodyPr>
          <a:lstStyle/>
          <a:p>
            <a:r>
              <a:rPr lang="en-US" b="1" dirty="0" smtClean="0"/>
              <a:t>Users of accounting information.</a:t>
            </a:r>
            <a:endParaRPr lang="en-US" dirty="0" smtClean="0"/>
          </a:p>
          <a:p>
            <a:pPr marL="514350" indent="-514350">
              <a:buFont typeface="+mj-lt"/>
              <a:buAutoNum type="arabicPeriod"/>
            </a:pPr>
            <a:r>
              <a:rPr lang="en-US" dirty="0" smtClean="0"/>
              <a:t>Owners/Shareholders. ... </a:t>
            </a:r>
          </a:p>
          <a:p>
            <a:pPr marL="514350" indent="-514350">
              <a:buFont typeface="+mj-lt"/>
              <a:buAutoNum type="arabicPeriod"/>
            </a:pPr>
            <a:r>
              <a:rPr lang="en-US" dirty="0" smtClean="0"/>
              <a:t>Managers. ... </a:t>
            </a:r>
          </a:p>
          <a:p>
            <a:pPr marL="514350" indent="-514350">
              <a:buFont typeface="+mj-lt"/>
              <a:buAutoNum type="arabicPeriod"/>
            </a:pPr>
            <a:r>
              <a:rPr lang="en-US" dirty="0" smtClean="0"/>
              <a:t>Prospective Investors. ... </a:t>
            </a:r>
          </a:p>
          <a:p>
            <a:pPr marL="514350" indent="-514350">
              <a:buFont typeface="+mj-lt"/>
              <a:buAutoNum type="arabicPeriod"/>
            </a:pPr>
            <a:r>
              <a:rPr lang="en-US" dirty="0" smtClean="0"/>
              <a:t>Creditors, Bankers, and other Lending Institutions. ... </a:t>
            </a:r>
          </a:p>
          <a:p>
            <a:pPr marL="514350" indent="-514350">
              <a:buFont typeface="+mj-lt"/>
              <a:buAutoNum type="arabicPeriod"/>
            </a:pPr>
            <a:r>
              <a:rPr lang="en-US" dirty="0" smtClean="0"/>
              <a:t>Government. ... </a:t>
            </a:r>
          </a:p>
          <a:p>
            <a:pPr marL="514350" indent="-514350">
              <a:buFont typeface="+mj-lt"/>
              <a:buAutoNum type="arabicPeriod"/>
            </a:pPr>
            <a:r>
              <a:rPr lang="en-US" dirty="0" smtClean="0"/>
              <a:t>Employees. ... </a:t>
            </a:r>
          </a:p>
          <a:p>
            <a:pPr marL="514350" indent="-514350">
              <a:buFont typeface="+mj-lt"/>
              <a:buAutoNum type="arabicPeriod"/>
            </a:pPr>
            <a:r>
              <a:rPr lang="en-US" dirty="0" smtClean="0"/>
              <a:t>Regulatory Agencies. ... </a:t>
            </a:r>
          </a:p>
          <a:p>
            <a:pPr marL="514350" indent="-514350">
              <a:buFont typeface="+mj-lt"/>
              <a:buAutoNum type="arabicPeriod"/>
            </a:pPr>
            <a:r>
              <a:rPr lang="en-US" dirty="0" smtClean="0"/>
              <a:t>Researchers</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0"/>
            <a:ext cx="9144000" cy="838200"/>
          </a:xfrm>
          <a:solidFill>
            <a:srgbClr val="C00000"/>
          </a:solidFill>
        </p:spPr>
        <p:txBody>
          <a:bodyPr>
            <a:normAutofit/>
          </a:bodyPr>
          <a:lstStyle/>
          <a:p>
            <a:r>
              <a:rPr lang="en-US" b="1" dirty="0" smtClean="0"/>
              <a:t>Module - II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Accounting Principles</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lnSpcReduction="10000"/>
          </a:bodyPr>
          <a:lstStyle/>
          <a:p>
            <a:pPr algn="just"/>
            <a:r>
              <a:rPr lang="en-US" dirty="0" smtClean="0"/>
              <a:t>Accounting principles are the rules and guidelines that companies and other bodies must follow when reporting financial data. </a:t>
            </a:r>
          </a:p>
          <a:p>
            <a:pPr algn="just"/>
            <a:r>
              <a:rPr lang="en-US" dirty="0" smtClean="0"/>
              <a:t>These rules make it easier to examine financial data by standardizing the terms and methods that accountants must use. </a:t>
            </a:r>
          </a:p>
          <a:p>
            <a:pPr algn="just"/>
            <a:r>
              <a:rPr lang="en-US" dirty="0" smtClean="0"/>
              <a:t> The International Financial Reporting Standards is the most widely-used set of accounting principles, with adoption in 166 jurisdictions.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Accounting Postulates</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lnSpcReduction="10000"/>
          </a:bodyPr>
          <a:lstStyle/>
          <a:p>
            <a:pPr algn="just"/>
            <a:r>
              <a:rPr lang="en-US" dirty="0" smtClean="0"/>
              <a:t>An accounting postulate is an assumption in the field of accounting based on historical practice.</a:t>
            </a:r>
          </a:p>
          <a:p>
            <a:pPr algn="just"/>
            <a:r>
              <a:rPr lang="en-US" dirty="0" smtClean="0"/>
              <a:t>Accounting postulates form the basis of the accounting standards that govern how transactions are treated and recorded.</a:t>
            </a:r>
          </a:p>
          <a:p>
            <a:pPr algn="just"/>
            <a:r>
              <a:rPr lang="en-US" dirty="0" smtClean="0"/>
              <a:t>An accounting postulate example might be when revenue is recorded on an accrual basis—or when earned and not when it's received.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Syllabus </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fontScale="55000" lnSpcReduction="20000"/>
          </a:bodyPr>
          <a:lstStyle/>
          <a:p>
            <a:pPr>
              <a:buFont typeface="Wingdings" pitchFamily="2" charset="2"/>
              <a:buChar char="q"/>
            </a:pPr>
            <a:r>
              <a:rPr lang="en-IN" sz="3800" b="1" dirty="0">
                <a:latin typeface="Times New Roman" pitchFamily="18" charset="0"/>
                <a:cs typeface="Times New Roman" pitchFamily="18" charset="0"/>
              </a:rPr>
              <a:t>MODULE </a:t>
            </a:r>
            <a:r>
              <a:rPr lang="en-IN" sz="3800" b="1" dirty="0" smtClean="0">
                <a:latin typeface="Times New Roman" pitchFamily="18" charset="0"/>
                <a:cs typeface="Times New Roman" pitchFamily="18" charset="0"/>
              </a:rPr>
              <a:t>I - Meaning </a:t>
            </a:r>
            <a:r>
              <a:rPr lang="en-IN" sz="3800" b="1" dirty="0">
                <a:latin typeface="Times New Roman" pitchFamily="18" charset="0"/>
                <a:cs typeface="Times New Roman" pitchFamily="18" charset="0"/>
              </a:rPr>
              <a:t>and Scope of Accounting: </a:t>
            </a:r>
            <a:endParaRPr lang="en-US" sz="3800" dirty="0">
              <a:latin typeface="Times New Roman" pitchFamily="18" charset="0"/>
              <a:cs typeface="Times New Roman" pitchFamily="18" charset="0"/>
            </a:endParaRPr>
          </a:p>
          <a:p>
            <a:pPr algn="just"/>
            <a:r>
              <a:rPr lang="en-IN" sz="3800" dirty="0">
                <a:latin typeface="Times New Roman" pitchFamily="18" charset="0"/>
                <a:cs typeface="Times New Roman" pitchFamily="18" charset="0"/>
              </a:rPr>
              <a:t>Need for accounting, meaning, definition and functions, Book-Keeping and Accounting, Accounting Vs. Book-keeping – Branches of Accounting, Users of accounts, Limitations of accounting, Parties interested in accounting information.</a:t>
            </a:r>
            <a:endParaRPr lang="en-US" sz="3800" dirty="0">
              <a:latin typeface="Times New Roman" pitchFamily="18" charset="0"/>
              <a:cs typeface="Times New Roman" pitchFamily="18" charset="0"/>
            </a:endParaRPr>
          </a:p>
          <a:p>
            <a:pPr>
              <a:buNone/>
            </a:pPr>
            <a:endParaRPr lang="en-US" sz="3800" dirty="0">
              <a:latin typeface="Times New Roman" pitchFamily="18" charset="0"/>
              <a:cs typeface="Times New Roman" pitchFamily="18" charset="0"/>
            </a:endParaRPr>
          </a:p>
          <a:p>
            <a:pPr>
              <a:buFont typeface="Wingdings" pitchFamily="2" charset="2"/>
              <a:buChar char="q"/>
            </a:pPr>
            <a:r>
              <a:rPr lang="en-IN" sz="3800" b="1" dirty="0" smtClean="0">
                <a:latin typeface="Times New Roman" pitchFamily="18" charset="0"/>
                <a:cs typeface="Times New Roman" pitchFamily="18" charset="0"/>
              </a:rPr>
              <a:t>MODULE II - Accounting </a:t>
            </a:r>
            <a:r>
              <a:rPr lang="en-IN" sz="3800" b="1" dirty="0">
                <a:latin typeface="Times New Roman" pitchFamily="18" charset="0"/>
                <a:cs typeface="Times New Roman" pitchFamily="18" charset="0"/>
              </a:rPr>
              <a:t>principles and Accounting Equation:</a:t>
            </a:r>
            <a:endParaRPr lang="en-US" sz="3800" dirty="0">
              <a:latin typeface="Times New Roman" pitchFamily="18" charset="0"/>
              <a:cs typeface="Times New Roman" pitchFamily="18" charset="0"/>
            </a:endParaRPr>
          </a:p>
          <a:p>
            <a:pPr algn="just"/>
            <a:r>
              <a:rPr lang="en-IN" sz="3800" dirty="0" smtClean="0">
                <a:latin typeface="Times New Roman" pitchFamily="18" charset="0"/>
                <a:cs typeface="Times New Roman" pitchFamily="18" charset="0"/>
              </a:rPr>
              <a:t>Accounting principles, Postulates, Doctrines, Axioms, Accounting Standards- introduction, Assumptions, Conventions and Concepts </a:t>
            </a:r>
            <a:endParaRPr lang="en-US" sz="3800" dirty="0" smtClean="0">
              <a:latin typeface="Times New Roman" pitchFamily="18" charset="0"/>
              <a:cs typeface="Times New Roman" pitchFamily="18" charset="0"/>
            </a:endParaRPr>
          </a:p>
          <a:p>
            <a:pPr algn="just"/>
            <a:r>
              <a:rPr lang="en-IN" sz="3800" dirty="0" smtClean="0">
                <a:latin typeface="Times New Roman" pitchFamily="18" charset="0"/>
                <a:cs typeface="Times New Roman" pitchFamily="18" charset="0"/>
              </a:rPr>
              <a:t>Double Entry System: Advantages and disadvantages, Debit and Credit, classification of Accounts, Accounting Equation with practical problems, Basic Accounting procedures - Journal, Ledger, Ledger posting, totalling and balancing of accounts, Opening entries</a:t>
            </a:r>
            <a:endParaRPr lang="en-US" sz="38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Accounting  Doctrines</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a:bodyPr>
          <a:lstStyle/>
          <a:p>
            <a:pPr algn="just"/>
            <a:r>
              <a:rPr lang="en-US" dirty="0" smtClean="0"/>
              <a:t> Accounting Doctrines and Conventions refers to set of rules, which are to be followed for obtaining objects of accounting.</a:t>
            </a:r>
          </a:p>
          <a:p>
            <a:pPr algn="just"/>
            <a:r>
              <a:rPr lang="en-US" dirty="0" smtClean="0"/>
              <a:t> Here are the list of accounting doctrines and conventions:</a:t>
            </a:r>
          </a:p>
          <a:p>
            <a:pPr marL="514350" indent="-514350" algn="just">
              <a:buFont typeface="+mj-lt"/>
              <a:buAutoNum type="arabicPeriod"/>
            </a:pPr>
            <a:r>
              <a:rPr lang="en-US" b="1" dirty="0" smtClean="0"/>
              <a:t> </a:t>
            </a:r>
            <a:r>
              <a:rPr lang="en-US" dirty="0" smtClean="0"/>
              <a:t>Business entity concept: </a:t>
            </a:r>
          </a:p>
          <a:p>
            <a:pPr marL="514350" indent="-514350" algn="just">
              <a:buFont typeface="+mj-lt"/>
              <a:buAutoNum type="arabicPeriod"/>
            </a:pPr>
            <a:r>
              <a:rPr lang="en-US" dirty="0" smtClean="0"/>
              <a:t> Money measurement concept: </a:t>
            </a:r>
          </a:p>
          <a:p>
            <a:pPr marL="514350" indent="-514350" algn="just">
              <a:buFont typeface="+mj-lt"/>
              <a:buAutoNum type="arabicPeriod"/>
            </a:pPr>
            <a:r>
              <a:rPr lang="en-US" dirty="0" smtClean="0"/>
              <a:t> Cost concept (objective concept):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Users of  accountancy</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a:bodyPr>
          <a:lstStyle/>
          <a:p>
            <a:pPr marL="514350" indent="-514350" algn="just">
              <a:buNone/>
            </a:pPr>
            <a:r>
              <a:rPr lang="en-US" b="1" dirty="0" smtClean="0"/>
              <a:t>4. </a:t>
            </a:r>
            <a:r>
              <a:rPr lang="en-US" dirty="0" smtClean="0"/>
              <a:t>Consistency: </a:t>
            </a:r>
          </a:p>
          <a:p>
            <a:pPr marL="514350" indent="-514350" algn="just">
              <a:buNone/>
            </a:pPr>
            <a:r>
              <a:rPr lang="en-US" dirty="0" smtClean="0"/>
              <a:t>5. Conservatism :</a:t>
            </a:r>
          </a:p>
          <a:p>
            <a:pPr marL="514350" indent="-514350" algn="just">
              <a:buNone/>
            </a:pPr>
            <a:r>
              <a:rPr lang="en-US" dirty="0" smtClean="0"/>
              <a:t>6. Going concern concept:</a:t>
            </a:r>
          </a:p>
          <a:p>
            <a:pPr marL="514350" indent="-514350" algn="just">
              <a:buNone/>
            </a:pPr>
            <a:r>
              <a:rPr lang="en-US" dirty="0" smtClean="0"/>
              <a:t>7. Realization concept: </a:t>
            </a:r>
          </a:p>
          <a:p>
            <a:pPr marL="514350" indent="-514350" algn="just">
              <a:buNone/>
            </a:pPr>
            <a:r>
              <a:rPr lang="en-US" dirty="0" smtClean="0"/>
              <a:t>8. Accrual concept: </a:t>
            </a:r>
          </a:p>
          <a:p>
            <a:pPr marL="514350" indent="-514350" algn="just">
              <a:buNone/>
            </a:pPr>
            <a:r>
              <a:rPr lang="en-US" dirty="0" smtClean="0"/>
              <a:t>9. Dual aspect concept:</a:t>
            </a:r>
          </a:p>
          <a:p>
            <a:pPr marL="514350" indent="-514350" algn="just">
              <a:buNone/>
            </a:pPr>
            <a:r>
              <a:rPr lang="en-US" dirty="0" smtClean="0"/>
              <a:t>10. Convention of disclosure: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Accounting Standards</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a:bodyPr>
          <a:lstStyle/>
          <a:p>
            <a:pPr algn="just"/>
            <a:r>
              <a:rPr lang="en-US" dirty="0" smtClean="0"/>
              <a:t>An accountings standard is a common set of principles, standards, and procedures that define the basis of financial accounting policies and practices.</a:t>
            </a:r>
          </a:p>
          <a:p>
            <a:r>
              <a:rPr lang="en-US" dirty="0" smtClean="0"/>
              <a:t> An accounting standard is a set of practices and policies used to systematize bookkeeping and other accounting functions across firms and over time.</a:t>
            </a:r>
          </a:p>
          <a:p>
            <a:pPr algn="just">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Accounting Standards</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fontScale="92500" lnSpcReduction="20000"/>
          </a:bodyPr>
          <a:lstStyle/>
          <a:p>
            <a:pPr algn="just"/>
            <a:r>
              <a:rPr lang="en-US" dirty="0" smtClean="0"/>
              <a:t>Accounting standards apply to the full breadth of an entity’s financial picture, including assets, liabilities, revenue, expenses, and shareholders' equity.</a:t>
            </a:r>
          </a:p>
          <a:p>
            <a:pPr algn="just"/>
            <a:r>
              <a:rPr lang="en-US" dirty="0" smtClean="0"/>
              <a:t>Banks, investors, and regulatory agencies count on accounting standards to ensure information about a given entity is relevant and accurate.</a:t>
            </a:r>
          </a:p>
          <a:p>
            <a:pPr algn="just"/>
            <a:r>
              <a:rPr lang="en-US" dirty="0" smtClean="0"/>
              <a:t>In the United States, the generally accepted accounting principles (GAAP) form the set of accounting standards widely accepted for preparing financial statements.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Double Entry System</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a:bodyPr>
          <a:lstStyle/>
          <a:p>
            <a:pPr algn="just"/>
            <a:r>
              <a:rPr lang="en-US" dirty="0" smtClean="0"/>
              <a:t>The double entry system of book-keep is the most satisfactory and a scientific system of maintaining the account of the business.</a:t>
            </a:r>
          </a:p>
          <a:p>
            <a:pPr algn="just"/>
            <a:r>
              <a:rPr lang="en-US" dirty="0" smtClean="0"/>
              <a:t>Really speaking it is a complete accurate and perfect system of accounting which records both the aspects of each transaction.</a:t>
            </a:r>
          </a:p>
          <a:p>
            <a:pPr algn="just"/>
            <a:r>
              <a:rPr lang="en-US" dirty="0" smtClean="0"/>
              <a:t>Every transaction has two aspects just as there are two parties to every contract. </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Double Entry System</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lgn="just"/>
            <a:r>
              <a:rPr lang="en-US" sz="3000" b="1" dirty="0" smtClean="0"/>
              <a:t>Every </a:t>
            </a:r>
            <a:r>
              <a:rPr lang="en-US" sz="3000" dirty="0" smtClean="0"/>
              <a:t>business transaction  has effect at least on two accounts. </a:t>
            </a:r>
          </a:p>
          <a:p>
            <a:pPr algn="just"/>
            <a:r>
              <a:rPr lang="en-US" sz="3000" dirty="0" smtClean="0"/>
              <a:t>Whenever a businessman gives something he gets something else in return. </a:t>
            </a:r>
          </a:p>
          <a:p>
            <a:pPr algn="just"/>
            <a:r>
              <a:rPr lang="en-US" sz="3000" dirty="0" smtClean="0"/>
              <a:t>It is these recording of the two fold effect of every transaction that has given rise to the term “Double entry system” here two entries are made for each transaction.</a:t>
            </a:r>
          </a:p>
          <a:p>
            <a:pPr algn="just"/>
            <a:r>
              <a:rPr lang="en-US" sz="2800" dirty="0" smtClean="0"/>
              <a:t>E</a:t>
            </a:r>
            <a:r>
              <a:rPr lang="en-US" sz="2800" smtClean="0"/>
              <a:t>very </a:t>
            </a:r>
            <a:r>
              <a:rPr lang="en-US" sz="2800" dirty="0" smtClean="0"/>
              <a:t>debit accord to any account there is a corresponding credit to any other account.</a:t>
            </a:r>
          </a:p>
          <a:p>
            <a:pPr algn="just"/>
            <a:endParaRPr lang="en-US" sz="3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Double Entry System</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a:bodyPr>
          <a:lstStyle/>
          <a:p>
            <a:r>
              <a:rPr lang="en-US" sz="2800" dirty="0" smtClean="0"/>
              <a:t> </a:t>
            </a:r>
            <a:r>
              <a:rPr lang="en-US" sz="2800" b="1" dirty="0" smtClean="0"/>
              <a:t>Advantage</a:t>
            </a:r>
            <a:endParaRPr lang="en-US" sz="2800" dirty="0" smtClean="0"/>
          </a:p>
          <a:p>
            <a:pPr marL="514350" indent="-514350">
              <a:buFont typeface="+mj-lt"/>
              <a:buAutoNum type="arabicPeriod"/>
            </a:pPr>
            <a:r>
              <a:rPr lang="en-US" sz="2800" dirty="0" smtClean="0"/>
              <a:t>The advantages of Double Entry System are as follows:</a:t>
            </a:r>
          </a:p>
          <a:p>
            <a:pPr marL="514350" lvl="0" indent="-514350">
              <a:buFont typeface="+mj-lt"/>
              <a:buAutoNum type="arabicPeriod"/>
            </a:pPr>
            <a:r>
              <a:rPr lang="en-US" sz="2800" dirty="0" smtClean="0"/>
              <a:t>It provides complete and reliable record of all business transactions because it records both the aspects.</a:t>
            </a:r>
          </a:p>
          <a:p>
            <a:pPr marL="514350" lvl="0" indent="-514350">
              <a:buFont typeface="+mj-lt"/>
              <a:buAutoNum type="arabicPeriod"/>
            </a:pPr>
            <a:r>
              <a:rPr lang="en-US" sz="2800" dirty="0" smtClean="0"/>
              <a:t>It supplies full information about the incomes, expenses, assets and liabilities of the business. This helps the management in taking appropriate decisions.</a:t>
            </a:r>
          </a:p>
          <a:p>
            <a:pPr marL="514350" lvl="0" indent="-514350">
              <a:buFont typeface="+mj-lt"/>
              <a:buAutoNum type="arabicPeriod"/>
            </a:pPr>
            <a:r>
              <a:rPr lang="en-US" sz="2800" dirty="0" smtClean="0"/>
              <a:t>The arithmetical accuracy of the books of account can be easily verified by preparing a trial balance.</a:t>
            </a:r>
          </a:p>
          <a:p>
            <a:pPr marL="514350" lvl="0" indent="-514350">
              <a:buFont typeface="+mj-lt"/>
              <a:buAutoNum type="arabicPeriod"/>
            </a:pPr>
            <a:r>
              <a:rPr lang="en-US" sz="2800" dirty="0" smtClean="0"/>
              <a:t>The financial result of business organizations </a:t>
            </a:r>
            <a:r>
              <a:rPr lang="en-US" sz="2800" dirty="0" err="1" smtClean="0"/>
              <a:t>i.e</a:t>
            </a:r>
            <a:r>
              <a:rPr lang="en-US" sz="2800" dirty="0" smtClean="0"/>
              <a:t>: profit or loss, can be correctly ascertained.</a:t>
            </a:r>
          </a:p>
          <a:p>
            <a:pPr algn="just"/>
            <a:endParaRPr lang="en-US" sz="2800" dirty="0" smtClean="0"/>
          </a:p>
          <a:p>
            <a:pPr algn="just"/>
            <a:endParaRPr lang="en-US" sz="3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dirty="0" smtClean="0"/>
              <a:t>Every businessman requires the following the conduction to be fulfilled.</a:t>
            </a:r>
          </a:p>
          <a:p>
            <a:pPr marL="514350" lvl="0" indent="-514350">
              <a:buFont typeface="+mj-lt"/>
              <a:buAutoNum type="arabicPeriod"/>
            </a:pPr>
            <a:r>
              <a:rPr lang="en-US" sz="2800" dirty="0" smtClean="0"/>
              <a:t>A businessman has to deal with large number of person.</a:t>
            </a:r>
          </a:p>
          <a:p>
            <a:pPr marL="514350" lvl="0" indent="-514350">
              <a:buFont typeface="+mj-lt"/>
              <a:buAutoNum type="arabicPeriod"/>
            </a:pPr>
            <a:r>
              <a:rPr lang="en-US" sz="2800" dirty="0" smtClean="0"/>
              <a:t>He carries on business activities with the help of goods, furniture’s, building and various other assets.</a:t>
            </a:r>
          </a:p>
          <a:p>
            <a:pPr marL="514350" lvl="0" indent="-514350">
              <a:buFont typeface="+mj-lt"/>
              <a:buAutoNum type="arabicPeriod"/>
            </a:pPr>
            <a:r>
              <a:rPr lang="en-US" sz="2800" dirty="0" smtClean="0"/>
              <a:t>He has to incur certain expenses while carrying on his business.</a:t>
            </a:r>
          </a:p>
          <a:p>
            <a:pPr algn="just">
              <a:buNone/>
            </a:pPr>
            <a:endParaRPr lang="en-US" sz="3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dirty="0" smtClean="0"/>
              <a:t>Therefore accounts are classified into three categories:</a:t>
            </a:r>
          </a:p>
          <a:p>
            <a:pPr marL="514350" lvl="0" indent="-514350">
              <a:buFont typeface="+mj-lt"/>
              <a:buAutoNum type="arabicPeriod"/>
            </a:pPr>
            <a:r>
              <a:rPr lang="en-US" sz="2800" dirty="0" smtClean="0"/>
              <a:t>Personal account.</a:t>
            </a:r>
          </a:p>
          <a:p>
            <a:pPr marL="514350" lvl="0" indent="-514350">
              <a:buFont typeface="+mj-lt"/>
              <a:buAutoNum type="arabicPeriod"/>
            </a:pPr>
            <a:r>
              <a:rPr lang="en-US" sz="2800" dirty="0" smtClean="0"/>
              <a:t>Real account.</a:t>
            </a:r>
          </a:p>
          <a:p>
            <a:pPr marL="514350" lvl="0" indent="-514350">
              <a:buFont typeface="+mj-lt"/>
              <a:buAutoNum type="arabicPeriod"/>
            </a:pPr>
            <a:r>
              <a:rPr lang="en-US" sz="2800" dirty="0" smtClean="0"/>
              <a:t>Nominal account </a:t>
            </a:r>
          </a:p>
          <a:p>
            <a:pPr algn="just">
              <a:buNone/>
            </a:pPr>
            <a:endParaRPr lang="en-US" sz="3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lgn="just"/>
            <a:r>
              <a:rPr lang="en-US" sz="2800" b="1" dirty="0" smtClean="0"/>
              <a:t>Personal account: </a:t>
            </a:r>
            <a:r>
              <a:rPr lang="en-US" sz="2800" dirty="0" smtClean="0"/>
              <a:t>account of individual firms limited companies, local authorities association with whom the businessman deals.</a:t>
            </a:r>
          </a:p>
          <a:p>
            <a:pPr algn="just"/>
            <a:r>
              <a:rPr lang="en-US" sz="2800" dirty="0" smtClean="0"/>
              <a:t> Personal account are of three types</a:t>
            </a:r>
          </a:p>
          <a:p>
            <a:pPr marL="514350" indent="-514350" algn="just">
              <a:buFont typeface="+mj-lt"/>
              <a:buAutoNum type="arabicPeriod"/>
            </a:pPr>
            <a:r>
              <a:rPr lang="en-US" sz="2800" dirty="0" smtClean="0"/>
              <a:t> Natural personal account: Ex - </a:t>
            </a:r>
            <a:r>
              <a:rPr lang="en-US" sz="2800" dirty="0" err="1" smtClean="0"/>
              <a:t>Amit</a:t>
            </a:r>
            <a:endParaRPr lang="en-US" sz="2800" dirty="0" smtClean="0"/>
          </a:p>
          <a:p>
            <a:pPr marL="514350" indent="-514350" algn="just">
              <a:buFont typeface="+mj-lt"/>
              <a:buAutoNum type="arabicPeriod"/>
            </a:pPr>
            <a:r>
              <a:rPr lang="en-US" sz="2800" dirty="0" smtClean="0"/>
              <a:t> Legal personal account: Ex – Raja steel Ltd.</a:t>
            </a:r>
          </a:p>
          <a:p>
            <a:pPr marL="514350" indent="-514350" algn="just">
              <a:buFont typeface="+mj-lt"/>
              <a:buAutoNum type="arabicPeriod"/>
            </a:pPr>
            <a:r>
              <a:rPr lang="en-US" sz="2800" dirty="0" smtClean="0"/>
              <a:t> Representative Personal Account: Ex - MBA</a:t>
            </a:r>
          </a:p>
          <a:p>
            <a:r>
              <a:rPr lang="en-US" sz="2800" dirty="0" smtClean="0"/>
              <a:t> </a:t>
            </a:r>
          </a:p>
          <a:p>
            <a:pPr algn="just">
              <a:buNone/>
            </a:pPr>
            <a:endParaRPr lang="en-US" sz="3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95600"/>
            <a:ext cx="9144000" cy="838200"/>
          </a:xfrm>
          <a:solidFill>
            <a:schemeClr val="accent2"/>
          </a:solidFill>
        </p:spPr>
        <p:txBody>
          <a:bodyPr>
            <a:normAutofit/>
          </a:bodyPr>
          <a:lstStyle/>
          <a:p>
            <a:r>
              <a:rPr lang="en-IN" b="1" dirty="0" smtClean="0"/>
              <a:t>MODULE I &amp; II</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b="1" dirty="0" smtClean="0"/>
              <a:t>Real account:</a:t>
            </a:r>
            <a:r>
              <a:rPr lang="en-US" sz="2800" dirty="0" smtClean="0"/>
              <a:t> These are the account of properties assets or possessions of the businessman.</a:t>
            </a:r>
          </a:p>
          <a:p>
            <a:pPr lvl="0"/>
            <a:r>
              <a:rPr lang="en-US" sz="2800" dirty="0" smtClean="0"/>
              <a:t> Real account may assume the following two forms:</a:t>
            </a:r>
          </a:p>
          <a:p>
            <a:pPr marL="514350" indent="-514350">
              <a:buFont typeface="+mj-lt"/>
              <a:buAutoNum type="arabicPeriod"/>
            </a:pPr>
            <a:r>
              <a:rPr lang="en-US" sz="2800" dirty="0" smtClean="0"/>
              <a:t> </a:t>
            </a:r>
            <a:r>
              <a:rPr lang="en-US" sz="2800" b="1" dirty="0" smtClean="0"/>
              <a:t>Tangible real account:</a:t>
            </a:r>
            <a:r>
              <a:rPr lang="en-US" sz="2800" dirty="0" smtClean="0"/>
              <a:t> Ex: Land</a:t>
            </a:r>
          </a:p>
          <a:p>
            <a:pPr marL="514350" indent="-514350">
              <a:buFont typeface="+mj-lt"/>
              <a:buAutoNum type="arabicPeriod"/>
            </a:pPr>
            <a:r>
              <a:rPr lang="en-US" sz="2800" dirty="0" smtClean="0"/>
              <a:t> </a:t>
            </a:r>
            <a:r>
              <a:rPr lang="en-US" sz="2800" b="1" dirty="0" smtClean="0"/>
              <a:t>Intangible real account:</a:t>
            </a:r>
            <a:r>
              <a:rPr lang="en-US" sz="2800" dirty="0" smtClean="0"/>
              <a:t> Ex: goodwill</a:t>
            </a:r>
          </a:p>
          <a:p>
            <a:r>
              <a:rPr lang="en-US" sz="2800" dirty="0" smtClean="0"/>
              <a:t> </a:t>
            </a:r>
          </a:p>
          <a:p>
            <a:pPr algn="just">
              <a:buNone/>
            </a:pPr>
            <a:endParaRPr lang="en-US" sz="3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lgn="just"/>
            <a:r>
              <a:rPr lang="en-US" sz="2800" b="1" dirty="0" smtClean="0"/>
              <a:t>Nominal account:</a:t>
            </a:r>
            <a:r>
              <a:rPr lang="en-US" sz="2800" dirty="0" smtClean="0"/>
              <a:t> These are accounts of expenses, income, losses or gains.</a:t>
            </a:r>
          </a:p>
          <a:p>
            <a:pPr algn="just"/>
            <a:r>
              <a:rPr lang="en-US" sz="2800" dirty="0" smtClean="0"/>
              <a:t> These accounts are fictitious accounts as they do not represent any tangible assets. </a:t>
            </a:r>
          </a:p>
          <a:p>
            <a:pPr algn="just"/>
            <a:r>
              <a:rPr lang="en-US" sz="2800" dirty="0" smtClean="0"/>
              <a:t>They exist only in name and cannot be seen or touched. </a:t>
            </a:r>
          </a:p>
          <a:p>
            <a:pPr algn="just"/>
            <a:r>
              <a:rPr lang="en-US" sz="2800" dirty="0" smtClean="0"/>
              <a:t>A separate account is maintained for each head.</a:t>
            </a:r>
          </a:p>
          <a:p>
            <a:pPr lvl="0" algn="just"/>
            <a:r>
              <a:rPr lang="en-US" sz="2800" i="1" dirty="0" smtClean="0"/>
              <a:t>Example</a:t>
            </a:r>
            <a:r>
              <a:rPr lang="en-US" sz="2800" dirty="0" smtClean="0"/>
              <a:t>:  interest account, commission account discount account rent account etc. these account cannot be seen touched and hence they are unreal. </a:t>
            </a:r>
          </a:p>
          <a:p>
            <a:pPr algn="just"/>
            <a:endParaRPr lang="en-US" sz="3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b="1" dirty="0" smtClean="0"/>
              <a:t> Rules for different account for passing entries:</a:t>
            </a:r>
            <a:endParaRPr lang="en-US" sz="2800" dirty="0" smtClean="0"/>
          </a:p>
          <a:p>
            <a:r>
              <a:rPr lang="en-US" sz="2800" dirty="0" smtClean="0"/>
              <a:t>Under the double entry system of account both the aspect of the transaction are recorded.</a:t>
            </a:r>
          </a:p>
          <a:p>
            <a:r>
              <a:rPr lang="en-US" sz="2800" dirty="0" smtClean="0"/>
              <a:t> The two aspects involved, receiving of value and giving of value of each transaction. </a:t>
            </a:r>
          </a:p>
          <a:p>
            <a:r>
              <a:rPr lang="en-US" sz="2800" dirty="0" smtClean="0"/>
              <a:t>The two aspects are distinguished in terms pod debit and credit. </a:t>
            </a:r>
          </a:p>
          <a:p>
            <a:r>
              <a:rPr lang="en-US" sz="2800" dirty="0" smtClean="0"/>
              <a:t>Debit is denotes by </a:t>
            </a:r>
            <a:r>
              <a:rPr lang="en-US" sz="2800" b="1" dirty="0" smtClean="0"/>
              <a:t>Dr </a:t>
            </a:r>
            <a:r>
              <a:rPr lang="en-US" sz="2800" dirty="0" smtClean="0"/>
              <a:t>and credit is denotes by </a:t>
            </a:r>
            <a:r>
              <a:rPr lang="en-US" sz="2800" b="1" dirty="0" smtClean="0"/>
              <a:t>Cr</a:t>
            </a:r>
            <a:endParaRPr lang="en-US" sz="2800" dirty="0" smtClean="0"/>
          </a:p>
          <a:p>
            <a:pPr algn="just">
              <a:buNone/>
            </a:pPr>
            <a:endParaRPr lang="en-US" sz="3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Classification of accounts</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b="1" dirty="0" smtClean="0"/>
              <a:t> Example of Double Entry Book-keeping System</a:t>
            </a:r>
            <a:endParaRPr lang="en-US" sz="2800" dirty="0" smtClean="0"/>
          </a:p>
          <a:p>
            <a:r>
              <a:rPr lang="en-US" sz="2800" b="1" dirty="0" smtClean="0"/>
              <a:t> Brought goods worth Rs 1,000/- from </a:t>
            </a:r>
            <a:r>
              <a:rPr lang="en-US" sz="2800" b="1" dirty="0" err="1" smtClean="0"/>
              <a:t>Shri</a:t>
            </a:r>
            <a:r>
              <a:rPr lang="en-US" sz="2800" b="1" dirty="0" smtClean="0"/>
              <a:t> </a:t>
            </a:r>
            <a:r>
              <a:rPr lang="en-US" sz="2800" b="1" dirty="0" err="1" smtClean="0"/>
              <a:t>Anand</a:t>
            </a:r>
            <a:r>
              <a:rPr lang="en-US" sz="2800" b="1" dirty="0" smtClean="0"/>
              <a:t> on credit.</a:t>
            </a:r>
            <a:endParaRPr lang="en-US" sz="2800" dirty="0" smtClean="0"/>
          </a:p>
          <a:p>
            <a:pPr lvl="0"/>
            <a:r>
              <a:rPr lang="en-US" sz="2800" dirty="0" smtClean="0"/>
              <a:t> Here goods accounts will be debited.</a:t>
            </a:r>
          </a:p>
          <a:p>
            <a:pPr lvl="0"/>
            <a:r>
              <a:rPr lang="en-US" sz="2800" dirty="0" smtClean="0"/>
              <a:t>And </a:t>
            </a:r>
            <a:r>
              <a:rPr lang="en-US" sz="2800" dirty="0" err="1" smtClean="0"/>
              <a:t>Shri</a:t>
            </a:r>
            <a:r>
              <a:rPr lang="en-US" sz="2800" dirty="0" smtClean="0"/>
              <a:t> </a:t>
            </a:r>
            <a:r>
              <a:rPr lang="en-US" sz="2800" dirty="0" err="1" smtClean="0"/>
              <a:t>Anand</a:t>
            </a:r>
            <a:r>
              <a:rPr lang="en-US" sz="2800" dirty="0" smtClean="0"/>
              <a:t> account will be credit </a:t>
            </a:r>
          </a:p>
          <a:p>
            <a:r>
              <a:rPr lang="en-US" sz="2800" b="1" i="1" dirty="0" smtClean="0"/>
              <a:t>From the above example</a:t>
            </a:r>
            <a:r>
              <a:rPr lang="en-US" sz="2800" i="1" dirty="0" smtClean="0"/>
              <a:t>:  we can see that there are two </a:t>
            </a:r>
            <a:r>
              <a:rPr lang="en-US" sz="2800" i="1" dirty="0" err="1" smtClean="0"/>
              <a:t>enterys</a:t>
            </a:r>
            <a:r>
              <a:rPr lang="en-US" sz="2800" i="1" dirty="0" smtClean="0"/>
              <a:t>. That is goods is moving into the business and cash is moving out from business to </a:t>
            </a:r>
            <a:r>
              <a:rPr lang="en-US" sz="2800" i="1" dirty="0" err="1" smtClean="0"/>
              <a:t>shri</a:t>
            </a:r>
            <a:r>
              <a:rPr lang="en-US" sz="2800" i="1" dirty="0" smtClean="0"/>
              <a:t> </a:t>
            </a:r>
            <a:r>
              <a:rPr lang="en-US" sz="2800" i="1" dirty="0" err="1" smtClean="0"/>
              <a:t>Anand</a:t>
            </a:r>
            <a:endParaRPr lang="en-US" sz="2800" dirty="0" smtClean="0"/>
          </a:p>
          <a:p>
            <a:endParaRPr lang="en-US" sz="3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Journal</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85000" lnSpcReduction="10000"/>
          </a:bodyPr>
          <a:lstStyle/>
          <a:p>
            <a:r>
              <a:rPr lang="en-US" sz="2800" dirty="0" smtClean="0"/>
              <a:t>Journal is derived from the French word “Jour” which mean a day.</a:t>
            </a:r>
          </a:p>
          <a:p>
            <a:r>
              <a:rPr lang="en-US" sz="2800" dirty="0" smtClean="0"/>
              <a:t> Journal therefore means a daily record. A journal is a book of “original entry or primary entry”.</a:t>
            </a:r>
          </a:p>
          <a:p>
            <a:r>
              <a:rPr lang="en-US" sz="2800" dirty="0" smtClean="0"/>
              <a:t> It is a book of daily records.</a:t>
            </a:r>
          </a:p>
          <a:p>
            <a:r>
              <a:rPr lang="en-US" sz="2800" dirty="0" smtClean="0"/>
              <a:t> First of all the business transactions are recorded in the journal. </a:t>
            </a:r>
          </a:p>
          <a:p>
            <a:r>
              <a:rPr lang="en-US" sz="2800" dirty="0" smtClean="0"/>
              <a:t>It may be divided into various books known as “Subsidiary books” for efficient transactions. </a:t>
            </a:r>
          </a:p>
          <a:p>
            <a:r>
              <a:rPr lang="en-US" sz="2800" dirty="0" smtClean="0"/>
              <a:t>To journalize the transactions mean to records the two fold effect of a transaction in terms of debit and credit. </a:t>
            </a:r>
          </a:p>
          <a:p>
            <a:r>
              <a:rPr lang="en-US" sz="2800" dirty="0" smtClean="0"/>
              <a:t>This has to be done by observing the rules of debit and credit.</a:t>
            </a:r>
          </a:p>
          <a:p>
            <a:r>
              <a:rPr lang="en-US" sz="2800" b="1" dirty="0" smtClean="0"/>
              <a:t> </a:t>
            </a:r>
            <a:endParaRPr lang="en-US" sz="3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Journal</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70000" lnSpcReduction="20000"/>
          </a:bodyPr>
          <a:lstStyle/>
          <a:p>
            <a:r>
              <a:rPr lang="en-US" sz="2800" b="1" dirty="0" smtClean="0"/>
              <a:t>Importance of Journal</a:t>
            </a:r>
            <a:endParaRPr lang="en-US" sz="2800" dirty="0" smtClean="0"/>
          </a:p>
          <a:p>
            <a:r>
              <a:rPr lang="en-US" sz="2800" b="1" dirty="0" smtClean="0"/>
              <a:t> </a:t>
            </a:r>
            <a:r>
              <a:rPr lang="en-US" sz="2800" dirty="0" smtClean="0"/>
              <a:t>The importance of journal is.</a:t>
            </a:r>
          </a:p>
          <a:p>
            <a:pPr lvl="0"/>
            <a:r>
              <a:rPr lang="en-US" sz="2800" b="1" dirty="0" smtClean="0"/>
              <a:t>Complete record of transaction: </a:t>
            </a:r>
            <a:r>
              <a:rPr lang="en-US" sz="2800" dirty="0" smtClean="0"/>
              <a:t>As both debit and credit aspects of each transaction are entered in the journal it provides complete information about the transaction that has taken place.</a:t>
            </a:r>
          </a:p>
          <a:p>
            <a:pPr lvl="0"/>
            <a:r>
              <a:rPr lang="en-US" sz="2800" b="1" dirty="0" smtClean="0"/>
              <a:t>Quick reference: </a:t>
            </a:r>
            <a:r>
              <a:rPr lang="en-US" sz="2800" dirty="0" smtClean="0"/>
              <a:t>Business transactions are recorded in the journal in the chronological order of the date. Hence it facilitates quick and easy reference to any transaction.</a:t>
            </a:r>
          </a:p>
          <a:p>
            <a:pPr lvl="0"/>
            <a:r>
              <a:rPr lang="en-US" sz="2800" b="1" dirty="0" smtClean="0"/>
              <a:t>Proper understanding: </a:t>
            </a:r>
            <a:r>
              <a:rPr lang="en-US" sz="2800" dirty="0" smtClean="0"/>
              <a:t>Narration of the transaction is given below each entry. It helps to have proper understanding of transactions recorded.</a:t>
            </a:r>
          </a:p>
          <a:p>
            <a:pPr lvl="0"/>
            <a:r>
              <a:rPr lang="en-US" sz="2800" b="1" dirty="0" smtClean="0"/>
              <a:t>Avoid the necessity of immediate posting: </a:t>
            </a:r>
            <a:r>
              <a:rPr lang="en-US" sz="2800" dirty="0" smtClean="0"/>
              <a:t>As the transactions are recorded in a systematic manner, there is no urgency to post them to the ledger. Ledger posting can be done at the convenience of the ledger clerk.</a:t>
            </a:r>
          </a:p>
          <a:p>
            <a:r>
              <a:rPr lang="en-US" sz="2800" b="1" dirty="0" smtClean="0"/>
              <a:t>Minimum errors: </a:t>
            </a:r>
            <a:r>
              <a:rPr lang="en-US" sz="2800" dirty="0" smtClean="0"/>
              <a:t>As debit and credit aspects of the transaction are recorded arithmetical accuracy can be ensured. If at all errors creeps in they can be located immediately</a:t>
            </a:r>
            <a:r>
              <a:rPr lang="en-US" sz="2800" b="1" dirty="0" smtClean="0"/>
              <a:t> </a:t>
            </a:r>
            <a:endParaRPr lang="en-US" sz="3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b="1" dirty="0" smtClean="0"/>
              <a:t>Journal</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a:bodyPr>
          <a:lstStyle/>
          <a:p>
            <a:r>
              <a:rPr lang="en-US" sz="2800" b="1" dirty="0" smtClean="0"/>
              <a:t>Utility of a Journal.</a:t>
            </a:r>
            <a:endParaRPr lang="en-US" sz="2800" dirty="0" smtClean="0"/>
          </a:p>
          <a:p>
            <a:pPr lvl="0"/>
            <a:r>
              <a:rPr lang="en-US" sz="2800" dirty="0" smtClean="0"/>
              <a:t>It contains a record of various transactions that take place every day.</a:t>
            </a:r>
          </a:p>
          <a:p>
            <a:pPr lvl="0"/>
            <a:r>
              <a:rPr lang="en-US" sz="2800" dirty="0" smtClean="0"/>
              <a:t>It provides a complete records of transaction as both the aspects of the transaction are recorded at one place.</a:t>
            </a:r>
          </a:p>
          <a:p>
            <a:pPr lvl="0"/>
            <a:r>
              <a:rPr lang="en-US" sz="2800" b="1" dirty="0" smtClean="0"/>
              <a:t> </a:t>
            </a:r>
            <a:r>
              <a:rPr lang="en-US" sz="2800" dirty="0" smtClean="0"/>
              <a:t>Since narration of a transaction is written in the journal. There is no need to give an explanation in the ledger.</a:t>
            </a:r>
          </a:p>
          <a:p>
            <a:pPr lvl="0"/>
            <a:r>
              <a:rPr lang="en-US" sz="2800" dirty="0" smtClean="0"/>
              <a:t>It facilitates cross checking of transaction.</a:t>
            </a:r>
          </a:p>
          <a:p>
            <a:pPr lvl="0"/>
            <a:r>
              <a:rPr lang="en-US" sz="2800" dirty="0" smtClean="0"/>
              <a:t>Since transactions are recorded in the journal, there is no need to post the transaction to the ledger immediately.</a:t>
            </a:r>
            <a:endParaRPr lang="en-US" sz="30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Journal</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10000"/>
          </a:bodyPr>
          <a:lstStyle/>
          <a:p>
            <a:pPr>
              <a:buFont typeface="Wingdings" pitchFamily="2" charset="2"/>
              <a:buChar char="q"/>
            </a:pPr>
            <a:r>
              <a:rPr lang="en-US" sz="2800" b="1" dirty="0" smtClean="0"/>
              <a:t>Limitation of Journal</a:t>
            </a:r>
            <a:endParaRPr lang="en-US" sz="2800" dirty="0" smtClean="0"/>
          </a:p>
          <a:p>
            <a:pPr lvl="0"/>
            <a:r>
              <a:rPr lang="en-US" sz="2800" dirty="0" smtClean="0"/>
              <a:t>If the number of transaction is large, then it is not possible to record all transactions into one journal.</a:t>
            </a:r>
          </a:p>
          <a:p>
            <a:pPr lvl="0"/>
            <a:r>
              <a:rPr lang="en-US" sz="2800" dirty="0" smtClean="0"/>
              <a:t>A single journal for large business will be bulky and voluminous. </a:t>
            </a:r>
          </a:p>
          <a:p>
            <a:pPr lvl="0"/>
            <a:r>
              <a:rPr lang="en-US" sz="2800" dirty="0" smtClean="0"/>
              <a:t>It is difficult to get various journal entries recorded by one man in one book</a:t>
            </a:r>
          </a:p>
          <a:p>
            <a:pPr lvl="0"/>
            <a:r>
              <a:rPr lang="en-US" sz="2800" dirty="0" smtClean="0"/>
              <a:t>It will be difficult to locate a particular transaction unless one remembers the date.</a:t>
            </a:r>
          </a:p>
          <a:p>
            <a:pPr lvl="0"/>
            <a:r>
              <a:rPr lang="en-US" sz="2800" b="1" dirty="0" smtClean="0"/>
              <a:t>It </a:t>
            </a:r>
            <a:r>
              <a:rPr lang="en-US" sz="2800" dirty="0" smtClean="0"/>
              <a:t>does not facilitate the internal control, because in journal only transaction are recorded in chronological order.</a:t>
            </a:r>
            <a:r>
              <a:rPr lang="en-US" sz="2800" b="1" dirty="0" smtClean="0"/>
              <a:t> </a:t>
            </a:r>
            <a:endParaRPr lang="en-US" sz="3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Perform of Journal</a:t>
            </a:r>
            <a:endParaRPr lang="en-US" dirty="0"/>
          </a:p>
        </p:txBody>
      </p:sp>
      <p:sp>
        <p:nvSpPr>
          <p:cNvPr id="3" name="Content Placeholder 2"/>
          <p:cNvSpPr>
            <a:spLocks noGrp="1"/>
          </p:cNvSpPr>
          <p:nvPr>
            <p:ph idx="1"/>
          </p:nvPr>
        </p:nvSpPr>
        <p:spPr>
          <a:xfrm>
            <a:off x="457200" y="1371600"/>
            <a:ext cx="8229600" cy="4373563"/>
          </a:xfrm>
          <a:solidFill>
            <a:schemeClr val="bg1"/>
          </a:solidFill>
        </p:spPr>
        <p:txBody>
          <a:bodyPr>
            <a:normAutofit/>
          </a:bodyPr>
          <a:lstStyle/>
          <a:p>
            <a:r>
              <a:rPr lang="en-US" sz="2800" b="1" dirty="0" smtClean="0"/>
              <a:t> </a:t>
            </a:r>
            <a:endParaRPr lang="en-US" sz="3000" dirty="0" smtClean="0"/>
          </a:p>
        </p:txBody>
      </p:sp>
      <p:pic>
        <p:nvPicPr>
          <p:cNvPr id="4" name="Picture 3" descr="1.png"/>
          <p:cNvPicPr>
            <a:picLocks noChangeAspect="1"/>
          </p:cNvPicPr>
          <p:nvPr/>
        </p:nvPicPr>
        <p:blipFill>
          <a:blip r:embed="rId2"/>
          <a:stretch>
            <a:fillRect/>
          </a:stretch>
        </p:blipFill>
        <p:spPr>
          <a:xfrm>
            <a:off x="1452127" y="2128656"/>
            <a:ext cx="6239746" cy="3662544"/>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Journal</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85000" lnSpcReduction="10000"/>
          </a:bodyPr>
          <a:lstStyle/>
          <a:p>
            <a:pPr>
              <a:buFont typeface="Wingdings" pitchFamily="2" charset="2"/>
              <a:buChar char="q"/>
            </a:pPr>
            <a:r>
              <a:rPr lang="en-US" sz="2400" b="1" dirty="0" smtClean="0"/>
              <a:t>How to Journalize.</a:t>
            </a:r>
            <a:endParaRPr lang="en-US" sz="2400" dirty="0" smtClean="0"/>
          </a:p>
          <a:p>
            <a:r>
              <a:rPr lang="en-US" sz="2400" dirty="0" smtClean="0"/>
              <a:t>Steps used in converting transactions into journal entries.</a:t>
            </a:r>
          </a:p>
          <a:p>
            <a:r>
              <a:rPr lang="en-US" sz="2400" dirty="0" smtClean="0"/>
              <a:t>The following steps should be taken to convert transaction into journal entries.</a:t>
            </a:r>
          </a:p>
          <a:p>
            <a:pPr lvl="0"/>
            <a:r>
              <a:rPr lang="en-US" sz="2400" dirty="0" smtClean="0"/>
              <a:t>Record the transaction in the waste book.</a:t>
            </a:r>
          </a:p>
          <a:p>
            <a:pPr lvl="0"/>
            <a:r>
              <a:rPr lang="en-US" sz="2400" dirty="0" smtClean="0"/>
              <a:t>Determine the nature of a transaction. Think of the effect of the transaction on the business.</a:t>
            </a:r>
          </a:p>
          <a:p>
            <a:pPr lvl="0"/>
            <a:r>
              <a:rPr lang="en-US" sz="2400" dirty="0" smtClean="0"/>
              <a:t> Determine the two aspect of the transaction. </a:t>
            </a:r>
            <a:r>
              <a:rPr lang="en-US" sz="2400" dirty="0" err="1" smtClean="0"/>
              <a:t>ie</a:t>
            </a:r>
            <a:r>
              <a:rPr lang="en-US" sz="2400" dirty="0" smtClean="0"/>
              <a:t>  find out the two account involved</a:t>
            </a:r>
          </a:p>
          <a:p>
            <a:pPr lvl="0"/>
            <a:r>
              <a:rPr lang="en-US" sz="2400" dirty="0" smtClean="0"/>
              <a:t>Determine the types of account are affected. </a:t>
            </a:r>
          </a:p>
          <a:p>
            <a:pPr lvl="0"/>
            <a:r>
              <a:rPr lang="en-US" sz="2400" dirty="0" smtClean="0"/>
              <a:t> Determine how the accounts are affected.  </a:t>
            </a:r>
            <a:r>
              <a:rPr lang="en-US" sz="2400" dirty="0" err="1" smtClean="0"/>
              <a:t>ie</a:t>
            </a:r>
            <a:r>
              <a:rPr lang="en-US" sz="2400" dirty="0" smtClean="0"/>
              <a:t> giver see who is the receiver or giver or whether these is an expense or loss and income or gain.</a:t>
            </a:r>
          </a:p>
          <a:p>
            <a:pPr lvl="0"/>
            <a:r>
              <a:rPr lang="en-US" sz="2400" dirty="0" smtClean="0"/>
              <a:t>Apply the rule of journalizing and decide which account is debited and which account is credited.</a:t>
            </a:r>
          </a:p>
          <a:p>
            <a:pPr>
              <a:buNone/>
            </a:pPr>
            <a:r>
              <a:rPr lang="en-US" sz="2400" b="1" dirty="0" smtClean="0"/>
              <a:t> </a:t>
            </a: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fontScale="92500"/>
          </a:bodyPr>
          <a:lstStyle/>
          <a:p>
            <a:pPr algn="just"/>
            <a:r>
              <a:rPr lang="en-US" dirty="0" smtClean="0">
                <a:latin typeface="Times New Roman" pitchFamily="18" charset="0"/>
                <a:cs typeface="Times New Roman" pitchFamily="18" charset="0"/>
              </a:rPr>
              <a:t>Accounting is the language of Business.</a:t>
            </a:r>
          </a:p>
          <a:p>
            <a:pPr algn="just"/>
            <a:r>
              <a:rPr lang="en-US" dirty="0" smtClean="0">
                <a:latin typeface="Times New Roman" pitchFamily="18" charset="0"/>
                <a:cs typeface="Times New Roman" pitchFamily="18" charset="0"/>
              </a:rPr>
              <a:t>Speaks how good is the business.</a:t>
            </a:r>
          </a:p>
          <a:p>
            <a:pPr algn="just"/>
            <a:r>
              <a:rPr lang="en-US" dirty="0" smtClean="0">
                <a:latin typeface="Times New Roman" pitchFamily="18" charset="0"/>
                <a:cs typeface="Times New Roman" pitchFamily="18" charset="0"/>
              </a:rPr>
              <a:t>Accounting is a system of recording and summarizing business and financial transactions.</a:t>
            </a:r>
          </a:p>
          <a:p>
            <a:pPr algn="just"/>
            <a:r>
              <a:rPr lang="en-US" dirty="0" smtClean="0">
                <a:latin typeface="Times New Roman" pitchFamily="18" charset="0"/>
                <a:cs typeface="Times New Roman" pitchFamily="18" charset="0"/>
              </a:rPr>
              <a:t>The history of accounting is as old as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civilization. </a:t>
            </a:r>
          </a:p>
          <a:p>
            <a:pPr algn="just"/>
            <a:r>
              <a:rPr lang="en-US" dirty="0" smtClean="0">
                <a:latin typeface="Times New Roman" pitchFamily="18" charset="0"/>
                <a:cs typeface="Times New Roman" pitchFamily="18" charset="0"/>
              </a:rPr>
              <a:t>Communicate the financial performance of business to various stakeholders.  </a:t>
            </a:r>
          </a:p>
          <a:p>
            <a:pPr algn="just">
              <a:buNone/>
            </a:pP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Ledger</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10000"/>
          </a:bodyPr>
          <a:lstStyle/>
          <a:p>
            <a:r>
              <a:rPr lang="en-US" sz="2800" dirty="0" smtClean="0"/>
              <a:t>A ledger is the principle book of account. </a:t>
            </a:r>
          </a:p>
          <a:p>
            <a:r>
              <a:rPr lang="en-US" sz="2800" dirty="0" smtClean="0"/>
              <a:t>A journal is meant for passing the entries of business transaction.</a:t>
            </a:r>
          </a:p>
          <a:p>
            <a:r>
              <a:rPr lang="en-US" sz="2800" dirty="0" smtClean="0"/>
              <a:t> It facilitates posting of transaction to respective ledger account. </a:t>
            </a:r>
          </a:p>
          <a:p>
            <a:r>
              <a:rPr lang="en-US" sz="2800" dirty="0" smtClean="0"/>
              <a:t>All the entries made in the journal must be posted into the ledger.</a:t>
            </a:r>
          </a:p>
          <a:p>
            <a:r>
              <a:rPr lang="en-US" sz="2800" dirty="0" smtClean="0"/>
              <a:t> The ledger is a book containing many ledgers.</a:t>
            </a:r>
          </a:p>
          <a:p>
            <a:r>
              <a:rPr lang="en-US" sz="2800" dirty="0" smtClean="0"/>
              <a:t> The ledger is derived from the Dutch word “</a:t>
            </a:r>
            <a:r>
              <a:rPr lang="en-US" sz="2800" dirty="0" err="1" smtClean="0"/>
              <a:t>legger</a:t>
            </a:r>
            <a:r>
              <a:rPr lang="en-US" sz="2800" dirty="0" smtClean="0"/>
              <a:t>” which means to lie. Ledger therefore means a book where the various account lies.</a:t>
            </a:r>
          </a:p>
          <a:p>
            <a:r>
              <a:rPr lang="en-US" sz="2800" b="1" dirty="0" smtClean="0"/>
              <a:t> </a:t>
            </a:r>
            <a:endParaRPr lang="en-US" sz="3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Ledger</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10000"/>
          </a:bodyPr>
          <a:lstStyle/>
          <a:p>
            <a:r>
              <a:rPr lang="en-US" sz="2800" dirty="0" smtClean="0"/>
              <a:t>A ledger helps to achieve the following results.</a:t>
            </a:r>
          </a:p>
          <a:p>
            <a:pPr lvl="0"/>
            <a:r>
              <a:rPr lang="en-US" sz="2800" dirty="0" smtClean="0"/>
              <a:t>All personal accounts would show how much money is payable to creditor and receivable from debtors.</a:t>
            </a:r>
          </a:p>
          <a:p>
            <a:pPr lvl="0"/>
            <a:r>
              <a:rPr lang="en-US" sz="2800" dirty="0" smtClean="0"/>
              <a:t>The real account would show the value of assets and properties.</a:t>
            </a:r>
          </a:p>
          <a:p>
            <a:pPr lvl="0"/>
            <a:r>
              <a:rPr lang="en-US" sz="2800" dirty="0" smtClean="0"/>
              <a:t>The nominal account would show the source of income and the amount spent on various head of expanses.</a:t>
            </a:r>
          </a:p>
          <a:p>
            <a:r>
              <a:rPr lang="en-US" sz="2800" b="1" dirty="0" smtClean="0"/>
              <a:t>Features of a ledger.</a:t>
            </a:r>
            <a:endParaRPr lang="en-US" sz="2800" dirty="0" smtClean="0"/>
          </a:p>
          <a:p>
            <a:pPr lvl="0"/>
            <a:r>
              <a:rPr lang="en-US" sz="2800" dirty="0" smtClean="0"/>
              <a:t>It is a derived or secondary record.</a:t>
            </a:r>
          </a:p>
          <a:p>
            <a:pPr lvl="0"/>
            <a:r>
              <a:rPr lang="en-US" sz="2800" dirty="0" smtClean="0"/>
              <a:t>It is a book of final entry.</a:t>
            </a:r>
          </a:p>
          <a:p>
            <a:pPr lvl="0"/>
            <a:r>
              <a:rPr lang="en-US" sz="2800" dirty="0" smtClean="0"/>
              <a:t>It is a king of books of account.</a:t>
            </a:r>
            <a:r>
              <a:rPr lang="en-US" sz="2800" b="1" dirty="0" smtClean="0"/>
              <a:t> </a:t>
            </a:r>
            <a:endParaRPr lang="en-US" sz="3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ledger</a:t>
            </a:r>
            <a:endParaRPr lang="en-US" dirty="0"/>
          </a:p>
        </p:txBody>
      </p:sp>
      <p:sp>
        <p:nvSpPr>
          <p:cNvPr id="3" name="Content Placeholder 2"/>
          <p:cNvSpPr>
            <a:spLocks noGrp="1"/>
          </p:cNvSpPr>
          <p:nvPr>
            <p:ph idx="1"/>
          </p:nvPr>
        </p:nvSpPr>
        <p:spPr>
          <a:xfrm>
            <a:off x="457200" y="1524000"/>
            <a:ext cx="8229600" cy="4906963"/>
          </a:xfrm>
          <a:solidFill>
            <a:schemeClr val="bg1"/>
          </a:solidFill>
        </p:spPr>
        <p:txBody>
          <a:bodyPr>
            <a:normAutofit/>
          </a:bodyPr>
          <a:lstStyle/>
          <a:p>
            <a:pPr>
              <a:buNone/>
            </a:pPr>
            <a:r>
              <a:rPr lang="en-US" sz="2800" b="1" dirty="0" smtClean="0"/>
              <a:t> </a:t>
            </a:r>
            <a:endParaRPr lang="en-US" sz="3000" dirty="0" smtClean="0"/>
          </a:p>
        </p:txBody>
      </p:sp>
      <p:pic>
        <p:nvPicPr>
          <p:cNvPr id="4" name="Picture 3" descr="II.png"/>
          <p:cNvPicPr>
            <a:picLocks noChangeAspect="1"/>
          </p:cNvPicPr>
          <p:nvPr/>
        </p:nvPicPr>
        <p:blipFill>
          <a:blip r:embed="rId2"/>
          <a:stretch>
            <a:fillRect/>
          </a:stretch>
        </p:blipFill>
        <p:spPr>
          <a:xfrm>
            <a:off x="152399" y="1905000"/>
            <a:ext cx="8596747" cy="3428999"/>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ledger</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lnSpcReduction="10000"/>
          </a:bodyPr>
          <a:lstStyle/>
          <a:p>
            <a:r>
              <a:rPr lang="en-US" sz="2800" b="1" dirty="0" smtClean="0"/>
              <a:t>Ledger posting and importance.</a:t>
            </a:r>
            <a:endParaRPr lang="en-US" sz="2800" dirty="0" smtClean="0"/>
          </a:p>
          <a:p>
            <a:r>
              <a:rPr lang="en-US" sz="2800" dirty="0" smtClean="0"/>
              <a:t>After the transaction has been analyzed into its debit and credit element in a journal, each such debit and credit element must be transferred to the respective ledger account. The process of transfer of entries from journal to ledger account is called “posting or ledger positing”</a:t>
            </a:r>
          </a:p>
          <a:p>
            <a:r>
              <a:rPr lang="en-US" sz="2800" dirty="0" smtClean="0"/>
              <a:t> Posting is very important as it furnishes the result of all the transactions relating to a particular person or service, after posting one can understand the position of an account at a glance.</a:t>
            </a:r>
          </a:p>
          <a:p>
            <a:pPr>
              <a:buNone/>
            </a:pPr>
            <a:endParaRPr lang="en-US" sz="30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dirty="0" smtClean="0"/>
              <a:t>At the end of the financial year or at any other time, the balance of all the ledger account are extracted and are written up in a statement known as trial balance and finally totaled up to see if the total debit balance is equal to the total of the credit balance.</a:t>
            </a:r>
          </a:p>
          <a:p>
            <a:r>
              <a:rPr lang="en-US" sz="2800" dirty="0" smtClean="0"/>
              <a:t> The arrangement of the trial balance reveals that both the aspects of each transaction have been recorded and that the books are arithmetically accurate. </a:t>
            </a:r>
          </a:p>
          <a:p>
            <a:endParaRPr lang="en-US" sz="30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85000" lnSpcReduction="20000"/>
          </a:bodyPr>
          <a:lstStyle/>
          <a:p>
            <a:r>
              <a:rPr lang="en-US" sz="2800" b="1" dirty="0" smtClean="0"/>
              <a:t>Features of Trial Balances</a:t>
            </a:r>
            <a:endParaRPr lang="en-US" sz="2800" dirty="0" smtClean="0"/>
          </a:p>
          <a:p>
            <a:r>
              <a:rPr lang="en-US" sz="2800" dirty="0" smtClean="0"/>
              <a:t>The important features of trial balance are as follows:</a:t>
            </a:r>
          </a:p>
          <a:p>
            <a:pPr lvl="0"/>
            <a:r>
              <a:rPr lang="en-US" sz="2800" dirty="0" smtClean="0"/>
              <a:t>A trial balance is prepared on a specified date.</a:t>
            </a:r>
          </a:p>
          <a:p>
            <a:pPr lvl="0"/>
            <a:r>
              <a:rPr lang="en-US" sz="2800" dirty="0" smtClean="0"/>
              <a:t>It contains a list of all ledger accounts including cash account. </a:t>
            </a:r>
          </a:p>
          <a:p>
            <a:pPr lvl="0"/>
            <a:r>
              <a:rPr lang="en-US" sz="2800" dirty="0" smtClean="0"/>
              <a:t>It may be prepared with the balances or totals of Ledger accounts. </a:t>
            </a:r>
          </a:p>
          <a:p>
            <a:pPr lvl="0"/>
            <a:r>
              <a:rPr lang="en-US" sz="2800" dirty="0" smtClean="0"/>
              <a:t>Total of the debit and credit amount columns in the trial balance must tally. </a:t>
            </a:r>
          </a:p>
          <a:p>
            <a:pPr lvl="0"/>
            <a:r>
              <a:rPr lang="en-US" sz="2800" dirty="0" smtClean="0"/>
              <a:t>If the debit and credit amounts are equal, we assume that ledger accounts are arithmetically accurate.</a:t>
            </a:r>
          </a:p>
          <a:p>
            <a:pPr lvl="0"/>
            <a:r>
              <a:rPr lang="en-US" sz="2800" dirty="0" smtClean="0"/>
              <a:t>Difference in the debit and credit columns points out that some mistakes have been committed.</a:t>
            </a:r>
          </a:p>
          <a:p>
            <a:pPr lvl="0"/>
            <a:r>
              <a:rPr lang="en-US" sz="2800" dirty="0" smtClean="0"/>
              <a:t>Tallying of trial balance is not a conclusive profit of accuracy of accounts. </a:t>
            </a:r>
          </a:p>
          <a:p>
            <a:endParaRPr lang="en-US" sz="30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10000"/>
          </a:bodyPr>
          <a:lstStyle/>
          <a:p>
            <a:pPr>
              <a:buFont typeface="Wingdings" pitchFamily="2" charset="2"/>
              <a:buChar char="q"/>
            </a:pPr>
            <a:r>
              <a:rPr lang="en-US" sz="2800" b="1" dirty="0" smtClean="0"/>
              <a:t>Purposes of a trial balance:</a:t>
            </a:r>
            <a:endParaRPr lang="en-US" sz="2800" dirty="0" smtClean="0"/>
          </a:p>
          <a:p>
            <a:r>
              <a:rPr lang="en-US" sz="2800" dirty="0" smtClean="0"/>
              <a:t>A trial balance is a list of account showing debit balance and cash balance. It serves the following purpose.</a:t>
            </a:r>
          </a:p>
          <a:p>
            <a:pPr lvl="0"/>
            <a:r>
              <a:rPr lang="en-US" sz="2800" dirty="0" smtClean="0"/>
              <a:t> To ascertain arithmetical accuracy of the account opened in the ledger.</a:t>
            </a:r>
          </a:p>
          <a:p>
            <a:pPr lvl="0"/>
            <a:r>
              <a:rPr lang="en-US" sz="2800" dirty="0" smtClean="0"/>
              <a:t>To known the balance of any ledger account.</a:t>
            </a:r>
          </a:p>
          <a:p>
            <a:pPr lvl="0"/>
            <a:r>
              <a:rPr lang="en-US" sz="2800" dirty="0" smtClean="0"/>
              <a:t>To serve as an evidence of the fact that the double entry has been completed in respect of every transaction.</a:t>
            </a:r>
          </a:p>
          <a:p>
            <a:pPr lvl="0"/>
            <a:r>
              <a:rPr lang="en-US" sz="2800" dirty="0" smtClean="0"/>
              <a:t>To facilitate preparation of final account promptly.</a:t>
            </a:r>
          </a:p>
          <a:p>
            <a:pPr lvl="0"/>
            <a:r>
              <a:rPr lang="en-US" sz="2800" dirty="0" smtClean="0"/>
              <a:t>To help the proprietor to draw conclusions by comparing trial balance of past and present.</a:t>
            </a:r>
          </a:p>
          <a:p>
            <a:pPr>
              <a:buNone/>
            </a:pPr>
            <a:endParaRPr lang="en-US" sz="2800" dirty="0" smtClean="0"/>
          </a:p>
          <a:p>
            <a:endParaRPr lang="en-US" sz="30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20000"/>
          </a:bodyPr>
          <a:lstStyle/>
          <a:p>
            <a:r>
              <a:rPr lang="en-US" sz="2800" dirty="0" smtClean="0"/>
              <a:t>.</a:t>
            </a:r>
            <a:r>
              <a:rPr lang="en-US" sz="2800" b="1" dirty="0" smtClean="0"/>
              <a:t> Limitations of Trial Balances</a:t>
            </a:r>
            <a:endParaRPr lang="en-US" sz="2800" dirty="0" smtClean="0"/>
          </a:p>
          <a:p>
            <a:r>
              <a:rPr lang="en-US" sz="2800" dirty="0" smtClean="0"/>
              <a:t>      The important limitations of trial balances are as follows:</a:t>
            </a:r>
          </a:p>
          <a:p>
            <a:pPr lvl="0"/>
            <a:r>
              <a:rPr lang="en-US" sz="2800" dirty="0" smtClean="0"/>
              <a:t>The trial balance can be prepared only in those concerns, where double entry system of book-keeping is adopted. This system is too costly.</a:t>
            </a:r>
          </a:p>
          <a:p>
            <a:pPr lvl="0"/>
            <a:r>
              <a:rPr lang="en-US" sz="2800" dirty="0" smtClean="0"/>
              <a:t>A trial balance is not a conclusive proof of the arithmetical accuracy of the books of account. It the trial balance agrees, it does not mean that now there are absolutely no errors in books. On the other hand, some errors are not disclosed by the trial balance.</a:t>
            </a:r>
          </a:p>
          <a:p>
            <a:pPr lvl="0"/>
            <a:r>
              <a:rPr lang="en-US" sz="2800" dirty="0" smtClean="0"/>
              <a:t>It the trial balance is wrong, the subsequent preparation of Trading, P&amp;L Account and Balance Sheet will not reflect the true picture of the concern. </a:t>
            </a:r>
          </a:p>
          <a:p>
            <a:endParaRPr lang="en-US" sz="30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r>
              <a:rPr lang="en-US" sz="2800" b="1" dirty="0" smtClean="0"/>
              <a:t>Specimen of trial balance:</a:t>
            </a:r>
            <a:endParaRPr lang="en-US" sz="2800" dirty="0" smtClean="0"/>
          </a:p>
          <a:p>
            <a:r>
              <a:rPr lang="en-US" sz="2800" dirty="0" smtClean="0"/>
              <a:t> A trial balance may be prepared in two forms. They are:</a:t>
            </a:r>
          </a:p>
          <a:p>
            <a:pPr marL="514350" lvl="0" indent="-514350">
              <a:buFont typeface="+mj-lt"/>
              <a:buAutoNum type="arabicPeriod"/>
            </a:pPr>
            <a:r>
              <a:rPr lang="en-US" sz="2800" dirty="0" smtClean="0"/>
              <a:t>Journal form</a:t>
            </a:r>
          </a:p>
          <a:p>
            <a:pPr marL="514350" lvl="0" indent="-514350">
              <a:buFont typeface="+mj-lt"/>
              <a:buAutoNum type="arabicPeriod"/>
            </a:pPr>
            <a:r>
              <a:rPr lang="en-US" sz="2800" dirty="0" smtClean="0"/>
              <a:t>Ledger form</a:t>
            </a:r>
          </a:p>
          <a:p>
            <a:r>
              <a:rPr lang="en-US" sz="2800" dirty="0" smtClean="0"/>
              <a:t> The trial balance must tally irrespective of the form of a trial balance: </a:t>
            </a:r>
          </a:p>
          <a:p>
            <a:endParaRPr lang="en-US" sz="30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20000"/>
          </a:bodyPr>
          <a:lstStyle/>
          <a:p>
            <a:r>
              <a:rPr lang="en-US" sz="2800" dirty="0" smtClean="0"/>
              <a:t>.</a:t>
            </a:r>
            <a:r>
              <a:rPr lang="en-US" sz="2800" b="1" dirty="0" smtClean="0"/>
              <a:t> Preparation of trial balance:</a:t>
            </a:r>
            <a:endParaRPr lang="en-US" sz="2800" dirty="0" smtClean="0"/>
          </a:p>
          <a:p>
            <a:pPr lvl="0"/>
            <a:r>
              <a:rPr lang="en-US" sz="2800" dirty="0" smtClean="0"/>
              <a:t>A trial balance has to be prepared with the help of a ledger and a cash book.</a:t>
            </a:r>
          </a:p>
          <a:p>
            <a:pPr lvl="0"/>
            <a:r>
              <a:rPr lang="en-US" sz="2800" dirty="0" smtClean="0"/>
              <a:t>While preparing a trial balance all the personal, real and nominal account have to be considered.</a:t>
            </a:r>
          </a:p>
          <a:p>
            <a:pPr lvl="0"/>
            <a:r>
              <a:rPr lang="en-US" sz="2800" dirty="0" smtClean="0"/>
              <a:t>In addition to these, the balance of cash and bank A/c has to be considered.</a:t>
            </a:r>
          </a:p>
          <a:p>
            <a:pPr lvl="0"/>
            <a:r>
              <a:rPr lang="en-US" sz="2800" dirty="0" smtClean="0"/>
              <a:t>The ledger account showing the debit balances have to be shown on the debit side of a trial     balance and the ledger accounts showing the credit balance have to be shown on the credit side of a trial balance.</a:t>
            </a:r>
          </a:p>
          <a:p>
            <a:pPr lvl="0"/>
            <a:r>
              <a:rPr lang="en-US" sz="2800" dirty="0" smtClean="0"/>
              <a:t>If any account does not show any balance. It should be ignored. </a:t>
            </a:r>
          </a:p>
          <a:p>
            <a:endParaRPr lang="en-US" sz="3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INTRODUCTION</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lstStyle/>
          <a:p>
            <a:pPr algn="just">
              <a:lnSpc>
                <a:spcPct val="150000"/>
              </a:lnSpc>
            </a:pPr>
            <a:r>
              <a:rPr lang="en-US" dirty="0" smtClean="0"/>
              <a:t>Accounting is required where money is used </a:t>
            </a:r>
          </a:p>
          <a:p>
            <a:pPr algn="just">
              <a:lnSpc>
                <a:spcPct val="150000"/>
              </a:lnSpc>
            </a:pPr>
            <a:r>
              <a:rPr lang="en-US" dirty="0" smtClean="0"/>
              <a:t> Accounting is equally important for all types of non business economic activities such school, municipalities, a charitable institution and even for a family.</a:t>
            </a:r>
          </a:p>
          <a:p>
            <a:pPr algn="just">
              <a:lnSpc>
                <a:spcPct val="150000"/>
              </a:lnSpc>
            </a:pPr>
            <a:r>
              <a:rPr lang="en-US" dirty="0" smtClean="0"/>
              <a:t> All are required to maintain accounts.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77500" lnSpcReduction="20000"/>
          </a:bodyPr>
          <a:lstStyle/>
          <a:p>
            <a:pPr lvl="0" algn="just"/>
            <a:r>
              <a:rPr lang="en-US" sz="2800" dirty="0" smtClean="0">
                <a:latin typeface="Times New Roman" pitchFamily="18" charset="0"/>
                <a:cs typeface="Times New Roman" pitchFamily="18" charset="0"/>
              </a:rPr>
              <a:t>After balance the personal account, a list of account showing debit balance and credit balance should be prepared separately.</a:t>
            </a:r>
          </a:p>
          <a:p>
            <a:pPr lvl="0" algn="just"/>
            <a:r>
              <a:rPr lang="en-US" sz="2800" dirty="0" smtClean="0">
                <a:latin typeface="Times New Roman" pitchFamily="18" charset="0"/>
                <a:cs typeface="Times New Roman" pitchFamily="18" charset="0"/>
              </a:rPr>
              <a:t> A list of account showing debit balance is the list of debtors and a list of accounts showing credit balance is the list of creditors. </a:t>
            </a:r>
          </a:p>
          <a:p>
            <a:pPr lvl="0" algn="just"/>
            <a:r>
              <a:rPr lang="en-US" sz="2800" dirty="0" smtClean="0">
                <a:latin typeface="Times New Roman" pitchFamily="18" charset="0"/>
                <a:cs typeface="Times New Roman" pitchFamily="18" charset="0"/>
              </a:rPr>
              <a:t>After totaling the balance of debtors and creditors. We arrive at sundry debtors and sundry creditors respectively. The balance on those personal accounts of sundry debtors and creditors should not be shown individually. </a:t>
            </a:r>
          </a:p>
          <a:p>
            <a:pPr lvl="0" algn="just"/>
            <a:r>
              <a:rPr lang="en-US" sz="2800" dirty="0" smtClean="0">
                <a:latin typeface="Times New Roman" pitchFamily="18" charset="0"/>
                <a:cs typeface="Times New Roman" pitchFamily="18" charset="0"/>
              </a:rPr>
              <a:t>The sundry debtor should be shown on the debit side of the trial balance and the sundry creditor should be shown on the credit side of trial balance.</a:t>
            </a:r>
          </a:p>
          <a:p>
            <a:pPr lvl="0" algn="just"/>
            <a:r>
              <a:rPr lang="en-US" sz="2800" dirty="0" smtClean="0">
                <a:latin typeface="Times New Roman" pitchFamily="18" charset="0"/>
                <a:cs typeface="Times New Roman" pitchFamily="18" charset="0"/>
              </a:rPr>
              <a:t>Bills receivable accounts had shown a debit balance. This could be shown on the debit side of a trial balance. The bills payable account shows a credit balance which should be shown on the credit side of a trial balance.</a:t>
            </a:r>
          </a:p>
          <a:p>
            <a:endParaRPr lang="en-US" sz="2800" dirty="0" smtClean="0"/>
          </a:p>
          <a:p>
            <a:endParaRPr lang="en-US" sz="30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20000"/>
          </a:bodyPr>
          <a:lstStyle/>
          <a:p>
            <a:pPr lvl="0"/>
            <a:r>
              <a:rPr lang="en-US" sz="2800" dirty="0" smtClean="0"/>
              <a:t>If the bank account shows a debit balance, it indicates a bank balance which should be shown on the debit side of a trial balance. If the bank account has credit balance it indicates a bank overdraft. This should be shown on the credit side of a trial balance. A bank loan account, shows a credit balance which should be taken on the credit side of a trial balance.</a:t>
            </a:r>
          </a:p>
          <a:p>
            <a:pPr lvl="0"/>
            <a:r>
              <a:rPr lang="en-US" sz="2800" dirty="0" smtClean="0"/>
              <a:t>A cash account always shows a debit balance or at the most a nil balance. A debit balance on a cash should be shown in the debit column of a trial balance.</a:t>
            </a:r>
          </a:p>
          <a:p>
            <a:pPr lvl="0"/>
            <a:r>
              <a:rPr lang="en-US" sz="2800" dirty="0" smtClean="0"/>
              <a:t>The purchase account shows a debit balance which should be shown in the debit column of a trial balance.</a:t>
            </a:r>
          </a:p>
          <a:p>
            <a:r>
              <a:rPr lang="en-US" sz="2800" dirty="0" smtClean="0"/>
              <a:t>. </a:t>
            </a:r>
          </a:p>
          <a:p>
            <a:endParaRPr lang="en-US" sz="30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lvl="0"/>
            <a:r>
              <a:rPr lang="en-US" sz="2800" dirty="0" smtClean="0"/>
              <a:t>The sales account shows a credit balance which should be shown in the credit column of a trial balance.</a:t>
            </a:r>
          </a:p>
          <a:p>
            <a:pPr lvl="0"/>
            <a:r>
              <a:rPr lang="en-US" sz="2800" dirty="0" smtClean="0"/>
              <a:t>The return inwards account shows a debit balance and hence should be shown in the debit column.</a:t>
            </a:r>
          </a:p>
          <a:p>
            <a:pPr lvl="0"/>
            <a:r>
              <a:rPr lang="en-US" sz="2800" dirty="0" smtClean="0"/>
              <a:t>The return outwards account shows a credit balance and hence should be shown in the credit column.</a:t>
            </a:r>
          </a:p>
          <a:p>
            <a:pPr lvl="0"/>
            <a:r>
              <a:rPr lang="en-US" sz="2800" dirty="0" smtClean="0"/>
              <a:t>The opening stock account shown a debit balance which should be shown in the debit column.</a:t>
            </a:r>
          </a:p>
          <a:p>
            <a:r>
              <a:rPr lang="en-US" sz="2800" dirty="0" smtClean="0"/>
              <a:t>. </a:t>
            </a:r>
          </a:p>
          <a:p>
            <a:endParaRPr lang="en-US" sz="30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fontScale="92500" lnSpcReduction="20000"/>
          </a:bodyPr>
          <a:lstStyle/>
          <a:p>
            <a:pPr lvl="0"/>
            <a:r>
              <a:rPr lang="en-US" sz="2800" dirty="0" smtClean="0"/>
              <a:t>. The closing stock will not appear in the trial balance as this account is opened only after the preparation of the trial balance.</a:t>
            </a:r>
          </a:p>
          <a:p>
            <a:pPr lvl="0"/>
            <a:r>
              <a:rPr lang="en-US" sz="2800" dirty="0" smtClean="0"/>
              <a:t>Account of assets such as plant and machinery, furniture and fixtures, land and building, motor car, bills receivables, investment, goodwill, trademarks, patent rights, copy rights, etc show a debit balance and as such should be shown in the debit column of a trial balance.</a:t>
            </a:r>
          </a:p>
          <a:p>
            <a:pPr lvl="0"/>
            <a:r>
              <a:rPr lang="en-US" sz="2800" dirty="0" smtClean="0"/>
              <a:t>Account of incomes and show credit balance and should be shown on the side on a trial balance.</a:t>
            </a:r>
          </a:p>
          <a:p>
            <a:pPr lvl="0"/>
            <a:r>
              <a:rPr lang="en-US" sz="2800" dirty="0" smtClean="0"/>
              <a:t> Account of expenses and losses show debit balance and should be shown on the debit side of the trial balance.</a:t>
            </a:r>
          </a:p>
          <a:p>
            <a:r>
              <a:rPr lang="en-US" sz="2800" dirty="0" smtClean="0"/>
              <a:t> </a:t>
            </a:r>
          </a:p>
          <a:p>
            <a:endParaRPr lang="en-US" sz="30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buFont typeface="Wingdings" pitchFamily="2" charset="2"/>
              <a:buChar char="q"/>
            </a:pPr>
            <a:r>
              <a:rPr lang="en-US" sz="3000" dirty="0" smtClean="0"/>
              <a:t>Methods of Trail Balance </a:t>
            </a:r>
          </a:p>
          <a:p>
            <a:r>
              <a:rPr lang="en-US" sz="2800" b="1" dirty="0" smtClean="0"/>
              <a:t>Total method (Gross Trail balance)</a:t>
            </a:r>
          </a:p>
          <a:p>
            <a:pPr lvl="0"/>
            <a:r>
              <a:rPr lang="en-US" sz="2800" b="1" dirty="0" smtClean="0"/>
              <a:t>Balance Method ( Net Trial Balance)</a:t>
            </a:r>
            <a:endParaRPr lang="en-US" sz="2800" dirty="0" smtClean="0"/>
          </a:p>
          <a:p>
            <a:pPr lvl="0"/>
            <a:r>
              <a:rPr lang="en-US" sz="2800" b="1" dirty="0" smtClean="0"/>
              <a:t>Combined Method ( Compound Trial Method)</a:t>
            </a:r>
            <a:endParaRPr lang="en-US" sz="2800" dirty="0" smtClean="0"/>
          </a:p>
          <a:p>
            <a:pPr lvl="0"/>
            <a:r>
              <a:rPr lang="en-US" sz="2800" b="1" dirty="0" smtClean="0"/>
              <a:t>Best Method</a:t>
            </a:r>
            <a:endParaRPr lang="en-US" sz="2800" dirty="0" smtClean="0"/>
          </a:p>
          <a:p>
            <a:endParaRPr lang="en-US" sz="2800" dirty="0" smtClean="0"/>
          </a:p>
          <a:p>
            <a:pPr>
              <a:buNone/>
            </a:pPr>
            <a:endParaRPr lang="en-US" sz="30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buFont typeface="Wingdings" pitchFamily="2" charset="2"/>
              <a:buChar char="q"/>
            </a:pPr>
            <a:r>
              <a:rPr lang="en-US" sz="3000" dirty="0" smtClean="0"/>
              <a:t> Performa</a:t>
            </a:r>
          </a:p>
          <a:p>
            <a:pPr>
              <a:buNone/>
            </a:pPr>
            <a:endParaRPr lang="en-US" sz="3000" dirty="0" smtClean="0"/>
          </a:p>
          <a:p>
            <a:endParaRPr lang="en-US" sz="2800" dirty="0" smtClean="0"/>
          </a:p>
          <a:p>
            <a:pPr>
              <a:buNone/>
            </a:pPr>
            <a:endParaRPr lang="en-US" sz="3000" dirty="0" smtClean="0"/>
          </a:p>
        </p:txBody>
      </p:sp>
      <p:pic>
        <p:nvPicPr>
          <p:cNvPr id="4" name="Picture 3" descr="Trial-Balance-Template.png"/>
          <p:cNvPicPr>
            <a:picLocks noChangeAspect="1"/>
          </p:cNvPicPr>
          <p:nvPr/>
        </p:nvPicPr>
        <p:blipFill>
          <a:blip r:embed="rId2"/>
          <a:stretch>
            <a:fillRect/>
          </a:stretch>
        </p:blipFill>
        <p:spPr>
          <a:xfrm>
            <a:off x="2590800" y="1284117"/>
            <a:ext cx="5148522" cy="5040484"/>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3" name="Content Placeholder 2"/>
          <p:cNvSpPr>
            <a:spLocks noGrp="1"/>
          </p:cNvSpPr>
          <p:nvPr>
            <p:ph idx="1"/>
          </p:nvPr>
        </p:nvSpPr>
        <p:spPr>
          <a:xfrm>
            <a:off x="457200" y="1219200"/>
            <a:ext cx="8229600" cy="4906963"/>
          </a:xfrm>
          <a:solidFill>
            <a:schemeClr val="bg1"/>
          </a:solidFill>
        </p:spPr>
        <p:txBody>
          <a:bodyPr>
            <a:normAutofit/>
          </a:bodyPr>
          <a:lstStyle/>
          <a:p>
            <a:pPr>
              <a:buFont typeface="Wingdings" pitchFamily="2" charset="2"/>
              <a:buChar char="q"/>
            </a:pPr>
            <a:r>
              <a:rPr lang="en-US" sz="2800" b="1" dirty="0" smtClean="0"/>
              <a:t>Is Trail Balance Conclusive Proof of Accuracy of Account Books</a:t>
            </a:r>
            <a:endParaRPr lang="en-US" sz="2800" dirty="0" smtClean="0"/>
          </a:p>
          <a:p>
            <a:r>
              <a:rPr lang="en-US" sz="2800" dirty="0" smtClean="0"/>
              <a:t>Errors which cannot be located by trail Balance:</a:t>
            </a:r>
          </a:p>
          <a:p>
            <a:pPr lvl="0"/>
            <a:r>
              <a:rPr lang="en-US" sz="2800" dirty="0" smtClean="0"/>
              <a:t>Errors of Omissions:</a:t>
            </a:r>
          </a:p>
          <a:p>
            <a:pPr lvl="0"/>
            <a:r>
              <a:rPr lang="en-US" sz="2800" dirty="0" smtClean="0"/>
              <a:t>Errors of Primary records:</a:t>
            </a:r>
          </a:p>
          <a:p>
            <a:pPr lvl="0"/>
            <a:r>
              <a:rPr lang="en-US" sz="2800" dirty="0" smtClean="0"/>
              <a:t>Errors in Posting:</a:t>
            </a:r>
          </a:p>
          <a:p>
            <a:pPr lvl="0"/>
            <a:r>
              <a:rPr lang="en-US" sz="2800" dirty="0" smtClean="0"/>
              <a:t>Errors of Omissions in Posting.</a:t>
            </a:r>
          </a:p>
          <a:p>
            <a:pPr lvl="0"/>
            <a:r>
              <a:rPr lang="en-US" sz="2800" dirty="0" smtClean="0"/>
              <a:t>Compensatory Errors.</a:t>
            </a:r>
          </a:p>
          <a:p>
            <a:pPr lvl="0"/>
            <a:r>
              <a:rPr lang="en-US" sz="2800" dirty="0" smtClean="0"/>
              <a:t>Errors in Principles</a:t>
            </a:r>
          </a:p>
          <a:p>
            <a:pPr>
              <a:buNone/>
            </a:pPr>
            <a:endParaRPr lang="en-US" sz="30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Trail Balance</a:t>
            </a:r>
            <a:endParaRPr lang="en-US" dirty="0"/>
          </a:p>
        </p:txBody>
      </p:sp>
      <p:sp>
        <p:nvSpPr>
          <p:cNvPr id="1025" name="Rectangle 1"/>
          <p:cNvSpPr>
            <a:spLocks noGrp="1" noChangeArrowheads="1"/>
          </p:cNvSpPr>
          <p:nvPr>
            <p:ph idx="1"/>
          </p:nvPr>
        </p:nvSpPr>
        <p:spPr bwMode="auto">
          <a:xfrm>
            <a:off x="457200" y="1219200"/>
            <a:ext cx="8873776" cy="526297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indent="0" algn="just" fontAlgn="base">
              <a:spcBef>
                <a:spcPct val="0"/>
              </a:spcBef>
              <a:spcAft>
                <a:spcPct val="0"/>
              </a:spcAft>
              <a:buFont typeface="Wingdings" pitchFamily="2" charset="2"/>
              <a:buChar char="q"/>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Errors which can be located by Trail Balance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Generally the following errors may affect the total of the trail Balance: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Errors made in totaling or carry forwarding the cash forward the</a:t>
            </a:r>
          </a:p>
          <a:p>
            <a:pPr marL="0" marR="0" lvl="0" indent="0" algn="just"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cash book and other subsidiary books.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the time of posting, errors of not recording an entry in any one</a:t>
            </a:r>
          </a:p>
          <a:p>
            <a:pPr marL="0" marR="0" lvl="0" indent="0" algn="just"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relevant account.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posting is made in wrong side of the account or wrong </a:t>
            </a:r>
          </a:p>
          <a:p>
            <a:pPr marL="0" marR="0" lvl="0" indent="0" algn="just"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amount in right side.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Mistake made in the total of any A/c or in carry forward of total or</a:t>
            </a:r>
          </a:p>
          <a:p>
            <a:pPr marL="0" marR="0" lvl="0" indent="0" algn="just"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balance to the next page in the ledger.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entry of an account is not recorded in the trail balance or wrong </a:t>
            </a:r>
          </a:p>
          <a:p>
            <a:pPr marL="0" marR="0" lvl="0" indent="0" algn="just" defTabSz="914400" rtl="0" eaLnBrk="0" fontAlgn="base" latinLnBrk="0" hangingPunct="0">
              <a:lnSpc>
                <a:spcPct val="100000"/>
              </a:lnSpc>
              <a:spcBef>
                <a:spcPct val="0"/>
              </a:spcBef>
              <a:spcAft>
                <a:spcPct val="0"/>
              </a:spcAft>
              <a:buClrTx/>
              <a:buSz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amount is recorded or right amount is shown at the wrong side.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Errors made in preparing the list of debtors and creditors.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Errors made in making the total of trail Balance.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Module -II</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IN" dirty="0" smtClean="0"/>
              <a:t>Cash Book: Single column, double column, three columns, Petty cash book analytical petty cash book, Purchase Book, Purchase Returns Book, Sales Book, Sales Returns, Book, Bills Receivable Book, Bills Payable Books &amp; Journal Proper.</a:t>
            </a:r>
            <a:endParaRPr lang="en-US" dirty="0" smtClean="0"/>
          </a:p>
          <a:p>
            <a:r>
              <a:rPr lang="en-IN" dirty="0" smtClean="0"/>
              <a:t>Trial balance: Object, Preparation, Different methods of preparing Trial balance, Closing Entries.</a:t>
            </a:r>
            <a:endParaRPr lang="en-US" dirty="0" smtClean="0"/>
          </a:p>
          <a:p>
            <a:r>
              <a:rPr lang="en-IN" dirty="0" smtClean="0"/>
              <a:t>Bills of exchange:- Bills of Exchange and Promissory Note- meaning and Definition, Advantages of Bills of exchange, Parties to a bill Endorsement, Retiring of a bill under rebate, Honour and </a:t>
            </a:r>
            <a:r>
              <a:rPr lang="en-IN" dirty="0" err="1" smtClean="0"/>
              <a:t>dis</a:t>
            </a:r>
            <a:r>
              <a:rPr lang="en-IN" dirty="0" smtClean="0"/>
              <a:t> Honour of bills, Bills sent for collection, Discounting of Bills, Accommodation Bills.</a:t>
            </a:r>
            <a:endParaRPr lang="en-US" dirty="0" smtClean="0"/>
          </a:p>
          <a:p>
            <a:r>
              <a:rPr lang="en-IN" dirty="0" smtClean="0"/>
              <a:t>Bank Reconciliation Statement: Meaning and Objectives, Causes of differences, Preparation of Bank Reconciliation Statement </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24200"/>
            <a:ext cx="9144000" cy="914400"/>
          </a:xfrm>
          <a:solidFill>
            <a:schemeClr val="accent2"/>
          </a:solidFill>
        </p:spPr>
        <p:txBody>
          <a:bodyPr>
            <a:normAutofit/>
          </a:bodyPr>
          <a:lstStyle/>
          <a:p>
            <a:r>
              <a:rPr lang="en-US" b="1" dirty="0" smtClean="0"/>
              <a:t>Module </a:t>
            </a:r>
            <a:r>
              <a:rPr lang="en-US" b="1" smtClean="0"/>
              <a:t>-II</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INTRODUCTION</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lstStyle/>
          <a:p>
            <a:pPr algn="just"/>
            <a:r>
              <a:rPr lang="en-US" dirty="0" smtClean="0"/>
              <a:t>Over the years accountancy has made tremendous progress in the field of commerce and industry.</a:t>
            </a:r>
          </a:p>
          <a:p>
            <a:pPr algn="just"/>
            <a:r>
              <a:rPr lang="en-US" dirty="0" smtClean="0"/>
              <a:t>Broadly speaking, accounting today is much more than just bookkeeping &amp; the preparation of financial reports.</a:t>
            </a:r>
          </a:p>
          <a:p>
            <a:pPr algn="just"/>
            <a:r>
              <a:rPr lang="en-US" dirty="0" smtClean="0"/>
              <a:t>Measurement of recording transactions and management with the use of data for making decisions is the two fundamental aspects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smtClean="0"/>
              <a:t>Cash book is a main subsidiary book as well as well as principle book in subsidiary books of Original entry. </a:t>
            </a:r>
          </a:p>
          <a:p>
            <a:r>
              <a:rPr lang="en-US" dirty="0" smtClean="0"/>
              <a:t>It is a primary book of original entry.</a:t>
            </a:r>
          </a:p>
          <a:p>
            <a:r>
              <a:rPr lang="en-US" dirty="0" smtClean="0"/>
              <a:t> It includes all cash transaction (Payment &amp; receipt of cash) of the business in chronological order. </a:t>
            </a:r>
          </a:p>
          <a:p>
            <a:r>
              <a:rPr lang="en-US" dirty="0" smtClean="0"/>
              <a:t> The cash book represents the true position of flow of cash. Cash book is opened in place of cash book.</a:t>
            </a:r>
          </a:p>
          <a:p>
            <a:r>
              <a:rPr lang="en-US" dirty="0" smtClean="0"/>
              <a:t> Here cash means notes, coins, cheques, banks drafts and postal orders etc.</a:t>
            </a:r>
          </a:p>
          <a:p>
            <a:r>
              <a:rPr lang="en-US" dirty="0" smtClean="0"/>
              <a:t> This is maintained by all organizations, big or small, profit or not for profit.</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b="1" dirty="0" smtClean="0"/>
              <a:t> Features/ Characteristics of Cash Book</a:t>
            </a:r>
            <a:endParaRPr lang="en-US" dirty="0" smtClean="0"/>
          </a:p>
          <a:p>
            <a:pPr lvl="0"/>
            <a:r>
              <a:rPr lang="en-US" dirty="0" smtClean="0"/>
              <a:t>Cash book is both a principle book and subsidiary book.</a:t>
            </a:r>
          </a:p>
          <a:p>
            <a:pPr lvl="0"/>
            <a:r>
              <a:rPr lang="en-US" dirty="0" smtClean="0"/>
              <a:t>Only cash transactions are recorded in a chronological order.</a:t>
            </a:r>
          </a:p>
          <a:p>
            <a:pPr lvl="0"/>
            <a:r>
              <a:rPr lang="en-US" dirty="0" smtClean="0"/>
              <a:t>It performs the functions of both journal and the ledger at the same time.</a:t>
            </a:r>
          </a:p>
          <a:p>
            <a:pPr lvl="0"/>
            <a:r>
              <a:rPr lang="en-US" dirty="0" smtClean="0"/>
              <a:t>All the cash receipts are records in the debit side and cash payment are recorded in the credit side.</a:t>
            </a:r>
          </a:p>
          <a:p>
            <a:pPr lvl="0"/>
            <a:r>
              <a:rPr lang="en-US" dirty="0" smtClean="0"/>
              <a:t>It records only one aspect of transaction, i.e., Cash</a:t>
            </a:r>
          </a:p>
          <a:p>
            <a:pPr lvl="0"/>
            <a:r>
              <a:rPr lang="en-US" dirty="0" smtClean="0"/>
              <a:t>Cash column of the cash book always shows debit balance or equal balance but cannot show credit balance.</a:t>
            </a:r>
          </a:p>
          <a:p>
            <a:r>
              <a:rPr lang="en-US" dirty="0" smtClean="0"/>
              <a:t>In practice, Cash book is substitute of cash book</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smtClean="0"/>
              <a:t>Difference between Cash Book and Cash Account.</a:t>
            </a:r>
            <a:endParaRPr lang="en-US" sz="2400" dirty="0"/>
          </a:p>
        </p:txBody>
      </p:sp>
      <p:graphicFrame>
        <p:nvGraphicFramePr>
          <p:cNvPr id="4" name="Table 3"/>
          <p:cNvGraphicFramePr>
            <a:graphicFrameLocks noGrp="1"/>
          </p:cNvGraphicFramePr>
          <p:nvPr/>
        </p:nvGraphicFramePr>
        <p:xfrm>
          <a:off x="762000" y="1905000"/>
          <a:ext cx="7467600" cy="4106039"/>
        </p:xfrm>
        <a:graphic>
          <a:graphicData uri="http://schemas.openxmlformats.org/drawingml/2006/table">
            <a:tbl>
              <a:tblPr firstRow="1" bandRow="1">
                <a:tableStyleId>{5C22544A-7EE6-4342-B048-85BDC9FD1C3A}</a:tableStyleId>
              </a:tblPr>
              <a:tblGrid>
                <a:gridCol w="3733800"/>
                <a:gridCol w="3733800"/>
              </a:tblGrid>
              <a:tr h="631105">
                <a:tc>
                  <a:txBody>
                    <a:bodyPr/>
                    <a:lstStyle/>
                    <a:p>
                      <a:pPr marL="0" marR="0" algn="ctr">
                        <a:lnSpc>
                          <a:spcPct val="115000"/>
                        </a:lnSpc>
                        <a:spcBef>
                          <a:spcPts val="0"/>
                        </a:spcBef>
                        <a:spcAft>
                          <a:spcPts val="0"/>
                        </a:spcAft>
                      </a:pPr>
                      <a:endParaRPr lang="en-US" sz="1200" b="1" dirty="0" smtClean="0">
                        <a:latin typeface="Times New Roman"/>
                        <a:ea typeface="Calibri"/>
                        <a:cs typeface="Times New Roman"/>
                      </a:endParaRPr>
                    </a:p>
                    <a:p>
                      <a:pPr marL="0" marR="0" algn="ctr">
                        <a:lnSpc>
                          <a:spcPct val="115000"/>
                        </a:lnSpc>
                        <a:spcBef>
                          <a:spcPts val="0"/>
                        </a:spcBef>
                        <a:spcAft>
                          <a:spcPts val="0"/>
                        </a:spcAft>
                      </a:pPr>
                      <a:r>
                        <a:rPr lang="en-US" sz="2000" b="1" dirty="0" smtClean="0">
                          <a:latin typeface="Times New Roman"/>
                          <a:ea typeface="Calibri"/>
                          <a:cs typeface="Times New Roman"/>
                        </a:rPr>
                        <a:t>Cash </a:t>
                      </a:r>
                      <a:r>
                        <a:rPr lang="en-US" sz="2000" b="1" dirty="0">
                          <a:latin typeface="Times New Roman"/>
                          <a:ea typeface="Calibri"/>
                          <a:cs typeface="Times New Roman"/>
                        </a:rPr>
                        <a:t>Book</a:t>
                      </a: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200" b="1" dirty="0" smtClean="0">
                        <a:latin typeface="Times New Roman"/>
                        <a:ea typeface="Calibri"/>
                        <a:cs typeface="Times New Roman"/>
                      </a:endParaRPr>
                    </a:p>
                    <a:p>
                      <a:pPr marL="0" marR="0" algn="ctr">
                        <a:lnSpc>
                          <a:spcPct val="115000"/>
                        </a:lnSpc>
                        <a:spcBef>
                          <a:spcPts val="0"/>
                        </a:spcBef>
                        <a:spcAft>
                          <a:spcPts val="0"/>
                        </a:spcAft>
                      </a:pPr>
                      <a:r>
                        <a:rPr lang="en-US" sz="2000" b="1" dirty="0" smtClean="0">
                          <a:latin typeface="Times New Roman"/>
                          <a:ea typeface="Calibri"/>
                          <a:cs typeface="Times New Roman"/>
                        </a:rPr>
                        <a:t>Cash </a:t>
                      </a:r>
                      <a:r>
                        <a:rPr lang="en-US" sz="2000" b="1" dirty="0">
                          <a:latin typeface="Times New Roman"/>
                          <a:ea typeface="Calibri"/>
                          <a:cs typeface="Times New Roman"/>
                        </a:rPr>
                        <a:t>Account</a:t>
                      </a:r>
                      <a:endParaRPr lang="en-US" sz="2000" dirty="0">
                        <a:latin typeface="Calibri"/>
                        <a:ea typeface="Calibri"/>
                        <a:cs typeface="Times New Roman"/>
                      </a:endParaRPr>
                    </a:p>
                  </a:txBody>
                  <a:tcPr marL="68580" marR="68580" marT="0" marB="0"/>
                </a:tc>
              </a:tr>
              <a:tr h="1552752">
                <a:tc>
                  <a:txBody>
                    <a:bodyPr/>
                    <a:lstStyle/>
                    <a:p>
                      <a:pPr marL="0" marR="0" algn="just">
                        <a:lnSpc>
                          <a:spcPct val="115000"/>
                        </a:lnSpc>
                        <a:spcBef>
                          <a:spcPts val="0"/>
                        </a:spcBef>
                        <a:spcAft>
                          <a:spcPts val="0"/>
                        </a:spcAft>
                      </a:pPr>
                      <a:r>
                        <a:rPr lang="en-US" sz="2000" dirty="0">
                          <a:latin typeface="Times New Roman"/>
                          <a:ea typeface="Calibri"/>
                          <a:cs typeface="Times New Roman"/>
                        </a:rPr>
                        <a:t>Cash receipts and cash payment are directly recorded into cash book</a:t>
                      </a:r>
                      <a:endParaRPr lang="en-US" sz="20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a:latin typeface="Times New Roman"/>
                          <a:ea typeface="Calibri"/>
                          <a:cs typeface="Times New Roman"/>
                        </a:rPr>
                        <a:t>Cash receipts and cash payments are at first recorded in Journal. After that it is posted to cash account</a:t>
                      </a:r>
                      <a:endParaRPr lang="en-US" sz="2000">
                        <a:latin typeface="Calibri"/>
                        <a:ea typeface="Calibri"/>
                        <a:cs typeface="Times New Roman"/>
                      </a:endParaRPr>
                    </a:p>
                  </a:txBody>
                  <a:tcPr marL="68580" marR="68580" marT="0" marB="0"/>
                </a:tc>
              </a:tr>
              <a:tr h="763871">
                <a:tc>
                  <a:txBody>
                    <a:bodyPr/>
                    <a:lstStyle/>
                    <a:p>
                      <a:pPr marL="0" marR="0" algn="just">
                        <a:lnSpc>
                          <a:spcPct val="115000"/>
                        </a:lnSpc>
                        <a:spcBef>
                          <a:spcPts val="0"/>
                        </a:spcBef>
                        <a:spcAft>
                          <a:spcPts val="0"/>
                        </a:spcAft>
                      </a:pPr>
                      <a:r>
                        <a:rPr lang="en-US" sz="2000" dirty="0">
                          <a:latin typeface="Times New Roman"/>
                          <a:ea typeface="Calibri"/>
                          <a:cs typeface="Times New Roman"/>
                        </a:rPr>
                        <a:t>It is a separate book maintained for recording cash transactions.</a:t>
                      </a:r>
                      <a:endParaRPr lang="en-US" sz="20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a:latin typeface="Times New Roman"/>
                          <a:ea typeface="Calibri"/>
                          <a:cs typeface="Times New Roman"/>
                        </a:rPr>
                        <a:t>It is an account opened in the ledger.</a:t>
                      </a:r>
                      <a:endParaRPr lang="en-US" sz="2000">
                        <a:latin typeface="Calibri"/>
                        <a:ea typeface="Calibri"/>
                        <a:cs typeface="Times New Roman"/>
                      </a:endParaRPr>
                    </a:p>
                  </a:txBody>
                  <a:tcPr marL="68580" marR="68580" marT="0" marB="0"/>
                </a:tc>
              </a:tr>
              <a:tr h="1158311">
                <a:tc>
                  <a:txBody>
                    <a:bodyPr/>
                    <a:lstStyle/>
                    <a:p>
                      <a:pPr marL="0" marR="0" algn="just">
                        <a:lnSpc>
                          <a:spcPct val="115000"/>
                        </a:lnSpc>
                        <a:spcBef>
                          <a:spcPts val="0"/>
                        </a:spcBef>
                        <a:spcAft>
                          <a:spcPts val="0"/>
                        </a:spcAft>
                      </a:pPr>
                      <a:r>
                        <a:rPr lang="en-US" sz="2000" dirty="0">
                          <a:latin typeface="Times New Roman"/>
                          <a:ea typeface="Calibri"/>
                          <a:cs typeface="Times New Roman"/>
                        </a:rPr>
                        <a:t>If cash transactions are recorded in cash book then there is no need to open cash account in the ledger.</a:t>
                      </a:r>
                      <a:endParaRPr lang="en-US" sz="20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dirty="0">
                          <a:latin typeface="Times New Roman"/>
                          <a:ea typeface="Calibri"/>
                          <a:cs typeface="Times New Roman"/>
                        </a:rPr>
                        <a:t>If cash transactions are recorded in journal, then it is necessary to open cash account in the ledger.</a:t>
                      </a:r>
                      <a:endParaRPr lang="en-US" sz="2000" dirty="0">
                        <a:latin typeface="Calibri"/>
                        <a:ea typeface="Calibri"/>
                        <a:cs typeface="Times New Roman"/>
                      </a:endParaRPr>
                    </a:p>
                  </a:txBody>
                  <a:tcPr marL="68580" marR="68580" marT="0" marB="0"/>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smtClean="0"/>
              <a:t>Advantages/ Importance of cash book </a:t>
            </a:r>
            <a:endParaRPr lang="en-US" sz="2400" dirty="0" smtClean="0"/>
          </a:p>
          <a:p>
            <a:pPr lvl="0"/>
            <a:r>
              <a:rPr lang="en-US" sz="2400" dirty="0" smtClean="0"/>
              <a:t>Cash book enables a business to know the balance of cash in hand and at bank at any point of time.</a:t>
            </a:r>
          </a:p>
          <a:p>
            <a:pPr lvl="0"/>
            <a:r>
              <a:rPr lang="en-US" sz="2400" dirty="0" smtClean="0"/>
              <a:t>It gives information’s relating to daily receipts, payments and closing cash balance at the end of each day.</a:t>
            </a:r>
          </a:p>
          <a:p>
            <a:pPr lvl="0"/>
            <a:r>
              <a:rPr lang="en-US" sz="2400" dirty="0" smtClean="0"/>
              <a:t>It transactions of cash are recorded in cash book, there is no need to open a cash account in the ledger.</a:t>
            </a:r>
          </a:p>
          <a:p>
            <a:pPr lvl="0"/>
            <a:r>
              <a:rPr lang="en-US" sz="2400" dirty="0" smtClean="0"/>
              <a:t>Cash books checks errors, embezzlement, fraud, cheating and manipulation of cash.</a:t>
            </a:r>
          </a:p>
          <a:p>
            <a:pPr lvl="0"/>
            <a:r>
              <a:rPr lang="en-US" sz="2400" dirty="0" smtClean="0"/>
              <a:t>Cash book helps in formulating an effective policy of cash management and future planning of business expansion.</a:t>
            </a:r>
          </a:p>
          <a:p>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Single Column Cash Book</a:t>
            </a:r>
          </a:p>
          <a:p>
            <a:endParaRPr lang="en-US" sz="2400" dirty="0"/>
          </a:p>
        </p:txBody>
      </p:sp>
      <p:pic>
        <p:nvPicPr>
          <p:cNvPr id="4" name="Picture 3" descr="Single-Column-Cash-Book.jpg"/>
          <p:cNvPicPr>
            <a:picLocks noChangeAspect="1"/>
          </p:cNvPicPr>
          <p:nvPr/>
        </p:nvPicPr>
        <p:blipFill>
          <a:blip r:embed="rId2"/>
          <a:stretch>
            <a:fillRect/>
          </a:stretch>
        </p:blipFill>
        <p:spPr>
          <a:xfrm>
            <a:off x="914400" y="2238374"/>
            <a:ext cx="7391400" cy="3849688"/>
          </a:xfrm>
          <a:prstGeom prst="rect">
            <a:avLst/>
          </a:prstGeo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Two column Cash Book</a:t>
            </a:r>
          </a:p>
          <a:p>
            <a:endParaRPr lang="en-US" sz="2400" dirty="0"/>
          </a:p>
        </p:txBody>
      </p:sp>
      <p:pic>
        <p:nvPicPr>
          <p:cNvPr id="4" name="Picture 3" descr="double-column-cash-book-img1.png"/>
          <p:cNvPicPr>
            <a:picLocks noChangeAspect="1"/>
          </p:cNvPicPr>
          <p:nvPr/>
        </p:nvPicPr>
        <p:blipFill>
          <a:blip r:embed="rId2"/>
          <a:stretch>
            <a:fillRect/>
          </a:stretch>
        </p:blipFill>
        <p:spPr>
          <a:xfrm>
            <a:off x="0" y="1905000"/>
            <a:ext cx="8974987" cy="3886200"/>
          </a:xfrm>
          <a:prstGeom prst="rect">
            <a:avLst/>
          </a:prstGeo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a:bodyPr>
          <a:lstStyle/>
          <a:p>
            <a:r>
              <a:rPr lang="en-US" dirty="0" smtClean="0"/>
              <a:t>Cash Book</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Three column Cash Book</a:t>
            </a:r>
          </a:p>
          <a:p>
            <a:endParaRPr lang="en-US" sz="2400" dirty="0"/>
          </a:p>
        </p:txBody>
      </p:sp>
      <p:pic>
        <p:nvPicPr>
          <p:cNvPr id="4" name="Picture 3" descr="double-column-cash-book-img1.png"/>
          <p:cNvPicPr>
            <a:picLocks noChangeAspect="1"/>
          </p:cNvPicPr>
          <p:nvPr/>
        </p:nvPicPr>
        <p:blipFill>
          <a:blip r:embed="rId2"/>
          <a:stretch>
            <a:fillRect/>
          </a:stretch>
        </p:blipFill>
        <p:spPr>
          <a:xfrm>
            <a:off x="0" y="1905000"/>
            <a:ext cx="8974987" cy="3886200"/>
          </a:xfrm>
          <a:prstGeom prst="rect">
            <a:avLst/>
          </a:prstGeom>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a:solidFill>
            <a:srgbClr val="C00000"/>
          </a:solidFill>
        </p:spPr>
        <p:txBody>
          <a:bodyPr>
            <a:normAutofit fontScale="90000"/>
          </a:bodyPr>
          <a:lstStyle/>
          <a:p>
            <a:r>
              <a:rPr lang="en-US" b="1" dirty="0" smtClean="0"/>
              <a:t/>
            </a:r>
            <a:br>
              <a:rPr lang="en-US" b="1" dirty="0" smtClean="0"/>
            </a:br>
            <a:r>
              <a:rPr lang="en-US" b="1" dirty="0" smtClean="0"/>
              <a:t>Petty Cash Book:</a:t>
            </a:r>
            <a:br>
              <a:rPr lang="en-US" b="1"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pPr algn="just"/>
            <a:r>
              <a:rPr lang="en-US" dirty="0" smtClean="0"/>
              <a:t>A</a:t>
            </a:r>
            <a:r>
              <a:rPr lang="en-US" b="1" dirty="0" smtClean="0"/>
              <a:t> petty cash book</a:t>
            </a:r>
            <a:r>
              <a:rPr lang="en-US" dirty="0" smtClean="0"/>
              <a:t> is maintained to record small expenses such as postage, stationery, and telegrams. A separate column is used for each type of expenditure.</a:t>
            </a:r>
          </a:p>
          <a:p>
            <a:pPr algn="just"/>
            <a:r>
              <a:rPr lang="en-US" dirty="0" smtClean="0"/>
              <a:t>The difference between the sum of the debit items and the sum of the credit items represents the balance of the petty cash in hand.</a:t>
            </a:r>
          </a:p>
          <a:p>
            <a:pPr algn="just"/>
            <a:r>
              <a:rPr lang="en-US" dirty="0" smtClean="0"/>
              <a:t>A petty cash book also refers to the book in which small payments are recorded, which are not convenient to record in the main </a:t>
            </a:r>
            <a:r>
              <a:rPr lang="en-US" b="1" dirty="0" smtClean="0"/>
              <a:t>cash book</a:t>
            </a:r>
            <a:r>
              <a:rPr lang="en-US" dirty="0" smtClean="0"/>
              <a:t>.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a:solidFill>
            <a:srgbClr val="C00000"/>
          </a:solidFill>
        </p:spPr>
        <p:txBody>
          <a:bodyPr>
            <a:normAutofit fontScale="90000"/>
          </a:bodyPr>
          <a:lstStyle/>
          <a:p>
            <a:r>
              <a:rPr lang="en-US" b="1" dirty="0" smtClean="0"/>
              <a:t/>
            </a:r>
            <a:br>
              <a:rPr lang="en-US" b="1" dirty="0" smtClean="0"/>
            </a:br>
            <a:r>
              <a:rPr lang="en-US" b="1" dirty="0" smtClean="0"/>
              <a:t>Petty Cash Book:</a:t>
            </a:r>
            <a:br>
              <a:rPr lang="en-US" b="1" dirty="0" smtClean="0"/>
            </a:b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b="1" dirty="0" smtClean="0"/>
              <a:t>Types of Petty Cash Book</a:t>
            </a:r>
          </a:p>
          <a:p>
            <a:r>
              <a:rPr lang="en-US" dirty="0" smtClean="0"/>
              <a:t>There are two main types of petty cash book:</a:t>
            </a:r>
          </a:p>
          <a:p>
            <a:pPr marL="514350" indent="-514350">
              <a:buFont typeface="+mj-lt"/>
              <a:buAutoNum type="arabicPeriod"/>
            </a:pPr>
            <a:r>
              <a:rPr lang="en-US" dirty="0" smtClean="0"/>
              <a:t>Simple Petty Cash Book</a:t>
            </a:r>
          </a:p>
          <a:p>
            <a:pPr marL="514350" indent="-514350">
              <a:buFont typeface="+mj-lt"/>
              <a:buAutoNum type="arabicPeriod"/>
            </a:pPr>
            <a:r>
              <a:rPr lang="en-US" dirty="0" smtClean="0"/>
              <a:t>Analytical Petty Cash Book</a:t>
            </a:r>
          </a:p>
          <a:p>
            <a:r>
              <a:rPr lang="en-US" dirty="0" smtClean="0"/>
              <a:t>A simple petty cash book is just like the main cash book.</a:t>
            </a:r>
          </a:p>
          <a:p>
            <a:r>
              <a:rPr lang="en-US" dirty="0" smtClean="0"/>
              <a:t>Cash received by the petty cashier is recorded on the debit side, and all payments for petty expenses are recorded on the credit side in one column.</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a:solidFill>
            <a:srgbClr val="C00000"/>
          </a:solidFill>
        </p:spPr>
        <p:txBody>
          <a:bodyPr>
            <a:normAutofit fontScale="90000"/>
          </a:bodyPr>
          <a:lstStyle/>
          <a:p>
            <a:r>
              <a:rPr lang="en-US" b="1" dirty="0" smtClean="0"/>
              <a:t/>
            </a:r>
            <a:br>
              <a:rPr lang="en-US" b="1" dirty="0" smtClean="0"/>
            </a:br>
            <a:r>
              <a:rPr lang="en-US" b="1" dirty="0" smtClean="0"/>
              <a:t>Petty Cash Book:</a:t>
            </a:r>
            <a:br>
              <a:rPr lang="en-US" b="1" dirty="0" smtClean="0"/>
            </a:br>
            <a:endParaRPr lang="en-US" dirty="0"/>
          </a:p>
        </p:txBody>
      </p:sp>
      <p:pic>
        <p:nvPicPr>
          <p:cNvPr id="4" name="Content Placeholder 3" descr="1.png"/>
          <p:cNvPicPr>
            <a:picLocks noGrp="1" noChangeAspect="1"/>
          </p:cNvPicPr>
          <p:nvPr>
            <p:ph idx="1"/>
          </p:nvPr>
        </p:nvPicPr>
        <p:blipFill>
          <a:blip r:embed="rId2"/>
          <a:stretch>
            <a:fillRect/>
          </a:stretch>
        </p:blipFill>
        <p:spPr>
          <a:xfrm>
            <a:off x="762000" y="1828800"/>
            <a:ext cx="7846304" cy="35535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Need for Accounting</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normAutofit/>
          </a:bodyPr>
          <a:lstStyle/>
          <a:p>
            <a:pPr algn="just"/>
            <a:r>
              <a:rPr lang="en-US" sz="2800" dirty="0" smtClean="0">
                <a:latin typeface="Times New Roman" pitchFamily="18" charset="0"/>
                <a:cs typeface="Times New Roman" pitchFamily="18" charset="0"/>
              </a:rPr>
              <a:t>Accounting plays a vital role in running a business.</a:t>
            </a:r>
          </a:p>
          <a:p>
            <a:pPr algn="just"/>
            <a:r>
              <a:rPr lang="en-US" sz="2800" dirty="0" smtClean="0">
                <a:latin typeface="Times New Roman" pitchFamily="18" charset="0"/>
                <a:cs typeface="Times New Roman" pitchFamily="18" charset="0"/>
              </a:rPr>
              <a:t>It helps you track income and expenditures.</a:t>
            </a:r>
          </a:p>
          <a:p>
            <a:pPr algn="just"/>
            <a:r>
              <a:rPr lang="en-US" sz="2800" dirty="0" smtClean="0">
                <a:latin typeface="Times New Roman" pitchFamily="18" charset="0"/>
                <a:cs typeface="Times New Roman" pitchFamily="18" charset="0"/>
              </a:rPr>
              <a:t>It is critical you keep your financial records clean and up to date if you want to keep your business afloat.</a:t>
            </a:r>
          </a:p>
          <a:p>
            <a:pPr algn="just"/>
            <a:r>
              <a:rPr lang="en-US" sz="2800" dirty="0" smtClean="0">
                <a:latin typeface="Times New Roman" pitchFamily="18" charset="0"/>
                <a:cs typeface="Times New Roman" pitchFamily="18" charset="0"/>
              </a:rPr>
              <a:t>Your financial records reflect the results of operations as well as the financial position of your business.</a:t>
            </a:r>
          </a:p>
          <a:p>
            <a:pPr algn="just"/>
            <a:r>
              <a:rPr lang="en-US" sz="2800" dirty="0" smtClean="0">
                <a:latin typeface="Times New Roman" pitchFamily="18" charset="0"/>
                <a:cs typeface="Times New Roman" pitchFamily="18" charset="0"/>
              </a:rPr>
              <a:t>It help you understand what’s going on with your business financially.</a:t>
            </a:r>
          </a:p>
          <a:p>
            <a:pPr algn="just"/>
            <a:r>
              <a:rPr lang="en-US" sz="2800" dirty="0" smtClean="0">
                <a:latin typeface="Times New Roman" pitchFamily="18" charset="0"/>
                <a:cs typeface="Times New Roman" pitchFamily="18" charset="0"/>
              </a:rPr>
              <a:t>Accounting plays a critical role in all many scenarios</a:t>
            </a:r>
            <a:r>
              <a:rPr lang="en-US" sz="2800" dirty="0" smtClean="0"/>
              <a:t>.</a:t>
            </a:r>
            <a:endParaRPr lang="en-US" sz="28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a:solidFill>
            <a:srgbClr val="C00000"/>
          </a:solidFill>
        </p:spPr>
        <p:txBody>
          <a:bodyPr>
            <a:normAutofit fontScale="90000"/>
          </a:bodyPr>
          <a:lstStyle/>
          <a:p>
            <a:r>
              <a:rPr lang="en-US" b="1" dirty="0" smtClean="0"/>
              <a:t/>
            </a:r>
            <a:br>
              <a:rPr lang="en-US" b="1" dirty="0" smtClean="0"/>
            </a:br>
            <a:r>
              <a:rPr lang="en-US" b="1" dirty="0" smtClean="0"/>
              <a:t>Petty Cash Book:</a:t>
            </a:r>
            <a:br>
              <a:rPr lang="en-US" b="1" dirty="0" smtClean="0"/>
            </a:b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b="1" dirty="0" smtClean="0"/>
              <a:t>Analytical Petty Cash Book</a:t>
            </a:r>
          </a:p>
          <a:p>
            <a:r>
              <a:rPr lang="en-US" dirty="0" smtClean="0"/>
              <a:t>An analytical petty cash book is the most effective way to record petty cash payments.</a:t>
            </a:r>
          </a:p>
          <a:p>
            <a:r>
              <a:rPr lang="en-US" dirty="0" smtClean="0"/>
              <a:t>A separate column is assigned for each petty expense on the credit side. </a:t>
            </a:r>
          </a:p>
          <a:p>
            <a:r>
              <a:rPr lang="en-US" dirty="0" smtClean="0"/>
              <a:t>Whenever a petty expense is recorded in the total payment column.</a:t>
            </a:r>
          </a:p>
          <a:p>
            <a:r>
              <a:rPr lang="en-US" smtClean="0"/>
              <a:t>The same amount is recorded in the relevant petty expense column.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a:solidFill>
            <a:srgbClr val="C00000"/>
          </a:solidFill>
        </p:spPr>
        <p:txBody>
          <a:bodyPr>
            <a:normAutofit fontScale="90000"/>
          </a:bodyPr>
          <a:lstStyle/>
          <a:p>
            <a:r>
              <a:rPr lang="en-US" b="1" dirty="0" smtClean="0"/>
              <a:t/>
            </a:r>
            <a:br>
              <a:rPr lang="en-US" b="1" dirty="0" smtClean="0"/>
            </a:br>
            <a:r>
              <a:rPr lang="en-US" b="1" dirty="0" smtClean="0"/>
              <a:t>Petty Cash Book:</a:t>
            </a:r>
            <a:br>
              <a:rPr lang="en-US" b="1" dirty="0" smtClean="0"/>
            </a:br>
            <a:endParaRPr lang="en-US" dirty="0"/>
          </a:p>
        </p:txBody>
      </p:sp>
      <p:sp>
        <p:nvSpPr>
          <p:cNvPr id="3" name="Content Placeholder 2"/>
          <p:cNvSpPr>
            <a:spLocks noGrp="1"/>
          </p:cNvSpPr>
          <p:nvPr>
            <p:ph idx="1"/>
          </p:nvPr>
        </p:nvSpPr>
        <p:spPr>
          <a:xfrm>
            <a:off x="457200" y="1219200"/>
            <a:ext cx="8229600" cy="4906963"/>
          </a:xfrm>
        </p:spPr>
        <p:txBody>
          <a:bodyPr/>
          <a:lstStyle/>
          <a:p>
            <a:r>
              <a:rPr lang="en-US" b="1" dirty="0" smtClean="0"/>
              <a:t>Analytical Petty Cash Book</a:t>
            </a:r>
          </a:p>
          <a:p>
            <a:endParaRPr lang="en-US" dirty="0"/>
          </a:p>
        </p:txBody>
      </p:sp>
      <p:pic>
        <p:nvPicPr>
          <p:cNvPr id="4" name="Picture 3" descr="art.2_image-6-1.png"/>
          <p:cNvPicPr>
            <a:picLocks noChangeAspect="1"/>
          </p:cNvPicPr>
          <p:nvPr/>
        </p:nvPicPr>
        <p:blipFill>
          <a:blip r:embed="rId2"/>
          <a:stretch>
            <a:fillRect/>
          </a:stretch>
        </p:blipFill>
        <p:spPr>
          <a:xfrm>
            <a:off x="1295400" y="1873782"/>
            <a:ext cx="6324600" cy="4040932"/>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fontScale="90000"/>
          </a:bodyPr>
          <a:lstStyle/>
          <a:p>
            <a:r>
              <a:rPr lang="en-US" u="sng" dirty="0" smtClean="0"/>
              <a:t/>
            </a:r>
            <a:br>
              <a:rPr lang="en-US" u="sng" dirty="0" smtClean="0"/>
            </a:br>
            <a:r>
              <a:rPr lang="en-US" u="sng" dirty="0" smtClean="0"/>
              <a:t>Bank Reconciliation Statement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z="3000" dirty="0" smtClean="0"/>
              <a:t>The businessman maintains a cash books with a bank column which shows banking transactions. </a:t>
            </a:r>
          </a:p>
          <a:p>
            <a:r>
              <a:rPr lang="en-US" sz="3000" dirty="0" smtClean="0"/>
              <a:t>Bank column which show banking transactions. </a:t>
            </a:r>
          </a:p>
          <a:p>
            <a:r>
              <a:rPr lang="en-US" sz="3000" dirty="0" smtClean="0"/>
              <a:t>The balance as per this cash book must agree with the balance as per pas book.</a:t>
            </a:r>
          </a:p>
          <a:p>
            <a:r>
              <a:rPr lang="en-US" sz="3000" dirty="0" smtClean="0"/>
              <a:t> However, in practice, it does not match. </a:t>
            </a:r>
          </a:p>
          <a:p>
            <a:r>
              <a:rPr lang="en-US" sz="3000" dirty="0" smtClean="0"/>
              <a:t>In this chapter, we propose to study the causes of disagreement between cash book balance and bass book balance and the process of reconciliation </a:t>
            </a:r>
          </a:p>
          <a:p>
            <a:endParaRPr lang="en-US" sz="2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fontScale="90000"/>
          </a:bodyPr>
          <a:lstStyle/>
          <a:p>
            <a:r>
              <a:rPr lang="en-US" u="sng" dirty="0" smtClean="0"/>
              <a:t/>
            </a:r>
            <a:br>
              <a:rPr lang="en-US" u="sng" dirty="0" smtClean="0"/>
            </a:br>
            <a:r>
              <a:rPr lang="en-US" u="sng" dirty="0" smtClean="0"/>
              <a:t>Bank Reconciliation Statement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smtClean="0"/>
              <a:t>Need </a:t>
            </a:r>
            <a:endParaRPr lang="en-US" sz="2400" dirty="0" smtClean="0"/>
          </a:p>
          <a:p>
            <a:pPr lvl="0"/>
            <a:r>
              <a:rPr lang="en-US" sz="2400" dirty="0" smtClean="0"/>
              <a:t>It helps to understand the actual bank balance position</a:t>
            </a:r>
          </a:p>
          <a:p>
            <a:pPr lvl="0"/>
            <a:r>
              <a:rPr lang="en-US" sz="2400" dirty="0" smtClean="0"/>
              <a:t>It facilitates detection of any mistakes in the cash book and in the pass book</a:t>
            </a:r>
          </a:p>
          <a:p>
            <a:pPr lvl="0"/>
            <a:r>
              <a:rPr lang="en-US" sz="2400" dirty="0" smtClean="0"/>
              <a:t>It helps to prevent frauds in recording the banking transactions.</a:t>
            </a:r>
          </a:p>
          <a:p>
            <a:pPr lvl="0"/>
            <a:r>
              <a:rPr lang="en-US" sz="2400" dirty="0" smtClean="0"/>
              <a:t>It explains any delay in collection of cheques</a:t>
            </a:r>
          </a:p>
          <a:p>
            <a:endParaRPr lang="en-US"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fontScale="90000"/>
          </a:bodyPr>
          <a:lstStyle/>
          <a:p>
            <a:r>
              <a:rPr lang="en-US" u="sng" dirty="0" smtClean="0"/>
              <a:t/>
            </a:r>
            <a:br>
              <a:rPr lang="en-US" u="sng" dirty="0" smtClean="0"/>
            </a:br>
            <a:r>
              <a:rPr lang="en-US" u="sng" dirty="0" smtClean="0"/>
              <a:t>Bank Reconciliation Statement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dirty="0" smtClean="0"/>
              <a:t>Preparation of bank Reconciliation statement is valued practice of almost all business organizations.</a:t>
            </a:r>
          </a:p>
          <a:p>
            <a:r>
              <a:rPr lang="en-US" sz="2400" dirty="0" smtClean="0"/>
              <a:t> It is an importance technique of internal control of cash inflow and cash outflow. </a:t>
            </a:r>
          </a:p>
          <a:p>
            <a:r>
              <a:rPr lang="en-US" sz="2400" dirty="0" smtClean="0"/>
              <a:t>Both of them must tally as per cash book with the bank statement. </a:t>
            </a:r>
          </a:p>
          <a:p>
            <a:r>
              <a:rPr lang="en-US" sz="2400" dirty="0" smtClean="0"/>
              <a:t>Preparation of Bank reconciliation statement brings into focus the errors and irregularities if any</a:t>
            </a:r>
          </a:p>
          <a:p>
            <a:r>
              <a:rPr lang="en-US" sz="2400" dirty="0" smtClean="0"/>
              <a:t> The employees cannot prepare unauthorized cheques and get them </a:t>
            </a:r>
            <a:r>
              <a:rPr lang="en-US" sz="2400" dirty="0" err="1" smtClean="0"/>
              <a:t>encashed</a:t>
            </a:r>
            <a:r>
              <a:rPr lang="en-US" sz="2400" dirty="0" smtClean="0"/>
              <a:t> without entering the same in the account.</a:t>
            </a:r>
          </a:p>
          <a:p>
            <a:pPr>
              <a:buNone/>
            </a:pPr>
            <a:endParaRPr lang="en-US"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fontScale="90000"/>
          </a:bodyPr>
          <a:lstStyle/>
          <a:p>
            <a:r>
              <a:rPr lang="en-US" u="sng" dirty="0" smtClean="0"/>
              <a:t/>
            </a:r>
            <a:br>
              <a:rPr lang="en-US" u="sng" dirty="0" smtClean="0"/>
            </a:br>
            <a:r>
              <a:rPr lang="en-US" u="sng" dirty="0" smtClean="0"/>
              <a:t>Bank Reconciliation Statement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sz="2400" b="1" dirty="0" smtClean="0"/>
              <a:t>Reasons of Disagreement.</a:t>
            </a:r>
            <a:endParaRPr lang="en-US" sz="2400" dirty="0" smtClean="0"/>
          </a:p>
          <a:p>
            <a:r>
              <a:rPr lang="en-US" sz="2400" dirty="0" smtClean="0"/>
              <a:t>The following are the reasons of disagreement between the cash book and bank balance and the pass book bank balance:</a:t>
            </a:r>
          </a:p>
          <a:p>
            <a:pPr lvl="0"/>
            <a:r>
              <a:rPr lang="en-US" sz="2400" dirty="0" smtClean="0"/>
              <a:t>Cheques issued but not presented for payment</a:t>
            </a:r>
          </a:p>
          <a:p>
            <a:pPr lvl="0"/>
            <a:r>
              <a:rPr lang="en-US" sz="2400" dirty="0" smtClean="0"/>
              <a:t>Cheques deposited in the bank but not collected.</a:t>
            </a:r>
          </a:p>
          <a:p>
            <a:pPr lvl="0"/>
            <a:r>
              <a:rPr lang="en-US" sz="2400" dirty="0" smtClean="0"/>
              <a:t>Cheques received and entered in the cash book, but not deposited into bank for collection.</a:t>
            </a:r>
          </a:p>
          <a:p>
            <a:pPr lvl="0"/>
            <a:r>
              <a:rPr lang="en-US" sz="2400" dirty="0" smtClean="0"/>
              <a:t>Cheques deposited into bank for collection but not entered in the cash book</a:t>
            </a:r>
          </a:p>
          <a:p>
            <a:pPr lvl="0"/>
            <a:r>
              <a:rPr lang="en-US" sz="2400" dirty="0" smtClean="0"/>
              <a:t>Direct payment into the customer’s bank account by other parties but not recorded in the cash book</a:t>
            </a:r>
          </a:p>
          <a:p>
            <a:pPr lvl="0"/>
            <a:r>
              <a:rPr lang="en-US" sz="2400" dirty="0" smtClean="0"/>
              <a:t>Interest allowed and credited by the bank</a:t>
            </a:r>
          </a:p>
          <a:p>
            <a:pPr lvl="0"/>
            <a:r>
              <a:rPr lang="en-US" sz="2400" dirty="0" smtClean="0"/>
              <a:t>Collection of dividend by the bank</a:t>
            </a:r>
          </a:p>
          <a:p>
            <a:pPr lvl="0"/>
            <a:r>
              <a:rPr lang="en-US" sz="2400" dirty="0" smtClean="0"/>
              <a:t>Interested charged or bank charges or commission debited in the bass book</a:t>
            </a:r>
          </a:p>
          <a:p>
            <a:endParaRPr lang="en-US"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fontScale="90000"/>
          </a:bodyPr>
          <a:lstStyle/>
          <a:p>
            <a:r>
              <a:rPr lang="en-US" u="sng" dirty="0" smtClean="0"/>
              <a:t/>
            </a:r>
            <a:br>
              <a:rPr lang="en-US" u="sng" dirty="0" smtClean="0"/>
            </a:br>
            <a:r>
              <a:rPr lang="en-US" u="sng" dirty="0" smtClean="0"/>
              <a:t>Bank Reconciliation Statement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sz="2400" b="1" dirty="0" smtClean="0"/>
              <a:t>Procedure of preparation of Bank Reconciliation statement:</a:t>
            </a:r>
            <a:endParaRPr lang="en-US" sz="2400" dirty="0" smtClean="0"/>
          </a:p>
          <a:p>
            <a:pPr lvl="0"/>
            <a:r>
              <a:rPr lang="en-US" sz="2400" b="1" dirty="0" smtClean="0"/>
              <a:t>Selection of date:</a:t>
            </a:r>
            <a:r>
              <a:rPr lang="en-US" sz="2400" dirty="0" smtClean="0"/>
              <a:t> select the date on which the bank reconciliation statement is to prepared. Preferably select the last date of the month on which the balance as per Cash Book and Pass Book are known easily.</a:t>
            </a:r>
          </a:p>
          <a:p>
            <a:pPr lvl="0"/>
            <a:r>
              <a:rPr lang="en-US" sz="2400" b="1" dirty="0" smtClean="0"/>
              <a:t>Comparison of entries</a:t>
            </a:r>
            <a:r>
              <a:rPr lang="en-US" sz="2400" dirty="0" smtClean="0"/>
              <a:t>: compare the cash book debit column entries with the credit side of the pass book and credit column entries with respective entries in the pass book on debit side. Majority of the items will tally.</a:t>
            </a:r>
          </a:p>
          <a:p>
            <a:pPr lvl="0"/>
            <a:r>
              <a:rPr lang="en-US" sz="2400" b="1" dirty="0" smtClean="0"/>
              <a:t>Classification of </a:t>
            </a:r>
            <a:r>
              <a:rPr lang="en-US" sz="2400" b="1" dirty="0" err="1" smtClean="0"/>
              <a:t>Unticked</a:t>
            </a:r>
            <a:r>
              <a:rPr lang="en-US" sz="2400" b="1" dirty="0" smtClean="0"/>
              <a:t> items:</a:t>
            </a:r>
            <a:r>
              <a:rPr lang="en-US" sz="2400" dirty="0" smtClean="0"/>
              <a:t> examine the </a:t>
            </a:r>
            <a:r>
              <a:rPr lang="en-US" sz="2400" dirty="0" err="1" smtClean="0"/>
              <a:t>unticked</a:t>
            </a:r>
            <a:r>
              <a:rPr lang="en-US" sz="2400" dirty="0" smtClean="0"/>
              <a:t> items and list them. Classify them according to their characteristics and headings. The </a:t>
            </a:r>
            <a:r>
              <a:rPr lang="en-US" sz="2400" dirty="0" err="1" smtClean="0"/>
              <a:t>unticked</a:t>
            </a:r>
            <a:r>
              <a:rPr lang="en-US" sz="2400" dirty="0" smtClean="0"/>
              <a:t> items are the discrepancies. </a:t>
            </a:r>
          </a:p>
          <a:p>
            <a:pPr lvl="0"/>
            <a:r>
              <a:rPr lang="en-US" sz="2400" b="1" dirty="0" smtClean="0"/>
              <a:t>Selection of the base:  </a:t>
            </a:r>
            <a:r>
              <a:rPr lang="en-US" sz="2400" dirty="0" smtClean="0"/>
              <a:t>Select any balance as a base </a:t>
            </a:r>
            <a:r>
              <a:rPr lang="en-US" sz="2400" dirty="0" err="1" smtClean="0"/>
              <a:t>i.e</a:t>
            </a:r>
            <a:r>
              <a:rPr lang="en-US" sz="2400" dirty="0" smtClean="0"/>
              <a:t> the starting point. The base may be either cash book balance or pass book balance whichever is given.</a:t>
            </a:r>
          </a:p>
          <a:p>
            <a:pPr lvl="0"/>
            <a:r>
              <a:rPr lang="en-US" sz="2400" dirty="0" smtClean="0"/>
              <a:t>Apply the rule of addition and subtraction.</a:t>
            </a:r>
          </a:p>
          <a:p>
            <a:pPr lvl="0"/>
            <a:r>
              <a:rPr lang="en-US" sz="2400" dirty="0" smtClean="0"/>
              <a:t>Draw the bank reconciliation statement.</a:t>
            </a:r>
          </a:p>
          <a:p>
            <a:endParaRPr lang="en-US" sz="24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chemeClr val="accent2"/>
          </a:solidFill>
        </p:spPr>
        <p:txBody>
          <a:bodyPr>
            <a:normAutofit fontScale="90000"/>
          </a:bodyPr>
          <a:lstStyle/>
          <a:p>
            <a:r>
              <a:rPr lang="en-US" u="sng" dirty="0" smtClean="0"/>
              <a:t/>
            </a:r>
            <a:br>
              <a:rPr lang="en-US" u="sng" dirty="0" smtClean="0"/>
            </a:br>
            <a:r>
              <a:rPr lang="en-US" u="sng" dirty="0" smtClean="0"/>
              <a:t>Bank Reconciliation Statement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endParaRPr lang="en-US" sz="2400" dirty="0" smtClean="0"/>
          </a:p>
          <a:p>
            <a:endParaRPr lang="en-US" sz="2400" dirty="0"/>
          </a:p>
        </p:txBody>
      </p:sp>
      <p:pic>
        <p:nvPicPr>
          <p:cNvPr id="4" name="Picture 3" descr="Bank-Reconciliation-Formula.png"/>
          <p:cNvPicPr>
            <a:picLocks noChangeAspect="1"/>
          </p:cNvPicPr>
          <p:nvPr/>
        </p:nvPicPr>
        <p:blipFill>
          <a:blip r:embed="rId2"/>
          <a:stretch>
            <a:fillRect/>
          </a:stretch>
        </p:blipFill>
        <p:spPr>
          <a:xfrm>
            <a:off x="985837" y="1419225"/>
            <a:ext cx="7172325" cy="4019550"/>
          </a:xfrm>
          <a:prstGeom prst="rect">
            <a:avLst/>
          </a:prstGeom>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9400"/>
            <a:ext cx="9144000" cy="838200"/>
          </a:xfrm>
          <a:solidFill>
            <a:schemeClr val="accent2"/>
          </a:solidFill>
        </p:spPr>
        <p:txBody>
          <a:bodyPr>
            <a:normAutofit/>
          </a:bodyPr>
          <a:lstStyle/>
          <a:p>
            <a:r>
              <a:rPr lang="en-US" dirty="0" smtClean="0"/>
              <a:t>Module - III</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Module - III</a:t>
            </a:r>
            <a:endParaRPr lang="en-US" dirty="0"/>
          </a:p>
        </p:txBody>
      </p:sp>
      <p:sp>
        <p:nvSpPr>
          <p:cNvPr id="3" name="Content Placeholder 2"/>
          <p:cNvSpPr>
            <a:spLocks noGrp="1"/>
          </p:cNvSpPr>
          <p:nvPr>
            <p:ph idx="1"/>
          </p:nvPr>
        </p:nvSpPr>
        <p:spPr>
          <a:xfrm>
            <a:off x="457200" y="1295400"/>
            <a:ext cx="8229600" cy="4830763"/>
          </a:xfrm>
        </p:spPr>
        <p:txBody>
          <a:bodyPr/>
          <a:lstStyle/>
          <a:p>
            <a:r>
              <a:rPr lang="en-IN" b="1" dirty="0" smtClean="0"/>
              <a:t>Rectification of Errors:</a:t>
            </a:r>
            <a:endParaRPr lang="en-US" dirty="0" smtClean="0"/>
          </a:p>
          <a:p>
            <a:r>
              <a:rPr lang="en-IN" dirty="0" smtClean="0"/>
              <a:t>Classification of Errors, Location of errors, Suspense Account, Rectification Entries</a:t>
            </a:r>
            <a:endParaRPr lang="en-US" dirty="0" smtClean="0"/>
          </a:p>
          <a:p>
            <a:r>
              <a:rPr lang="en-IN" dirty="0" smtClean="0"/>
              <a:t>Final Accounts: Accounting concept of income, Revenue and Capital, Deferred Revenue Expenditure, Cash Vs. Accrual basis of accounting, Preparation of Trading and P&amp;L A/c., Balance Sheet, Manufacturing Account.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Definition</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lstStyle/>
          <a:p>
            <a:pPr algn="just">
              <a:buNone/>
            </a:pPr>
            <a:r>
              <a:rPr lang="en-US" b="1" dirty="0" smtClean="0"/>
              <a:t>“Accounting is the art of recording, classifying and summarizing in a significant manner and in terms of money, transaction and events, which are in parts at least of a financial character and interpreting the result”</a:t>
            </a:r>
          </a:p>
          <a:p>
            <a:pPr algn="r">
              <a:buNone/>
            </a:pPr>
            <a:r>
              <a:rPr lang="en-US" b="1" dirty="0" smtClean="0"/>
              <a:t>       = </a:t>
            </a:r>
            <a:r>
              <a:rPr lang="en-US" sz="2000" dirty="0" smtClean="0">
                <a:latin typeface="Times New Roman" pitchFamily="18" charset="0"/>
                <a:cs typeface="Times New Roman" pitchFamily="18" charset="0"/>
              </a:rPr>
              <a:t>the American Institute of Certified public accountants</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US" b="1" dirty="0" smtClean="0"/>
              <a:t/>
            </a:r>
            <a:br>
              <a:rPr lang="en-US" b="1" dirty="0" smtClean="0"/>
            </a:br>
            <a:r>
              <a:rPr lang="en-US" b="1" dirty="0" smtClean="0"/>
              <a:t>Rectification of Errors.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05400"/>
          </a:xfrm>
        </p:spPr>
        <p:txBody>
          <a:bodyPr>
            <a:normAutofit fontScale="92500"/>
          </a:bodyPr>
          <a:lstStyle/>
          <a:p>
            <a:r>
              <a:rPr lang="en-US" dirty="0" smtClean="0"/>
              <a:t> The fundamental principle of the double-entry system is that every debit has a corresponding credit of equal amount and vice-versa. </a:t>
            </a:r>
          </a:p>
          <a:p>
            <a:r>
              <a:rPr lang="en-US" dirty="0" smtClean="0"/>
              <a:t>Therefore, the total of all debit balances in different accounts must be equal to the total of all credit balances in different accounts.</a:t>
            </a:r>
          </a:p>
          <a:p>
            <a:r>
              <a:rPr lang="en-US" dirty="0" smtClean="0"/>
              <a:t> The tallying of the two totals (debit balances and credit balances) of the trial balance ensures only arithmetic accuracy but not accounting accuracy. </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US" b="1" dirty="0" smtClean="0"/>
              <a:t/>
            </a:r>
            <a:br>
              <a:rPr lang="en-US" b="1" dirty="0" smtClean="0"/>
            </a:br>
            <a:r>
              <a:rPr lang="en-US" b="1" dirty="0" smtClean="0"/>
              <a:t>Rectification of Errors.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05400"/>
          </a:xfrm>
        </p:spPr>
        <p:txBody>
          <a:bodyPr>
            <a:normAutofit lnSpcReduction="10000"/>
          </a:bodyPr>
          <a:lstStyle/>
          <a:p>
            <a:r>
              <a:rPr lang="en-US" b="1" dirty="0" smtClean="0"/>
              <a:t>Objective of Rectification of Errors</a:t>
            </a:r>
            <a:r>
              <a:rPr lang="en-US" dirty="0" smtClean="0"/>
              <a:t>.</a:t>
            </a:r>
          </a:p>
          <a:p>
            <a:pPr lvl="0" algn="just"/>
            <a:r>
              <a:rPr lang="en-US" dirty="0" smtClean="0"/>
              <a:t>If errors are not rectified. Profit and loss account does not indicate true profit &amp; loss.</a:t>
            </a:r>
          </a:p>
          <a:p>
            <a:pPr lvl="0" algn="just"/>
            <a:r>
              <a:rPr lang="en-US" dirty="0" smtClean="0"/>
              <a:t>If errors are not rectified, Balance sheet does not indicate true financial position.</a:t>
            </a:r>
          </a:p>
          <a:p>
            <a:pPr lvl="0" algn="just"/>
            <a:r>
              <a:rPr lang="en-US" dirty="0" smtClean="0"/>
              <a:t>In addition to above matters, defective accounts create numerous problems at various stages of business. Example: they are not treated as reliable in the court of law.</a:t>
            </a:r>
          </a:p>
          <a:p>
            <a:r>
              <a:rPr lang="en-US" dirty="0" smtClean="0"/>
              <a:t>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US" b="1" dirty="0" smtClean="0"/>
              <a:t/>
            </a:r>
            <a:br>
              <a:rPr lang="en-US" b="1" dirty="0" smtClean="0"/>
            </a:br>
            <a:r>
              <a:rPr lang="en-US" b="1" dirty="0" smtClean="0"/>
              <a:t>Rectification of Errors.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05400"/>
          </a:xfrm>
        </p:spPr>
        <p:txBody>
          <a:bodyPr>
            <a:normAutofit/>
          </a:bodyPr>
          <a:lstStyle/>
          <a:p>
            <a:r>
              <a:rPr lang="en-US" dirty="0" smtClean="0"/>
              <a:t> </a:t>
            </a:r>
            <a:r>
              <a:rPr lang="en-US" b="1" dirty="0" smtClean="0"/>
              <a:t>Classification of Errors:</a:t>
            </a:r>
            <a:endParaRPr lang="en-US" dirty="0" smtClean="0"/>
          </a:p>
          <a:p>
            <a:pPr marL="514350" lvl="0" indent="-514350">
              <a:buFont typeface="+mj-lt"/>
              <a:buAutoNum type="arabicPeriod"/>
            </a:pPr>
            <a:r>
              <a:rPr lang="en-US" dirty="0" smtClean="0"/>
              <a:t>Errors of Omission:</a:t>
            </a:r>
          </a:p>
          <a:p>
            <a:pPr marL="514350" lvl="0" indent="-514350">
              <a:buFont typeface="+mj-lt"/>
              <a:buAutoNum type="arabicPeriod"/>
            </a:pPr>
            <a:r>
              <a:rPr lang="en-US" dirty="0" smtClean="0"/>
              <a:t>Errors in Posting:</a:t>
            </a:r>
          </a:p>
          <a:p>
            <a:pPr marL="514350" lvl="0" indent="-514350">
              <a:buFont typeface="+mj-lt"/>
              <a:buAutoNum type="arabicPeriod"/>
            </a:pPr>
            <a:r>
              <a:rPr lang="en-US" dirty="0" smtClean="0"/>
              <a:t>Errors in subsidiary books.</a:t>
            </a:r>
          </a:p>
          <a:p>
            <a:pPr marL="514350" lvl="0" indent="-514350">
              <a:buFont typeface="+mj-lt"/>
              <a:buAutoNum type="arabicPeriod"/>
            </a:pPr>
            <a:r>
              <a:rPr lang="en-US" dirty="0" smtClean="0"/>
              <a:t>Errors of Principles:</a:t>
            </a:r>
          </a:p>
          <a:p>
            <a:pPr marL="514350" lvl="0" indent="-514350">
              <a:buFont typeface="+mj-lt"/>
              <a:buAutoNum type="arabicPeriod"/>
            </a:pPr>
            <a:r>
              <a:rPr lang="en-US" dirty="0" smtClean="0"/>
              <a:t>Arithmetical errors:</a:t>
            </a:r>
          </a:p>
          <a:p>
            <a:pPr marL="514350" lvl="0" indent="-514350">
              <a:buFont typeface="+mj-lt"/>
              <a:buAutoNum type="arabicPeriod"/>
            </a:pPr>
            <a:r>
              <a:rPr lang="en-US" dirty="0" smtClean="0"/>
              <a:t>Miscellaneous errors: </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US" b="1" dirty="0" smtClean="0"/>
              <a:t/>
            </a:r>
            <a:br>
              <a:rPr lang="en-US" b="1" dirty="0" smtClean="0"/>
            </a:br>
            <a:r>
              <a:rPr lang="en-US" b="1" dirty="0" smtClean="0"/>
              <a:t>Rectification of Errors.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05400"/>
          </a:xfrm>
        </p:spPr>
        <p:txBody>
          <a:bodyPr>
            <a:normAutofit/>
          </a:bodyPr>
          <a:lstStyle/>
          <a:p>
            <a:r>
              <a:rPr lang="en-US" b="1" dirty="0" smtClean="0"/>
              <a:t>Suspense Accounts: </a:t>
            </a:r>
            <a:r>
              <a:rPr lang="en-US" dirty="0" smtClean="0"/>
              <a:t>when the Trail Balance does not tally.</a:t>
            </a:r>
          </a:p>
          <a:p>
            <a:r>
              <a:rPr lang="en-US" dirty="0" smtClean="0"/>
              <a:t>Efforts are made to make the trial balance tally, but if this effort fails.</a:t>
            </a:r>
          </a:p>
          <a:p>
            <a:r>
              <a:rPr lang="en-US" dirty="0" smtClean="0"/>
              <a:t>Then temporary the difference of Trail Balance is transferred to an account. This is called Suspense account</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US" b="1" dirty="0" smtClean="0"/>
              <a:t/>
            </a:r>
            <a:br>
              <a:rPr lang="en-US" b="1" dirty="0" smtClean="0"/>
            </a:br>
            <a:r>
              <a:rPr lang="en-US" b="1" dirty="0" smtClean="0"/>
              <a:t>Rectification of Errors.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05400"/>
          </a:xfrm>
        </p:spPr>
        <p:txBody>
          <a:bodyPr>
            <a:normAutofit/>
          </a:bodyPr>
          <a:lstStyle/>
          <a:p>
            <a:r>
              <a:rPr lang="en-US" b="1" dirty="0" smtClean="0"/>
              <a:t>Accounting record in connection with Errors:</a:t>
            </a:r>
            <a:endParaRPr lang="en-US" dirty="0" smtClean="0"/>
          </a:p>
          <a:p>
            <a:pPr lvl="0"/>
            <a:r>
              <a:rPr lang="en-US" dirty="0" smtClean="0"/>
              <a:t>First of all it should be seen as to what entry has been made.</a:t>
            </a:r>
          </a:p>
          <a:p>
            <a:pPr lvl="0"/>
            <a:r>
              <a:rPr lang="en-US" dirty="0" smtClean="0"/>
              <a:t>Secondly, make the entry which ought to have been made.</a:t>
            </a:r>
          </a:p>
          <a:p>
            <a:pPr lvl="0"/>
            <a:r>
              <a:rPr lang="en-US" dirty="0" smtClean="0"/>
              <a:t>Thirdly, after going through the above two entries, pass the rectifying entry.</a:t>
            </a:r>
          </a:p>
          <a:p>
            <a:r>
              <a:rPr lang="en-US" dirty="0" smtClean="0"/>
              <a:t>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fontScale="90000"/>
          </a:bodyPr>
          <a:lstStyle/>
          <a:p>
            <a:r>
              <a:rPr lang="en-US" b="1" dirty="0" smtClean="0"/>
              <a:t/>
            </a:r>
            <a:br>
              <a:rPr lang="en-US" b="1" dirty="0" smtClean="0"/>
            </a:br>
            <a:r>
              <a:rPr lang="en-US" b="1" dirty="0" smtClean="0"/>
              <a:t>Rectification of Errors.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05400"/>
          </a:xfrm>
        </p:spPr>
        <p:txBody>
          <a:bodyPr>
            <a:normAutofit fontScale="85000" lnSpcReduction="20000"/>
          </a:bodyPr>
          <a:lstStyle/>
          <a:p>
            <a:r>
              <a:rPr lang="en-US" b="1" dirty="0" smtClean="0"/>
              <a:t>Effect on Profit and loss Account.</a:t>
            </a:r>
            <a:endParaRPr lang="en-US" dirty="0" smtClean="0"/>
          </a:p>
          <a:p>
            <a:r>
              <a:rPr lang="en-US" dirty="0" smtClean="0"/>
              <a:t>All such rectifying entries which are related to nominal accounts, affect profit and loss, hence after making rectification, all nominal account which are affected should be taken into consideration and their amounts be considered for assessing the exact amount of loss or profit.</a:t>
            </a:r>
          </a:p>
          <a:p>
            <a:r>
              <a:rPr lang="en-US" b="1" dirty="0" smtClean="0"/>
              <a:t>Effect on Balance Sheet.</a:t>
            </a:r>
            <a:endParaRPr lang="en-US" dirty="0" smtClean="0"/>
          </a:p>
          <a:p>
            <a:r>
              <a:rPr lang="en-US" dirty="0" smtClean="0"/>
              <a:t>All such rectifying entries which are related with personal and real accounts effect the balance sheet.</a:t>
            </a:r>
          </a:p>
          <a:p>
            <a:r>
              <a:rPr lang="en-US" dirty="0" smtClean="0"/>
              <a:t>Rectifying entries related with nominal accounts affected profit and loss and this profit or loss is taken to balance sheet. Hence, these entries also affect Balance Sheet.</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b="1" dirty="0" smtClean="0"/>
              <a:t>Rectification of Errors</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b="1" dirty="0" smtClean="0"/>
              <a:t> Stages of Rectification.</a:t>
            </a:r>
            <a:endParaRPr lang="en-US" dirty="0" smtClean="0"/>
          </a:p>
          <a:p>
            <a:r>
              <a:rPr lang="en-US" b="1" dirty="0" smtClean="0"/>
              <a:t>First Stage: </a:t>
            </a:r>
            <a:r>
              <a:rPr lang="en-US" dirty="0" smtClean="0"/>
              <a:t>If the rectification entries are made before preparation of Trail Balance. Then at time of rectification, suspense account will not be made use of.</a:t>
            </a:r>
          </a:p>
          <a:p>
            <a:r>
              <a:rPr lang="en-US" b="1" dirty="0" smtClean="0"/>
              <a:t>Second Stage:</a:t>
            </a:r>
            <a:r>
              <a:rPr lang="en-US" dirty="0" smtClean="0"/>
              <a:t> if rectification entries are made after preparation of Trail Balance and the difference of the trail balance has been transferred to suspense account. Then use of suspense account may be made as per requirement.</a:t>
            </a:r>
          </a:p>
          <a:p>
            <a:r>
              <a:rPr lang="en-US" b="1" dirty="0" smtClean="0"/>
              <a:t>Third Stage:</a:t>
            </a:r>
            <a:r>
              <a:rPr lang="en-US" dirty="0" smtClean="0"/>
              <a:t> If the error is detected after preparation of final account, in this case profit and loss adjustment account is used for rectification as per requirements</a:t>
            </a:r>
          </a:p>
          <a:p>
            <a:pPr>
              <a:buNone/>
            </a:pP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b="1" dirty="0" smtClean="0"/>
              <a:t>Rectification of Errors</a:t>
            </a: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a:buFont typeface="Wingdings" pitchFamily="2" charset="2"/>
              <a:buChar char="q"/>
            </a:pPr>
            <a:r>
              <a:rPr lang="en-US" b="1" i="1" dirty="0" smtClean="0"/>
              <a:t>Example:01</a:t>
            </a:r>
            <a:endParaRPr lang="en-US" dirty="0" smtClean="0"/>
          </a:p>
          <a:p>
            <a:r>
              <a:rPr lang="en-US" b="1" dirty="0" smtClean="0"/>
              <a:t>Payment of rent of office premises Rs. 500 were debited to Landlord Account. In the above case the entry which has been passed is</a:t>
            </a:r>
            <a:endParaRPr lang="en-US" dirty="0" smtClean="0"/>
          </a:p>
          <a:p>
            <a:pPr>
              <a:buNone/>
            </a:pPr>
            <a:r>
              <a:rPr lang="en-US" dirty="0" smtClean="0"/>
              <a:t>                     Landlord A/c                                  Dr.               500</a:t>
            </a:r>
          </a:p>
          <a:p>
            <a:pPr>
              <a:buNone/>
            </a:pPr>
            <a:r>
              <a:rPr lang="en-US" dirty="0" smtClean="0"/>
              <a:t>                          To, Cash A/c                                                                 500</a:t>
            </a:r>
          </a:p>
          <a:p>
            <a:r>
              <a:rPr lang="en-US" b="1" dirty="0" smtClean="0"/>
              <a:t>However, the entry which should have been passed should be</a:t>
            </a:r>
            <a:endParaRPr lang="en-US" dirty="0" smtClean="0"/>
          </a:p>
          <a:p>
            <a:pPr>
              <a:buNone/>
            </a:pPr>
            <a:r>
              <a:rPr lang="en-US" dirty="0" smtClean="0"/>
              <a:t>                      Rent A/c                                         Dr.                500</a:t>
            </a:r>
          </a:p>
          <a:p>
            <a:pPr>
              <a:buNone/>
            </a:pPr>
            <a:r>
              <a:rPr lang="en-US" dirty="0" smtClean="0"/>
              <a:t>                            To, Cash A/c.                                                               500</a:t>
            </a:r>
          </a:p>
          <a:p>
            <a:r>
              <a:rPr lang="en-US" b="1" dirty="0" smtClean="0"/>
              <a:t>Hence, Landlord A/c has been wrongly debited, which should now be credited and rent account earlier omitted from being debited will now be debited. Thus, the rectification entry will be:</a:t>
            </a:r>
            <a:endParaRPr lang="en-US" dirty="0" smtClean="0"/>
          </a:p>
          <a:p>
            <a:pPr>
              <a:buNone/>
            </a:pPr>
            <a:r>
              <a:rPr lang="en-US" dirty="0" smtClean="0"/>
              <a:t>                       Rent A/c                                          Dr.               500</a:t>
            </a:r>
          </a:p>
          <a:p>
            <a:pPr>
              <a:buNone/>
            </a:pPr>
            <a:r>
              <a:rPr lang="en-US" dirty="0" smtClean="0"/>
              <a:t>                           To, Landlord A/c                                                             500</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Final Accounts</a:t>
            </a:r>
            <a:endParaRPr lang="en-U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b="1" dirty="0" smtClean="0"/>
              <a:t> Manufacturing Accounts</a:t>
            </a:r>
            <a:endParaRPr lang="en-US" dirty="0" smtClean="0"/>
          </a:p>
          <a:p>
            <a:r>
              <a:rPr lang="en-US" dirty="0" smtClean="0"/>
              <a:t>‘Final statements’ generally refer to the two statements prepared by a business concern at the end of every accounting year. They are:</a:t>
            </a:r>
          </a:p>
          <a:p>
            <a:pPr lvl="0"/>
            <a:r>
              <a:rPr lang="en-US" dirty="0" smtClean="0"/>
              <a:t>Income statement and  </a:t>
            </a:r>
          </a:p>
          <a:p>
            <a:pPr lvl="0"/>
            <a:r>
              <a:rPr lang="en-US" dirty="0" smtClean="0"/>
              <a:t>Balance sheet</a:t>
            </a:r>
          </a:p>
          <a:p>
            <a:pPr>
              <a:buFont typeface="Wingdings" pitchFamily="2" charset="2"/>
              <a:buChar char="q"/>
            </a:pPr>
            <a:r>
              <a:rPr lang="en-US" dirty="0" smtClean="0"/>
              <a:t>In case of </a:t>
            </a:r>
            <a:r>
              <a:rPr lang="en-US" b="1" dirty="0" smtClean="0"/>
              <a:t>“Trading Concerns”,</a:t>
            </a:r>
            <a:r>
              <a:rPr lang="en-US" dirty="0" smtClean="0"/>
              <a:t> these statements are prepared under the headings:</a:t>
            </a:r>
          </a:p>
          <a:p>
            <a:pPr lvl="0"/>
            <a:r>
              <a:rPr lang="en-US" dirty="0" smtClean="0"/>
              <a:t>Trading and Profit and Loss account </a:t>
            </a:r>
          </a:p>
          <a:p>
            <a:pPr lvl="0"/>
            <a:r>
              <a:rPr lang="en-US" dirty="0" smtClean="0"/>
              <a:t>Balance sheet</a:t>
            </a:r>
          </a:p>
          <a:p>
            <a:pPr>
              <a:buFont typeface="Wingdings" pitchFamily="2" charset="2"/>
              <a:buChar char="q"/>
            </a:pPr>
            <a:r>
              <a:rPr lang="en-US" dirty="0" smtClean="0"/>
              <a:t>In case of </a:t>
            </a:r>
            <a:r>
              <a:rPr lang="en-US" b="1" dirty="0" smtClean="0"/>
              <a:t>“Manufacturing Concerns”,</a:t>
            </a:r>
            <a:r>
              <a:rPr lang="en-US" dirty="0" smtClean="0"/>
              <a:t> these statements are titled:</a:t>
            </a:r>
          </a:p>
          <a:p>
            <a:pPr lvl="0"/>
            <a:r>
              <a:rPr lang="en-US" dirty="0" smtClean="0"/>
              <a:t>Manufacturing, Trading, and Profit and Loss Account</a:t>
            </a:r>
          </a:p>
          <a:p>
            <a:pPr lvl="0"/>
            <a:r>
              <a:rPr lang="en-US" dirty="0" smtClean="0"/>
              <a:t>Balance Sheet </a:t>
            </a:r>
          </a:p>
          <a:p>
            <a:pPr>
              <a:buFont typeface="Wingdings" pitchFamily="2" charset="2"/>
              <a:buChar char="q"/>
            </a:pPr>
            <a:r>
              <a:rPr lang="en-US" dirty="0" smtClean="0"/>
              <a:t>In case of </a:t>
            </a:r>
            <a:r>
              <a:rPr lang="en-US" b="1" dirty="0" smtClean="0"/>
              <a:t>“Limited Companies”,</a:t>
            </a:r>
            <a:r>
              <a:rPr lang="en-US" dirty="0" smtClean="0"/>
              <a:t> they are called:</a:t>
            </a:r>
          </a:p>
          <a:p>
            <a:pPr lvl="0"/>
            <a:r>
              <a:rPr lang="en-US" dirty="0" smtClean="0"/>
              <a:t>Profit and Loss Account</a:t>
            </a:r>
          </a:p>
          <a:p>
            <a:pPr lvl="0"/>
            <a:r>
              <a:rPr lang="en-US" dirty="0" smtClean="0"/>
              <a:t>Profit and Loss Appropriation Account</a:t>
            </a:r>
          </a:p>
          <a:p>
            <a:pPr lvl="0"/>
            <a:r>
              <a:rPr lang="en-US" dirty="0" smtClean="0"/>
              <a:t>Balance Sheet</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Manufacturing </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IN" b="1" dirty="0" smtClean="0"/>
              <a:t> </a:t>
            </a:r>
            <a:r>
              <a:rPr lang="en-US" dirty="0" smtClean="0"/>
              <a:t>Manufacturing concerns which convert raw material into finished product is required to prepare manufacturing account and then prepare trading and profit and loss account. This is necessary because they have to ascertain cost of goods manufactured, gross profit and net profit.</a:t>
            </a:r>
          </a:p>
          <a:p>
            <a:r>
              <a:rPr lang="en-US" dirty="0" smtClean="0"/>
              <a:t>The main purpose of manufacturing account is to show:</a:t>
            </a:r>
          </a:p>
          <a:p>
            <a:pPr lvl="0"/>
            <a:r>
              <a:rPr lang="en-US" dirty="0" smtClean="0"/>
              <a:t>Cost of the goods manufactured</a:t>
            </a:r>
          </a:p>
          <a:p>
            <a:pPr lvl="0"/>
            <a:r>
              <a:rPr lang="en-US" dirty="0" smtClean="0"/>
              <a:t>Major items of costs such as raw material consumed, productive wages, direct and indirect expenses of production.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lstStyle/>
          <a:p>
            <a:r>
              <a:rPr lang="en-US" dirty="0" smtClean="0"/>
              <a:t>Functions </a:t>
            </a:r>
            <a:endParaRPr lang="en-US" dirty="0"/>
          </a:p>
        </p:txBody>
      </p:sp>
      <p:sp>
        <p:nvSpPr>
          <p:cNvPr id="3" name="Content Placeholder 2"/>
          <p:cNvSpPr>
            <a:spLocks noGrp="1"/>
          </p:cNvSpPr>
          <p:nvPr>
            <p:ph idx="1"/>
          </p:nvPr>
        </p:nvSpPr>
        <p:spPr>
          <a:xfrm>
            <a:off x="457200" y="1447800"/>
            <a:ext cx="8229600" cy="4678363"/>
          </a:xfrm>
          <a:solidFill>
            <a:schemeClr val="bg1"/>
          </a:solidFill>
        </p:spPr>
        <p:txBody>
          <a:bodyPr/>
          <a:lstStyle/>
          <a:p>
            <a:r>
              <a:rPr lang="en-US" dirty="0" smtClean="0"/>
              <a:t>The basic functions of accounting are:</a:t>
            </a:r>
          </a:p>
          <a:p>
            <a:pPr marL="514350" indent="-514350">
              <a:buFont typeface="+mj-lt"/>
              <a:buAutoNum type="arabicPeriod"/>
            </a:pPr>
            <a:r>
              <a:rPr lang="en-US" dirty="0" smtClean="0"/>
              <a:t>Keeping financial records: </a:t>
            </a:r>
          </a:p>
          <a:p>
            <a:pPr marL="514350" indent="-514350">
              <a:buFont typeface="+mj-lt"/>
              <a:buAutoNum type="arabicPeriod"/>
            </a:pPr>
            <a:r>
              <a:rPr lang="en-US" dirty="0" smtClean="0"/>
              <a:t>Monitoring financial transactions:</a:t>
            </a:r>
          </a:p>
          <a:p>
            <a:pPr marL="514350" indent="-514350">
              <a:buFont typeface="+mj-lt"/>
              <a:buAutoNum type="arabicPeriod"/>
            </a:pPr>
            <a:r>
              <a:rPr lang="en-US" dirty="0" smtClean="0"/>
              <a:t>Making bill payments:</a:t>
            </a:r>
          </a:p>
          <a:p>
            <a:pPr marL="514350" indent="-514350">
              <a:buFont typeface="+mj-lt"/>
              <a:buAutoNum type="arabicPeriod"/>
            </a:pPr>
            <a:r>
              <a:rPr lang="en-US" dirty="0" smtClean="0"/>
              <a:t> Paying employee salaries: </a:t>
            </a:r>
          </a:p>
          <a:p>
            <a:pPr marL="514350" indent="-514350">
              <a:buFont typeface="+mj-lt"/>
              <a:buAutoNum type="arabicPeriod"/>
            </a:pPr>
            <a:r>
              <a:rPr lang="en-US" dirty="0" smtClean="0"/>
              <a:t> Writing financial reports: </a:t>
            </a:r>
          </a:p>
          <a:p>
            <a:pPr marL="514350" indent="-514350">
              <a:buFont typeface="+mj-lt"/>
              <a:buAutoNum type="arabicPeriod"/>
            </a:pPr>
            <a:r>
              <a:rPr lang="en-US" dirty="0" smtClean="0"/>
              <a:t> Preparing budgets: </a:t>
            </a:r>
          </a:p>
          <a:p>
            <a:pPr marL="514350" indent="-514350">
              <a:buFont typeface="+mj-lt"/>
              <a:buAutoNum type="arabicPeriod"/>
            </a:pPr>
            <a:r>
              <a:rPr lang="en-US" dirty="0" smtClean="0"/>
              <a:t>Making financial projections: </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Final Account </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At the end of the period all the ledger accounts are balanced and then a trial balance is prepared.</a:t>
            </a:r>
          </a:p>
          <a:p>
            <a:r>
              <a:rPr lang="en-US" dirty="0" smtClean="0"/>
              <a:t>Trial balance is used to prepare final account.</a:t>
            </a:r>
          </a:p>
          <a:p>
            <a:r>
              <a:rPr lang="en-US" dirty="0" smtClean="0"/>
              <a:t> Final accounts are prepared to find out the profit and loss and to known the financial position of the business.</a:t>
            </a:r>
          </a:p>
          <a:p>
            <a:r>
              <a:rPr lang="en-US" dirty="0" smtClean="0"/>
              <a:t>These accounts consists of:</a:t>
            </a:r>
          </a:p>
          <a:p>
            <a:pPr marL="514350" indent="-514350">
              <a:buFont typeface="+mj-lt"/>
              <a:buAutoNum type="arabicPeriod"/>
            </a:pPr>
            <a:r>
              <a:rPr lang="en-US" dirty="0" smtClean="0"/>
              <a:t>Trading account,</a:t>
            </a:r>
          </a:p>
          <a:p>
            <a:pPr marL="514350" indent="-514350">
              <a:buFont typeface="+mj-lt"/>
              <a:buAutoNum type="arabicPeriod"/>
            </a:pPr>
            <a:r>
              <a:rPr lang="en-US" dirty="0" smtClean="0"/>
              <a:t>The Profit and Loss account, </a:t>
            </a:r>
          </a:p>
          <a:p>
            <a:pPr marL="514350" indent="-514350">
              <a:buFont typeface="+mj-lt"/>
              <a:buAutoNum type="arabicPeriod"/>
            </a:pPr>
            <a:r>
              <a:rPr lang="en-US" dirty="0" smtClean="0"/>
              <a:t> Balance Sheet.     </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Final Account </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Final account includes trading account, profit and loss account and balance sheet. </a:t>
            </a:r>
          </a:p>
          <a:p>
            <a:r>
              <a:rPr lang="en-US" dirty="0" smtClean="0"/>
              <a:t>Therefore, they are collectively called as final accounts because of the following reasons:</a:t>
            </a:r>
          </a:p>
          <a:p>
            <a:pPr marL="514350" lvl="0" indent="-514350">
              <a:buFont typeface="+mj-lt"/>
              <a:buAutoNum type="arabicPeriod"/>
            </a:pPr>
            <a:r>
              <a:rPr lang="en-US" dirty="0" smtClean="0"/>
              <a:t>They are prepared at the end of the accounting year.</a:t>
            </a:r>
          </a:p>
          <a:p>
            <a:pPr marL="514350" lvl="0" indent="-514350">
              <a:buFont typeface="+mj-lt"/>
              <a:buAutoNum type="arabicPeriod"/>
            </a:pPr>
            <a:r>
              <a:rPr lang="en-US" dirty="0" smtClean="0"/>
              <a:t>They are prepared finally, </a:t>
            </a:r>
            <a:r>
              <a:rPr lang="en-US" dirty="0" err="1" smtClean="0"/>
              <a:t>ie</a:t>
            </a:r>
            <a:r>
              <a:rPr lang="en-US" dirty="0" smtClean="0"/>
              <a:t>: after all books of accounts are closed and trial balance is extracted.</a:t>
            </a:r>
          </a:p>
          <a:p>
            <a:pPr marL="514350" lvl="0" indent="-514350">
              <a:buFont typeface="+mj-lt"/>
              <a:buAutoNum type="arabicPeriod"/>
            </a:pPr>
            <a:r>
              <a:rPr lang="en-US" dirty="0" smtClean="0"/>
              <a:t>They show the final result of a business.</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Final Accounts</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a:buNone/>
            </a:pPr>
            <a:r>
              <a:rPr lang="en-US" dirty="0" smtClean="0"/>
              <a:t>The need for preparation of final accounts arises due to the following:</a:t>
            </a:r>
          </a:p>
          <a:p>
            <a:pPr marL="514350" lvl="0" indent="-514350" algn="just">
              <a:buFont typeface="+mj-lt"/>
              <a:buAutoNum type="arabicPeriod"/>
            </a:pPr>
            <a:r>
              <a:rPr lang="en-US" dirty="0" smtClean="0"/>
              <a:t>To find out profit/loss on buying and selling of goods.</a:t>
            </a:r>
          </a:p>
          <a:p>
            <a:pPr marL="514350" lvl="0" indent="-514350" algn="just">
              <a:buFont typeface="+mj-lt"/>
              <a:buAutoNum type="arabicPeriod"/>
            </a:pPr>
            <a:r>
              <a:rPr lang="en-US" dirty="0" smtClean="0"/>
              <a:t>To ascertain trading efficiency of the organization.</a:t>
            </a:r>
          </a:p>
          <a:p>
            <a:pPr marL="514350" lvl="0" indent="-514350" algn="just">
              <a:buFont typeface="+mj-lt"/>
              <a:buAutoNum type="arabicPeriod"/>
            </a:pPr>
            <a:r>
              <a:rPr lang="en-US" dirty="0" smtClean="0"/>
              <a:t>To find out net profit/ net loss after taking into account all the expenses, losses, income and gains.</a:t>
            </a:r>
          </a:p>
          <a:p>
            <a:pPr marL="514350" lvl="0" indent="-514350" algn="just">
              <a:buFont typeface="+mj-lt"/>
              <a:buAutoNum type="arabicPeriod"/>
            </a:pPr>
            <a:r>
              <a:rPr lang="en-US" dirty="0" smtClean="0"/>
              <a:t>To ascertain profitability position of an organization.</a:t>
            </a:r>
          </a:p>
          <a:p>
            <a:pPr marL="514350" lvl="0" indent="-514350" algn="just">
              <a:buFont typeface="+mj-lt"/>
              <a:buAutoNum type="arabicPeriod"/>
            </a:pPr>
            <a:r>
              <a:rPr lang="en-US" dirty="0" smtClean="0"/>
              <a:t>To ascertain financial position of an organization.</a:t>
            </a:r>
          </a:p>
          <a:p>
            <a:pPr marL="514350" lvl="0" indent="-514350" algn="just">
              <a:buFont typeface="+mj-lt"/>
              <a:buAutoNum type="arabicPeriod"/>
            </a:pPr>
            <a:r>
              <a:rPr lang="en-US" dirty="0" smtClean="0"/>
              <a:t>To know about the effectiveness in employment of capital.</a:t>
            </a:r>
          </a:p>
          <a:p>
            <a:pPr marL="514350" lvl="0" indent="-514350" algn="just">
              <a:buFont typeface="+mj-lt"/>
              <a:buAutoNum type="arabicPeriod"/>
            </a:pPr>
            <a:r>
              <a:rPr lang="en-US" dirty="0" smtClean="0"/>
              <a:t>To calculate various ratios for the purpose of financial analysis.</a:t>
            </a:r>
          </a:p>
          <a:p>
            <a:pPr marL="514350" lvl="0" indent="-514350" algn="just">
              <a:buFont typeface="+mj-lt"/>
              <a:buAutoNum type="arabicPeriod"/>
            </a:pPr>
            <a:r>
              <a:rPr lang="en-US" dirty="0" smtClean="0"/>
              <a:t>To generate valuable information required for decision making in future.</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sz="3200" b="1" dirty="0" smtClean="0">
                <a:latin typeface="Arial Black" pitchFamily="34" charset="0"/>
              </a:rPr>
              <a:t>Preparation  of Trading Accounts</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Trading account and Profit and Loss accounts are summary accounts.</a:t>
            </a:r>
          </a:p>
          <a:p>
            <a:r>
              <a:rPr lang="en-US" dirty="0" smtClean="0"/>
              <a:t> A trading account shows the trading results and trading efficiency.</a:t>
            </a:r>
          </a:p>
          <a:p>
            <a:r>
              <a:rPr lang="en-US" dirty="0" smtClean="0"/>
              <a:t> A trading account is prepared to find out the gross profit or loss in the business done during the year.</a:t>
            </a:r>
          </a:p>
          <a:p>
            <a:r>
              <a:rPr lang="en-US" dirty="0" smtClean="0"/>
              <a:t> The gross profit is the difference between the cost of goods sold and the sales proceeds without any dedication of indirect expenses directly affecting the cost of goods sold.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Trading Account</a:t>
            </a: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r>
              <a:rPr lang="en-US" b="1" dirty="0" smtClean="0"/>
              <a:t>Thus the cost of goods consists of:</a:t>
            </a:r>
            <a:endParaRPr lang="en-US" dirty="0" smtClean="0"/>
          </a:p>
          <a:p>
            <a:pPr>
              <a:buNone/>
            </a:pPr>
            <a:r>
              <a:rPr lang="en-US" b="1" dirty="0" smtClean="0"/>
              <a:t>Opening stock of goods + Net purchase – closing stock of such goods + all expenses of bringing the goods in a saleable condition and also to the point of sale. i.e.: all manufacturing expenses</a:t>
            </a:r>
          </a:p>
          <a:p>
            <a:pPr marL="514350" indent="-514350"/>
            <a:r>
              <a:rPr lang="en-US" b="1" dirty="0" smtClean="0"/>
              <a:t>A trading account contains:</a:t>
            </a:r>
          </a:p>
          <a:p>
            <a:pPr marL="514350" indent="-514350">
              <a:buFont typeface="+mj-lt"/>
              <a:buAutoNum type="arabicPeriod"/>
            </a:pPr>
            <a:r>
              <a:rPr lang="en-US" b="1" dirty="0" smtClean="0"/>
              <a:t> Opening Stock + Purchase – closing stock</a:t>
            </a:r>
          </a:p>
          <a:p>
            <a:pPr marL="514350" indent="-514350">
              <a:buFont typeface="+mj-lt"/>
              <a:buAutoNum type="arabicPeriod"/>
            </a:pPr>
            <a:r>
              <a:rPr lang="en-US" b="1" dirty="0" smtClean="0"/>
              <a:t> all manufacturing expenses</a:t>
            </a:r>
          </a:p>
          <a:p>
            <a:pPr marL="514350" indent="-514350">
              <a:buFont typeface="+mj-lt"/>
              <a:buAutoNum type="arabicPeriod"/>
            </a:pPr>
            <a:r>
              <a:rPr lang="en-US" b="1" dirty="0" smtClean="0"/>
              <a:t> All purchasing and </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Trading Account</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Trading account is required to prepare for the following:</a:t>
            </a:r>
          </a:p>
          <a:p>
            <a:pPr marL="514350" lvl="0" indent="-514350">
              <a:buFont typeface="+mj-lt"/>
              <a:buAutoNum type="arabicPeriod"/>
            </a:pPr>
            <a:r>
              <a:rPr lang="en-US" dirty="0" smtClean="0"/>
              <a:t>Ascertainment of gross profit or gross loss.</a:t>
            </a:r>
          </a:p>
          <a:p>
            <a:pPr marL="514350" lvl="0" indent="-514350">
              <a:buFont typeface="+mj-lt"/>
              <a:buAutoNum type="arabicPeriod"/>
            </a:pPr>
            <a:r>
              <a:rPr lang="en-US" dirty="0" smtClean="0"/>
              <a:t>Calculation of cost of goods sold.</a:t>
            </a:r>
          </a:p>
          <a:p>
            <a:pPr marL="514350" lvl="0" indent="-514350">
              <a:buFont typeface="+mj-lt"/>
              <a:buAutoNum type="arabicPeriod"/>
            </a:pPr>
            <a:r>
              <a:rPr lang="en-US" dirty="0" smtClean="0"/>
              <a:t>Comparison of stock with the previous year’s stock.</a:t>
            </a:r>
          </a:p>
          <a:p>
            <a:pPr marL="514350" lvl="0" indent="-514350">
              <a:buFont typeface="+mj-lt"/>
              <a:buAutoNum type="arabicPeriod"/>
            </a:pPr>
            <a:r>
              <a:rPr lang="en-US" dirty="0" smtClean="0"/>
              <a:t>Comparison of actual performance with the desired performance.</a:t>
            </a:r>
          </a:p>
          <a:p>
            <a:pPr marL="514350" lvl="0" indent="-514350">
              <a:buFont typeface="+mj-lt"/>
              <a:buAutoNum type="arabicPeriod"/>
            </a:pPr>
            <a:r>
              <a:rPr lang="en-US" dirty="0" smtClean="0"/>
              <a:t>Comparison of current year’s performance with that of the previous year.</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Trading Account</a:t>
            </a:r>
            <a:endParaRPr lang="en-US" dirty="0"/>
          </a:p>
        </p:txBody>
      </p:sp>
      <p:pic>
        <p:nvPicPr>
          <p:cNvPr id="4" name="Content Placeholder 3" descr="Trading-account.jpg"/>
          <p:cNvPicPr>
            <a:picLocks noGrp="1" noChangeAspect="1"/>
          </p:cNvPicPr>
          <p:nvPr>
            <p:ph idx="1"/>
          </p:nvPr>
        </p:nvPicPr>
        <p:blipFill>
          <a:blip r:embed="rId2"/>
          <a:stretch>
            <a:fillRect/>
          </a:stretch>
        </p:blipFill>
        <p:spPr>
          <a:xfrm>
            <a:off x="252483" y="1320800"/>
            <a:ext cx="8129517" cy="4699000"/>
          </a:xfrm>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b="1" dirty="0" smtClean="0"/>
              <a:t>Balancing of trading Account</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t>When trading account is to be closed.</a:t>
            </a:r>
          </a:p>
          <a:p>
            <a:r>
              <a:rPr lang="en-US" dirty="0" smtClean="0"/>
              <a:t> Total both the side of the account.</a:t>
            </a:r>
          </a:p>
          <a:p>
            <a:r>
              <a:rPr lang="en-US" dirty="0" smtClean="0"/>
              <a:t> If debit side is heaver than credit side : it represent a  gross loss.</a:t>
            </a:r>
          </a:p>
          <a:p>
            <a:r>
              <a:rPr lang="en-US" dirty="0" smtClean="0"/>
              <a:t> If credit side is heaver the debit side: it represent a  gross profit.</a:t>
            </a:r>
          </a:p>
          <a:p>
            <a:r>
              <a:rPr lang="en-US" dirty="0" smtClean="0"/>
              <a:t> Gross profit or gross loss does not represent the true result of the business. </a:t>
            </a:r>
          </a:p>
          <a:p>
            <a:r>
              <a:rPr lang="en-US" dirty="0" smtClean="0"/>
              <a:t> It only shows the trading efficiency.</a:t>
            </a:r>
          </a:p>
          <a:p>
            <a:r>
              <a:rPr lang="en-US" dirty="0" smtClean="0"/>
              <a:t> The balance of trading account is to be transferred to the next account </a:t>
            </a:r>
            <a:r>
              <a:rPr lang="en-US" dirty="0" err="1" smtClean="0"/>
              <a:t>i.e</a:t>
            </a:r>
            <a:r>
              <a:rPr lang="en-US" dirty="0" smtClean="0"/>
              <a:t> profit and loss account.</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b="1" dirty="0" smtClean="0">
                <a:latin typeface="Times New Roman" pitchFamily="18" charset="0"/>
                <a:cs typeface="Times New Roman" pitchFamily="18" charset="0"/>
              </a:rPr>
              <a:t>Profit &amp; Loss Account</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latin typeface="Times New Roman" pitchFamily="18" charset="0"/>
                <a:cs typeface="Times New Roman" pitchFamily="18" charset="0"/>
              </a:rPr>
              <a:t>Profit &amp; loss account is another summery account.</a:t>
            </a:r>
          </a:p>
          <a:p>
            <a:r>
              <a:rPr lang="en-US" dirty="0" smtClean="0">
                <a:latin typeface="Times New Roman" pitchFamily="18" charset="0"/>
                <a:cs typeface="Times New Roman" pitchFamily="18" charset="0"/>
              </a:rPr>
              <a:t>Also known as income statement.</a:t>
            </a:r>
          </a:p>
          <a:p>
            <a:r>
              <a:rPr lang="en-US" dirty="0" smtClean="0">
                <a:latin typeface="Times New Roman" pitchFamily="18" charset="0"/>
                <a:cs typeface="Times New Roman" pitchFamily="18" charset="0"/>
              </a:rPr>
              <a:t> Profit &amp; loss account is prepared from trading account.</a:t>
            </a:r>
          </a:p>
          <a:p>
            <a:r>
              <a:rPr lang="en-US" dirty="0" smtClean="0">
                <a:latin typeface="Times New Roman" pitchFamily="18" charset="0"/>
                <a:cs typeface="Times New Roman" pitchFamily="18" charset="0"/>
              </a:rPr>
              <a:t> It shows the Net Profit &amp; Net Loss of the business.</a:t>
            </a:r>
          </a:p>
          <a:p>
            <a:r>
              <a:rPr lang="en-US" dirty="0" smtClean="0">
                <a:latin typeface="Times New Roman" pitchFamily="18" charset="0"/>
                <a:cs typeface="Times New Roman" pitchFamily="18" charset="0"/>
              </a:rPr>
              <a:t> Some expenses of business are not consider while preparing the trading account. </a:t>
            </a:r>
          </a:p>
          <a:p>
            <a:r>
              <a:rPr lang="en-US" dirty="0" smtClean="0">
                <a:latin typeface="Times New Roman" pitchFamily="18" charset="0"/>
                <a:cs typeface="Times New Roman" pitchFamily="18" charset="0"/>
              </a:rPr>
              <a:t> Profit &amp; loss account starts with Gross Profit or Gross Loss.</a:t>
            </a:r>
          </a:p>
          <a:p>
            <a:r>
              <a:rPr lang="en-US" dirty="0" smtClean="0">
                <a:latin typeface="Times New Roman" pitchFamily="18" charset="0"/>
                <a:cs typeface="Times New Roman" pitchFamily="18" charset="0"/>
              </a:rPr>
              <a:t>Gross Profit/ Loss is transferred from the trading account</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2"/>
          </a:solidFill>
        </p:spPr>
        <p:txBody>
          <a:bodyPr>
            <a:normAutofit/>
          </a:bodyPr>
          <a:lstStyle/>
          <a:p>
            <a:r>
              <a:rPr lang="en-US" dirty="0" smtClean="0"/>
              <a:t>Profit &amp; Loss Account</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b="1" dirty="0" smtClean="0"/>
              <a:t>Need and Importance.</a:t>
            </a:r>
            <a:endParaRPr lang="en-US" dirty="0" smtClean="0"/>
          </a:p>
          <a:p>
            <a:pPr marL="514350" indent="-514350" algn="just">
              <a:buFont typeface="+mj-lt"/>
              <a:buAutoNum type="arabicPeriod"/>
            </a:pPr>
            <a:r>
              <a:rPr lang="en-US" dirty="0" smtClean="0"/>
              <a:t>Profit and loss account is important due to the following.</a:t>
            </a:r>
          </a:p>
          <a:p>
            <a:pPr marL="514350" lvl="0" indent="-514350" algn="just">
              <a:buFont typeface="+mj-lt"/>
              <a:buAutoNum type="arabicPeriod"/>
            </a:pPr>
            <a:r>
              <a:rPr lang="en-US" dirty="0" smtClean="0"/>
              <a:t>Knowledge of net profit or net loss.</a:t>
            </a:r>
          </a:p>
          <a:p>
            <a:pPr marL="514350" lvl="0" indent="-514350" algn="just">
              <a:buFont typeface="+mj-lt"/>
              <a:buAutoNum type="arabicPeriod"/>
            </a:pPr>
            <a:r>
              <a:rPr lang="en-US" dirty="0" smtClean="0"/>
              <a:t>Ascertainment of ratio of N.P. with sales.</a:t>
            </a:r>
          </a:p>
          <a:p>
            <a:pPr marL="514350" lvl="0" indent="-514350" algn="just">
              <a:buFont typeface="+mj-lt"/>
              <a:buAutoNum type="arabicPeriod"/>
            </a:pPr>
            <a:r>
              <a:rPr lang="en-US" dirty="0" smtClean="0"/>
              <a:t>Calculation of expenses ratio to sales.</a:t>
            </a:r>
          </a:p>
          <a:p>
            <a:pPr marL="514350" lvl="0" indent="-514350" algn="just">
              <a:buFont typeface="+mj-lt"/>
              <a:buAutoNum type="arabicPeriod"/>
            </a:pPr>
            <a:r>
              <a:rPr lang="en-US" dirty="0" smtClean="0"/>
              <a:t>Comparison of actual performance with the desired performance.</a:t>
            </a:r>
          </a:p>
          <a:p>
            <a:pPr marL="514350" lvl="0" indent="-514350" algn="just">
              <a:buFont typeface="+mj-lt"/>
              <a:buAutoNum type="arabicPeriod"/>
            </a:pPr>
            <a:r>
              <a:rPr lang="en-US" dirty="0" smtClean="0"/>
              <a:t>Maintaining provision and reserves.</a:t>
            </a:r>
          </a:p>
          <a:p>
            <a:pPr marL="514350" lvl="0" indent="-514350" algn="just">
              <a:buFont typeface="+mj-lt"/>
              <a:buAutoNum type="arabicPeriod"/>
            </a:pPr>
            <a:r>
              <a:rPr lang="en-US" dirty="0" smtClean="0"/>
              <a:t>Determination of future line of action.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9166</Words>
  <Application>Microsoft Office PowerPoint</Application>
  <PresentationFormat>On-screen Show (4:3)</PresentationFormat>
  <Paragraphs>823</Paragraphs>
  <Slides>140</Slides>
  <Notes>1</Notes>
  <HiddenSlides>0</HiddenSlides>
  <MMClips>0</MMClips>
  <ScaleCrop>false</ScaleCrop>
  <HeadingPairs>
    <vt:vector size="4" baseType="variant">
      <vt:variant>
        <vt:lpstr>Theme</vt:lpstr>
      </vt:variant>
      <vt:variant>
        <vt:i4>1</vt:i4>
      </vt:variant>
      <vt:variant>
        <vt:lpstr>Slide Titles</vt:lpstr>
      </vt:variant>
      <vt:variant>
        <vt:i4>140</vt:i4>
      </vt:variant>
    </vt:vector>
  </HeadingPairs>
  <TitlesOfParts>
    <vt:vector size="141" baseType="lpstr">
      <vt:lpstr>Office Theme</vt:lpstr>
      <vt:lpstr>Principles of Accounting</vt:lpstr>
      <vt:lpstr>Syllabus </vt:lpstr>
      <vt:lpstr>MODULE I &amp; II</vt:lpstr>
      <vt:lpstr>INTRODUCTION</vt:lpstr>
      <vt:lpstr>INTRODUCTION</vt:lpstr>
      <vt:lpstr>INTRODUCTION</vt:lpstr>
      <vt:lpstr>Need for Accounting</vt:lpstr>
      <vt:lpstr>Definition</vt:lpstr>
      <vt:lpstr>Functions </vt:lpstr>
      <vt:lpstr>Book-keeping and accountancy</vt:lpstr>
      <vt:lpstr>Book-keeping and accountancy</vt:lpstr>
      <vt:lpstr>Accountancy Vs Book-keeping</vt:lpstr>
      <vt:lpstr>Branch of Accounting</vt:lpstr>
      <vt:lpstr> Limitations of Accounting </vt:lpstr>
      <vt:lpstr>Uses of  accountancy</vt:lpstr>
      <vt:lpstr>Users of  accountancy</vt:lpstr>
      <vt:lpstr>Module - II</vt:lpstr>
      <vt:lpstr>Accounting Principles</vt:lpstr>
      <vt:lpstr>Accounting Postulates</vt:lpstr>
      <vt:lpstr>Accounting  Doctrines</vt:lpstr>
      <vt:lpstr>Users of  accountancy</vt:lpstr>
      <vt:lpstr>Accounting Standards</vt:lpstr>
      <vt:lpstr>Accounting Standards</vt:lpstr>
      <vt:lpstr>Double Entry System</vt:lpstr>
      <vt:lpstr>Double Entry System</vt:lpstr>
      <vt:lpstr>Double Entry System</vt:lpstr>
      <vt:lpstr>Classification of accounts</vt:lpstr>
      <vt:lpstr>Classification of accounts</vt:lpstr>
      <vt:lpstr>Classification of accounts</vt:lpstr>
      <vt:lpstr>Classification of accounts</vt:lpstr>
      <vt:lpstr>Classification of accounts</vt:lpstr>
      <vt:lpstr>Classification of accounts</vt:lpstr>
      <vt:lpstr>Classification of accounts</vt:lpstr>
      <vt:lpstr>Journal</vt:lpstr>
      <vt:lpstr>Journal</vt:lpstr>
      <vt:lpstr>Journal</vt:lpstr>
      <vt:lpstr>Journal</vt:lpstr>
      <vt:lpstr>Perform of Journal</vt:lpstr>
      <vt:lpstr>Journal</vt:lpstr>
      <vt:lpstr>Ledger</vt:lpstr>
      <vt:lpstr>Ledger</vt:lpstr>
      <vt:lpstr>ledger</vt:lpstr>
      <vt:lpstr>ledger</vt:lpstr>
      <vt:lpstr>Trail Balance</vt:lpstr>
      <vt:lpstr>Trail Balance</vt:lpstr>
      <vt:lpstr>Trail Balance</vt:lpstr>
      <vt:lpstr>Trail Balance</vt:lpstr>
      <vt:lpstr>Trail Balance</vt:lpstr>
      <vt:lpstr>Trail Balance</vt:lpstr>
      <vt:lpstr>Trail Balance</vt:lpstr>
      <vt:lpstr>Trail Balance</vt:lpstr>
      <vt:lpstr>Trail Balance</vt:lpstr>
      <vt:lpstr>Trail Balance</vt:lpstr>
      <vt:lpstr>Trail Balance</vt:lpstr>
      <vt:lpstr>Trail Balance</vt:lpstr>
      <vt:lpstr>Trail Balance</vt:lpstr>
      <vt:lpstr>Trail Balance</vt:lpstr>
      <vt:lpstr>Module -II</vt:lpstr>
      <vt:lpstr>Module -II</vt:lpstr>
      <vt:lpstr>Cash Book</vt:lpstr>
      <vt:lpstr>Cash Book</vt:lpstr>
      <vt:lpstr>Cash Book</vt:lpstr>
      <vt:lpstr>Cash Book</vt:lpstr>
      <vt:lpstr>Cash Book</vt:lpstr>
      <vt:lpstr>Cash Book</vt:lpstr>
      <vt:lpstr>Cash Book</vt:lpstr>
      <vt:lpstr> Petty Cash Book: </vt:lpstr>
      <vt:lpstr> Petty Cash Book: </vt:lpstr>
      <vt:lpstr> Petty Cash Book: </vt:lpstr>
      <vt:lpstr> Petty Cash Book: </vt:lpstr>
      <vt:lpstr> Petty Cash Book: </vt:lpstr>
      <vt:lpstr> Bank Reconciliation Statement  </vt:lpstr>
      <vt:lpstr> Bank Reconciliation Statement  </vt:lpstr>
      <vt:lpstr> Bank Reconciliation Statement  </vt:lpstr>
      <vt:lpstr> Bank Reconciliation Statement  </vt:lpstr>
      <vt:lpstr> Bank Reconciliation Statement  </vt:lpstr>
      <vt:lpstr> Bank Reconciliation Statement  </vt:lpstr>
      <vt:lpstr>Module - III</vt:lpstr>
      <vt:lpstr>Module - III</vt:lpstr>
      <vt:lpstr> Rectification of Errors. </vt:lpstr>
      <vt:lpstr> Rectification of Errors. </vt:lpstr>
      <vt:lpstr> Rectification of Errors. </vt:lpstr>
      <vt:lpstr> Rectification of Errors. </vt:lpstr>
      <vt:lpstr> Rectification of Errors. </vt:lpstr>
      <vt:lpstr> Rectification of Errors. </vt:lpstr>
      <vt:lpstr>Rectification of Errors</vt:lpstr>
      <vt:lpstr>Rectification of Errors</vt:lpstr>
      <vt:lpstr>Final Accounts</vt:lpstr>
      <vt:lpstr>Manufacturing </vt:lpstr>
      <vt:lpstr>Final Account </vt:lpstr>
      <vt:lpstr>Final Account </vt:lpstr>
      <vt:lpstr>Final Accounts</vt:lpstr>
      <vt:lpstr>Preparation  of Trading Accounts</vt:lpstr>
      <vt:lpstr>Trading Account</vt:lpstr>
      <vt:lpstr>Trading Account</vt:lpstr>
      <vt:lpstr>Trading Account</vt:lpstr>
      <vt:lpstr>Balancing of trading Account</vt:lpstr>
      <vt:lpstr>Profit &amp; Loss Account</vt:lpstr>
      <vt:lpstr>Profit &amp; Loss Account</vt:lpstr>
      <vt:lpstr>Profit &amp; Loss Account</vt:lpstr>
      <vt:lpstr>Balance Sheet</vt:lpstr>
      <vt:lpstr>Balance Sheet</vt:lpstr>
      <vt:lpstr>Balance Sheet</vt:lpstr>
      <vt:lpstr>Balance Sheet</vt:lpstr>
      <vt:lpstr>Balance Sheet</vt:lpstr>
      <vt:lpstr>Balance Sheet</vt:lpstr>
      <vt:lpstr>Balance Sheet</vt:lpstr>
      <vt:lpstr>Balance Sheet</vt:lpstr>
      <vt:lpstr>Balance Sheet</vt:lpstr>
      <vt:lpstr>Balance Sheet</vt:lpstr>
      <vt:lpstr>Concept of income</vt:lpstr>
      <vt:lpstr>concept of Revenue </vt:lpstr>
      <vt:lpstr>concept of Capita</vt:lpstr>
      <vt:lpstr>concept of Deferred Revenue Expenditure</vt:lpstr>
      <vt:lpstr>Cash Vs. Accrual basis of accounting</vt:lpstr>
      <vt:lpstr>Cash Vs. Accrual basis of accounting</vt:lpstr>
      <vt:lpstr>Module - IV</vt:lpstr>
      <vt:lpstr>Syllabus</vt:lpstr>
      <vt:lpstr>Depreciation</vt:lpstr>
      <vt:lpstr>Depreciation</vt:lpstr>
      <vt:lpstr>Depreciation</vt:lpstr>
      <vt:lpstr>Depreciation</vt:lpstr>
      <vt:lpstr>Methods</vt:lpstr>
      <vt:lpstr>Straight Line Method</vt:lpstr>
      <vt:lpstr>Reducing Balance Method</vt:lpstr>
      <vt:lpstr>Sum of the years' digits</vt:lpstr>
      <vt:lpstr>Sinking Fund Method</vt:lpstr>
      <vt:lpstr>Revaluation Method</vt:lpstr>
      <vt:lpstr>Insurance Policy Method</vt:lpstr>
      <vt:lpstr>Module V </vt:lpstr>
      <vt:lpstr>Module V </vt:lpstr>
      <vt:lpstr>Single Entry System </vt:lpstr>
      <vt:lpstr>Single Entry System </vt:lpstr>
      <vt:lpstr>Single Entry System </vt:lpstr>
      <vt:lpstr>Single Entry System </vt:lpstr>
      <vt:lpstr>Single Entry System </vt:lpstr>
      <vt:lpstr>Single Entry System </vt:lpstr>
      <vt:lpstr>Single Entry System </vt:lpstr>
      <vt:lpstr>Single Entry System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Accounting</dc:title>
  <dc:creator>user</dc:creator>
  <cp:lastModifiedBy>Com</cp:lastModifiedBy>
  <cp:revision>130</cp:revision>
  <dcterms:created xsi:type="dcterms:W3CDTF">2022-08-01T05:15:01Z</dcterms:created>
  <dcterms:modified xsi:type="dcterms:W3CDTF">2023-04-10T06:57:12Z</dcterms:modified>
</cp:coreProperties>
</file>