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881F1C-AB75-4B49-B825-B89A7039263C}"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41516-039B-49B8-8074-6E68145A8739}" type="slidenum">
              <a:rPr lang="en-US" smtClean="0"/>
              <a:t>‹#›</a:t>
            </a:fld>
            <a:endParaRPr lang="en-US"/>
          </a:p>
        </p:txBody>
      </p:sp>
    </p:spTree>
    <p:extLst>
      <p:ext uri="{BB962C8B-B14F-4D97-AF65-F5344CB8AC3E}">
        <p14:creationId xmlns:p14="http://schemas.microsoft.com/office/powerpoint/2010/main" val="250013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81F1C-AB75-4B49-B825-B89A7039263C}"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41516-039B-49B8-8074-6E68145A8739}" type="slidenum">
              <a:rPr lang="en-US" smtClean="0"/>
              <a:t>‹#›</a:t>
            </a:fld>
            <a:endParaRPr lang="en-US"/>
          </a:p>
        </p:txBody>
      </p:sp>
    </p:spTree>
    <p:extLst>
      <p:ext uri="{BB962C8B-B14F-4D97-AF65-F5344CB8AC3E}">
        <p14:creationId xmlns:p14="http://schemas.microsoft.com/office/powerpoint/2010/main" val="425321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81F1C-AB75-4B49-B825-B89A7039263C}"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41516-039B-49B8-8074-6E68145A8739}" type="slidenum">
              <a:rPr lang="en-US" smtClean="0"/>
              <a:t>‹#›</a:t>
            </a:fld>
            <a:endParaRPr lang="en-US"/>
          </a:p>
        </p:txBody>
      </p:sp>
    </p:spTree>
    <p:extLst>
      <p:ext uri="{BB962C8B-B14F-4D97-AF65-F5344CB8AC3E}">
        <p14:creationId xmlns:p14="http://schemas.microsoft.com/office/powerpoint/2010/main" val="30343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81F1C-AB75-4B49-B825-B89A7039263C}"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41516-039B-49B8-8074-6E68145A8739}" type="slidenum">
              <a:rPr lang="en-US" smtClean="0"/>
              <a:t>‹#›</a:t>
            </a:fld>
            <a:endParaRPr lang="en-US"/>
          </a:p>
        </p:txBody>
      </p:sp>
    </p:spTree>
    <p:extLst>
      <p:ext uri="{BB962C8B-B14F-4D97-AF65-F5344CB8AC3E}">
        <p14:creationId xmlns:p14="http://schemas.microsoft.com/office/powerpoint/2010/main" val="57429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881F1C-AB75-4B49-B825-B89A7039263C}"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41516-039B-49B8-8074-6E68145A8739}" type="slidenum">
              <a:rPr lang="en-US" smtClean="0"/>
              <a:t>‹#›</a:t>
            </a:fld>
            <a:endParaRPr lang="en-US"/>
          </a:p>
        </p:txBody>
      </p:sp>
    </p:spTree>
    <p:extLst>
      <p:ext uri="{BB962C8B-B14F-4D97-AF65-F5344CB8AC3E}">
        <p14:creationId xmlns:p14="http://schemas.microsoft.com/office/powerpoint/2010/main" val="131278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881F1C-AB75-4B49-B825-B89A7039263C}"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41516-039B-49B8-8074-6E68145A8739}" type="slidenum">
              <a:rPr lang="en-US" smtClean="0"/>
              <a:t>‹#›</a:t>
            </a:fld>
            <a:endParaRPr lang="en-US"/>
          </a:p>
        </p:txBody>
      </p:sp>
    </p:spTree>
    <p:extLst>
      <p:ext uri="{BB962C8B-B14F-4D97-AF65-F5344CB8AC3E}">
        <p14:creationId xmlns:p14="http://schemas.microsoft.com/office/powerpoint/2010/main" val="135271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81F1C-AB75-4B49-B825-B89A7039263C}"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41516-039B-49B8-8074-6E68145A8739}" type="slidenum">
              <a:rPr lang="en-US" smtClean="0"/>
              <a:t>‹#›</a:t>
            </a:fld>
            <a:endParaRPr lang="en-US"/>
          </a:p>
        </p:txBody>
      </p:sp>
    </p:spTree>
    <p:extLst>
      <p:ext uri="{BB962C8B-B14F-4D97-AF65-F5344CB8AC3E}">
        <p14:creationId xmlns:p14="http://schemas.microsoft.com/office/powerpoint/2010/main" val="93731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881F1C-AB75-4B49-B825-B89A7039263C}"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41516-039B-49B8-8074-6E68145A8739}" type="slidenum">
              <a:rPr lang="en-US" smtClean="0"/>
              <a:t>‹#›</a:t>
            </a:fld>
            <a:endParaRPr lang="en-US"/>
          </a:p>
        </p:txBody>
      </p:sp>
    </p:spTree>
    <p:extLst>
      <p:ext uri="{BB962C8B-B14F-4D97-AF65-F5344CB8AC3E}">
        <p14:creationId xmlns:p14="http://schemas.microsoft.com/office/powerpoint/2010/main" val="382818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81F1C-AB75-4B49-B825-B89A7039263C}"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41516-039B-49B8-8074-6E68145A8739}" type="slidenum">
              <a:rPr lang="en-US" smtClean="0"/>
              <a:t>‹#›</a:t>
            </a:fld>
            <a:endParaRPr lang="en-US"/>
          </a:p>
        </p:txBody>
      </p:sp>
    </p:spTree>
    <p:extLst>
      <p:ext uri="{BB962C8B-B14F-4D97-AF65-F5344CB8AC3E}">
        <p14:creationId xmlns:p14="http://schemas.microsoft.com/office/powerpoint/2010/main" val="415825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81F1C-AB75-4B49-B825-B89A7039263C}"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41516-039B-49B8-8074-6E68145A8739}" type="slidenum">
              <a:rPr lang="en-US" smtClean="0"/>
              <a:t>‹#›</a:t>
            </a:fld>
            <a:endParaRPr lang="en-US"/>
          </a:p>
        </p:txBody>
      </p:sp>
    </p:spTree>
    <p:extLst>
      <p:ext uri="{BB962C8B-B14F-4D97-AF65-F5344CB8AC3E}">
        <p14:creationId xmlns:p14="http://schemas.microsoft.com/office/powerpoint/2010/main" val="161654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81F1C-AB75-4B49-B825-B89A7039263C}"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41516-039B-49B8-8074-6E68145A8739}" type="slidenum">
              <a:rPr lang="en-US" smtClean="0"/>
              <a:t>‹#›</a:t>
            </a:fld>
            <a:endParaRPr lang="en-US"/>
          </a:p>
        </p:txBody>
      </p:sp>
    </p:spTree>
    <p:extLst>
      <p:ext uri="{BB962C8B-B14F-4D97-AF65-F5344CB8AC3E}">
        <p14:creationId xmlns:p14="http://schemas.microsoft.com/office/powerpoint/2010/main" val="222106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81F1C-AB75-4B49-B825-B89A7039263C}" type="datetimeFigureOut">
              <a:rPr lang="en-US" smtClean="0"/>
              <a:t>11/30/2022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41516-039B-49B8-8074-6E68145A8739}" type="slidenum">
              <a:rPr lang="en-US" smtClean="0"/>
              <a:t>‹#›</a:t>
            </a:fld>
            <a:endParaRPr lang="en-US"/>
          </a:p>
        </p:txBody>
      </p:sp>
    </p:spTree>
    <p:extLst>
      <p:ext uri="{BB962C8B-B14F-4D97-AF65-F5344CB8AC3E}">
        <p14:creationId xmlns:p14="http://schemas.microsoft.com/office/powerpoint/2010/main" val="3000120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effectLst>
                  <a:outerShdw blurRad="38100" dist="38100" dir="2700000" algn="tl">
                    <a:srgbClr val="000000">
                      <a:alpha val="43137"/>
                    </a:srgbClr>
                  </a:outerShdw>
                </a:effectLst>
              </a:rPr>
              <a:t>Price &amp; Output Determination Under Different Markets Structures </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731223" y="5202238"/>
            <a:ext cx="9144000" cy="1655762"/>
          </a:xfrm>
        </p:spPr>
        <p:txBody>
          <a:bodyPr/>
          <a:lstStyle/>
          <a:p>
            <a:r>
              <a:rPr lang="en-US" b="1" dirty="0" smtClean="0">
                <a:solidFill>
                  <a:schemeClr val="accent6">
                    <a:lumMod val="75000"/>
                  </a:schemeClr>
                </a:solidFill>
                <a:effectLst>
                  <a:outerShdw blurRad="38100" dist="38100" dir="2700000" algn="tl">
                    <a:srgbClr val="000000">
                      <a:alpha val="43137"/>
                    </a:srgbClr>
                  </a:outerShdw>
                </a:effectLst>
              </a:rPr>
              <a:t>Duna Jogeswar Rao</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008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a:t>
            </a:r>
            <a:endParaRPr lang="en-US" dirty="0"/>
          </a:p>
        </p:txBody>
      </p:sp>
      <p:sp>
        <p:nvSpPr>
          <p:cNvPr id="3" name="Content Placeholder 2"/>
          <p:cNvSpPr>
            <a:spLocks noGrp="1"/>
          </p:cNvSpPr>
          <p:nvPr>
            <p:ph idx="1"/>
          </p:nvPr>
        </p:nvSpPr>
        <p:spPr>
          <a:xfrm>
            <a:off x="838200" y="1825625"/>
            <a:ext cx="9179257" cy="4351338"/>
          </a:xfrm>
        </p:spPr>
        <p:txBody>
          <a:bodyPr>
            <a:normAutofit/>
          </a:bodyPr>
          <a:lstStyle/>
          <a:p>
            <a:pPr marL="0" indent="0">
              <a:buNone/>
            </a:pPr>
            <a:r>
              <a:rPr lang="en-US" sz="2000" dirty="0"/>
              <a:t>It is obvious from the </a:t>
            </a:r>
            <a:r>
              <a:rPr lang="en-US" sz="2000" dirty="0" smtClean="0"/>
              <a:t>previous slide Figure, that </a:t>
            </a:r>
            <a:r>
              <a:rPr lang="en-US" sz="2000" dirty="0"/>
              <a:t>at the level of equilibrium output </a:t>
            </a:r>
            <a:r>
              <a:rPr lang="en-US" sz="2000" dirty="0" smtClean="0"/>
              <a:t>(Point E), </a:t>
            </a:r>
            <a:r>
              <a:rPr lang="en-US" sz="2000" dirty="0"/>
              <a:t>MC is not only equal to MR but it cuts MR from </a:t>
            </a:r>
            <a:r>
              <a:rPr lang="en-US" sz="2000" dirty="0" smtClean="0"/>
              <a:t>below, </a:t>
            </a:r>
            <a:r>
              <a:rPr lang="en-US" sz="2000" dirty="0"/>
              <a:t>i.e</a:t>
            </a:r>
            <a:r>
              <a:rPr lang="en-US" sz="2000" dirty="0" smtClean="0"/>
              <a:t>., </a:t>
            </a:r>
            <a:r>
              <a:rPr lang="en-US" sz="2000" dirty="0"/>
              <a:t>MC is </a:t>
            </a:r>
            <a:r>
              <a:rPr lang="en-US" sz="2000" dirty="0" smtClean="0"/>
              <a:t>rising </a:t>
            </a:r>
            <a:r>
              <a:rPr lang="en-US" sz="2000" dirty="0"/>
              <a:t>or MC curve should have a positive </a:t>
            </a:r>
            <a:r>
              <a:rPr lang="en-US" sz="2000" dirty="0" smtClean="0"/>
              <a:t>slope.</a:t>
            </a:r>
          </a:p>
          <a:p>
            <a:pPr marL="0" indent="0">
              <a:buNone/>
            </a:pPr>
            <a:r>
              <a:rPr lang="en-US" sz="2000" dirty="0" smtClean="0"/>
              <a:t> </a:t>
            </a:r>
            <a:r>
              <a:rPr lang="en-US" sz="2000" dirty="0"/>
              <a:t>On the basis of above </a:t>
            </a:r>
            <a:r>
              <a:rPr lang="en-US" sz="2000" dirty="0" smtClean="0"/>
              <a:t>analysis, </a:t>
            </a:r>
            <a:r>
              <a:rPr lang="en-US" sz="2000" dirty="0"/>
              <a:t>we can conclude that according to marginal revenue and cost </a:t>
            </a:r>
            <a:r>
              <a:rPr lang="en-US" sz="2000" dirty="0" smtClean="0"/>
              <a:t>approach, </a:t>
            </a:r>
            <a:r>
              <a:rPr lang="en-US" sz="2000" dirty="0"/>
              <a:t>firm would be in equilibrium when the following two conditions are fulfilled : </a:t>
            </a:r>
            <a:endParaRPr lang="en-US" sz="2000" dirty="0" smtClean="0"/>
          </a:p>
          <a:p>
            <a:pPr marL="457200" indent="-457200">
              <a:buAutoNum type="arabicPeriod"/>
            </a:pPr>
            <a:r>
              <a:rPr lang="en-US" sz="2000" dirty="0" smtClean="0"/>
              <a:t>MC = </a:t>
            </a:r>
            <a:r>
              <a:rPr lang="en-US" sz="2000" dirty="0"/>
              <a:t>MR </a:t>
            </a:r>
            <a:r>
              <a:rPr lang="en-US" sz="2000" dirty="0" smtClean="0"/>
              <a:t>(Necessary </a:t>
            </a:r>
            <a:r>
              <a:rPr lang="en-US" sz="2000" dirty="0"/>
              <a:t>or First Order </a:t>
            </a:r>
            <a:r>
              <a:rPr lang="en-US" sz="2000" dirty="0" smtClean="0"/>
              <a:t>Condition) </a:t>
            </a:r>
          </a:p>
          <a:p>
            <a:pPr marL="457200" indent="-457200">
              <a:buAutoNum type="arabicPeriod"/>
            </a:pPr>
            <a:r>
              <a:rPr lang="en-US" sz="2000" dirty="0" smtClean="0"/>
              <a:t>MC </a:t>
            </a:r>
            <a:r>
              <a:rPr lang="en-US" sz="2000" dirty="0"/>
              <a:t>Curve intersects MR Curve from </a:t>
            </a:r>
            <a:r>
              <a:rPr lang="en-US" sz="2000" dirty="0" smtClean="0"/>
              <a:t>below, </a:t>
            </a:r>
            <a:r>
              <a:rPr lang="en-US" sz="2000" dirty="0"/>
              <a:t>i.e</a:t>
            </a:r>
            <a:r>
              <a:rPr lang="en-US" sz="2000" dirty="0" smtClean="0"/>
              <a:t>., </a:t>
            </a:r>
            <a:r>
              <a:rPr lang="en-US" sz="2000" dirty="0"/>
              <a:t>MC should be rising at the point of equilibrium </a:t>
            </a:r>
            <a:r>
              <a:rPr lang="en-US" sz="2000" dirty="0" smtClean="0"/>
              <a:t>(Sufficient </a:t>
            </a:r>
            <a:r>
              <a:rPr lang="en-US" sz="2000" dirty="0"/>
              <a:t>or Second </a:t>
            </a:r>
            <a:r>
              <a:rPr lang="en-US" sz="2000" dirty="0" smtClean="0"/>
              <a:t>Condition).</a:t>
            </a:r>
            <a:endParaRPr lang="en-US" sz="2000" dirty="0"/>
          </a:p>
        </p:txBody>
      </p:sp>
    </p:spTree>
    <p:extLst>
      <p:ext uri="{BB962C8B-B14F-4D97-AF65-F5344CB8AC3E}">
        <p14:creationId xmlns:p14="http://schemas.microsoft.com/office/powerpoint/2010/main" val="83063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Equilibrium of a Firm in the Short Run</a:t>
            </a:r>
            <a:endParaRPr lang="en-US" b="1" dirty="0"/>
          </a:p>
        </p:txBody>
      </p:sp>
      <p:sp>
        <p:nvSpPr>
          <p:cNvPr id="3" name="Content Placeholder 2"/>
          <p:cNvSpPr>
            <a:spLocks noGrp="1"/>
          </p:cNvSpPr>
          <p:nvPr>
            <p:ph idx="1"/>
          </p:nvPr>
        </p:nvSpPr>
        <p:spPr/>
        <p:txBody>
          <a:bodyPr>
            <a:normAutofit/>
          </a:bodyPr>
          <a:lstStyle/>
          <a:p>
            <a:pPr marL="0" indent="0" algn="just">
              <a:buNone/>
            </a:pPr>
            <a:r>
              <a:rPr lang="en-US" sz="2000" dirty="0"/>
              <a:t>In the short </a:t>
            </a:r>
            <a:r>
              <a:rPr lang="en-US" sz="2000" dirty="0" smtClean="0"/>
              <a:t>run, </a:t>
            </a:r>
            <a:r>
              <a:rPr lang="en-US" sz="2000" dirty="0"/>
              <a:t>the firm's equilibrium would be established at the level of output where </a:t>
            </a:r>
            <a:endParaRPr lang="en-US" sz="2000" dirty="0" smtClean="0"/>
          </a:p>
          <a:p>
            <a:pPr marL="0" indent="0" algn="just">
              <a:buNone/>
            </a:pPr>
            <a:r>
              <a:rPr lang="en-US" sz="2000" dirty="0" smtClean="0"/>
              <a:t>(</a:t>
            </a:r>
            <a:r>
              <a:rPr lang="en-US" sz="2000" dirty="0" err="1" smtClean="0"/>
              <a:t>i</a:t>
            </a:r>
            <a:r>
              <a:rPr lang="en-US" sz="2000" dirty="0" smtClean="0"/>
              <a:t>) </a:t>
            </a:r>
            <a:r>
              <a:rPr lang="en-US" sz="2000" dirty="0"/>
              <a:t>MC = MR and </a:t>
            </a:r>
            <a:endParaRPr lang="en-US" sz="2000" dirty="0" smtClean="0"/>
          </a:p>
          <a:p>
            <a:pPr marL="0" indent="0" algn="just">
              <a:buNone/>
            </a:pPr>
            <a:r>
              <a:rPr lang="en-US" sz="2000" dirty="0" smtClean="0"/>
              <a:t>(ii) </a:t>
            </a:r>
            <a:r>
              <a:rPr lang="en-US" sz="2000" dirty="0"/>
              <a:t>at the equilibrium point MC must be </a:t>
            </a:r>
            <a:r>
              <a:rPr lang="en-US" sz="2000" dirty="0" smtClean="0"/>
              <a:t>increasing. </a:t>
            </a:r>
          </a:p>
          <a:p>
            <a:pPr marL="0" indent="0" algn="just">
              <a:buNone/>
            </a:pPr>
            <a:r>
              <a:rPr lang="en-US" sz="2000" dirty="0" smtClean="0"/>
              <a:t>But </a:t>
            </a:r>
            <a:r>
              <a:rPr lang="en-US" sz="2000" dirty="0"/>
              <a:t>it must be remembered that the equilibrium output does not guarantee profits to all the </a:t>
            </a:r>
            <a:r>
              <a:rPr lang="en-US" sz="2000" dirty="0" smtClean="0"/>
              <a:t>firms. </a:t>
            </a:r>
            <a:r>
              <a:rPr lang="en-US" sz="2000" dirty="0"/>
              <a:t>The equilibrium output is the best determined output for a firm under the given </a:t>
            </a:r>
            <a:r>
              <a:rPr lang="en-US" sz="2000" dirty="0" smtClean="0"/>
              <a:t>circumstances. Thus, </a:t>
            </a:r>
            <a:r>
              <a:rPr lang="en-US" sz="2000" dirty="0"/>
              <a:t>we can define a firm's equilibrium more precisely as follows : </a:t>
            </a:r>
            <a:endParaRPr lang="en-US" sz="2000" dirty="0" smtClean="0"/>
          </a:p>
          <a:p>
            <a:pPr marL="0" indent="0" algn="just">
              <a:buNone/>
            </a:pPr>
            <a:r>
              <a:rPr lang="en-US" sz="2000" dirty="0" smtClean="0"/>
              <a:t>A </a:t>
            </a:r>
            <a:r>
              <a:rPr lang="en-US" sz="2000" dirty="0"/>
              <a:t>firm's equilibrium is a level of output at which a firm either maximizes its profits or minimizes its </a:t>
            </a:r>
            <a:r>
              <a:rPr lang="en-US" sz="2000" dirty="0" smtClean="0"/>
              <a:t>losses.</a:t>
            </a:r>
            <a:endParaRPr lang="en-US" sz="2000" dirty="0"/>
          </a:p>
          <a:p>
            <a:pPr marL="0" indent="0" algn="just">
              <a:buNone/>
            </a:pPr>
            <a:r>
              <a:rPr lang="en-US" sz="2000" dirty="0" smtClean="0"/>
              <a:t>Some firm may earn super normal profit in the short period in equilibrium condition, some may suffer losses and some may earn normal profit only.</a:t>
            </a:r>
            <a:endParaRPr lang="en-US" sz="2000" dirty="0"/>
          </a:p>
        </p:txBody>
      </p:sp>
    </p:spTree>
    <p:extLst>
      <p:ext uri="{BB962C8B-B14F-4D97-AF65-F5344CB8AC3E}">
        <p14:creationId xmlns:p14="http://schemas.microsoft.com/office/powerpoint/2010/main" val="77545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Equilibrium at Super </a:t>
            </a:r>
            <a:r>
              <a:rPr lang="en-US" b="1" dirty="0"/>
              <a:t>N</a:t>
            </a:r>
            <a:r>
              <a:rPr lang="en-US" b="1" dirty="0" smtClean="0"/>
              <a:t>ormal </a:t>
            </a:r>
            <a:r>
              <a:rPr lang="en-US" b="1" dirty="0"/>
              <a:t>P</a:t>
            </a:r>
            <a:r>
              <a:rPr lang="en-US" b="1" dirty="0" smtClean="0"/>
              <a:t>rofit</a:t>
            </a:r>
            <a:endParaRPr lang="en-US" b="1" dirty="0"/>
          </a:p>
        </p:txBody>
      </p:sp>
      <p:sp>
        <p:nvSpPr>
          <p:cNvPr id="3" name="Content Placeholder 2"/>
          <p:cNvSpPr>
            <a:spLocks noGrp="1"/>
          </p:cNvSpPr>
          <p:nvPr>
            <p:ph idx="1"/>
          </p:nvPr>
        </p:nvSpPr>
        <p:spPr>
          <a:xfrm>
            <a:off x="838200" y="1825625"/>
            <a:ext cx="6163436" cy="4351338"/>
          </a:xfrm>
        </p:spPr>
        <p:txBody>
          <a:bodyPr>
            <a:normAutofit/>
          </a:bodyPr>
          <a:lstStyle/>
          <a:p>
            <a:pPr marL="0" indent="0" algn="just">
              <a:buNone/>
            </a:pPr>
            <a:r>
              <a:rPr lang="en-US" sz="2000" dirty="0"/>
              <a:t>In </a:t>
            </a:r>
            <a:r>
              <a:rPr lang="en-US" sz="2000" dirty="0" smtClean="0"/>
              <a:t>this figure, </a:t>
            </a:r>
            <a:r>
              <a:rPr lang="en-US" sz="2000" dirty="0"/>
              <a:t>the per unit revenue or average revenue is OP* while the per unit cost or average cost is OP’. Therefore, the per unit receipts are high in comparison with the per unit cost.</a:t>
            </a:r>
          </a:p>
          <a:p>
            <a:pPr marL="0" indent="0" algn="just">
              <a:buNone/>
            </a:pPr>
            <a:r>
              <a:rPr lang="en-US" sz="2000" dirty="0"/>
              <a:t>That’s why the average revenue curve lies above the average cost curve corresponding to Q*. The firm is earning super-normal profits. The per unit profit is P’P* and the total profit is for quantity OQ* is P’P*BA.</a:t>
            </a:r>
          </a:p>
          <a:p>
            <a:pPr algn="just"/>
            <a:endParaRPr lang="en-US" sz="2000" dirty="0"/>
          </a:p>
        </p:txBody>
      </p:sp>
      <p:pic>
        <p:nvPicPr>
          <p:cNvPr id="1028" name="Picture 4" descr="perfectly competitive market"/>
          <p:cNvPicPr>
            <a:picLocks noChangeAspect="1" noChangeArrowheads="1"/>
          </p:cNvPicPr>
          <p:nvPr/>
        </p:nvPicPr>
        <p:blipFill rotWithShape="1">
          <a:blip r:embed="rId2">
            <a:extLst>
              <a:ext uri="{28A0092B-C50C-407E-A947-70E740481C1C}">
                <a14:useLocalDpi xmlns:a14="http://schemas.microsoft.com/office/drawing/2010/main" val="0"/>
              </a:ext>
            </a:extLst>
          </a:blip>
          <a:srcRect l="20038" r="15867"/>
          <a:stretch/>
        </p:blipFill>
        <p:spPr bwMode="auto">
          <a:xfrm>
            <a:off x="7001636" y="1404085"/>
            <a:ext cx="4749086" cy="349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245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Equilibrium </a:t>
            </a:r>
            <a:r>
              <a:rPr lang="en-US" b="1" dirty="0" smtClean="0"/>
              <a:t>at Normal </a:t>
            </a:r>
            <a:r>
              <a:rPr lang="en-US" b="1" dirty="0"/>
              <a:t>Profit</a:t>
            </a:r>
            <a:endParaRPr lang="en-US" dirty="0"/>
          </a:p>
        </p:txBody>
      </p:sp>
      <p:sp>
        <p:nvSpPr>
          <p:cNvPr id="3" name="Content Placeholder 2"/>
          <p:cNvSpPr>
            <a:spLocks noGrp="1"/>
          </p:cNvSpPr>
          <p:nvPr>
            <p:ph idx="1"/>
          </p:nvPr>
        </p:nvSpPr>
        <p:spPr>
          <a:xfrm>
            <a:off x="838201" y="1825625"/>
            <a:ext cx="6722660" cy="4351338"/>
          </a:xfrm>
        </p:spPr>
        <p:txBody>
          <a:bodyPr>
            <a:normAutofit/>
          </a:bodyPr>
          <a:lstStyle/>
          <a:p>
            <a:pPr marL="0" indent="0" algn="just">
              <a:buNone/>
            </a:pPr>
            <a:r>
              <a:rPr lang="en-US" sz="2000" dirty="0"/>
              <a:t>In </a:t>
            </a:r>
            <a:r>
              <a:rPr lang="en-US" sz="2000" dirty="0" smtClean="0"/>
              <a:t>this figure</a:t>
            </a:r>
            <a:r>
              <a:rPr lang="en-US" sz="2000" dirty="0"/>
              <a:t>, you can see that the costs and revenue are on the Y-axis and the Quantity is on the X-axis. Further, marginal costs cut the marginal revenue curve from below at point A. At point ‘A’, P is the equilibrium price and ‘Q’ is the equilibrium quantity.</a:t>
            </a:r>
          </a:p>
          <a:p>
            <a:pPr marL="0" indent="0" algn="just">
              <a:buNone/>
            </a:pPr>
            <a:r>
              <a:rPr lang="en-US" sz="2000" dirty="0"/>
              <a:t>Note that corresponding to the equilibrium quantity, the average cost is equal to the average revenue. It also means that the firm is earning a normal profit.</a:t>
            </a:r>
          </a:p>
          <a:p>
            <a:pPr marL="0" indent="0" algn="just">
              <a:buNone/>
            </a:pPr>
            <a:endParaRPr lang="en-US" sz="2000" dirty="0"/>
          </a:p>
        </p:txBody>
      </p:sp>
      <p:pic>
        <p:nvPicPr>
          <p:cNvPr id="2050" name="Picture 2" descr="perfectly competitive market"/>
          <p:cNvPicPr>
            <a:picLocks noChangeAspect="1" noChangeArrowheads="1"/>
          </p:cNvPicPr>
          <p:nvPr/>
        </p:nvPicPr>
        <p:blipFill rotWithShape="1">
          <a:blip r:embed="rId2">
            <a:extLst>
              <a:ext uri="{28A0092B-C50C-407E-A947-70E740481C1C}">
                <a14:useLocalDpi xmlns:a14="http://schemas.microsoft.com/office/drawing/2010/main" val="0"/>
              </a:ext>
            </a:extLst>
          </a:blip>
          <a:srcRect l="23431" r="23872"/>
          <a:stretch/>
        </p:blipFill>
        <p:spPr bwMode="auto">
          <a:xfrm>
            <a:off x="7560861" y="548185"/>
            <a:ext cx="4408680" cy="467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5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Equilibrium at </a:t>
            </a:r>
            <a:r>
              <a:rPr lang="en-US" b="1" dirty="0" smtClean="0"/>
              <a:t>Losses</a:t>
            </a:r>
            <a:endParaRPr lang="en-US" dirty="0"/>
          </a:p>
        </p:txBody>
      </p:sp>
      <p:sp>
        <p:nvSpPr>
          <p:cNvPr id="3" name="Content Placeholder 2"/>
          <p:cNvSpPr>
            <a:spLocks noGrp="1"/>
          </p:cNvSpPr>
          <p:nvPr>
            <p:ph idx="1"/>
          </p:nvPr>
        </p:nvSpPr>
        <p:spPr>
          <a:xfrm>
            <a:off x="838200" y="1825625"/>
            <a:ext cx="6190397" cy="4351338"/>
          </a:xfrm>
        </p:spPr>
        <p:txBody>
          <a:bodyPr>
            <a:normAutofit/>
          </a:bodyPr>
          <a:lstStyle/>
          <a:p>
            <a:pPr marL="0" indent="0" algn="just">
              <a:buNone/>
            </a:pPr>
            <a:r>
              <a:rPr lang="en-US" sz="2000" dirty="0"/>
              <a:t>In the figure above, the cost and revenue curves are on the Y-axis and the quantity demanded is on the X-axis. Further, the marginal cost curve cuts the marginal revenue curve from below at point ‘A’, the equilibrium point.</a:t>
            </a:r>
          </a:p>
          <a:p>
            <a:pPr marL="0" indent="0" algn="just">
              <a:buNone/>
            </a:pPr>
            <a:r>
              <a:rPr lang="en-US" sz="2000" dirty="0"/>
              <a:t>Corresponding to point ‘A’, P* and Q* are the equilibrium price and quantity respectively. Also, corresponding to Q*, the average cost is more than the average revenue.</a:t>
            </a:r>
          </a:p>
          <a:p>
            <a:pPr marL="0" indent="0" algn="just">
              <a:buNone/>
            </a:pPr>
            <a:r>
              <a:rPr lang="en-US" sz="2000" dirty="0"/>
              <a:t>In this case, the per unit cost of OQ* (average cost) is more than the per unit revenue of OQ* (average revenue). As per the figure, the per unit revenue is OP and the per unit cost is OP’. this means that the per unit loss is PP’. Also, the total loss on quantity OQ* is P*P’BA.</a:t>
            </a:r>
          </a:p>
          <a:p>
            <a:pPr marL="0" indent="0" algn="just">
              <a:buNone/>
            </a:pPr>
            <a:endParaRPr lang="en-US" sz="2000" dirty="0"/>
          </a:p>
        </p:txBody>
      </p:sp>
      <p:pic>
        <p:nvPicPr>
          <p:cNvPr id="3074" name="Picture 2" descr="perfectly competitive market"/>
          <p:cNvPicPr>
            <a:picLocks noChangeAspect="1" noChangeArrowheads="1"/>
          </p:cNvPicPr>
          <p:nvPr/>
        </p:nvPicPr>
        <p:blipFill rotWithShape="1">
          <a:blip r:embed="rId2">
            <a:extLst>
              <a:ext uri="{28A0092B-C50C-407E-A947-70E740481C1C}">
                <a14:useLocalDpi xmlns:a14="http://schemas.microsoft.com/office/drawing/2010/main" val="0"/>
              </a:ext>
            </a:extLst>
          </a:blip>
          <a:srcRect l="18204" r="17775"/>
          <a:stretch/>
        </p:blipFill>
        <p:spPr bwMode="auto">
          <a:xfrm>
            <a:off x="7151426" y="1433015"/>
            <a:ext cx="5073765" cy="420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56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Equilibrium of a Firm in the </a:t>
            </a:r>
            <a:r>
              <a:rPr lang="en-US" b="1" dirty="0" smtClean="0"/>
              <a:t>Long Run</a:t>
            </a:r>
            <a:endParaRPr lang="en-US" dirty="0"/>
          </a:p>
        </p:txBody>
      </p:sp>
      <p:sp>
        <p:nvSpPr>
          <p:cNvPr id="3" name="Content Placeholder 2"/>
          <p:cNvSpPr>
            <a:spLocks noGrp="1"/>
          </p:cNvSpPr>
          <p:nvPr>
            <p:ph idx="1"/>
          </p:nvPr>
        </p:nvSpPr>
        <p:spPr>
          <a:xfrm>
            <a:off x="838200" y="1825625"/>
            <a:ext cx="5862851" cy="4351338"/>
          </a:xfrm>
        </p:spPr>
        <p:txBody>
          <a:bodyPr>
            <a:normAutofit/>
          </a:bodyPr>
          <a:lstStyle/>
          <a:p>
            <a:pPr marL="0" indent="0" algn="just">
              <a:buNone/>
            </a:pPr>
            <a:r>
              <a:rPr lang="en-US" sz="2000" dirty="0"/>
              <a:t>The long run is a period of time which is sufficiently long to allow the firm to make changes in all factors of </a:t>
            </a:r>
            <a:r>
              <a:rPr lang="en-US" sz="2000" dirty="0" smtClean="0"/>
              <a:t>production. </a:t>
            </a:r>
            <a:r>
              <a:rPr lang="en-US" sz="2000" dirty="0"/>
              <a:t>In the long </a:t>
            </a:r>
            <a:r>
              <a:rPr lang="en-US" sz="2000" dirty="0" smtClean="0"/>
              <a:t>run, </a:t>
            </a:r>
            <a:r>
              <a:rPr lang="en-US" sz="2000" dirty="0"/>
              <a:t>all factors are </a:t>
            </a:r>
            <a:r>
              <a:rPr lang="en-US" sz="2000" dirty="0" smtClean="0"/>
              <a:t>variable. </a:t>
            </a:r>
            <a:r>
              <a:rPr lang="en-US" sz="2000" dirty="0"/>
              <a:t>In economics long run is that time period in which there is no fixed </a:t>
            </a:r>
            <a:r>
              <a:rPr lang="en-US" sz="2000" dirty="0" smtClean="0"/>
              <a:t>factor. </a:t>
            </a:r>
            <a:r>
              <a:rPr lang="en-US" sz="2000" dirty="0"/>
              <a:t>Every factor can be </a:t>
            </a:r>
            <a:r>
              <a:rPr lang="en-US" sz="2000" dirty="0" smtClean="0"/>
              <a:t>changed. </a:t>
            </a:r>
            <a:r>
              <a:rPr lang="en-US" sz="2000" dirty="0"/>
              <a:t>Firm can alter its size of the </a:t>
            </a:r>
            <a:r>
              <a:rPr lang="en-US" sz="2000" dirty="0" smtClean="0"/>
              <a:t>plant. </a:t>
            </a:r>
            <a:r>
              <a:rPr lang="en-US" sz="2000" dirty="0"/>
              <a:t>New firm can enter the industry or old firms can leave </a:t>
            </a:r>
            <a:r>
              <a:rPr lang="en-US" sz="2000" dirty="0" smtClean="0"/>
              <a:t>it. </a:t>
            </a:r>
            <a:r>
              <a:rPr lang="en-US" sz="2000" dirty="0"/>
              <a:t>In this </a:t>
            </a:r>
            <a:r>
              <a:rPr lang="en-US" sz="2000" dirty="0" smtClean="0"/>
              <a:t>way, </a:t>
            </a:r>
            <a:r>
              <a:rPr lang="en-US" sz="2000" dirty="0"/>
              <a:t>in the long - period supply can be fully adjusted with the </a:t>
            </a:r>
            <a:r>
              <a:rPr lang="en-US" sz="2000" dirty="0" smtClean="0"/>
              <a:t>demand. So equilibrium firm gets inly normal profit, lesser profit in long period.</a:t>
            </a:r>
            <a:endParaRPr lang="en-US" sz="2000" dirty="0"/>
          </a:p>
        </p:txBody>
      </p:sp>
      <p:pic>
        <p:nvPicPr>
          <p:cNvPr id="4098" name="Picture 2" descr="Long-Run-Equilibrium of the Fi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399" y="1690688"/>
            <a:ext cx="4971830" cy="375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71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Determination of Price and Output under Monopolistic Competition</a:t>
            </a:r>
            <a:endParaRPr lang="en-US" b="1" dirty="0"/>
          </a:p>
        </p:txBody>
      </p:sp>
      <p:sp>
        <p:nvSpPr>
          <p:cNvPr id="3" name="Content Placeholder 2"/>
          <p:cNvSpPr>
            <a:spLocks noGrp="1"/>
          </p:cNvSpPr>
          <p:nvPr>
            <p:ph idx="1"/>
          </p:nvPr>
        </p:nvSpPr>
        <p:spPr>
          <a:xfrm>
            <a:off x="838200" y="1825625"/>
            <a:ext cx="9766110" cy="4351338"/>
          </a:xfrm>
        </p:spPr>
        <p:txBody>
          <a:bodyPr>
            <a:normAutofit/>
          </a:bodyPr>
          <a:lstStyle/>
          <a:p>
            <a:pPr marL="0" indent="0" algn="just">
              <a:buNone/>
            </a:pPr>
            <a:r>
              <a:rPr lang="en-US" sz="2000" dirty="0"/>
              <a:t>In the situation of monopolistic </a:t>
            </a:r>
            <a:r>
              <a:rPr lang="en-US" sz="2000" dirty="0" smtClean="0"/>
              <a:t>competition, </a:t>
            </a:r>
            <a:r>
              <a:rPr lang="en-US" sz="2000" dirty="0"/>
              <a:t>each competitive firm has partial control over the price of its </a:t>
            </a:r>
            <a:r>
              <a:rPr lang="en-US" sz="2000" dirty="0" smtClean="0"/>
              <a:t>product, </a:t>
            </a:r>
            <a:r>
              <a:rPr lang="en-US" sz="2000" dirty="0"/>
              <a:t>as indicated by the negative slope of its demand curve </a:t>
            </a:r>
            <a:r>
              <a:rPr lang="en-US" sz="2000" dirty="0" smtClean="0"/>
              <a:t>(AR curve). </a:t>
            </a:r>
            <a:r>
              <a:rPr lang="en-US" sz="2000" dirty="0"/>
              <a:t>Each monopolistically firm of a differentiated product behaves so as to get maximum </a:t>
            </a:r>
            <a:r>
              <a:rPr lang="en-US" sz="2000" dirty="0" smtClean="0"/>
              <a:t>profit. </a:t>
            </a:r>
          </a:p>
          <a:p>
            <a:pPr marL="0" indent="0" algn="just">
              <a:buNone/>
            </a:pPr>
            <a:r>
              <a:rPr lang="en-US" sz="2000" dirty="0" smtClean="0"/>
              <a:t>Determination </a:t>
            </a:r>
            <a:r>
              <a:rPr lang="en-US" sz="2000" dirty="0"/>
              <a:t>of equilibrium of a monopolistic competitive firm follows the same general rule of profit maximization that we have illustrated in the context of a perfectly competitive firm and monopoly </a:t>
            </a:r>
            <a:r>
              <a:rPr lang="en-US" sz="2000" dirty="0" smtClean="0"/>
              <a:t>firm. </a:t>
            </a:r>
            <a:r>
              <a:rPr lang="en-US" sz="2000" dirty="0"/>
              <a:t>To repeat the equilibrium </a:t>
            </a:r>
            <a:r>
              <a:rPr lang="en-US" sz="2000" dirty="0" smtClean="0"/>
              <a:t>condition, </a:t>
            </a:r>
            <a:r>
              <a:rPr lang="en-US" sz="2000" dirty="0"/>
              <a:t>it is determined at the level of output where a </a:t>
            </a:r>
            <a:r>
              <a:rPr lang="en-US" sz="2000" dirty="0" smtClean="0"/>
              <a:t>firm's</a:t>
            </a:r>
          </a:p>
          <a:p>
            <a:pPr marL="0" indent="0" algn="just">
              <a:buNone/>
            </a:pPr>
            <a:r>
              <a:rPr lang="en-US" sz="2000" dirty="0" smtClean="0"/>
              <a:t>(</a:t>
            </a:r>
            <a:r>
              <a:rPr lang="en-US" sz="2000" dirty="0" err="1" smtClean="0"/>
              <a:t>i</a:t>
            </a:r>
            <a:r>
              <a:rPr lang="en-US" sz="2000" dirty="0" smtClean="0"/>
              <a:t>) </a:t>
            </a:r>
            <a:r>
              <a:rPr lang="en-US" sz="2000" dirty="0"/>
              <a:t>MR = MC and </a:t>
            </a:r>
            <a:endParaRPr lang="en-US" sz="2000" dirty="0" smtClean="0"/>
          </a:p>
          <a:p>
            <a:pPr marL="0" indent="0" algn="just">
              <a:buNone/>
            </a:pPr>
            <a:r>
              <a:rPr lang="en-US" sz="2000" dirty="0" smtClean="0"/>
              <a:t>(ii) </a:t>
            </a:r>
            <a:r>
              <a:rPr lang="en-US" sz="2000" dirty="0"/>
              <a:t>MC curve cuts MR curve from below </a:t>
            </a:r>
            <a:endParaRPr lang="en-US" sz="2000" dirty="0" smtClean="0"/>
          </a:p>
          <a:p>
            <a:pPr marL="0" indent="0" algn="just">
              <a:buNone/>
            </a:pPr>
            <a:r>
              <a:rPr lang="en-US" sz="2000" dirty="0" smtClean="0"/>
              <a:t>It </a:t>
            </a:r>
            <a:r>
              <a:rPr lang="en-US" sz="2000" dirty="0"/>
              <a:t>may be stated that Chamberlin did not use MC and MR </a:t>
            </a:r>
            <a:r>
              <a:rPr lang="en-US" sz="2000" dirty="0" smtClean="0"/>
              <a:t>curves, </a:t>
            </a:r>
            <a:r>
              <a:rPr lang="en-US" sz="2000" dirty="0"/>
              <a:t>but they are implicit in his </a:t>
            </a:r>
            <a:r>
              <a:rPr lang="en-US" sz="2000" dirty="0" smtClean="0"/>
              <a:t>analysis. </a:t>
            </a:r>
          </a:p>
          <a:p>
            <a:pPr marL="0" indent="0" algn="just">
              <a:buNone/>
            </a:pPr>
            <a:r>
              <a:rPr lang="en-US" sz="2000" dirty="0" smtClean="0"/>
              <a:t>Study </a:t>
            </a:r>
            <a:r>
              <a:rPr lang="en-US" sz="2000" dirty="0"/>
              <a:t>of firm's equilibrium under monopolistic competition is attempted with reference to two different time periods : </a:t>
            </a:r>
            <a:r>
              <a:rPr lang="en-US" sz="2000" dirty="0" smtClean="0"/>
              <a:t>(</a:t>
            </a:r>
            <a:r>
              <a:rPr lang="en-US" sz="2000" dirty="0" err="1" smtClean="0"/>
              <a:t>i</a:t>
            </a:r>
            <a:r>
              <a:rPr lang="en-US" sz="2000" dirty="0" smtClean="0"/>
              <a:t>) </a:t>
            </a:r>
            <a:r>
              <a:rPr lang="en-US" sz="2000" dirty="0"/>
              <a:t>Short period and </a:t>
            </a:r>
            <a:r>
              <a:rPr lang="en-US" sz="2000" dirty="0" smtClean="0"/>
              <a:t>(ii) </a:t>
            </a:r>
            <a:r>
              <a:rPr lang="en-US" sz="2000" dirty="0"/>
              <a:t>Long </a:t>
            </a:r>
            <a:r>
              <a:rPr lang="en-US" sz="2000" dirty="0" smtClean="0"/>
              <a:t>period.</a:t>
            </a:r>
            <a:endParaRPr lang="en-US" sz="2000" dirty="0"/>
          </a:p>
        </p:txBody>
      </p:sp>
    </p:spTree>
    <p:extLst>
      <p:ext uri="{BB962C8B-B14F-4D97-AF65-F5344CB8AC3E}">
        <p14:creationId xmlns:p14="http://schemas.microsoft.com/office/powerpoint/2010/main" val="695729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Short Period Equilibrium in Monopolistic Competition</a:t>
            </a:r>
            <a:endParaRPr lang="en-US" b="1" dirty="0"/>
          </a:p>
        </p:txBody>
      </p:sp>
      <p:sp>
        <p:nvSpPr>
          <p:cNvPr id="3" name="Content Placeholder 2"/>
          <p:cNvSpPr>
            <a:spLocks noGrp="1"/>
          </p:cNvSpPr>
          <p:nvPr>
            <p:ph idx="1"/>
          </p:nvPr>
        </p:nvSpPr>
        <p:spPr>
          <a:xfrm>
            <a:off x="838200" y="1825625"/>
            <a:ext cx="9561394" cy="4351338"/>
          </a:xfrm>
        </p:spPr>
        <p:txBody>
          <a:bodyPr>
            <a:noAutofit/>
          </a:bodyPr>
          <a:lstStyle/>
          <a:p>
            <a:pPr marL="0" indent="0" algn="just">
              <a:buNone/>
            </a:pPr>
            <a:r>
              <a:rPr lang="en-US" sz="2000" dirty="0"/>
              <a:t>In the short - </a:t>
            </a:r>
            <a:r>
              <a:rPr lang="en-US" sz="2000" dirty="0" smtClean="0"/>
              <a:t>run, </a:t>
            </a:r>
            <a:r>
              <a:rPr lang="en-US" sz="2000" dirty="0"/>
              <a:t>a monopolistic competitive firm's equilibrium is established at the level of output where its MC = </a:t>
            </a:r>
            <a:r>
              <a:rPr lang="en-US" sz="2000" dirty="0" smtClean="0"/>
              <a:t>MC, </a:t>
            </a:r>
            <a:r>
              <a:rPr lang="en-US" sz="2000" dirty="0"/>
              <a:t>and MC is </a:t>
            </a:r>
            <a:r>
              <a:rPr lang="en-US" sz="2000" dirty="0" smtClean="0"/>
              <a:t>rising, </a:t>
            </a:r>
            <a:r>
              <a:rPr lang="en-US" sz="2000" dirty="0"/>
              <a:t>at this level of </a:t>
            </a:r>
            <a:r>
              <a:rPr lang="en-US" sz="2000" dirty="0" smtClean="0"/>
              <a:t>output. </a:t>
            </a:r>
          </a:p>
          <a:p>
            <a:pPr marL="0" indent="0" algn="just">
              <a:buNone/>
            </a:pPr>
            <a:r>
              <a:rPr lang="en-US" sz="2000" dirty="0" smtClean="0"/>
              <a:t>Short </a:t>
            </a:r>
            <a:r>
              <a:rPr lang="en-US" sz="2000" dirty="0"/>
              <a:t>period equilibrium does not mean the same price for all </a:t>
            </a:r>
            <a:r>
              <a:rPr lang="en-US" sz="2000" dirty="0" smtClean="0"/>
              <a:t>firms. </a:t>
            </a:r>
            <a:r>
              <a:rPr lang="en-US" sz="2000" dirty="0"/>
              <a:t>Uniformity in prices cannot be expected because the products of various firms are not </a:t>
            </a:r>
            <a:r>
              <a:rPr lang="en-US" sz="2000" dirty="0" smtClean="0"/>
              <a:t>identical. </a:t>
            </a:r>
            <a:r>
              <a:rPr lang="en-US" sz="2000" dirty="0"/>
              <a:t>Cost of production of firms also </a:t>
            </a:r>
            <a:r>
              <a:rPr lang="en-US" sz="2000" dirty="0" smtClean="0"/>
              <a:t>various. </a:t>
            </a:r>
            <a:r>
              <a:rPr lang="en-US" sz="2000" dirty="0"/>
              <a:t>Normally average cost </a:t>
            </a:r>
            <a:r>
              <a:rPr lang="en-US" sz="2000" dirty="0" smtClean="0"/>
              <a:t>(AC) </a:t>
            </a:r>
            <a:r>
              <a:rPr lang="en-US" sz="2000" dirty="0"/>
              <a:t>of large firms is less whereas it is high for small sized </a:t>
            </a:r>
            <a:r>
              <a:rPr lang="en-US" sz="2000" dirty="0" smtClean="0"/>
              <a:t>firms. Therefore, </a:t>
            </a:r>
            <a:r>
              <a:rPr lang="en-US" sz="2000" dirty="0"/>
              <a:t>it is likely that supernormal profits for some </a:t>
            </a:r>
            <a:r>
              <a:rPr lang="en-US" sz="2000" dirty="0" smtClean="0"/>
              <a:t>firms, </a:t>
            </a:r>
            <a:r>
              <a:rPr lang="en-US" sz="2000" dirty="0"/>
              <a:t>normal profits for some others and loss to remaining firms would </a:t>
            </a:r>
            <a:r>
              <a:rPr lang="en-US" sz="2000" dirty="0" smtClean="0"/>
              <a:t>accrue. Thus, </a:t>
            </a:r>
            <a:r>
              <a:rPr lang="en-US" sz="2000" dirty="0"/>
              <a:t>a monopolistic competitive </a:t>
            </a:r>
            <a:r>
              <a:rPr lang="en-US" sz="2000" dirty="0" smtClean="0"/>
              <a:t>firm, </a:t>
            </a:r>
            <a:r>
              <a:rPr lang="en-US" sz="2000" dirty="0"/>
              <a:t>in the short - </a:t>
            </a:r>
            <a:r>
              <a:rPr lang="en-US" sz="2000" dirty="0" smtClean="0"/>
              <a:t>run, </a:t>
            </a:r>
            <a:r>
              <a:rPr lang="en-US" sz="2000" dirty="0"/>
              <a:t>may </a:t>
            </a:r>
            <a:endParaRPr lang="en-US" sz="2000" dirty="0" smtClean="0"/>
          </a:p>
          <a:p>
            <a:pPr marL="0" indent="0" algn="just">
              <a:buNone/>
            </a:pPr>
            <a:r>
              <a:rPr lang="en-US" sz="2000" dirty="0" smtClean="0"/>
              <a:t>(</a:t>
            </a:r>
            <a:r>
              <a:rPr lang="en-US" sz="2000" dirty="0" err="1" smtClean="0"/>
              <a:t>i</a:t>
            </a:r>
            <a:r>
              <a:rPr lang="en-US" sz="2000" dirty="0" smtClean="0"/>
              <a:t>) </a:t>
            </a:r>
            <a:r>
              <a:rPr lang="en-US" sz="2000" dirty="0"/>
              <a:t>Earn super normal </a:t>
            </a:r>
            <a:r>
              <a:rPr lang="en-US" sz="2000" dirty="0" smtClean="0"/>
              <a:t>profits, </a:t>
            </a:r>
            <a:r>
              <a:rPr lang="en-US" sz="2000" dirty="0"/>
              <a:t>i.e</a:t>
            </a:r>
            <a:r>
              <a:rPr lang="en-US" sz="2000" dirty="0" smtClean="0"/>
              <a:t>., </a:t>
            </a:r>
            <a:r>
              <a:rPr lang="en-US" sz="2000" dirty="0"/>
              <a:t>AR &gt; AC </a:t>
            </a:r>
            <a:endParaRPr lang="en-US" sz="2000" dirty="0" smtClean="0"/>
          </a:p>
          <a:p>
            <a:pPr marL="0" indent="0" algn="just">
              <a:buNone/>
            </a:pPr>
            <a:r>
              <a:rPr lang="en-US" sz="2000" dirty="0" smtClean="0"/>
              <a:t>(ii) </a:t>
            </a:r>
            <a:r>
              <a:rPr lang="en-US" sz="2000" dirty="0"/>
              <a:t>Earn normal </a:t>
            </a:r>
            <a:r>
              <a:rPr lang="en-US" sz="2000" dirty="0" smtClean="0"/>
              <a:t>profits, </a:t>
            </a:r>
            <a:r>
              <a:rPr lang="en-US" sz="2000" dirty="0"/>
              <a:t>i.e</a:t>
            </a:r>
            <a:r>
              <a:rPr lang="en-US" sz="2000" dirty="0" smtClean="0"/>
              <a:t>., </a:t>
            </a:r>
            <a:r>
              <a:rPr lang="en-US" sz="2000" dirty="0"/>
              <a:t>AR = AC </a:t>
            </a:r>
            <a:endParaRPr lang="en-US" sz="2000" dirty="0" smtClean="0"/>
          </a:p>
          <a:p>
            <a:pPr marL="0" indent="0" algn="just">
              <a:buNone/>
            </a:pPr>
            <a:r>
              <a:rPr lang="en-US" sz="2000" dirty="0" smtClean="0"/>
              <a:t>(iii) </a:t>
            </a:r>
            <a:r>
              <a:rPr lang="en-US" sz="2000" dirty="0"/>
              <a:t>Incur </a:t>
            </a:r>
            <a:r>
              <a:rPr lang="en-US" sz="2000" dirty="0" smtClean="0"/>
              <a:t>losses, </a:t>
            </a:r>
            <a:r>
              <a:rPr lang="en-US" sz="2000" dirty="0"/>
              <a:t>i.e</a:t>
            </a:r>
            <a:r>
              <a:rPr lang="en-US" sz="2000" dirty="0" smtClean="0"/>
              <a:t>., </a:t>
            </a:r>
            <a:r>
              <a:rPr lang="en-US" sz="2000" dirty="0"/>
              <a:t>AR &lt; AC</a:t>
            </a:r>
          </a:p>
        </p:txBody>
      </p:sp>
    </p:spTree>
    <p:extLst>
      <p:ext uri="{BB962C8B-B14F-4D97-AF65-F5344CB8AC3E}">
        <p14:creationId xmlns:p14="http://schemas.microsoft.com/office/powerpoint/2010/main" val="247886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Situations for monopolistic competitive firm</a:t>
            </a:r>
            <a:endParaRPr lang="en-US" b="1" dirty="0"/>
          </a:p>
        </p:txBody>
      </p:sp>
      <p:pic>
        <p:nvPicPr>
          <p:cNvPr id="4" name="Picture 3"/>
          <p:cNvPicPr>
            <a:picLocks noChangeAspect="1"/>
          </p:cNvPicPr>
          <p:nvPr/>
        </p:nvPicPr>
        <p:blipFill>
          <a:blip r:embed="rId2"/>
          <a:stretch>
            <a:fillRect/>
          </a:stretch>
        </p:blipFill>
        <p:spPr>
          <a:xfrm>
            <a:off x="553162" y="1943983"/>
            <a:ext cx="11085675" cy="4114622"/>
          </a:xfrm>
          <a:prstGeom prst="rect">
            <a:avLst/>
          </a:prstGeom>
        </p:spPr>
      </p:pic>
    </p:spTree>
    <p:extLst>
      <p:ext uri="{BB962C8B-B14F-4D97-AF65-F5344CB8AC3E}">
        <p14:creationId xmlns:p14="http://schemas.microsoft.com/office/powerpoint/2010/main" val="132497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 </a:t>
            </a:r>
            <a:endParaRPr lang="en-US" b="1" dirty="0"/>
          </a:p>
        </p:txBody>
      </p:sp>
      <p:sp>
        <p:nvSpPr>
          <p:cNvPr id="3" name="Content Placeholder 2"/>
          <p:cNvSpPr>
            <a:spLocks noGrp="1"/>
          </p:cNvSpPr>
          <p:nvPr>
            <p:ph idx="1"/>
          </p:nvPr>
        </p:nvSpPr>
        <p:spPr>
          <a:xfrm>
            <a:off x="838200" y="1825625"/>
            <a:ext cx="9629633" cy="4351338"/>
          </a:xfrm>
        </p:spPr>
        <p:txBody>
          <a:bodyPr>
            <a:normAutofit/>
          </a:bodyPr>
          <a:lstStyle/>
          <a:p>
            <a:pPr algn="just">
              <a:buFont typeface="Wingdings" panose="05000000000000000000" pitchFamily="2" charset="2"/>
              <a:buChar char="q"/>
            </a:pPr>
            <a:r>
              <a:rPr lang="en-US" sz="2000" dirty="0"/>
              <a:t>If marginal revenue </a:t>
            </a:r>
            <a:r>
              <a:rPr lang="en-US" sz="2000" dirty="0" smtClean="0"/>
              <a:t>(MR) </a:t>
            </a:r>
            <a:r>
              <a:rPr lang="en-US" sz="2000" dirty="0"/>
              <a:t>is equal to marginal cost </a:t>
            </a:r>
            <a:r>
              <a:rPr lang="en-US" sz="2000" dirty="0" smtClean="0"/>
              <a:t>(MC), </a:t>
            </a:r>
            <a:r>
              <a:rPr lang="en-US" sz="2000" dirty="0"/>
              <a:t>the firm is in </a:t>
            </a:r>
            <a:r>
              <a:rPr lang="en-US" sz="2000" dirty="0" smtClean="0"/>
              <a:t>equilibrium. </a:t>
            </a:r>
            <a:r>
              <a:rPr lang="en-US" sz="2000" dirty="0"/>
              <a:t>The firm raises its production to OM </a:t>
            </a:r>
            <a:r>
              <a:rPr lang="en-US" sz="2000" dirty="0" smtClean="0"/>
              <a:t>level. </a:t>
            </a:r>
          </a:p>
          <a:p>
            <a:pPr algn="just">
              <a:buFont typeface="Wingdings" panose="05000000000000000000" pitchFamily="2" charset="2"/>
              <a:buChar char="q"/>
            </a:pPr>
            <a:r>
              <a:rPr lang="en-US" sz="2000" dirty="0" smtClean="0"/>
              <a:t>If </a:t>
            </a:r>
            <a:r>
              <a:rPr lang="en-US" sz="2000" dirty="0"/>
              <a:t>the average revenue </a:t>
            </a:r>
            <a:r>
              <a:rPr lang="en-US" sz="2000" dirty="0" smtClean="0"/>
              <a:t>(AR) </a:t>
            </a:r>
            <a:r>
              <a:rPr lang="en-US" sz="2000" dirty="0"/>
              <a:t>is more than average cost </a:t>
            </a:r>
            <a:r>
              <a:rPr lang="en-US" sz="2000" dirty="0" smtClean="0"/>
              <a:t>(AC), </a:t>
            </a:r>
            <a:r>
              <a:rPr lang="en-US" sz="2000" dirty="0"/>
              <a:t>the firm enjoys super normal </a:t>
            </a:r>
            <a:r>
              <a:rPr lang="en-US" sz="2000" dirty="0" smtClean="0"/>
              <a:t>profits. </a:t>
            </a:r>
          </a:p>
          <a:p>
            <a:pPr algn="just">
              <a:buFont typeface="Wingdings" panose="05000000000000000000" pitchFamily="2" charset="2"/>
              <a:buChar char="q"/>
            </a:pPr>
            <a:r>
              <a:rPr lang="en-US" sz="2000" dirty="0" smtClean="0"/>
              <a:t>If </a:t>
            </a:r>
            <a:r>
              <a:rPr lang="en-US" sz="2000" dirty="0"/>
              <a:t>the average revenue </a:t>
            </a:r>
            <a:r>
              <a:rPr lang="en-US" sz="2000" dirty="0" smtClean="0"/>
              <a:t>(AR) </a:t>
            </a:r>
            <a:r>
              <a:rPr lang="en-US" sz="2000" dirty="0"/>
              <a:t>coincides with average cost </a:t>
            </a:r>
            <a:r>
              <a:rPr lang="en-US" sz="2000" dirty="0" smtClean="0"/>
              <a:t>(AC), </a:t>
            </a:r>
            <a:r>
              <a:rPr lang="en-US" sz="2000" dirty="0"/>
              <a:t>the firm earns only normal </a:t>
            </a:r>
            <a:r>
              <a:rPr lang="en-US" sz="2000" dirty="0" smtClean="0"/>
              <a:t>profits. </a:t>
            </a:r>
          </a:p>
          <a:p>
            <a:pPr algn="just">
              <a:buFont typeface="Wingdings" panose="05000000000000000000" pitchFamily="2" charset="2"/>
              <a:buChar char="q"/>
            </a:pPr>
            <a:r>
              <a:rPr lang="en-US" sz="2000" dirty="0" smtClean="0"/>
              <a:t>If </a:t>
            </a:r>
            <a:r>
              <a:rPr lang="en-US" sz="2000" dirty="0"/>
              <a:t>the average revenue </a:t>
            </a:r>
            <a:r>
              <a:rPr lang="en-US" sz="2000" dirty="0" smtClean="0"/>
              <a:t>(AR) </a:t>
            </a:r>
            <a:r>
              <a:rPr lang="en-US" sz="2000" dirty="0"/>
              <a:t>is less than the average cost </a:t>
            </a:r>
            <a:r>
              <a:rPr lang="en-US" sz="2000" dirty="0" smtClean="0"/>
              <a:t>(AC), </a:t>
            </a:r>
            <a:r>
              <a:rPr lang="en-US" sz="2000" dirty="0"/>
              <a:t>the firm suffers </a:t>
            </a:r>
            <a:r>
              <a:rPr lang="en-US" sz="2000" dirty="0" smtClean="0"/>
              <a:t>loss. However, </a:t>
            </a:r>
            <a:r>
              <a:rPr lang="en-US" sz="2000" dirty="0"/>
              <a:t>if the firm is able to fetch a price which covers at least the average variable </a:t>
            </a:r>
            <a:r>
              <a:rPr lang="en-US" sz="2000" dirty="0" smtClean="0"/>
              <a:t>cost, </a:t>
            </a:r>
            <a:r>
              <a:rPr lang="en-US" sz="2000" dirty="0"/>
              <a:t>it will continue to stay in </a:t>
            </a:r>
            <a:r>
              <a:rPr lang="en-US" sz="2000" dirty="0" smtClean="0"/>
              <a:t>production. </a:t>
            </a:r>
          </a:p>
          <a:p>
            <a:pPr algn="just">
              <a:buFont typeface="Wingdings" panose="05000000000000000000" pitchFamily="2" charset="2"/>
              <a:buChar char="q"/>
            </a:pPr>
            <a:r>
              <a:rPr lang="en-US" sz="2000" dirty="0" smtClean="0"/>
              <a:t>If </a:t>
            </a:r>
            <a:r>
              <a:rPr lang="en-US" sz="2000" dirty="0"/>
              <a:t>the average revenue </a:t>
            </a:r>
            <a:r>
              <a:rPr lang="en-US" sz="2000" dirty="0" smtClean="0"/>
              <a:t>(AR) </a:t>
            </a:r>
            <a:r>
              <a:rPr lang="en-US" sz="2000" dirty="0"/>
              <a:t>slumps below the average variable cost </a:t>
            </a:r>
            <a:r>
              <a:rPr lang="en-US" sz="2000" dirty="0" smtClean="0"/>
              <a:t>(AVC), </a:t>
            </a:r>
            <a:r>
              <a:rPr lang="en-US" sz="2000" dirty="0"/>
              <a:t>the firm will shut down </a:t>
            </a:r>
            <a:r>
              <a:rPr lang="en-US" sz="2000" dirty="0" smtClean="0"/>
              <a:t>production.</a:t>
            </a:r>
            <a:endParaRPr lang="en-US" sz="2000" dirty="0"/>
          </a:p>
        </p:txBody>
      </p:sp>
    </p:spTree>
    <p:extLst>
      <p:ext uri="{BB962C8B-B14F-4D97-AF65-F5344CB8AC3E}">
        <p14:creationId xmlns:p14="http://schemas.microsoft.com/office/powerpoint/2010/main" val="341822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Price &amp; Output Determination under perfect Competition</a:t>
            </a:r>
            <a:endParaRPr lang="en-US" b="1" dirty="0"/>
          </a:p>
        </p:txBody>
      </p:sp>
      <p:sp>
        <p:nvSpPr>
          <p:cNvPr id="3" name="Content Placeholder 2"/>
          <p:cNvSpPr>
            <a:spLocks noGrp="1"/>
          </p:cNvSpPr>
          <p:nvPr>
            <p:ph idx="1"/>
          </p:nvPr>
        </p:nvSpPr>
        <p:spPr>
          <a:xfrm>
            <a:off x="838200" y="1825625"/>
            <a:ext cx="9356678" cy="4351338"/>
          </a:xfrm>
        </p:spPr>
        <p:txBody>
          <a:bodyPr>
            <a:normAutofit/>
          </a:bodyPr>
          <a:lstStyle/>
          <a:p>
            <a:pPr marL="0" indent="0" algn="just">
              <a:lnSpc>
                <a:spcPct val="100000"/>
              </a:lnSpc>
              <a:buNone/>
            </a:pPr>
            <a:r>
              <a:rPr lang="en-US" sz="2000" dirty="0" smtClean="0"/>
              <a:t>Under perfect competition, the buyers and sellers cannot influence the market price by increasing or decreasing their purchases or output, respectively. The market price of products in perfect competition is determined by the industry. This implies that in perfect competition, the market price of products is determined by taking into account two market forces, namely market demand and market supply.</a:t>
            </a:r>
          </a:p>
          <a:p>
            <a:pPr marL="0" indent="0" algn="just">
              <a:lnSpc>
                <a:spcPct val="100000"/>
              </a:lnSpc>
              <a:buNone/>
            </a:pPr>
            <a:r>
              <a:rPr lang="en-US" sz="2000" dirty="0" smtClean="0"/>
              <a:t>In the words of </a:t>
            </a:r>
            <a:r>
              <a:rPr lang="en-US" sz="2000" b="1" dirty="0" smtClean="0"/>
              <a:t>Marshall</a:t>
            </a:r>
            <a:r>
              <a:rPr lang="en-US" sz="2000" dirty="0" smtClean="0"/>
              <a:t>, "Both the elements of demand and supply are required for the determination of price of a commodity in the same manner as both the blades of scissors are required to cut a cloth.” As discussed in the previous chapters, market demand is defined as a sum of the quantity demanded by each individual organizations in the industry. In perfect competition, the price of a product is determined at a point at which the demand and supply curve intersect each other. This point is known as equilibrium point as well as the price known as equilibrium price. </a:t>
            </a:r>
          </a:p>
          <a:p>
            <a:pPr marL="0" indent="0" algn="just">
              <a:lnSpc>
                <a:spcPct val="100000"/>
              </a:lnSpc>
              <a:buNone/>
            </a:pPr>
            <a:endParaRPr lang="en-US" sz="2000" dirty="0" smtClean="0"/>
          </a:p>
          <a:p>
            <a:pPr marL="0" indent="0" algn="just">
              <a:lnSpc>
                <a:spcPct val="100000"/>
              </a:lnSpc>
              <a:buNone/>
            </a:pPr>
            <a:endParaRPr lang="en-US" sz="2000" dirty="0" smtClean="0"/>
          </a:p>
        </p:txBody>
      </p:sp>
    </p:spTree>
    <p:extLst>
      <p:ext uri="{BB962C8B-B14F-4D97-AF65-F5344CB8AC3E}">
        <p14:creationId xmlns:p14="http://schemas.microsoft.com/office/powerpoint/2010/main" val="567600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Price and Output Determination in the Long Period</a:t>
            </a:r>
            <a:endParaRPr lang="en-US" b="1" dirty="0"/>
          </a:p>
        </p:txBody>
      </p:sp>
      <p:sp>
        <p:nvSpPr>
          <p:cNvPr id="3" name="Content Placeholder 2"/>
          <p:cNvSpPr>
            <a:spLocks noGrp="1"/>
          </p:cNvSpPr>
          <p:nvPr>
            <p:ph idx="1"/>
          </p:nvPr>
        </p:nvSpPr>
        <p:spPr>
          <a:xfrm>
            <a:off x="838200" y="1825625"/>
            <a:ext cx="9493155" cy="4351338"/>
          </a:xfrm>
        </p:spPr>
        <p:txBody>
          <a:bodyPr>
            <a:noAutofit/>
          </a:bodyPr>
          <a:lstStyle/>
          <a:p>
            <a:pPr marL="0" indent="0" algn="just">
              <a:buNone/>
            </a:pPr>
            <a:r>
              <a:rPr lang="en-US" sz="2000" dirty="0"/>
              <a:t>A monopolistically competitive firm will be in long run equilibrium at the output level where marginal cost ( MC ) equals marginal revenue ( MR ) . In the long run , the firm under monopolistic competition will </a:t>
            </a:r>
            <a:r>
              <a:rPr lang="en-US" sz="2000" dirty="0" smtClean="0"/>
              <a:t>Earn </a:t>
            </a:r>
            <a:r>
              <a:rPr lang="en-US" sz="2000" dirty="0"/>
              <a:t>only normal profits . </a:t>
            </a:r>
            <a:endParaRPr lang="en-US" sz="2000" dirty="0" smtClean="0"/>
          </a:p>
          <a:p>
            <a:pPr marL="0" indent="0" algn="just">
              <a:buNone/>
            </a:pPr>
            <a:r>
              <a:rPr lang="en-US" sz="2000" b="1" dirty="0" smtClean="0"/>
              <a:t>( </a:t>
            </a:r>
            <a:r>
              <a:rPr lang="en-US" sz="2000" b="1" dirty="0" err="1"/>
              <a:t>i</a:t>
            </a:r>
            <a:r>
              <a:rPr lang="en-US" sz="2000" b="1" dirty="0"/>
              <a:t> ) </a:t>
            </a:r>
            <a:r>
              <a:rPr lang="en-US" sz="2000" b="1" dirty="0" smtClean="0"/>
              <a:t>Firms will not earn super normal profits : </a:t>
            </a:r>
            <a:r>
              <a:rPr lang="en-US" sz="2000" dirty="0" smtClean="0"/>
              <a:t>There </a:t>
            </a:r>
            <a:r>
              <a:rPr lang="en-US" sz="2000" dirty="0"/>
              <a:t>is </a:t>
            </a:r>
            <a:r>
              <a:rPr lang="en-US" sz="2000" dirty="0" smtClean="0"/>
              <a:t>no </a:t>
            </a:r>
            <a:r>
              <a:rPr lang="en-US" sz="2000" dirty="0"/>
              <a:t>restriction in monopolistic competition as to the entry or exit of new firms . If the existing firms make super normal profit , new firms will enter the industry . When more and more new firms enter the industry the price will fall and it will near the average cost . The entry of new firms will increase production . But the increase in production does not increase sales . The new firms as well as existing firms are to compete with the existing reputed firms . To compete with the existing reputed firms the new firms introduce their product at a lower price . Thus , the existing firms are also compelled to reduce the price of their product . Now the price tends to equal the average cost . The individual firm will earn only normal profit . Profits are only normal when average revenue equals average cost . So the monopolistically competitive firm will be in long - run equilibrium when firms earn only normal profit which forms part of the cost of production . </a:t>
            </a:r>
          </a:p>
        </p:txBody>
      </p:sp>
    </p:spTree>
    <p:extLst>
      <p:ext uri="{BB962C8B-B14F-4D97-AF65-F5344CB8AC3E}">
        <p14:creationId xmlns:p14="http://schemas.microsoft.com/office/powerpoint/2010/main" val="279434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a:xfrm>
            <a:off x="838200" y="1825625"/>
            <a:ext cx="6244988" cy="4351338"/>
          </a:xfrm>
        </p:spPr>
        <p:txBody>
          <a:bodyPr>
            <a:normAutofit/>
          </a:bodyPr>
          <a:lstStyle/>
          <a:p>
            <a:pPr marL="0" indent="0" algn="just">
              <a:buNone/>
            </a:pPr>
            <a:r>
              <a:rPr lang="en-US" sz="2000" b="1" dirty="0"/>
              <a:t>( ii ) Firms will not incur losses : </a:t>
            </a:r>
            <a:r>
              <a:rPr lang="en-US" sz="2000" dirty="0"/>
              <a:t>A monopolistically competitive firm in the long - run will not incur loss . If the firms incur loss , some firms will leave the industry thus reducing the total production. Now the price </a:t>
            </a:r>
            <a:r>
              <a:rPr lang="en-US" sz="2000" dirty="0" smtClean="0"/>
              <a:t>will </a:t>
            </a:r>
            <a:r>
              <a:rPr lang="en-US" sz="2000" dirty="0"/>
              <a:t>again rise sufficiently to cover the average cost of production.</a:t>
            </a:r>
          </a:p>
          <a:p>
            <a:pPr marL="0" indent="0" algn="just">
              <a:buNone/>
            </a:pPr>
            <a:r>
              <a:rPr lang="en-US" sz="2000" dirty="0" smtClean="0"/>
              <a:t>The forgoing analysis makes again it clear that in the long-run only normal profit are available to the firm.</a:t>
            </a:r>
            <a:endParaRPr lang="en-US" sz="2000" dirty="0"/>
          </a:p>
        </p:txBody>
      </p:sp>
      <p:pic>
        <p:nvPicPr>
          <p:cNvPr id="4" name="Picture 3"/>
          <p:cNvPicPr>
            <a:picLocks noChangeAspect="1"/>
          </p:cNvPicPr>
          <p:nvPr/>
        </p:nvPicPr>
        <p:blipFill>
          <a:blip r:embed="rId2"/>
          <a:stretch>
            <a:fillRect/>
          </a:stretch>
        </p:blipFill>
        <p:spPr>
          <a:xfrm>
            <a:off x="7083188" y="1825625"/>
            <a:ext cx="4686454" cy="4156312"/>
          </a:xfrm>
          <a:prstGeom prst="rect">
            <a:avLst/>
          </a:prstGeom>
        </p:spPr>
      </p:pic>
    </p:spTree>
    <p:extLst>
      <p:ext uri="{BB962C8B-B14F-4D97-AF65-F5344CB8AC3E}">
        <p14:creationId xmlns:p14="http://schemas.microsoft.com/office/powerpoint/2010/main" val="136492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Determination of </a:t>
            </a:r>
            <a:r>
              <a:rPr lang="en-US" b="1" dirty="0" smtClean="0"/>
              <a:t>Price, Output and </a:t>
            </a:r>
            <a:r>
              <a:rPr lang="en-US" b="1" dirty="0"/>
              <a:t>F</a:t>
            </a:r>
            <a:r>
              <a:rPr lang="en-US" b="1" dirty="0" smtClean="0"/>
              <a:t>irm Equilibrium under Monopoly Competition</a:t>
            </a:r>
            <a:endParaRPr lang="en-US" dirty="0"/>
          </a:p>
        </p:txBody>
      </p:sp>
      <p:sp>
        <p:nvSpPr>
          <p:cNvPr id="3" name="Content Placeholder 2"/>
          <p:cNvSpPr>
            <a:spLocks noGrp="1"/>
          </p:cNvSpPr>
          <p:nvPr>
            <p:ph idx="1"/>
          </p:nvPr>
        </p:nvSpPr>
        <p:spPr>
          <a:xfrm>
            <a:off x="838200" y="1825625"/>
            <a:ext cx="8715233" cy="4351338"/>
          </a:xfrm>
        </p:spPr>
        <p:txBody>
          <a:bodyPr>
            <a:normAutofit/>
          </a:bodyPr>
          <a:lstStyle/>
          <a:p>
            <a:pPr marL="0" indent="0" algn="just">
              <a:buNone/>
            </a:pPr>
            <a:r>
              <a:rPr lang="en-US" sz="2000" b="1" dirty="0"/>
              <a:t>Equilibrium under Monopoly </a:t>
            </a:r>
            <a:r>
              <a:rPr lang="en-US" sz="2000" b="1" dirty="0" smtClean="0"/>
              <a:t>Competition: </a:t>
            </a:r>
            <a:r>
              <a:rPr lang="en-US" sz="2000" dirty="0" smtClean="0"/>
              <a:t>Like </a:t>
            </a:r>
            <a:r>
              <a:rPr lang="en-US" sz="2000" dirty="0"/>
              <a:t>the firms working under perfect competition , the goal of the monopolist is also to maximize profits . The monopolist gets maximum profit when he is producing equilibrium output . Under monopoly equilibrium output and price are determined by two different </a:t>
            </a:r>
            <a:r>
              <a:rPr lang="en-US" sz="2000" dirty="0" smtClean="0"/>
              <a:t>approach. </a:t>
            </a:r>
          </a:p>
          <a:p>
            <a:pPr marL="571500" indent="-571500" algn="just">
              <a:buAutoNum type="romanUcPeriod"/>
            </a:pPr>
            <a:r>
              <a:rPr lang="en-US" sz="2000" dirty="0" smtClean="0"/>
              <a:t>Total </a:t>
            </a:r>
            <a:r>
              <a:rPr lang="en-US" sz="2000" dirty="0"/>
              <a:t>Revenue ( TR ) and Total Cost ( TC ) Analysis ; </a:t>
            </a:r>
            <a:endParaRPr lang="en-US" sz="2000" dirty="0" smtClean="0"/>
          </a:p>
          <a:p>
            <a:pPr marL="571500" indent="-571500" algn="just">
              <a:buAutoNum type="romanUcPeriod"/>
            </a:pPr>
            <a:r>
              <a:rPr lang="en-US" sz="2000" dirty="0" smtClean="0"/>
              <a:t>Marginal </a:t>
            </a:r>
            <a:r>
              <a:rPr lang="en-US" sz="2000" dirty="0"/>
              <a:t>Revenue and Marginal Cost Analysis . </a:t>
            </a:r>
          </a:p>
          <a:p>
            <a:pPr marL="0" indent="0" algn="just">
              <a:buNone/>
            </a:pPr>
            <a:r>
              <a:rPr lang="en-US" sz="2000" b="1" dirty="0" smtClean="0"/>
              <a:t>Total </a:t>
            </a:r>
            <a:r>
              <a:rPr lang="en-US" sz="2000" b="1" dirty="0"/>
              <a:t>Revenue and Total Cost </a:t>
            </a:r>
            <a:r>
              <a:rPr lang="en-US" sz="2000" b="1" dirty="0" smtClean="0"/>
              <a:t>Analysis: </a:t>
            </a:r>
            <a:r>
              <a:rPr lang="en-US" sz="2000" dirty="0"/>
              <a:t>The TR and TC curves method applies to a monopoly firm as well as firms in other kinds of market structure . According to this approach a firm is in equilibrium when it produces that amount of output at which the difference between total revenue ( TR ) and total cost ( TC ) , </a:t>
            </a:r>
            <a:r>
              <a:rPr lang="en-US" sz="2000" dirty="0" err="1"/>
              <a:t>i.e</a:t>
            </a:r>
            <a:r>
              <a:rPr lang="en-US" sz="2000" dirty="0"/>
              <a:t> .; total profit , is maximum . </a:t>
            </a:r>
          </a:p>
        </p:txBody>
      </p:sp>
    </p:spTree>
    <p:extLst>
      <p:ext uri="{BB962C8B-B14F-4D97-AF65-F5344CB8AC3E}">
        <p14:creationId xmlns:p14="http://schemas.microsoft.com/office/powerpoint/2010/main" val="4287924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Equilibrium under Monopoly Competition</a:t>
            </a:r>
            <a:endParaRPr lang="en-US" dirty="0"/>
          </a:p>
        </p:txBody>
      </p:sp>
      <p:sp>
        <p:nvSpPr>
          <p:cNvPr id="3" name="Content Placeholder 2"/>
          <p:cNvSpPr>
            <a:spLocks noGrp="1"/>
          </p:cNvSpPr>
          <p:nvPr>
            <p:ph idx="1"/>
          </p:nvPr>
        </p:nvSpPr>
        <p:spPr>
          <a:xfrm>
            <a:off x="838200" y="1825625"/>
            <a:ext cx="6408761" cy="4351338"/>
          </a:xfrm>
        </p:spPr>
        <p:txBody>
          <a:bodyPr>
            <a:normAutofit/>
          </a:bodyPr>
          <a:lstStyle/>
          <a:p>
            <a:pPr marL="0" indent="0" algn="just">
              <a:buNone/>
            </a:pPr>
            <a:r>
              <a:rPr lang="en-US" sz="2000" b="1" dirty="0" smtClean="0"/>
              <a:t>Marginal </a:t>
            </a:r>
            <a:r>
              <a:rPr lang="en-US" sz="2000" b="1" dirty="0"/>
              <a:t>Revenue and Marginal Cost </a:t>
            </a:r>
            <a:r>
              <a:rPr lang="en-US" sz="2000" b="1" dirty="0" smtClean="0"/>
              <a:t>Analysis:</a:t>
            </a:r>
            <a:r>
              <a:rPr lang="en-US" sz="2000" dirty="0" smtClean="0"/>
              <a:t> </a:t>
            </a:r>
            <a:r>
              <a:rPr lang="en-US" sz="2000" dirty="0"/>
              <a:t>Another method to find out the profit maximizing output and price for a firm under monopoly is to calculate its marginal cost ( MC ) and marginal revenue ( MR ) at different level output . According to this approach , a monopolist will be in equilibrium when two conditions fulfilled , i.e. , ( </a:t>
            </a:r>
            <a:r>
              <a:rPr lang="en-US" sz="2000" dirty="0" err="1"/>
              <a:t>i</a:t>
            </a:r>
            <a:r>
              <a:rPr lang="en-US" sz="2000" dirty="0"/>
              <a:t> ) MC = MR and ( ii ) MC must cut MR from below , i.e. , slope of MC &gt; slope of MR Once the profit maximizing output level is determined , the monopolist finds out the price which this quantity can be sold . Accordingly the price is determined .</a:t>
            </a:r>
          </a:p>
          <a:p>
            <a:pPr marL="0" indent="0" algn="just">
              <a:buNone/>
            </a:pPr>
            <a:endParaRPr lang="en-US" sz="2000" dirty="0"/>
          </a:p>
        </p:txBody>
      </p:sp>
      <p:pic>
        <p:nvPicPr>
          <p:cNvPr id="4" name="Picture 3"/>
          <p:cNvPicPr>
            <a:picLocks noChangeAspect="1"/>
          </p:cNvPicPr>
          <p:nvPr/>
        </p:nvPicPr>
        <p:blipFill>
          <a:blip r:embed="rId2"/>
          <a:stretch>
            <a:fillRect/>
          </a:stretch>
        </p:blipFill>
        <p:spPr>
          <a:xfrm>
            <a:off x="7587160" y="1936348"/>
            <a:ext cx="4199471" cy="3386279"/>
          </a:xfrm>
          <a:prstGeom prst="rect">
            <a:avLst/>
          </a:prstGeom>
        </p:spPr>
      </p:pic>
    </p:spTree>
    <p:extLst>
      <p:ext uri="{BB962C8B-B14F-4D97-AF65-F5344CB8AC3E}">
        <p14:creationId xmlns:p14="http://schemas.microsoft.com/office/powerpoint/2010/main" val="1293079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PRICE AND OUTPUT DETERMINATION UNDER SHORT PERIOD OR SHORT - RUN EQUILIBRIUM</a:t>
            </a:r>
          </a:p>
        </p:txBody>
      </p:sp>
      <p:sp>
        <p:nvSpPr>
          <p:cNvPr id="3" name="Content Placeholder 2"/>
          <p:cNvSpPr>
            <a:spLocks noGrp="1"/>
          </p:cNvSpPr>
          <p:nvPr>
            <p:ph idx="1"/>
          </p:nvPr>
        </p:nvSpPr>
        <p:spPr/>
        <p:txBody>
          <a:bodyPr>
            <a:normAutofit/>
          </a:bodyPr>
          <a:lstStyle/>
          <a:p>
            <a:pPr marL="0" indent="0" algn="just">
              <a:buNone/>
            </a:pPr>
            <a:r>
              <a:rPr lang="en-US" sz="2000" dirty="0"/>
              <a:t>In the short period , the time available is not sufficient to alter production , to adjust with the demand . So in the short - run a firm can be in equilibrium in the following three positions with respect to profits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558" t="5647" r="17316" b="8403"/>
          <a:stretch/>
        </p:blipFill>
        <p:spPr>
          <a:xfrm rot="16200000">
            <a:off x="4592471" y="197892"/>
            <a:ext cx="3016157" cy="8516203"/>
          </a:xfrm>
          <a:prstGeom prst="rect">
            <a:avLst/>
          </a:prstGeom>
        </p:spPr>
      </p:pic>
    </p:spTree>
    <p:extLst>
      <p:ext uri="{BB962C8B-B14F-4D97-AF65-F5344CB8AC3E}">
        <p14:creationId xmlns:p14="http://schemas.microsoft.com/office/powerpoint/2010/main" val="712729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PRICE AND OUTPUT DETERMINATION UNDER SHORT PERIOD OR SHORT - RUN EQUILIBRIUM</a:t>
            </a:r>
            <a:endParaRPr lang="en-US" dirty="0"/>
          </a:p>
        </p:txBody>
      </p:sp>
      <p:sp>
        <p:nvSpPr>
          <p:cNvPr id="3" name="Content Placeholder 2"/>
          <p:cNvSpPr>
            <a:spLocks noGrp="1"/>
          </p:cNvSpPr>
          <p:nvPr>
            <p:ph idx="1"/>
          </p:nvPr>
        </p:nvSpPr>
        <p:spPr/>
        <p:txBody>
          <a:bodyPr>
            <a:normAutofit/>
          </a:bodyPr>
          <a:lstStyle/>
          <a:p>
            <a:pPr marL="0" indent="0" algn="just">
              <a:buNone/>
            </a:pPr>
            <a:r>
              <a:rPr lang="en-US" sz="2000" b="1" dirty="0" smtClean="0"/>
              <a:t>Super </a:t>
            </a:r>
            <a:r>
              <a:rPr lang="en-US" sz="2000" b="1" dirty="0"/>
              <a:t>normal profit : </a:t>
            </a:r>
            <a:r>
              <a:rPr lang="en-US" sz="2000" dirty="0"/>
              <a:t>In </a:t>
            </a:r>
            <a:r>
              <a:rPr lang="en-US" sz="2000" dirty="0" smtClean="0"/>
              <a:t>Fig, </a:t>
            </a:r>
            <a:r>
              <a:rPr lang="en-US" sz="2000" dirty="0"/>
              <a:t>the monopolist will produce OM units of output and sell it at MB price which is more than average cost AM by BA per unit ( BM - AM = BA Thus , in this situation the total super normal profit of the monopolist will be ABPC . </a:t>
            </a:r>
            <a:endParaRPr lang="en-US" sz="2000" dirty="0" smtClean="0"/>
          </a:p>
          <a:p>
            <a:pPr marL="0" indent="0" algn="just">
              <a:buNone/>
            </a:pPr>
            <a:r>
              <a:rPr lang="en-US" sz="2000" b="1" dirty="0" smtClean="0"/>
              <a:t>Normal </a:t>
            </a:r>
            <a:r>
              <a:rPr lang="en-US" sz="2000" b="1" dirty="0"/>
              <a:t>profit : </a:t>
            </a:r>
            <a:r>
              <a:rPr lang="en-US" sz="2000" dirty="0"/>
              <a:t>In Fig </a:t>
            </a:r>
            <a:r>
              <a:rPr lang="en-US" sz="2000" dirty="0" smtClean="0"/>
              <a:t>., </a:t>
            </a:r>
            <a:r>
              <a:rPr lang="en-US" sz="2000" dirty="0"/>
              <a:t>OM is equilibrium output . At this output , average cost ( AC ) curve touches average revenue ( AR ) curve at point A. Thus , at point ' A ' price OP ( AR ) is equal to the average cost ( AM ) of the product . Monopoly firm , therefore , earns only normal profit in equilibrium situation , as at equilibrium output is AC = AR . </a:t>
            </a:r>
            <a:endParaRPr lang="en-US" sz="2000" dirty="0" smtClean="0"/>
          </a:p>
          <a:p>
            <a:pPr marL="0" indent="0" algn="just">
              <a:buNone/>
            </a:pPr>
            <a:r>
              <a:rPr lang="en-US" sz="2000" b="1" dirty="0" smtClean="0"/>
              <a:t>Incurring </a:t>
            </a:r>
            <a:r>
              <a:rPr lang="en-US" sz="2000" b="1" dirty="0"/>
              <a:t>loss : </a:t>
            </a:r>
            <a:r>
              <a:rPr lang="en-US" sz="2000" dirty="0"/>
              <a:t>In Fig </a:t>
            </a:r>
            <a:r>
              <a:rPr lang="en-US" sz="2000" dirty="0" smtClean="0"/>
              <a:t>., </a:t>
            </a:r>
            <a:r>
              <a:rPr lang="en-US" sz="2000" dirty="0"/>
              <a:t>OM output is being produced at MN cost per unit , but this is being sold at AM price per unit . Monopolist incurs a loss of AN per unit . His total loss is being represented by the shaded area ANP₂P </a:t>
            </a:r>
            <a:r>
              <a:rPr lang="en-US" sz="2000" dirty="0" smtClean="0"/>
              <a:t>.</a:t>
            </a:r>
          </a:p>
          <a:p>
            <a:pPr marL="0" indent="0" algn="just">
              <a:buNone/>
            </a:pPr>
            <a:endParaRPr lang="en-US" sz="2000" dirty="0"/>
          </a:p>
        </p:txBody>
      </p:sp>
    </p:spTree>
    <p:extLst>
      <p:ext uri="{BB962C8B-B14F-4D97-AF65-F5344CB8AC3E}">
        <p14:creationId xmlns:p14="http://schemas.microsoft.com/office/powerpoint/2010/main" val="399278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Price Determination by Equilibrium Between &amp; Supply:</a:t>
            </a:r>
            <a:endParaRPr lang="en-US" b="1" dirty="0"/>
          </a:p>
        </p:txBody>
      </p:sp>
      <p:pic>
        <p:nvPicPr>
          <p:cNvPr id="1026" name="Picture 2" descr="perfect competition"/>
          <p:cNvPicPr>
            <a:picLocks noChangeAspect="1" noChangeArrowheads="1"/>
          </p:cNvPicPr>
          <p:nvPr/>
        </p:nvPicPr>
        <p:blipFill rotWithShape="1">
          <a:blip r:embed="rId2">
            <a:extLst>
              <a:ext uri="{28A0092B-C50C-407E-A947-70E740481C1C}">
                <a14:useLocalDpi xmlns:a14="http://schemas.microsoft.com/office/drawing/2010/main" val="0"/>
              </a:ext>
            </a:extLst>
          </a:blip>
          <a:srcRect l="6429" r="12859"/>
          <a:stretch/>
        </p:blipFill>
        <p:spPr bwMode="auto">
          <a:xfrm>
            <a:off x="7865659" y="1825625"/>
            <a:ext cx="4326341" cy="38229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199" y="1825625"/>
            <a:ext cx="7213980" cy="4351338"/>
          </a:xfrm>
        </p:spPr>
        <p:txBody>
          <a:bodyPr>
            <a:noAutofit/>
          </a:bodyPr>
          <a:lstStyle/>
          <a:p>
            <a:pPr marL="0" indent="0" algn="just">
              <a:buNone/>
            </a:pPr>
            <a:r>
              <a:rPr lang="en-US" sz="2000" dirty="0"/>
              <a:t>In economic terms, an industry consists of many independent firms. Each firm has a number of factories, farms or mines, as required. Each such firm in industry produces a homogeneous product. Equilibrium of the industry happens when the total output of the industry is equal to the total demand. In such a scenario, the prevailing price of a commodity is its equilibrium price</a:t>
            </a:r>
            <a:r>
              <a:rPr lang="en-US" sz="2000" dirty="0" smtClean="0"/>
              <a:t>.</a:t>
            </a:r>
          </a:p>
          <a:p>
            <a:pPr algn="just"/>
            <a:r>
              <a:rPr lang="en-US" sz="2000" dirty="0"/>
              <a:t>OP is the equilibrium price. Further, OQ is the equilibrium quantity sold at that price. Now, the equilibrium price is the price at which both the demand and supply are equal. In other words, no buyer, who wanted to buy at that price, goes dissatisfied and no seller, who wanted to sell his goods at that price, goes dissatisfied either.</a:t>
            </a:r>
          </a:p>
          <a:p>
            <a:pPr algn="just"/>
            <a:r>
              <a:rPr lang="en-US" sz="2000" dirty="0"/>
              <a:t>Note that with the demand remaining the same, if the price is higher or lower than OP, then the market is not in equilibrium. Also, if goods are lesser or higher than the demand, the equilibrium is not attained</a:t>
            </a:r>
            <a:r>
              <a:rPr lang="en-US" sz="2000" dirty="0" smtClean="0"/>
              <a:t>.</a:t>
            </a:r>
            <a:endParaRPr lang="en-US" sz="2000" dirty="0"/>
          </a:p>
        </p:txBody>
      </p:sp>
    </p:spTree>
    <p:extLst>
      <p:ext uri="{BB962C8B-B14F-4D97-AF65-F5344CB8AC3E}">
        <p14:creationId xmlns:p14="http://schemas.microsoft.com/office/powerpoint/2010/main" val="141688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Price of the Product</a:t>
            </a:r>
            <a:endParaRPr lang="en-US" dirty="0"/>
          </a:p>
        </p:txBody>
      </p:sp>
      <p:sp>
        <p:nvSpPr>
          <p:cNvPr id="3" name="Content Placeholder 2"/>
          <p:cNvSpPr>
            <a:spLocks noGrp="1"/>
          </p:cNvSpPr>
          <p:nvPr>
            <p:ph idx="1"/>
          </p:nvPr>
        </p:nvSpPr>
        <p:spPr>
          <a:xfrm>
            <a:off x="838201" y="1825625"/>
            <a:ext cx="5494360" cy="4351338"/>
          </a:xfrm>
        </p:spPr>
        <p:txBody>
          <a:bodyPr>
            <a:normAutofit/>
          </a:bodyPr>
          <a:lstStyle/>
          <a:p>
            <a:pPr marL="0" indent="0" algn="just">
              <a:buNone/>
            </a:pPr>
            <a:r>
              <a:rPr lang="en-US" sz="2000" dirty="0"/>
              <a:t>The firm is price </a:t>
            </a:r>
            <a:r>
              <a:rPr lang="en-US" sz="2000" dirty="0" smtClean="0"/>
              <a:t>taker: </a:t>
            </a:r>
            <a:r>
              <a:rPr lang="en-US" sz="2000" dirty="0"/>
              <a:t>While discussing the characteristics of perfect competition we have stated that in this market form the number of buyers and sellers is so large that no one is able to influence the market </a:t>
            </a:r>
            <a:r>
              <a:rPr lang="en-US" sz="2000" dirty="0" smtClean="0"/>
              <a:t>price. </a:t>
            </a:r>
            <a:r>
              <a:rPr lang="en-US" sz="2000" dirty="0"/>
              <a:t>In other </a:t>
            </a:r>
            <a:r>
              <a:rPr lang="en-US" sz="2000" dirty="0" smtClean="0"/>
              <a:t>words, </a:t>
            </a:r>
            <a:r>
              <a:rPr lang="en-US" sz="2000" dirty="0"/>
              <a:t>every firm has to accept the price determined by the joint actions of all buyers and </a:t>
            </a:r>
            <a:r>
              <a:rPr lang="en-US" sz="2000" dirty="0" smtClean="0"/>
              <a:t>sellers. </a:t>
            </a:r>
            <a:r>
              <a:rPr lang="en-US" sz="2000" dirty="0"/>
              <a:t>Accordingly each individual firm under perfect competition is not a ' Price maker ' but is only a ' Price taker </a:t>
            </a:r>
            <a:r>
              <a:rPr lang="en-US" sz="2000" dirty="0" smtClean="0"/>
              <a:t>'. </a:t>
            </a:r>
            <a:r>
              <a:rPr lang="en-US" sz="2000" dirty="0"/>
              <a:t>But what price does it take ? It is demonstrated with the help </a:t>
            </a:r>
            <a:r>
              <a:rPr lang="en-US" sz="2000" dirty="0" smtClean="0"/>
              <a:t>this figure.</a:t>
            </a:r>
            <a:endParaRPr lang="en-US" sz="2000" dirty="0"/>
          </a:p>
        </p:txBody>
      </p:sp>
      <p:pic>
        <p:nvPicPr>
          <p:cNvPr id="4" name="Picture 3"/>
          <p:cNvPicPr>
            <a:picLocks noChangeAspect="1"/>
          </p:cNvPicPr>
          <p:nvPr/>
        </p:nvPicPr>
        <p:blipFill rotWithShape="1">
          <a:blip r:embed="rId2"/>
          <a:srcRect t="8296"/>
          <a:stretch/>
        </p:blipFill>
        <p:spPr>
          <a:xfrm rot="16200000">
            <a:off x="7978178" y="563318"/>
            <a:ext cx="2592127" cy="5362396"/>
          </a:xfrm>
          <a:prstGeom prst="rect">
            <a:avLst/>
          </a:prstGeom>
        </p:spPr>
      </p:pic>
    </p:spTree>
    <p:extLst>
      <p:ext uri="{BB962C8B-B14F-4D97-AF65-F5344CB8AC3E}">
        <p14:creationId xmlns:p14="http://schemas.microsoft.com/office/powerpoint/2010/main" val="132343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Continue…</a:t>
            </a:r>
            <a:endParaRPr lang="en-US" b="1" dirty="0"/>
          </a:p>
        </p:txBody>
      </p:sp>
      <p:sp>
        <p:nvSpPr>
          <p:cNvPr id="6" name="Content Placeholder 2"/>
          <p:cNvSpPr txBox="1">
            <a:spLocks/>
          </p:cNvSpPr>
          <p:nvPr/>
        </p:nvSpPr>
        <p:spPr>
          <a:xfrm>
            <a:off x="723909" y="1825625"/>
            <a:ext cx="57178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smtClean="0"/>
              <a:t>In this Figure (A) </a:t>
            </a:r>
            <a:r>
              <a:rPr lang="en-US" sz="2000" dirty="0"/>
              <a:t>total demand curve DD intersects industry's supply curve SS at point E. Thus point E is the equilibrium point and OP is the equilibrium </a:t>
            </a:r>
            <a:r>
              <a:rPr lang="en-US" sz="2000" dirty="0" smtClean="0"/>
              <a:t>price. </a:t>
            </a:r>
            <a:r>
              <a:rPr lang="en-US" sz="2000" dirty="0"/>
              <a:t>The individual firms must take this price as </a:t>
            </a:r>
            <a:r>
              <a:rPr lang="en-US" sz="2000" dirty="0" smtClean="0"/>
              <a:t>given. Fig. </a:t>
            </a:r>
            <a:r>
              <a:rPr lang="en-US" sz="2000" dirty="0"/>
              <a:t>1 </a:t>
            </a:r>
            <a:r>
              <a:rPr lang="en-US" sz="2000" dirty="0" smtClean="0"/>
              <a:t>(B) </a:t>
            </a:r>
            <a:r>
              <a:rPr lang="en-US" sz="2000" dirty="0"/>
              <a:t>refers to firms demand </a:t>
            </a:r>
            <a:r>
              <a:rPr lang="en-US" sz="2000" dirty="0" smtClean="0"/>
              <a:t>curve. </a:t>
            </a:r>
            <a:r>
              <a:rPr lang="en-US" sz="2000" dirty="0"/>
              <a:t>The firm will have to sell all its output at the prevailing price </a:t>
            </a:r>
            <a:r>
              <a:rPr lang="en-US" sz="2000" dirty="0" smtClean="0"/>
              <a:t>OP. </a:t>
            </a:r>
            <a:r>
              <a:rPr lang="en-US" sz="2000" dirty="0"/>
              <a:t>It may sell more units or less </a:t>
            </a:r>
            <a:r>
              <a:rPr lang="en-US" sz="2000" dirty="0" smtClean="0"/>
              <a:t>units, </a:t>
            </a:r>
            <a:r>
              <a:rPr lang="en-US" sz="2000" dirty="0"/>
              <a:t>but it will charge OP price </a:t>
            </a:r>
            <a:r>
              <a:rPr lang="en-US" sz="2000" dirty="0" smtClean="0"/>
              <a:t>only. </a:t>
            </a:r>
            <a:r>
              <a:rPr lang="en-US" sz="2000" dirty="0"/>
              <a:t>As </a:t>
            </a:r>
            <a:r>
              <a:rPr lang="en-US" sz="2000" dirty="0" smtClean="0"/>
              <a:t>such, </a:t>
            </a:r>
            <a:r>
              <a:rPr lang="en-US" sz="2000" dirty="0"/>
              <a:t>firm's demand curve </a:t>
            </a:r>
            <a:r>
              <a:rPr lang="en-US" sz="2000" dirty="0" smtClean="0"/>
              <a:t>(PP₁) </a:t>
            </a:r>
            <a:r>
              <a:rPr lang="en-US" sz="2000" dirty="0"/>
              <a:t>will be parallel to OX - </a:t>
            </a:r>
            <a:r>
              <a:rPr lang="en-US" sz="2000" dirty="0" smtClean="0"/>
              <a:t>axis, </a:t>
            </a:r>
            <a:r>
              <a:rPr lang="en-US" sz="2000" dirty="0"/>
              <a:t>or perfectly elastic signifying that the firm can sell any number of units at OP </a:t>
            </a:r>
            <a:r>
              <a:rPr lang="en-US" sz="2000" dirty="0" smtClean="0"/>
              <a:t>price. </a:t>
            </a:r>
            <a:endParaRPr lang="en-US" sz="2000" dirty="0"/>
          </a:p>
        </p:txBody>
      </p:sp>
      <p:pic>
        <p:nvPicPr>
          <p:cNvPr id="7" name="Picture 6"/>
          <p:cNvPicPr>
            <a:picLocks noChangeAspect="1"/>
          </p:cNvPicPr>
          <p:nvPr/>
        </p:nvPicPr>
        <p:blipFill rotWithShape="1">
          <a:blip r:embed="rId2"/>
          <a:srcRect t="8296"/>
          <a:stretch/>
        </p:blipFill>
        <p:spPr>
          <a:xfrm rot="16200000">
            <a:off x="8046418" y="440491"/>
            <a:ext cx="2592127" cy="5362396"/>
          </a:xfrm>
          <a:prstGeom prst="rect">
            <a:avLst/>
          </a:prstGeom>
        </p:spPr>
      </p:pic>
      <p:sp>
        <p:nvSpPr>
          <p:cNvPr id="8" name="Content Placeholder 2"/>
          <p:cNvSpPr txBox="1">
            <a:spLocks/>
          </p:cNvSpPr>
          <p:nvPr/>
        </p:nvSpPr>
        <p:spPr>
          <a:xfrm>
            <a:off x="723909" y="4880899"/>
            <a:ext cx="102847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smtClean="0"/>
              <a:t>A </a:t>
            </a:r>
            <a:r>
              <a:rPr lang="en-US" sz="2000" dirty="0"/>
              <a:t>competitive firm can sell one more unit of output without reducing the price it receives for its previous </a:t>
            </a:r>
            <a:r>
              <a:rPr lang="en-US" sz="2000" dirty="0" smtClean="0"/>
              <a:t>units, </a:t>
            </a:r>
            <a:r>
              <a:rPr lang="en-US" sz="2000" dirty="0"/>
              <a:t>so total revenue will rise by an amount equal to the </a:t>
            </a:r>
            <a:r>
              <a:rPr lang="en-US" sz="2000" dirty="0" smtClean="0"/>
              <a:t>price. </a:t>
            </a:r>
            <a:r>
              <a:rPr lang="en-US" sz="2000" dirty="0"/>
              <a:t>We know that rise in total revenue by </a:t>
            </a:r>
            <a:r>
              <a:rPr lang="en-US" sz="2000" dirty="0" smtClean="0"/>
              <a:t>selling, </a:t>
            </a:r>
            <a:r>
              <a:rPr lang="en-US" sz="2000" dirty="0"/>
              <a:t>one more units is marginal revenue </a:t>
            </a:r>
            <a:r>
              <a:rPr lang="en-US" sz="2000" dirty="0" smtClean="0"/>
              <a:t>(MR). </a:t>
            </a:r>
            <a:r>
              <a:rPr lang="en-US" sz="2000" dirty="0"/>
              <a:t>Thus average revenue or price is equal to marginal revenue for the competitive firm </a:t>
            </a:r>
            <a:r>
              <a:rPr lang="en-US" sz="2000" dirty="0" smtClean="0"/>
              <a:t>(P </a:t>
            </a:r>
            <a:r>
              <a:rPr lang="en-US" sz="2000" dirty="0"/>
              <a:t>= AR = </a:t>
            </a:r>
            <a:r>
              <a:rPr lang="en-US" sz="2000" dirty="0" smtClean="0"/>
              <a:t>MR).</a:t>
            </a:r>
            <a:endParaRPr lang="en-US" sz="2000" dirty="0"/>
          </a:p>
        </p:txBody>
      </p:sp>
    </p:spTree>
    <p:extLst>
      <p:ext uri="{BB962C8B-B14F-4D97-AF65-F5344CB8AC3E}">
        <p14:creationId xmlns:p14="http://schemas.microsoft.com/office/powerpoint/2010/main" val="30574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Quantity to be Produced</a:t>
            </a:r>
            <a:endParaRPr lang="en-US" dirty="0"/>
          </a:p>
        </p:txBody>
      </p:sp>
      <p:sp>
        <p:nvSpPr>
          <p:cNvPr id="3" name="Content Placeholder 2"/>
          <p:cNvSpPr>
            <a:spLocks noGrp="1"/>
          </p:cNvSpPr>
          <p:nvPr>
            <p:ph idx="1"/>
          </p:nvPr>
        </p:nvSpPr>
        <p:spPr>
          <a:xfrm>
            <a:off x="838200" y="1825625"/>
            <a:ext cx="6941024" cy="4351338"/>
          </a:xfrm>
        </p:spPr>
        <p:txBody>
          <a:bodyPr>
            <a:normAutofit/>
          </a:bodyPr>
          <a:lstStyle/>
          <a:p>
            <a:pPr marL="0" indent="0" algn="just">
              <a:buNone/>
            </a:pPr>
            <a:r>
              <a:rPr lang="en-US" sz="2000" dirty="0"/>
              <a:t>If the firm decides to produce another related decision it has to take is the </a:t>
            </a:r>
            <a:r>
              <a:rPr lang="en-US" sz="2000" dirty="0" smtClean="0"/>
              <a:t>quantity. </a:t>
            </a:r>
            <a:r>
              <a:rPr lang="en-US" sz="2000" dirty="0"/>
              <a:t>A </a:t>
            </a:r>
            <a:r>
              <a:rPr lang="en-US" sz="2000" dirty="0" smtClean="0"/>
              <a:t>firm, </a:t>
            </a:r>
            <a:r>
              <a:rPr lang="en-US" sz="2000" dirty="0"/>
              <a:t>in all </a:t>
            </a:r>
            <a:r>
              <a:rPr lang="en-US" sz="2000" dirty="0" smtClean="0"/>
              <a:t>circumstances, </a:t>
            </a:r>
            <a:r>
              <a:rPr lang="en-US" sz="2000" dirty="0"/>
              <a:t>would like to produce that quantity of output at which its profits are maximum </a:t>
            </a:r>
            <a:r>
              <a:rPr lang="en-US" sz="2000" dirty="0" smtClean="0"/>
              <a:t>(or </a:t>
            </a:r>
            <a:r>
              <a:rPr lang="en-US" sz="2000" dirty="0"/>
              <a:t>if the firm is undergoing losses we will say that output at which its losses are </a:t>
            </a:r>
            <a:r>
              <a:rPr lang="en-US" sz="2000" dirty="0" smtClean="0"/>
              <a:t>minimum). </a:t>
            </a:r>
            <a:r>
              <a:rPr lang="en-US" sz="2000" dirty="0"/>
              <a:t>There are two complementary approaches to determining the level of output at which a competitive firm will realize maximum profits or minimum losses or will be in </a:t>
            </a:r>
            <a:r>
              <a:rPr lang="en-US" sz="2000" dirty="0" smtClean="0"/>
              <a:t>equilibrium. </a:t>
            </a:r>
          </a:p>
          <a:p>
            <a:pPr algn="just">
              <a:buFont typeface="Wingdings" panose="05000000000000000000" pitchFamily="2" charset="2"/>
              <a:buChar char="q"/>
            </a:pPr>
            <a:r>
              <a:rPr lang="en-US" sz="2000" dirty="0" smtClean="0"/>
              <a:t>Total </a:t>
            </a:r>
            <a:r>
              <a:rPr lang="en-US" sz="2000" dirty="0"/>
              <a:t>Revenue and Total Cost </a:t>
            </a:r>
            <a:r>
              <a:rPr lang="en-US" sz="2000" dirty="0" smtClean="0"/>
              <a:t>Approach. </a:t>
            </a:r>
          </a:p>
          <a:p>
            <a:pPr algn="just">
              <a:buFont typeface="Wingdings" panose="05000000000000000000" pitchFamily="2" charset="2"/>
              <a:buChar char="q"/>
            </a:pPr>
            <a:r>
              <a:rPr lang="en-US" sz="2000" dirty="0" smtClean="0"/>
              <a:t>Marginal </a:t>
            </a:r>
            <a:r>
              <a:rPr lang="en-US" sz="2000" dirty="0"/>
              <a:t>Revenue and Marginal Cost </a:t>
            </a:r>
            <a:r>
              <a:rPr lang="en-US" sz="2000" dirty="0" smtClean="0"/>
              <a:t>Approach.</a:t>
            </a:r>
            <a:endParaRPr lang="en-US" sz="2000" dirty="0"/>
          </a:p>
        </p:txBody>
      </p:sp>
      <p:pic>
        <p:nvPicPr>
          <p:cNvPr id="1026" name="Picture 2" descr="Hey Managers and Entrepreneurs, Can You Influence the Knowledge Sharing  Proce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418" y="1825625"/>
            <a:ext cx="3984255" cy="3036888"/>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9853685" y="600501"/>
            <a:ext cx="2250988" cy="1356318"/>
          </a:xfrm>
          <a:prstGeom prst="cloudCallout">
            <a:avLst>
              <a:gd name="adj1" fmla="val -25077"/>
              <a:gd name="adj2" fmla="val 6753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B050"/>
                </a:solidFill>
              </a:rPr>
              <a:t>How Much to be Produce</a:t>
            </a:r>
            <a:endParaRPr lang="en-US" dirty="0">
              <a:solidFill>
                <a:srgbClr val="00B050"/>
              </a:solidFill>
            </a:endParaRPr>
          </a:p>
        </p:txBody>
      </p:sp>
    </p:spTree>
    <p:extLst>
      <p:ext uri="{BB962C8B-B14F-4D97-AF65-F5344CB8AC3E}">
        <p14:creationId xmlns:p14="http://schemas.microsoft.com/office/powerpoint/2010/main" val="300523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Total Revenue and Total Cost Approach</a:t>
            </a:r>
          </a:p>
        </p:txBody>
      </p:sp>
      <p:sp>
        <p:nvSpPr>
          <p:cNvPr id="3" name="Content Placeholder 2"/>
          <p:cNvSpPr>
            <a:spLocks noGrp="1"/>
          </p:cNvSpPr>
          <p:nvPr>
            <p:ph idx="1"/>
          </p:nvPr>
        </p:nvSpPr>
        <p:spPr>
          <a:xfrm>
            <a:off x="838200" y="1825625"/>
            <a:ext cx="6340522" cy="4351338"/>
          </a:xfrm>
        </p:spPr>
        <p:txBody>
          <a:bodyPr>
            <a:normAutofit/>
          </a:bodyPr>
          <a:lstStyle/>
          <a:p>
            <a:pPr marL="0" indent="0" algn="just">
              <a:buNone/>
            </a:pPr>
            <a:r>
              <a:rPr lang="en-US" sz="2000" dirty="0"/>
              <a:t>A firm is in equilibrium when it produces that amount of output at which the difference between total revenue </a:t>
            </a:r>
            <a:r>
              <a:rPr lang="en-US" sz="2000" dirty="0" smtClean="0"/>
              <a:t>(TR) </a:t>
            </a:r>
            <a:r>
              <a:rPr lang="en-US" sz="2000" dirty="0"/>
              <a:t>and total cost </a:t>
            </a:r>
            <a:r>
              <a:rPr lang="en-US" sz="2000" dirty="0" smtClean="0"/>
              <a:t>(TC), </a:t>
            </a:r>
            <a:r>
              <a:rPr lang="en-US" sz="2000" dirty="0"/>
              <a:t>i.e</a:t>
            </a:r>
            <a:r>
              <a:rPr lang="en-US" sz="2000" dirty="0" smtClean="0"/>
              <a:t>., </a:t>
            </a:r>
            <a:r>
              <a:rPr lang="en-US" sz="2000" dirty="0"/>
              <a:t>total </a:t>
            </a:r>
            <a:r>
              <a:rPr lang="en-US" sz="2000" dirty="0" smtClean="0"/>
              <a:t>profit, </a:t>
            </a:r>
            <a:r>
              <a:rPr lang="en-US" sz="2000" dirty="0"/>
              <a:t>is </a:t>
            </a:r>
            <a:r>
              <a:rPr lang="en-US" sz="2000" dirty="0" smtClean="0"/>
              <a:t>maximum. </a:t>
            </a:r>
            <a:r>
              <a:rPr lang="en-US" sz="2000" dirty="0"/>
              <a:t>This situation is shown </a:t>
            </a:r>
            <a:r>
              <a:rPr lang="en-US" sz="2000" dirty="0" smtClean="0"/>
              <a:t>in this Figure. </a:t>
            </a:r>
            <a:r>
              <a:rPr lang="en-US" sz="2000" dirty="0"/>
              <a:t>In this </a:t>
            </a:r>
            <a:r>
              <a:rPr lang="en-US" sz="2000" dirty="0" smtClean="0"/>
              <a:t>figure:</a:t>
            </a:r>
          </a:p>
          <a:p>
            <a:pPr marL="0" indent="0" algn="just">
              <a:buNone/>
            </a:pPr>
            <a:r>
              <a:rPr lang="en-US" sz="2000" b="1" dirty="0" smtClean="0"/>
              <a:t>(A) </a:t>
            </a:r>
            <a:r>
              <a:rPr lang="en-US" sz="2000" b="1" dirty="0"/>
              <a:t>Break - even - </a:t>
            </a:r>
            <a:r>
              <a:rPr lang="en-US" sz="2000" b="1" dirty="0" smtClean="0"/>
              <a:t>point: </a:t>
            </a:r>
            <a:r>
              <a:rPr lang="en-US" sz="2000" dirty="0" smtClean="0"/>
              <a:t>In this Figure OM </a:t>
            </a:r>
            <a:r>
              <a:rPr lang="en-US" sz="2000" dirty="0"/>
              <a:t>is the break - even - level of output because corresponding this at point A total revenue curve </a:t>
            </a:r>
            <a:r>
              <a:rPr lang="en-US" sz="2000" dirty="0" smtClean="0"/>
              <a:t>(TR) </a:t>
            </a:r>
            <a:r>
              <a:rPr lang="en-US" sz="2000" dirty="0"/>
              <a:t>cuts the total cost curve </a:t>
            </a:r>
            <a:r>
              <a:rPr lang="en-US" sz="2000" dirty="0" smtClean="0"/>
              <a:t>(TC) </a:t>
            </a:r>
            <a:r>
              <a:rPr lang="en-US" sz="2000" dirty="0"/>
              <a:t>showing that the two are </a:t>
            </a:r>
            <a:r>
              <a:rPr lang="en-US" sz="2000" dirty="0" smtClean="0"/>
              <a:t>equal. </a:t>
            </a:r>
          </a:p>
          <a:p>
            <a:pPr marL="0" indent="0" algn="just">
              <a:buNone/>
            </a:pPr>
            <a:r>
              <a:rPr lang="en-US" sz="2000" b="1" dirty="0" smtClean="0"/>
              <a:t>(B) </a:t>
            </a:r>
            <a:r>
              <a:rPr lang="en-US" sz="2000" b="1" dirty="0"/>
              <a:t>Equilibrium </a:t>
            </a:r>
            <a:r>
              <a:rPr lang="en-US" sz="2000" b="1" dirty="0" smtClean="0"/>
              <a:t>output: </a:t>
            </a:r>
            <a:r>
              <a:rPr lang="en-US" sz="2000" dirty="0"/>
              <a:t>In this </a:t>
            </a:r>
            <a:r>
              <a:rPr lang="en-US" sz="2000" dirty="0" smtClean="0"/>
              <a:t>Figure the </a:t>
            </a:r>
            <a:r>
              <a:rPr lang="en-US" sz="2000" dirty="0"/>
              <a:t>profits are maximum at ON level of output where the profits that </a:t>
            </a:r>
            <a:r>
              <a:rPr lang="en-US" sz="2000" dirty="0" smtClean="0"/>
              <a:t>is, </a:t>
            </a:r>
            <a:r>
              <a:rPr lang="en-US" sz="2000" dirty="0"/>
              <a:t>difference between TR and TC is equal to </a:t>
            </a:r>
            <a:r>
              <a:rPr lang="en-US" sz="2000" dirty="0" smtClean="0"/>
              <a:t>BE. </a:t>
            </a:r>
            <a:r>
              <a:rPr lang="en-US" sz="2000" dirty="0"/>
              <a:t>BE is the </a:t>
            </a:r>
            <a:r>
              <a:rPr lang="en-US" sz="2000" dirty="0" smtClean="0"/>
              <a:t>largest. Thus, </a:t>
            </a:r>
            <a:r>
              <a:rPr lang="en-US" sz="2000" dirty="0"/>
              <a:t>the firm will be in equilibrium when it produces profit </a:t>
            </a:r>
            <a:r>
              <a:rPr lang="en-US" sz="2000" dirty="0" smtClean="0"/>
              <a:t>maximizing </a:t>
            </a:r>
            <a:r>
              <a:rPr lang="en-US" sz="2000" dirty="0"/>
              <a:t>level of output </a:t>
            </a:r>
            <a:r>
              <a:rPr lang="en-US" sz="2000" dirty="0" smtClean="0"/>
              <a:t>ON.</a:t>
            </a:r>
            <a:endParaRPr lang="en-US" sz="2000" dirty="0"/>
          </a:p>
        </p:txBody>
      </p:sp>
      <p:pic>
        <p:nvPicPr>
          <p:cNvPr id="4" name="Picture 3"/>
          <p:cNvPicPr>
            <a:picLocks noChangeAspect="1"/>
          </p:cNvPicPr>
          <p:nvPr/>
        </p:nvPicPr>
        <p:blipFill>
          <a:blip r:embed="rId2"/>
          <a:stretch>
            <a:fillRect/>
          </a:stretch>
        </p:blipFill>
        <p:spPr>
          <a:xfrm>
            <a:off x="7566153" y="1825625"/>
            <a:ext cx="3787647" cy="3318040"/>
          </a:xfrm>
          <a:prstGeom prst="rect">
            <a:avLst/>
          </a:prstGeom>
        </p:spPr>
      </p:pic>
    </p:spTree>
    <p:extLst>
      <p:ext uri="{BB962C8B-B14F-4D97-AF65-F5344CB8AC3E}">
        <p14:creationId xmlns:p14="http://schemas.microsoft.com/office/powerpoint/2010/main" val="10750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Marginal Revenue and Marginal Cost Approach</a:t>
            </a:r>
          </a:p>
        </p:txBody>
      </p:sp>
      <p:sp>
        <p:nvSpPr>
          <p:cNvPr id="3" name="Content Placeholder 2"/>
          <p:cNvSpPr>
            <a:spLocks noGrp="1"/>
          </p:cNvSpPr>
          <p:nvPr>
            <p:ph idx="1"/>
          </p:nvPr>
        </p:nvSpPr>
        <p:spPr/>
        <p:txBody>
          <a:bodyPr>
            <a:noAutofit/>
          </a:bodyPr>
          <a:lstStyle/>
          <a:p>
            <a:pPr marL="0" indent="0" algn="just">
              <a:buNone/>
            </a:pPr>
            <a:r>
              <a:rPr lang="en-US" sz="2000" dirty="0" smtClean="0"/>
              <a:t>Another </a:t>
            </a:r>
            <a:r>
              <a:rPr lang="en-US" sz="2000" dirty="0"/>
              <a:t>method to find out the profit </a:t>
            </a:r>
            <a:r>
              <a:rPr lang="en-US" sz="2000" dirty="0" smtClean="0"/>
              <a:t>maximizing </a:t>
            </a:r>
            <a:r>
              <a:rPr lang="en-US" sz="2000" dirty="0"/>
              <a:t>output and price for a firm under Perfect Competition is to calculate its marginal cost </a:t>
            </a:r>
            <a:r>
              <a:rPr lang="en-US" sz="2000" dirty="0" smtClean="0"/>
              <a:t>(MC) </a:t>
            </a:r>
            <a:r>
              <a:rPr lang="en-US" sz="2000" dirty="0"/>
              <a:t>and marginal revenue </a:t>
            </a:r>
            <a:r>
              <a:rPr lang="en-US" sz="2000" dirty="0" smtClean="0"/>
              <a:t>(MR) </a:t>
            </a:r>
            <a:r>
              <a:rPr lang="en-US" sz="2000" dirty="0"/>
              <a:t>at different levels of output Profit will be highest at that level of output where marginal cost coincides with the marginal </a:t>
            </a:r>
            <a:r>
              <a:rPr lang="en-US" sz="2000" dirty="0" smtClean="0"/>
              <a:t>revenue, </a:t>
            </a:r>
            <a:r>
              <a:rPr lang="en-US" sz="2000" dirty="0"/>
              <a:t>i.e</a:t>
            </a:r>
            <a:r>
              <a:rPr lang="en-US" sz="2000" dirty="0" smtClean="0"/>
              <a:t>., </a:t>
            </a:r>
            <a:r>
              <a:rPr lang="en-US" sz="2000" dirty="0"/>
              <a:t>MC = MR </a:t>
            </a:r>
            <a:endParaRPr lang="en-US" sz="2000" dirty="0" smtClean="0"/>
          </a:p>
          <a:p>
            <a:pPr algn="just">
              <a:buFont typeface="Wingdings" panose="05000000000000000000" pitchFamily="2" charset="2"/>
              <a:buChar char="q"/>
            </a:pPr>
            <a:r>
              <a:rPr lang="en-US" sz="2000" b="1" dirty="0" smtClean="0"/>
              <a:t>Marginal </a:t>
            </a:r>
            <a:r>
              <a:rPr lang="en-US" sz="2000" b="1" dirty="0"/>
              <a:t>revenue </a:t>
            </a:r>
            <a:r>
              <a:rPr lang="en-US" sz="2000" b="1" dirty="0" smtClean="0"/>
              <a:t>(MR) </a:t>
            </a:r>
            <a:r>
              <a:rPr lang="en-US" sz="2000" dirty="0"/>
              <a:t>means the addition made to the total revenue by producing and - selling an additional unit of output and </a:t>
            </a:r>
            <a:endParaRPr lang="en-US" sz="2000" dirty="0" smtClean="0"/>
          </a:p>
          <a:p>
            <a:pPr algn="just">
              <a:buFont typeface="Wingdings" panose="05000000000000000000" pitchFamily="2" charset="2"/>
              <a:buChar char="q"/>
            </a:pPr>
            <a:r>
              <a:rPr lang="en-US" sz="2000" b="1" dirty="0" smtClean="0"/>
              <a:t>Marginal </a:t>
            </a:r>
            <a:r>
              <a:rPr lang="en-US" sz="2000" b="1" dirty="0"/>
              <a:t>cost </a:t>
            </a:r>
            <a:r>
              <a:rPr lang="en-US" sz="2000" b="1" dirty="0" smtClean="0"/>
              <a:t>(MC) </a:t>
            </a:r>
            <a:r>
              <a:rPr lang="en-US" sz="2000" dirty="0"/>
              <a:t>means the additional made to the total cost by producing an additional unit of </a:t>
            </a:r>
            <a:r>
              <a:rPr lang="en-US" sz="2000" dirty="0" smtClean="0"/>
              <a:t>output. </a:t>
            </a:r>
          </a:p>
          <a:p>
            <a:pPr marL="0" indent="0" algn="just">
              <a:buNone/>
            </a:pPr>
            <a:r>
              <a:rPr lang="en-US" sz="2000" dirty="0" smtClean="0"/>
              <a:t>Now, a </a:t>
            </a:r>
            <a:r>
              <a:rPr lang="en-US" sz="2000" dirty="0"/>
              <a:t>firm will go on expanding output as long as marginal revenue </a:t>
            </a:r>
            <a:r>
              <a:rPr lang="en-US" sz="2000" dirty="0" smtClean="0"/>
              <a:t>(MR) </a:t>
            </a:r>
            <a:r>
              <a:rPr lang="en-US" sz="2000" dirty="0"/>
              <a:t>exceeds marginal cost </a:t>
            </a:r>
            <a:r>
              <a:rPr lang="en-US" sz="2000" dirty="0" smtClean="0"/>
              <a:t>(MC) </a:t>
            </a:r>
            <a:r>
              <a:rPr lang="en-US" sz="2000" dirty="0"/>
              <a:t>of </a:t>
            </a:r>
            <a:r>
              <a:rPr lang="en-US" sz="2000" dirty="0" smtClean="0"/>
              <a:t>production. </a:t>
            </a:r>
            <a:r>
              <a:rPr lang="en-US" sz="2000" dirty="0"/>
              <a:t>If at any output marginal revenue </a:t>
            </a:r>
            <a:r>
              <a:rPr lang="en-US" sz="2000" dirty="0" smtClean="0"/>
              <a:t>falls, </a:t>
            </a:r>
            <a:r>
              <a:rPr lang="en-US" sz="2000" dirty="0"/>
              <a:t>short of marginal </a:t>
            </a:r>
            <a:r>
              <a:rPr lang="en-US" sz="2000" dirty="0" smtClean="0"/>
              <a:t>cost, </a:t>
            </a:r>
            <a:r>
              <a:rPr lang="en-US" sz="2000" dirty="0"/>
              <a:t>i.e</a:t>
            </a:r>
            <a:r>
              <a:rPr lang="en-US" sz="2000" dirty="0" smtClean="0"/>
              <a:t>., </a:t>
            </a:r>
            <a:r>
              <a:rPr lang="en-US" sz="2000" dirty="0"/>
              <a:t>if an additional unit of output adds less to revenue than to </a:t>
            </a:r>
            <a:r>
              <a:rPr lang="en-US" sz="2000" dirty="0" smtClean="0"/>
              <a:t>cost. </a:t>
            </a:r>
            <a:r>
              <a:rPr lang="en-US" sz="2000" dirty="0"/>
              <a:t>The firm will contract output to avoid losses and thus increase its </a:t>
            </a:r>
            <a:r>
              <a:rPr lang="en-US" sz="2000" dirty="0" smtClean="0"/>
              <a:t>profits. </a:t>
            </a:r>
            <a:r>
              <a:rPr lang="en-US" sz="2000" b="1" dirty="0"/>
              <a:t>The level of output where marginal revenue </a:t>
            </a:r>
            <a:r>
              <a:rPr lang="en-US" sz="2000" b="1" dirty="0" smtClean="0"/>
              <a:t>(MR) </a:t>
            </a:r>
            <a:r>
              <a:rPr lang="en-US" sz="2000" b="1" dirty="0"/>
              <a:t>and marginal cost </a:t>
            </a:r>
            <a:r>
              <a:rPr lang="en-US" sz="2000" b="1" dirty="0" smtClean="0"/>
              <a:t>(MC) </a:t>
            </a:r>
            <a:r>
              <a:rPr lang="en-US" sz="2000" b="1" dirty="0"/>
              <a:t>equal is the point of maximum </a:t>
            </a:r>
            <a:r>
              <a:rPr lang="en-US" sz="2000" b="1" dirty="0" smtClean="0"/>
              <a:t>profit. </a:t>
            </a:r>
            <a:r>
              <a:rPr lang="en-US" sz="2000" dirty="0"/>
              <a:t>This could be explained with the help of a table </a:t>
            </a:r>
            <a:r>
              <a:rPr lang="en-US" sz="2000" dirty="0" smtClean="0"/>
              <a:t>given next slide:</a:t>
            </a:r>
            <a:endParaRPr lang="en-US" sz="2000" dirty="0"/>
          </a:p>
        </p:txBody>
      </p:sp>
    </p:spTree>
    <p:extLst>
      <p:ext uri="{BB962C8B-B14F-4D97-AF65-F5344CB8AC3E}">
        <p14:creationId xmlns:p14="http://schemas.microsoft.com/office/powerpoint/2010/main" val="16737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679900"/>
              </p:ext>
            </p:extLst>
          </p:nvPr>
        </p:nvGraphicFramePr>
        <p:xfrm>
          <a:off x="486508" y="2053883"/>
          <a:ext cx="6097172" cy="3235960"/>
        </p:xfrm>
        <a:graphic>
          <a:graphicData uri="http://schemas.openxmlformats.org/drawingml/2006/table">
            <a:tbl>
              <a:tblPr firstRow="1" bandRow="1">
                <a:tableStyleId>{5C22544A-7EE6-4342-B048-85BDC9FD1C3A}</a:tableStyleId>
              </a:tblPr>
              <a:tblGrid>
                <a:gridCol w="1328225"/>
                <a:gridCol w="970670"/>
                <a:gridCol w="1139483"/>
                <a:gridCol w="900333"/>
                <a:gridCol w="942535"/>
                <a:gridCol w="815926"/>
              </a:tblGrid>
              <a:tr h="370840">
                <a:tc>
                  <a:txBody>
                    <a:bodyPr/>
                    <a:lstStyle/>
                    <a:p>
                      <a:pPr algn="ctr"/>
                      <a:r>
                        <a:rPr lang="en-US" dirty="0" smtClean="0"/>
                        <a:t>Unit of Commodity</a:t>
                      </a:r>
                      <a:endParaRPr lang="en-US" dirty="0"/>
                    </a:p>
                  </a:txBody>
                  <a:tcPr/>
                </a:tc>
                <a:tc>
                  <a:txBody>
                    <a:bodyPr/>
                    <a:lstStyle/>
                    <a:p>
                      <a:pPr algn="ctr"/>
                      <a:r>
                        <a:rPr lang="en-US" dirty="0" smtClean="0"/>
                        <a:t>TR</a:t>
                      </a:r>
                      <a:endParaRPr lang="en-US" dirty="0"/>
                    </a:p>
                  </a:txBody>
                  <a:tcPr/>
                </a:tc>
                <a:tc>
                  <a:txBody>
                    <a:bodyPr/>
                    <a:lstStyle/>
                    <a:p>
                      <a:pPr algn="ctr"/>
                      <a:r>
                        <a:rPr lang="en-US" dirty="0" smtClean="0"/>
                        <a:t>AR/MR</a:t>
                      </a:r>
                    </a:p>
                    <a:p>
                      <a:pPr algn="ctr"/>
                      <a:r>
                        <a:rPr lang="en-US" dirty="0" smtClean="0"/>
                        <a:t>Price</a:t>
                      </a:r>
                      <a:endParaRPr lang="en-US" dirty="0"/>
                    </a:p>
                  </a:txBody>
                  <a:tcPr/>
                </a:tc>
                <a:tc>
                  <a:txBody>
                    <a:bodyPr/>
                    <a:lstStyle/>
                    <a:p>
                      <a:pPr algn="ctr"/>
                      <a:r>
                        <a:rPr lang="en-US" dirty="0" smtClean="0"/>
                        <a:t>TC</a:t>
                      </a:r>
                      <a:endParaRPr lang="en-US" dirty="0"/>
                    </a:p>
                  </a:txBody>
                  <a:tcPr/>
                </a:tc>
                <a:tc>
                  <a:txBody>
                    <a:bodyPr/>
                    <a:lstStyle/>
                    <a:p>
                      <a:pPr algn="ctr"/>
                      <a:r>
                        <a:rPr lang="en-US" dirty="0" smtClean="0"/>
                        <a:t>MC</a:t>
                      </a:r>
                      <a:endParaRPr lang="en-US" dirty="0"/>
                    </a:p>
                  </a:txBody>
                  <a:tcPr/>
                </a:tc>
                <a:tc>
                  <a:txBody>
                    <a:bodyPr/>
                    <a:lstStyle/>
                    <a:p>
                      <a:pPr algn="ctr"/>
                      <a:r>
                        <a:rPr lang="en-US" dirty="0" smtClean="0"/>
                        <a:t>Total Profit</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16</a:t>
                      </a:r>
                      <a:endParaRPr lang="en-US" dirty="0"/>
                    </a:p>
                  </a:txBody>
                  <a:tcPr/>
                </a:tc>
                <a:tc>
                  <a:txBody>
                    <a:bodyPr/>
                    <a:lstStyle/>
                    <a:p>
                      <a:pPr algn="ctr"/>
                      <a:r>
                        <a:rPr lang="en-US" dirty="0" smtClean="0"/>
                        <a:t>16</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32</a:t>
                      </a:r>
                      <a:endParaRPr lang="en-US" dirty="0"/>
                    </a:p>
                  </a:txBody>
                  <a:tcPr/>
                </a:tc>
                <a:tc>
                  <a:txBody>
                    <a:bodyPr/>
                    <a:lstStyle/>
                    <a:p>
                      <a:pPr algn="ctr"/>
                      <a:r>
                        <a:rPr lang="en-US" dirty="0" smtClean="0"/>
                        <a:t>16</a:t>
                      </a:r>
                      <a:endParaRPr lang="en-US" dirty="0"/>
                    </a:p>
                  </a:txBody>
                  <a:tcPr/>
                </a:tc>
                <a:tc>
                  <a:txBody>
                    <a:bodyPr/>
                    <a:lstStyle/>
                    <a:p>
                      <a:pPr algn="ctr"/>
                      <a:r>
                        <a:rPr lang="en-US" dirty="0" smtClean="0"/>
                        <a:t>36</a:t>
                      </a:r>
                      <a:endParaRPr lang="en-US" dirty="0"/>
                    </a:p>
                  </a:txBody>
                  <a:tcPr/>
                </a:tc>
                <a:tc>
                  <a:txBody>
                    <a:bodyPr/>
                    <a:lstStyle/>
                    <a:p>
                      <a:pPr algn="ctr"/>
                      <a:r>
                        <a:rPr lang="en-US" dirty="0" smtClean="0"/>
                        <a:t>16</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48</a:t>
                      </a:r>
                      <a:endParaRPr lang="en-US" dirty="0"/>
                    </a:p>
                  </a:txBody>
                  <a:tcPr/>
                </a:tc>
                <a:tc>
                  <a:txBody>
                    <a:bodyPr/>
                    <a:lstStyle/>
                    <a:p>
                      <a:pPr algn="ctr"/>
                      <a:r>
                        <a:rPr lang="en-US" dirty="0" smtClean="0"/>
                        <a:t>16</a:t>
                      </a:r>
                      <a:endParaRPr lang="en-US" dirty="0"/>
                    </a:p>
                  </a:txBody>
                  <a:tcPr/>
                </a:tc>
                <a:tc>
                  <a:txBody>
                    <a:bodyPr/>
                    <a:lstStyle/>
                    <a:p>
                      <a:pPr algn="ctr"/>
                      <a:r>
                        <a:rPr lang="en-US" dirty="0" smtClean="0"/>
                        <a:t>44</a:t>
                      </a:r>
                      <a:endParaRPr lang="en-US" dirty="0"/>
                    </a:p>
                  </a:txBody>
                  <a:tcPr/>
                </a:tc>
                <a:tc>
                  <a:txBody>
                    <a:bodyPr/>
                    <a:lstStyle/>
                    <a:p>
                      <a:pPr algn="ctr"/>
                      <a:r>
                        <a:rPr lang="en-US" dirty="0" smtClean="0"/>
                        <a:t>8</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64</a:t>
                      </a:r>
                      <a:endParaRPr lang="en-US" dirty="0"/>
                    </a:p>
                  </a:txBody>
                  <a:tcPr/>
                </a:tc>
                <a:tc>
                  <a:txBody>
                    <a:bodyPr/>
                    <a:lstStyle/>
                    <a:p>
                      <a:pPr algn="ctr"/>
                      <a:r>
                        <a:rPr lang="en-US" dirty="0" smtClean="0"/>
                        <a:t>16</a:t>
                      </a:r>
                      <a:endParaRPr lang="en-US" dirty="0"/>
                    </a:p>
                  </a:txBody>
                  <a:tcPr/>
                </a:tc>
                <a:tc>
                  <a:txBody>
                    <a:bodyPr/>
                    <a:lstStyle/>
                    <a:p>
                      <a:pPr algn="ctr"/>
                      <a:r>
                        <a:rPr lang="en-US" dirty="0" smtClean="0"/>
                        <a:t>54</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80</a:t>
                      </a:r>
                      <a:endParaRPr lang="en-US" dirty="0"/>
                    </a:p>
                  </a:txBody>
                  <a:tcPr/>
                </a:tc>
                <a:tc>
                  <a:txBody>
                    <a:bodyPr/>
                    <a:lstStyle/>
                    <a:p>
                      <a:pPr algn="ctr"/>
                      <a:r>
                        <a:rPr lang="en-US" dirty="0" smtClean="0"/>
                        <a:t>16</a:t>
                      </a:r>
                      <a:endParaRPr lang="en-US" dirty="0"/>
                    </a:p>
                  </a:txBody>
                  <a:tcPr/>
                </a:tc>
                <a:tc>
                  <a:txBody>
                    <a:bodyPr/>
                    <a:lstStyle/>
                    <a:p>
                      <a:pPr algn="ctr"/>
                      <a:r>
                        <a:rPr lang="en-US" dirty="0" smtClean="0"/>
                        <a:t>70</a:t>
                      </a:r>
                      <a:endParaRPr lang="en-US" dirty="0"/>
                    </a:p>
                  </a:txBody>
                  <a:tcPr/>
                </a:tc>
                <a:tc>
                  <a:txBody>
                    <a:bodyPr/>
                    <a:lstStyle/>
                    <a:p>
                      <a:pPr algn="ctr"/>
                      <a:r>
                        <a:rPr lang="en-US" dirty="0" smtClean="0"/>
                        <a:t>16</a:t>
                      </a:r>
                      <a:endParaRPr lang="en-US" dirty="0"/>
                    </a:p>
                  </a:txBody>
                  <a:tcPr/>
                </a:tc>
                <a:tc>
                  <a:txBody>
                    <a:bodyPr/>
                    <a:lstStyle/>
                    <a:p>
                      <a:pPr algn="ctr"/>
                      <a:r>
                        <a:rPr lang="en-US" dirty="0" smtClean="0"/>
                        <a:t>+10</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96</a:t>
                      </a:r>
                      <a:endParaRPr lang="en-US" dirty="0"/>
                    </a:p>
                  </a:txBody>
                  <a:tcPr/>
                </a:tc>
                <a:tc>
                  <a:txBody>
                    <a:bodyPr/>
                    <a:lstStyle/>
                    <a:p>
                      <a:pPr algn="ctr"/>
                      <a:r>
                        <a:rPr lang="en-US" dirty="0" smtClean="0"/>
                        <a:t>16</a:t>
                      </a:r>
                      <a:endParaRPr lang="en-US" dirty="0"/>
                    </a:p>
                  </a:txBody>
                  <a:tcPr/>
                </a:tc>
                <a:tc>
                  <a:txBody>
                    <a:bodyPr/>
                    <a:lstStyle/>
                    <a:p>
                      <a:pPr algn="ctr"/>
                      <a:r>
                        <a:rPr lang="en-US" dirty="0" smtClean="0"/>
                        <a:t>90</a:t>
                      </a:r>
                      <a:endParaRPr lang="en-US" dirty="0"/>
                    </a:p>
                  </a:txBody>
                  <a:tcPr/>
                </a:tc>
                <a:tc>
                  <a:txBody>
                    <a:bodyPr/>
                    <a:lstStyle/>
                    <a:p>
                      <a:pPr algn="ctr"/>
                      <a:r>
                        <a:rPr lang="en-US" dirty="0" smtClean="0"/>
                        <a:t>20</a:t>
                      </a:r>
                      <a:endParaRPr lang="en-US" dirty="0"/>
                    </a:p>
                  </a:txBody>
                  <a:tcPr/>
                </a:tc>
                <a:tc>
                  <a:txBody>
                    <a:bodyPr/>
                    <a:lstStyle/>
                    <a:p>
                      <a:pPr algn="ctr"/>
                      <a:r>
                        <a:rPr lang="en-US" dirty="0" smtClean="0"/>
                        <a:t>+6</a:t>
                      </a:r>
                      <a:endParaRPr lang="en-US" dirty="0"/>
                    </a:p>
                  </a:txBody>
                  <a:tcPr/>
                </a:tc>
              </a:tr>
            </a:tbl>
          </a:graphicData>
        </a:graphic>
      </p:graphicFrame>
      <p:pic>
        <p:nvPicPr>
          <p:cNvPr id="5" name="Picture 4"/>
          <p:cNvPicPr>
            <a:picLocks noChangeAspect="1"/>
          </p:cNvPicPr>
          <p:nvPr/>
        </p:nvPicPr>
        <p:blipFill>
          <a:blip r:embed="rId2"/>
          <a:stretch>
            <a:fillRect/>
          </a:stretch>
        </p:blipFill>
        <p:spPr>
          <a:xfrm rot="16200000">
            <a:off x="7750783" y="1017046"/>
            <a:ext cx="3292281" cy="5139990"/>
          </a:xfrm>
          <a:prstGeom prst="rect">
            <a:avLst/>
          </a:prstGeom>
        </p:spPr>
      </p:pic>
      <p:sp>
        <p:nvSpPr>
          <p:cNvPr id="7" name="Content Placeholder 2"/>
          <p:cNvSpPr txBox="1">
            <a:spLocks/>
          </p:cNvSpPr>
          <p:nvPr/>
        </p:nvSpPr>
        <p:spPr>
          <a:xfrm>
            <a:off x="1119554" y="1690688"/>
            <a:ext cx="4704471" cy="363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b="1" dirty="0" smtClean="0">
                <a:effectLst>
                  <a:outerShdw blurRad="38100" dist="38100" dir="2700000" algn="tl">
                    <a:srgbClr val="000000">
                      <a:alpha val="43137"/>
                    </a:srgbClr>
                  </a:outerShdw>
                </a:effectLst>
              </a:rPr>
              <a:t>Cost and Revenue Schedule of a Firm (In ₹)</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5805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3150</Words>
  <Application>Microsoft Office PowerPoint</Application>
  <PresentationFormat>Widescreen</PresentationFormat>
  <Paragraphs>142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Price &amp; Output Determination Under Different Markets Structures </vt:lpstr>
      <vt:lpstr>Price &amp; Output Determination under perfect Competition</vt:lpstr>
      <vt:lpstr>Price Determination by Equilibrium Between &amp; Supply:</vt:lpstr>
      <vt:lpstr>Price of the Product</vt:lpstr>
      <vt:lpstr>Continue…</vt:lpstr>
      <vt:lpstr>The Quantity to be Produced</vt:lpstr>
      <vt:lpstr>Total Revenue and Total Cost Approach</vt:lpstr>
      <vt:lpstr>Marginal Revenue and Marginal Cost Approach</vt:lpstr>
      <vt:lpstr>Continue…</vt:lpstr>
      <vt:lpstr>Continue…</vt:lpstr>
      <vt:lpstr>Equilibrium of a Firm in the Short Run</vt:lpstr>
      <vt:lpstr>Equilibrium at Super Normal Profit</vt:lpstr>
      <vt:lpstr>Equilibrium at Normal Profit</vt:lpstr>
      <vt:lpstr>Equilibrium at Losses</vt:lpstr>
      <vt:lpstr>Equilibrium of a Firm in the Long Run</vt:lpstr>
      <vt:lpstr>Determination of Price and Output under Monopolistic Competition</vt:lpstr>
      <vt:lpstr>Short Period Equilibrium in Monopolistic Competition</vt:lpstr>
      <vt:lpstr>Three Situations for monopolistic competitive firm</vt:lpstr>
      <vt:lpstr>Conclusion </vt:lpstr>
      <vt:lpstr>Price and Output Determination in the Long Period</vt:lpstr>
      <vt:lpstr>Continue…</vt:lpstr>
      <vt:lpstr>Determination of Price, Output and Firm Equilibrium under Monopoly Competition</vt:lpstr>
      <vt:lpstr>Equilibrium under Monopoly Competition</vt:lpstr>
      <vt:lpstr>PRICE AND OUTPUT DETERMINATION UNDER SHORT PERIOD OR SHORT - RUN EQUILIBRIUM</vt:lpstr>
      <vt:lpstr>PRICE AND OUTPUT DETERMINATION UNDER SHORT PERIOD OR SHORT - RUN EQUILIBRIUM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&amp; Output Determination Under Different Markets Structures</dc:title>
  <dc:creator>dell</dc:creator>
  <cp:lastModifiedBy>dell</cp:lastModifiedBy>
  <cp:revision>35</cp:revision>
  <dcterms:created xsi:type="dcterms:W3CDTF">2022-10-17T08:24:24Z</dcterms:created>
  <dcterms:modified xsi:type="dcterms:W3CDTF">2022-11-30T09:37:21Z</dcterms:modified>
</cp:coreProperties>
</file>