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57" r:id="rId3"/>
    <p:sldId id="258" r:id="rId4"/>
    <p:sldId id="259" r:id="rId5"/>
    <p:sldId id="260" r:id="rId6"/>
    <p:sldId id="261" r:id="rId7"/>
    <p:sldId id="262" r:id="rId8"/>
    <p:sldId id="263" r:id="rId9"/>
    <p:sldId id="264" r:id="rId10"/>
    <p:sldId id="266" r:id="rId11"/>
    <p:sldId id="267" r:id="rId12"/>
    <p:sldId id="268" r:id="rId13"/>
    <p:sldId id="269" r:id="rId14"/>
    <p:sldId id="270" r:id="rId15"/>
    <p:sldId id="271"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83" d="100"/>
          <a:sy n="83" d="100"/>
        </p:scale>
        <p:origin x="-1426" y="-77"/>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ounded Rectangle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en-US" smtClean="0"/>
              <a:t>Click to edit Master title style</a:t>
            </a:r>
            <a:endParaRPr kumimoji="0" lang="en-US"/>
          </a:p>
        </p:txBody>
      </p:sp>
      <p:sp>
        <p:nvSpPr>
          <p:cNvPr id="20" name="Subtitle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9" name="Date Placeholder 18"/>
          <p:cNvSpPr>
            <a:spLocks noGrp="1"/>
          </p:cNvSpPr>
          <p:nvPr>
            <p:ph type="dt" sz="half" idx="10"/>
          </p:nvPr>
        </p:nvSpPr>
        <p:spPr/>
        <p:txBody>
          <a:bodyPr/>
          <a:lstStyle>
            <a:extLst/>
          </a:lstStyle>
          <a:p>
            <a:fld id="{4FB54E0F-8D09-4929-828C-E14CA5A7F9A9}" type="datetimeFigureOut">
              <a:rPr lang="en-US" smtClean="0"/>
              <a:pPr/>
              <a:t>4/10/2023</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11" name="Slide Number Placeholder 10"/>
          <p:cNvSpPr>
            <a:spLocks noGrp="1"/>
          </p:cNvSpPr>
          <p:nvPr>
            <p:ph type="sldNum" sz="quarter" idx="12"/>
          </p:nvPr>
        </p:nvSpPr>
        <p:spPr/>
        <p:txBody>
          <a:bodyPr/>
          <a:lstStyle>
            <a:extLst/>
          </a:lstStyle>
          <a:p>
            <a:fld id="{AC7C0362-4500-4CCE-A0A8-E08BDA4843FA}"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02920" y="530352"/>
            <a:ext cx="8183880" cy="4187952"/>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FB54E0F-8D09-4929-828C-E14CA5A7F9A9}" type="datetimeFigureOut">
              <a:rPr lang="en-US" smtClean="0"/>
              <a:pPr/>
              <a:t>4/10/2023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AC7C0362-4500-4CCE-A0A8-E08BDA4843F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33404"/>
            <a:ext cx="1981200" cy="5257799"/>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33400" y="533402"/>
            <a:ext cx="5943600" cy="525780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FB54E0F-8D09-4929-828C-E14CA5A7F9A9}" type="datetimeFigureOut">
              <a:rPr lang="en-US" smtClean="0"/>
              <a:pPr/>
              <a:t>4/10/2023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AC7C0362-4500-4CCE-A0A8-E08BDA4843F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a:xfrm>
            <a:off x="502920" y="530352"/>
            <a:ext cx="8183880" cy="4187952"/>
          </a:xfrm>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FB54E0F-8D09-4929-828C-E14CA5A7F9A9}" type="datetimeFigureOut">
              <a:rPr lang="en-US" smtClean="0"/>
              <a:pPr/>
              <a:t>4/10/2023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AC7C0362-4500-4CCE-A0A8-E08BDA4843FA}"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ed Rectangle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4FB54E0F-8D09-4929-828C-E14CA5A7F9A9}" type="datetimeFigureOut">
              <a:rPr lang="en-US" smtClean="0"/>
              <a:pPr/>
              <a:t>4/10/2023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AC7C0362-4500-4CCE-A0A8-E08BDA4843FA}"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4FB54E0F-8D09-4929-828C-E14CA5A7F9A9}" type="datetimeFigureOut">
              <a:rPr lang="en-US" smtClean="0"/>
              <a:pPr/>
              <a:t>4/10/2023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AC7C0362-4500-4CCE-A0A8-E08BDA4843FA}"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nchor="b"/>
          <a:lstStyle>
            <a:lvl1pPr>
              <a:defRPr b="1"/>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4FB54E0F-8D09-4929-828C-E14CA5A7F9A9}" type="datetimeFigureOut">
              <a:rPr lang="en-US" smtClean="0"/>
              <a:pPr/>
              <a:t>4/10/2023</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AC7C0362-4500-4CCE-A0A8-E08BDA4843FA}"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4FB54E0F-8D09-4929-828C-E14CA5A7F9A9}" type="datetimeFigureOut">
              <a:rPr lang="en-US" smtClean="0"/>
              <a:pPr/>
              <a:t>4/10/2023</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AC7C0362-4500-4CCE-A0A8-E08BDA4843F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4FB54E0F-8D09-4929-828C-E14CA5A7F9A9}" type="datetimeFigureOut">
              <a:rPr lang="en-US" smtClean="0"/>
              <a:pPr/>
              <a:t>4/10/2023</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AC7C0362-4500-4CCE-A0A8-E08BDA4843F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4FB54E0F-8D09-4929-828C-E14CA5A7F9A9}" type="datetimeFigureOut">
              <a:rPr lang="en-US" smtClean="0"/>
              <a:pPr/>
              <a:t>4/10/2023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AC7C0362-4500-4CCE-A0A8-E08BDA4843FA}"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 Single Corner Rectangle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4FB54E0F-8D09-4929-828C-E14CA5A7F9A9}" type="datetimeFigureOut">
              <a:rPr lang="en-US" smtClean="0"/>
              <a:pPr/>
              <a:t>4/10/2023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AC7C0362-4500-4CCE-A0A8-E08BDA4843FA}" type="slidenum">
              <a:rPr lang="en-US" smtClean="0"/>
              <a:pPr/>
              <a:t>‹#›</a:t>
            </a:fld>
            <a:endParaRPr lang="en-US"/>
          </a:p>
        </p:txBody>
      </p:sp>
      <p:sp>
        <p:nvSpPr>
          <p:cNvPr id="3" name="Picture Placeholder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en-US" smtClean="0"/>
              <a:t>Click icon to add picture</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ounded Rectangle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Title Placeholder 12"/>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en-US" smtClean="0"/>
              <a:t>Click to edit Master title style</a:t>
            </a:r>
            <a:endParaRPr kumimoji="0" lang="en-US"/>
          </a:p>
        </p:txBody>
      </p:sp>
      <p:sp>
        <p:nvSpPr>
          <p:cNvPr id="4" name="Text Placeholder 3"/>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5" name="Date Placeholder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4FB54E0F-8D09-4929-828C-E14CA5A7F9A9}" type="datetimeFigureOut">
              <a:rPr lang="en-US" smtClean="0"/>
              <a:pPr/>
              <a:t>4/10/2023</a:t>
            </a:fld>
            <a:endParaRPr lang="en-US"/>
          </a:p>
        </p:txBody>
      </p:sp>
      <p:sp>
        <p:nvSpPr>
          <p:cNvPr id="18" name="Footer Placeholder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en-US"/>
          </a:p>
        </p:txBody>
      </p:sp>
      <p:sp>
        <p:nvSpPr>
          <p:cNvPr id="5" name="Slide Number Placeholder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AC7C0362-4500-4CCE-A0A8-E08BDA4843FA}"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www.toppr.com/guides/economics/collection-of-data/source-and-collection/" TargetMode="External"/><Relationship Id="rId2" Type="http://schemas.openxmlformats.org/officeDocument/2006/relationships/hyperlink" Target="https://www.toppr.com/guides/physics/semiconductor-electronics-materials-devices-and-simple-circuits/digital-electronics-logic-gates/" TargetMode="External"/><Relationship Id="rId1" Type="http://schemas.openxmlformats.org/officeDocument/2006/relationships/slideLayout" Target="../slideLayouts/slideLayout2.xml"/><Relationship Id="rId5" Type="http://schemas.openxmlformats.org/officeDocument/2006/relationships/hyperlink" Target="https://www.toppr.com/guides/physics/sound/reflection-transmission-and-echo/" TargetMode="External"/><Relationship Id="rId4" Type="http://schemas.openxmlformats.org/officeDocument/2006/relationships/hyperlink" Target="https://www.toppr.com/guides/legal-aptitude/jurisprudence/kinds-of-ownership/"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indiankanoon.org/doc/1414109/"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indiankanoon.org/doc/1961176/"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Business Law (Module –V)</a:t>
            </a:r>
            <a:endParaRPr lang="en-US" dirty="0"/>
          </a:p>
        </p:txBody>
      </p:sp>
      <p:sp>
        <p:nvSpPr>
          <p:cNvPr id="3" name="Subtitle 2"/>
          <p:cNvSpPr>
            <a:spLocks noGrp="1"/>
          </p:cNvSpPr>
          <p:nvPr>
            <p:ph type="subTitle" idx="1"/>
          </p:nvPr>
        </p:nvSpPr>
        <p:spPr/>
        <p:txBody>
          <a:bodyPr/>
          <a:lstStyle/>
          <a:p>
            <a:r>
              <a:rPr lang="en-US" dirty="0" smtClean="0"/>
              <a:t>Dr. </a:t>
            </a:r>
            <a:r>
              <a:rPr lang="en-US" dirty="0" err="1" smtClean="0"/>
              <a:t>Samir</a:t>
            </a:r>
            <a:r>
              <a:rPr lang="en-US" dirty="0" smtClean="0"/>
              <a:t> </a:t>
            </a:r>
            <a:r>
              <a:rPr lang="en-US" dirty="0" err="1" smtClean="0"/>
              <a:t>kumar</a:t>
            </a:r>
            <a:r>
              <a:rPr lang="en-US" dirty="0" smtClean="0"/>
              <a:t> </a:t>
            </a:r>
            <a:r>
              <a:rPr lang="en-US" dirty="0" err="1" smtClean="0"/>
              <a:t>Panigrahi</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rmAutofit/>
          </a:bodyPr>
          <a:lstStyle/>
          <a:p>
            <a:r>
              <a:rPr lang="en-US" sz="1400" b="1" dirty="0"/>
              <a:t>Information Technology Act, 2000</a:t>
            </a:r>
          </a:p>
          <a:p>
            <a:r>
              <a:rPr lang="en-US" sz="1400" dirty="0"/>
              <a:t>In 1996, the United Nations Commission on International Trade Law (UNCITRAL) adopted the model law on electronic commerce</a:t>
            </a:r>
          </a:p>
          <a:p>
            <a:r>
              <a:rPr lang="en-US" sz="1400" dirty="0"/>
              <a:t>(E-commerce) to bring uniformity in the law in different countries.</a:t>
            </a:r>
          </a:p>
          <a:p>
            <a:r>
              <a:rPr lang="en-US" sz="1400" dirty="0"/>
              <a:t>Further, the General Assembly of the United Nations recommended that all countries must consider this model law before making changes to their own laws. India became the 12th country to enable cyber law after it passed the Information Technology Act, 2000.</a:t>
            </a:r>
          </a:p>
          <a:p>
            <a:r>
              <a:rPr lang="en-US" sz="1400" dirty="0"/>
              <a:t>The Information Technology Act, 2000 provides legal recognition to the transaction done via electronic exchange of data and other electronic means of communication or electronic commerce transactions.</a:t>
            </a:r>
          </a:p>
          <a:p>
            <a:r>
              <a:rPr lang="en-US" sz="1400" dirty="0"/>
              <a:t>This also involves the use of alternatives to a paper-based method</a:t>
            </a:r>
          </a:p>
          <a:p>
            <a:r>
              <a:rPr lang="en-US" sz="1400" dirty="0"/>
              <a:t>of communication and information storage to facilitate the electronic filing of documents with the Government agencies.</a:t>
            </a:r>
          </a:p>
          <a:p>
            <a:r>
              <a:rPr lang="en-US" sz="1400" dirty="0"/>
              <a:t/>
            </a:r>
            <a:br>
              <a:rPr lang="en-US" sz="1400" dirty="0"/>
            </a:br>
            <a:endParaRPr lang="en-US" sz="14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rmAutofit/>
          </a:bodyPr>
          <a:lstStyle/>
          <a:p>
            <a:r>
              <a:rPr lang="en-US" sz="1400" b="1" dirty="0"/>
              <a:t>Objectives of the Act</a:t>
            </a:r>
          </a:p>
          <a:p>
            <a:r>
              <a:rPr lang="en-US" sz="1400" dirty="0"/>
              <a:t>The objectives of the Act are as follows:</a:t>
            </a:r>
          </a:p>
          <a:p>
            <a:pPr lvl="0"/>
            <a:r>
              <a:rPr lang="en-US" sz="1400" dirty="0"/>
              <a:t>Grant legal recognition to all transactions done via electronic exchange of data or other electronic means of communication or e-commerce, in place of the earlier paper-based method of communication.</a:t>
            </a:r>
          </a:p>
          <a:p>
            <a:pPr lvl="0"/>
            <a:r>
              <a:rPr lang="en-US" sz="1400" dirty="0"/>
              <a:t>Give legal recognition to digital signatures for the authentication of any information or matters requiring legal authentication</a:t>
            </a:r>
          </a:p>
          <a:p>
            <a:pPr lvl="0"/>
            <a:r>
              <a:rPr lang="en-US" sz="1400" dirty="0"/>
              <a:t>Facilitate the electronic filing of documents with Government agencies and also departments</a:t>
            </a:r>
          </a:p>
          <a:p>
            <a:pPr lvl="0"/>
            <a:r>
              <a:rPr lang="en-US" sz="1400" dirty="0"/>
              <a:t>Facilitate the electronic storage of data</a:t>
            </a:r>
          </a:p>
          <a:p>
            <a:pPr lvl="0"/>
            <a:r>
              <a:rPr lang="en-US" sz="1400" dirty="0"/>
              <a:t>Give legal sanction and also facilitate the electronic transfer of funds between banks and financial institutions</a:t>
            </a:r>
          </a:p>
          <a:p>
            <a:pPr lvl="0"/>
            <a:r>
              <a:rPr lang="en-US" sz="1400" dirty="0"/>
              <a:t>Grant legal recognition to bankers under the Evidence Act, 1891 and the Reserve Bank of India Act, 1934, for keeping the books of accounts in electronic form.</a:t>
            </a:r>
          </a:p>
          <a:p>
            <a:r>
              <a:rPr lang="en-US" sz="1400" b="1" dirty="0"/>
              <a:t>Scope or Extent of the </a:t>
            </a:r>
            <a:r>
              <a:rPr lang="en-US" sz="1400" b="1" dirty="0" smtClean="0"/>
              <a:t>ACT</a:t>
            </a:r>
            <a:r>
              <a:rPr lang="en-US" sz="1400" b="1" dirty="0"/>
              <a:t> </a:t>
            </a:r>
            <a:endParaRPr lang="en-US" sz="1400" dirty="0"/>
          </a:p>
          <a:p>
            <a:r>
              <a:rPr lang="en-US" sz="1400" dirty="0"/>
              <a:t>It extends to the whole of India</a:t>
            </a:r>
          </a:p>
          <a:p>
            <a:r>
              <a:rPr lang="en-US" sz="1400" dirty="0"/>
              <a:t>It also applies to any offence or contravention committed outside India by any person irrespective of his nationality, provided such offence or contravention involves a computer, computer system or network located in India</a:t>
            </a:r>
            <a:r>
              <a:rPr lang="en-US" sz="1400" dirty="0" smtClean="0"/>
              <a:t>.</a:t>
            </a:r>
            <a:r>
              <a:rPr lang="en-US" sz="1400" dirty="0"/>
              <a:t/>
            </a:r>
            <a:br>
              <a:rPr lang="en-US" sz="1400" dirty="0"/>
            </a:br>
            <a:r>
              <a:rPr lang="en-US" sz="1400" dirty="0"/>
              <a:t/>
            </a:r>
            <a:br>
              <a:rPr lang="en-US" sz="1400" dirty="0"/>
            </a:br>
            <a:endParaRPr lang="en-US" sz="14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5897563"/>
          </a:xfrm>
        </p:spPr>
        <p:txBody>
          <a:bodyPr>
            <a:normAutofit fontScale="92500" lnSpcReduction="20000"/>
          </a:bodyPr>
          <a:lstStyle/>
          <a:p>
            <a:r>
              <a:rPr lang="en-US" sz="1400" b="1" dirty="0" smtClean="0"/>
              <a:t>Non-Applicability</a:t>
            </a:r>
            <a:r>
              <a:rPr lang="en-US" sz="1400" b="1" dirty="0"/>
              <a:t> </a:t>
            </a:r>
            <a:endParaRPr lang="en-US" sz="1400" dirty="0"/>
          </a:p>
          <a:p>
            <a:r>
              <a:rPr lang="en-US" sz="1400" dirty="0"/>
              <a:t>According to Section 1 (4) of the Information Technology Act, 2000, the Act is not applicable to the following documents</a:t>
            </a:r>
            <a:r>
              <a:rPr lang="en-US" sz="1400" dirty="0" smtClean="0"/>
              <a:t>:</a:t>
            </a:r>
            <a:r>
              <a:rPr lang="en-US" sz="1400" dirty="0"/>
              <a:t> </a:t>
            </a:r>
          </a:p>
          <a:p>
            <a:pPr lvl="0"/>
            <a:r>
              <a:rPr lang="en-US" sz="1400" dirty="0"/>
              <a:t>Execution of Negotiable Instrument under Negotiable Instruments Act, 1881, except </a:t>
            </a:r>
            <a:r>
              <a:rPr lang="en-US" sz="1400" dirty="0" err="1"/>
              <a:t>cheques</a:t>
            </a:r>
            <a:r>
              <a:rPr lang="en-US" sz="1400" dirty="0"/>
              <a:t>.</a:t>
            </a:r>
          </a:p>
          <a:p>
            <a:pPr lvl="0"/>
            <a:r>
              <a:rPr lang="en-US" sz="1400" dirty="0"/>
              <a:t>Execution of a Power of Attorney under the Powers of Attorney Act, 1882.</a:t>
            </a:r>
          </a:p>
          <a:p>
            <a:pPr lvl="0"/>
            <a:r>
              <a:rPr lang="en-US" sz="1400" dirty="0"/>
              <a:t>Creation of Trust under the Indian Trust Act, 1882.</a:t>
            </a:r>
          </a:p>
          <a:p>
            <a:pPr lvl="0"/>
            <a:r>
              <a:rPr lang="en-US" sz="1400" dirty="0"/>
              <a:t>Execution of a Will under the Indian Succession Act, 1925 including any other testamentary disposition</a:t>
            </a:r>
          </a:p>
          <a:p>
            <a:r>
              <a:rPr lang="en-US" sz="1400" dirty="0"/>
              <a:t>by whatever name called.</a:t>
            </a:r>
          </a:p>
          <a:p>
            <a:pPr lvl="0"/>
            <a:r>
              <a:rPr lang="en-US" sz="1400" dirty="0"/>
              <a:t>Entering into a contract for the sale of conveyance of immovable property or any interest in such property.</a:t>
            </a:r>
          </a:p>
          <a:p>
            <a:pPr lvl="0"/>
            <a:r>
              <a:rPr lang="en-US" sz="1400" dirty="0"/>
              <a:t>Any such class of documents or transactions as may be notified by the Central Government in the Gazette</a:t>
            </a:r>
            <a:r>
              <a:rPr lang="en-US" sz="1400" dirty="0" smtClean="0"/>
              <a:t>.</a:t>
            </a:r>
          </a:p>
          <a:p>
            <a:r>
              <a:rPr lang="en-US" sz="1400" b="1" dirty="0"/>
              <a:t>Digital Signature</a:t>
            </a:r>
          </a:p>
          <a:p>
            <a:r>
              <a:rPr lang="en-US" sz="1400" b="1" dirty="0"/>
              <a:t> </a:t>
            </a:r>
            <a:endParaRPr lang="en-US" sz="1400" dirty="0"/>
          </a:p>
          <a:p>
            <a:r>
              <a:rPr lang="en-US" sz="1400" b="1" dirty="0"/>
              <a:t> </a:t>
            </a:r>
            <a:r>
              <a:rPr lang="en-US" sz="1400" dirty="0" smtClean="0"/>
              <a:t>According </a:t>
            </a:r>
            <a:r>
              <a:rPr lang="en-US" sz="1400" dirty="0"/>
              <a:t>to Section 2(1) (p), digital signature means ‘authentication of any electronic record using an electronic method or procedure in accordance with the provisions of Section 3‘.</a:t>
            </a:r>
          </a:p>
          <a:p>
            <a:r>
              <a:rPr lang="en-US" sz="1400" dirty="0"/>
              <a:t> </a:t>
            </a:r>
            <a:r>
              <a:rPr lang="en-US" sz="1400" dirty="0" smtClean="0"/>
              <a:t>Further</a:t>
            </a:r>
            <a:r>
              <a:rPr lang="en-US" sz="1400" dirty="0"/>
              <a:t>, digital signatures authenticate the source of messages like an electronic mail or a contract in </a:t>
            </a:r>
            <a:r>
              <a:rPr lang="en-US" sz="1400" dirty="0">
                <a:hlinkClick r:id="rId2"/>
              </a:rPr>
              <a:t>electronic </a:t>
            </a:r>
            <a:r>
              <a:rPr lang="en-US" sz="1400" dirty="0"/>
              <a:t>form.</a:t>
            </a:r>
          </a:p>
          <a:p>
            <a:r>
              <a:rPr lang="en-US" sz="1400" dirty="0"/>
              <a:t> </a:t>
            </a:r>
            <a:r>
              <a:rPr lang="en-US" sz="1400" dirty="0" smtClean="0"/>
              <a:t>The </a:t>
            </a:r>
            <a:r>
              <a:rPr lang="en-US" sz="1400" dirty="0"/>
              <a:t>three important features of digital features are:</a:t>
            </a:r>
          </a:p>
          <a:p>
            <a:r>
              <a:rPr lang="en-US" sz="1400" dirty="0"/>
              <a:t> </a:t>
            </a:r>
            <a:r>
              <a:rPr lang="en-US" sz="1400" dirty="0" smtClean="0"/>
              <a:t>Authentication </a:t>
            </a:r>
            <a:r>
              <a:rPr lang="en-US" sz="1400" dirty="0"/>
              <a:t>– They authenticate the </a:t>
            </a:r>
            <a:r>
              <a:rPr lang="en-US" sz="1400" dirty="0">
                <a:hlinkClick r:id="rId3"/>
              </a:rPr>
              <a:t>source </a:t>
            </a:r>
            <a:r>
              <a:rPr lang="en-US" sz="1400" dirty="0"/>
              <a:t>of messages. Since the </a:t>
            </a:r>
            <a:r>
              <a:rPr lang="en-US" sz="1400" dirty="0">
                <a:hlinkClick r:id="rId4"/>
              </a:rPr>
              <a:t>ownership </a:t>
            </a:r>
            <a:r>
              <a:rPr lang="en-US" sz="1400" dirty="0"/>
              <a:t>of a digital certificate is bound to a specific user, the signature shows that the user sent it.</a:t>
            </a:r>
          </a:p>
          <a:p>
            <a:pPr lvl="0"/>
            <a:r>
              <a:rPr lang="en-US" sz="1400" dirty="0"/>
              <a:t>Integrity – Sometimes, the sender and receiver of a message need an assurance that the message was not </a:t>
            </a:r>
            <a:r>
              <a:rPr lang="en-US" sz="1400" dirty="0" smtClean="0"/>
              <a:t>altered during </a:t>
            </a:r>
            <a:r>
              <a:rPr lang="en-US" sz="1400" dirty="0">
                <a:hlinkClick r:id="rId5"/>
              </a:rPr>
              <a:t>transmission</a:t>
            </a:r>
            <a:r>
              <a:rPr lang="en-US" sz="1400" dirty="0"/>
              <a:t>. A digital certificate provides this feature.</a:t>
            </a:r>
          </a:p>
          <a:p>
            <a:pPr lvl="0"/>
            <a:r>
              <a:rPr lang="en-US" sz="1400" dirty="0"/>
              <a:t>Non-Repudiation – A sender cannot deny sending a message which has a digital signature.</a:t>
            </a:r>
          </a:p>
          <a:p>
            <a:r>
              <a:rPr lang="en-US" sz="1400" dirty="0"/>
              <a:t>Authentication of Electronic record </a:t>
            </a:r>
          </a:p>
          <a:p>
            <a:pPr>
              <a:buNone/>
            </a:pPr>
            <a:r>
              <a:rPr lang="en-US" sz="1400" dirty="0"/>
              <a:t> </a:t>
            </a:r>
          </a:p>
          <a:p>
            <a:endParaRPr lang="en-US" sz="14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rmAutofit fontScale="85000" lnSpcReduction="20000"/>
          </a:bodyPr>
          <a:lstStyle/>
          <a:p>
            <a:r>
              <a:rPr lang="en-US" sz="2200" b="1" dirty="0"/>
              <a:t>Electronic Governance (Section 4 -10)</a:t>
            </a:r>
            <a:endParaRPr lang="en-US" sz="2200" dirty="0"/>
          </a:p>
          <a:p>
            <a:pPr lvl="0"/>
            <a:r>
              <a:rPr lang="en-US" sz="2200" b="1" dirty="0"/>
              <a:t>Meaning of E- Governance</a:t>
            </a:r>
          </a:p>
          <a:p>
            <a:pPr lvl="0"/>
            <a:r>
              <a:rPr lang="en-US" sz="2200" b="1" dirty="0"/>
              <a:t>Provisions-</a:t>
            </a:r>
            <a:endParaRPr lang="en-US" sz="2200" dirty="0"/>
          </a:p>
          <a:p>
            <a:r>
              <a:rPr lang="en-US" sz="2200" b="1" dirty="0"/>
              <a:t> </a:t>
            </a:r>
            <a:endParaRPr lang="en-US" sz="2200" dirty="0"/>
          </a:p>
          <a:p>
            <a:pPr lvl="1"/>
            <a:r>
              <a:rPr lang="en-US" sz="2200" dirty="0"/>
              <a:t>Legal recognition of electronic records – Section 4</a:t>
            </a:r>
          </a:p>
          <a:p>
            <a:pPr lvl="1"/>
            <a:r>
              <a:rPr lang="en-US" sz="2200" dirty="0"/>
              <a:t>Legal recognition of digital signatures – Section 5</a:t>
            </a:r>
          </a:p>
          <a:p>
            <a:pPr lvl="1"/>
            <a:r>
              <a:rPr lang="en-US" sz="2200" dirty="0"/>
              <a:t>Use of electronic records and digital signatures in the Government and also its agencies – Section 6</a:t>
            </a:r>
          </a:p>
          <a:p>
            <a:pPr lvl="1"/>
            <a:r>
              <a:rPr lang="en-US" sz="2200" dirty="0"/>
              <a:t>Delivery of services by service provider - Section 6 A</a:t>
            </a:r>
          </a:p>
          <a:p>
            <a:pPr lvl="1"/>
            <a:r>
              <a:rPr lang="en-US" sz="2200" dirty="0"/>
              <a:t>Retention of electronic records – Section 7</a:t>
            </a:r>
          </a:p>
          <a:p>
            <a:pPr lvl="1"/>
            <a:r>
              <a:rPr lang="en-US" sz="2200" dirty="0"/>
              <a:t>Audit of documents, records or information maintained in electronic form - Section 7A</a:t>
            </a:r>
          </a:p>
          <a:p>
            <a:pPr lvl="1"/>
            <a:r>
              <a:rPr lang="en-US" sz="2200" dirty="0"/>
              <a:t>Publication in Electronic Gazette – Section 8</a:t>
            </a:r>
          </a:p>
          <a:p>
            <a:pPr lvl="1"/>
            <a:r>
              <a:rPr lang="en-US" sz="2200" dirty="0"/>
              <a:t>Section 6,7 and 8 Not to confer right to insist on the acceptance of documents in the electronic form – Section 9</a:t>
            </a:r>
          </a:p>
          <a:p>
            <a:pPr lvl="1"/>
            <a:r>
              <a:rPr lang="en-US" sz="2200" dirty="0"/>
              <a:t>Central Government’s power to make rules pertaining to digital signatures – Section 10</a:t>
            </a:r>
          </a:p>
          <a:p>
            <a:pPr lvl="1"/>
            <a:r>
              <a:rPr lang="en-US" sz="2200" dirty="0"/>
              <a:t>Validity of contracts formed through Electronic means – Section 10A</a:t>
            </a:r>
          </a:p>
          <a:p>
            <a:r>
              <a:rPr lang="en-US" dirty="0"/>
              <a:t/>
            </a:r>
            <a:br>
              <a:rPr lang="en-US" dirty="0"/>
            </a:br>
            <a:endParaRPr lang="en-US" sz="28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457200"/>
            <a:ext cx="7772400" cy="5562600"/>
          </a:xfrm>
        </p:spPr>
        <p:txBody>
          <a:bodyPr>
            <a:normAutofit/>
          </a:bodyPr>
          <a:lstStyle/>
          <a:p>
            <a:r>
              <a:rPr lang="en-US" sz="1600" dirty="0" smtClean="0"/>
              <a:t>The Cyber Appellant Tribunal was created under the Information Act of 2000. The tribunal solely has appellant jurisdiction, as its name implies. As a result, it has the ability to exercise its appellant jurisdiction over a judgment or order made by the Controller of Certifying Authorities or the adjudicating official, both on the facts and in law. In other words, it has the legal authority to investigate the decision or order’s accuracy, legality, and propriety. The Central Government has created the country’s first and only Cyber Appellate Tribunal in line with the terms of Section 48(1) of the Information Technology Act, 2000.</a:t>
            </a:r>
          </a:p>
          <a:p>
            <a:r>
              <a:rPr lang="en-US" sz="1600" dirty="0" smtClean="0"/>
              <a:t>Establishment of the Tribunal (Section 48)</a:t>
            </a:r>
          </a:p>
          <a:p>
            <a:r>
              <a:rPr lang="en-US" sz="1600" dirty="0" smtClean="0"/>
              <a:t>This </a:t>
            </a:r>
            <a:r>
              <a:rPr lang="en-US" sz="1600" dirty="0" smtClean="0">
                <a:hlinkClick r:id="rId2"/>
              </a:rPr>
              <a:t>Section</a:t>
            </a:r>
            <a:r>
              <a:rPr lang="en-US" sz="1600" dirty="0" smtClean="0"/>
              <a:t> explains how the Cyber Appellant Tribunal will be established. The central government will issue a notification establishing one or more appellant tribunals. The Central Government also lists all of the subjects and locations that come under the Tribunal’s jurisdiction in the announcement.</a:t>
            </a:r>
          </a:p>
          <a:p>
            <a:r>
              <a:rPr lang="en-US" sz="1600" dirty="0" smtClean="0"/>
              <a:t/>
            </a:r>
            <a:br>
              <a:rPr lang="en-US" sz="1600" dirty="0" smtClean="0"/>
            </a:br>
            <a:endParaRPr lang="en-US" sz="16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152400"/>
            <a:ext cx="7772400" cy="6248400"/>
          </a:xfrm>
        </p:spPr>
        <p:txBody>
          <a:bodyPr>
            <a:noAutofit/>
          </a:bodyPr>
          <a:lstStyle/>
          <a:p>
            <a:r>
              <a:rPr lang="en-US" sz="1600" dirty="0" smtClean="0"/>
              <a:t>Power and procedure of the Cyber Appellant Tribunal (Section 58)</a:t>
            </a:r>
          </a:p>
          <a:p>
            <a:r>
              <a:rPr lang="en-US" sz="1600" dirty="0" smtClean="0"/>
              <a:t>The Cyber Appellate Tribunal’s method and powers are laid forth in </a:t>
            </a:r>
            <a:r>
              <a:rPr lang="en-US" sz="1600" dirty="0" smtClean="0">
                <a:hlinkClick r:id="rId2"/>
              </a:rPr>
              <a:t>Section 58</a:t>
            </a:r>
            <a:r>
              <a:rPr lang="en-US" sz="1600" dirty="0" smtClean="0"/>
              <a:t> of the Information Technology Act, 2000</a:t>
            </a:r>
          </a:p>
          <a:p>
            <a:r>
              <a:rPr lang="en-US" sz="1600" dirty="0" smtClean="0"/>
              <a:t>Sub-clause (1) Section 58 states that the Cyber Appellate Tribunal is not bound by the Code of Civil Procedure, 1908, but rather by the principles of natural justice and that the Cyber Appellate Tribunal, subject to the other provisions of this Act and any rules, has the authority to regulate its own procedure, including the location of its hearings.</a:t>
            </a:r>
          </a:p>
          <a:p>
            <a:r>
              <a:rPr lang="en-US" sz="1600" dirty="0" smtClean="0"/>
              <a:t>Clause (2) Section 58 stipulates that, for the purposes of executing its responsibilities under this Act, the Cyber Appellate Tribunal shall have the same powers as a civil court under the Code of Civil Procedure, 1908, while trying an action, in respect of the following matters:</a:t>
            </a:r>
          </a:p>
          <a:p>
            <a:r>
              <a:rPr lang="en-US" sz="1600" dirty="0" smtClean="0"/>
              <a:t> (a) Summoning and enforcing the attendance of any person and examining him on oath;</a:t>
            </a:r>
          </a:p>
          <a:p>
            <a:r>
              <a:rPr lang="en-US" sz="1600" dirty="0" smtClean="0"/>
              <a:t>(b) Requiring the discovery and production of documents or other electronic records;</a:t>
            </a:r>
          </a:p>
          <a:p>
            <a:r>
              <a:rPr lang="en-US" sz="1600" dirty="0" smtClean="0"/>
              <a:t>(c) Receiving evidence on affidavits;</a:t>
            </a:r>
          </a:p>
          <a:p>
            <a:r>
              <a:rPr lang="en-US" sz="1600" dirty="0" smtClean="0"/>
              <a:t>(d) Issuing commissions for the examination of witnesses or documents;</a:t>
            </a:r>
          </a:p>
          <a:p>
            <a:r>
              <a:rPr lang="en-US" sz="1600" dirty="0" smtClean="0"/>
              <a:t>(e) Reviewing its decisions;</a:t>
            </a:r>
          </a:p>
          <a:p>
            <a:r>
              <a:rPr lang="en-US" sz="1600" dirty="0" smtClean="0"/>
              <a:t>(f) Dismissing an application for default or deciding it ex parte;</a:t>
            </a:r>
          </a:p>
          <a:p>
            <a:r>
              <a:rPr lang="en-US" sz="1600" dirty="0" smtClean="0"/>
              <a:t>(g) Any other matter which may be prescribed.</a:t>
            </a:r>
          </a:p>
          <a:p>
            <a:pPr>
              <a:buNone/>
            </a:pPr>
            <a:endParaRPr lang="en-US" sz="1600" dirty="0" smtClean="0"/>
          </a:p>
          <a:p>
            <a:endParaRPr lang="en-US" sz="16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a:bodyPr>
          <a:lstStyle/>
          <a:p>
            <a:r>
              <a:rPr lang="en-US" sz="1800" b="1" dirty="0" smtClean="0"/>
              <a:t>Learning Objectives:</a:t>
            </a:r>
            <a:r>
              <a:rPr lang="en-US" sz="1600" dirty="0" smtClean="0"/>
              <a:t> </a:t>
            </a:r>
          </a:p>
          <a:p>
            <a:r>
              <a:rPr lang="en-US" sz="1600" dirty="0" smtClean="0"/>
              <a:t>The objective of the course is to impart basic knowledge of the important business laws along with relevant case laws.</a:t>
            </a:r>
          </a:p>
          <a:p>
            <a:r>
              <a:rPr lang="en-US" sz="1600" dirty="0" smtClean="0"/>
              <a:t>To practically apply these laws in real life situations with the help of cases and rulings</a:t>
            </a:r>
            <a:r>
              <a:rPr lang="en-US" sz="1600" b="1" dirty="0" smtClean="0"/>
              <a:t>.</a:t>
            </a:r>
          </a:p>
          <a:p>
            <a:endParaRPr lang="en-US" sz="1600" b="1" dirty="0" smtClean="0"/>
          </a:p>
          <a:p>
            <a:r>
              <a:rPr lang="en-US" sz="1800" b="1" dirty="0" smtClean="0"/>
              <a:t>Contents :</a:t>
            </a:r>
          </a:p>
          <a:p>
            <a:r>
              <a:rPr lang="en-US" sz="1400" dirty="0" smtClean="0"/>
              <a:t>Consumer Protection Act</a:t>
            </a:r>
          </a:p>
          <a:p>
            <a:r>
              <a:rPr lang="en-US" sz="1400" dirty="0" smtClean="0"/>
              <a:t>Object, Scope, </a:t>
            </a:r>
          </a:p>
          <a:p>
            <a:r>
              <a:rPr lang="en-US" sz="1400" dirty="0" smtClean="0"/>
              <a:t>Definition and Right of the consumer</a:t>
            </a:r>
          </a:p>
          <a:p>
            <a:r>
              <a:rPr lang="en-US" sz="1400" dirty="0" smtClean="0"/>
              <a:t>Definition  and scope of the IT act.</a:t>
            </a:r>
          </a:p>
          <a:p>
            <a:r>
              <a:rPr lang="en-US" sz="1400" dirty="0" smtClean="0"/>
              <a:t>Digital  signature</a:t>
            </a:r>
          </a:p>
          <a:p>
            <a:r>
              <a:rPr lang="en-US" sz="1400" dirty="0" smtClean="0"/>
              <a:t>Electronic Governance</a:t>
            </a:r>
          </a:p>
          <a:p>
            <a:r>
              <a:rPr lang="en-US" sz="1400" dirty="0" smtClean="0"/>
              <a:t>Cyber regulation  Appellate Tribunal </a:t>
            </a:r>
          </a:p>
          <a:p>
            <a:endParaRPr lang="en-US" sz="1400" dirty="0" smtClean="0"/>
          </a:p>
          <a:p>
            <a:endParaRPr lang="en-US" sz="1400" dirty="0" smtClean="0"/>
          </a:p>
          <a:p>
            <a:endParaRPr lang="en-US" sz="1400" dirty="0" smtClean="0"/>
          </a:p>
          <a:p>
            <a:endParaRPr lang="en-US" sz="14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fontScale="85000" lnSpcReduction="20000"/>
          </a:bodyPr>
          <a:lstStyle/>
          <a:p>
            <a:pPr lvl="1"/>
            <a:r>
              <a:rPr lang="en-US" sz="2200" b="1" dirty="0"/>
              <a:t>About Consumer Protection Act</a:t>
            </a:r>
          </a:p>
          <a:p>
            <a:r>
              <a:rPr lang="en-US" sz="2100" dirty="0"/>
              <a:t>The post-independence period witnessed a change in focus towards industrialization and economic development which led to the increase in consumer as well as the consumption of goods and services. This in turn led to the consumer exploitation on the part of the business enterprises. Consequently there was a growing consumer awareness which led to consumer movement throughout the country. This led to the enactment of the Consumer Protection Act, 1986. The Consumer Protection Act, 1986 came into effect from 15</a:t>
            </a:r>
            <a:r>
              <a:rPr lang="en-US" sz="2100" baseline="30000" dirty="0"/>
              <a:t>th</a:t>
            </a:r>
            <a:r>
              <a:rPr lang="en-US" sz="2100" dirty="0"/>
              <a:t> April, 1987 except chapter 3</a:t>
            </a:r>
            <a:r>
              <a:rPr lang="en-US" sz="2100" baseline="30000" dirty="0"/>
              <a:t>rd</a:t>
            </a:r>
            <a:r>
              <a:rPr lang="en-US" sz="2100" dirty="0"/>
              <a:t> (regarding Consumer Disputes Redressal Agencies) which came into effect from1st July, 1987. The Act has been enacted to provide for better protection and promotion of consumer rights through the establishment of consumer councils and other authorities for settlement of customer’s disputes. The Act is applicable to the whole of India except the state of Jammu and Kashmir.</a:t>
            </a:r>
          </a:p>
          <a:p>
            <a:r>
              <a:rPr lang="en-US" sz="2100" dirty="0"/>
              <a:t>Under the Act, consumer disputes redressal agencies have been set up throughout the country at the district level, state level and national level to provide simple, inexpensive and speedy justice to the consumers having complaints against defective goods, deficient services, unfair and restrictive trade practices. The Act was amended in the years 1991, 1993 and 2002.</a:t>
            </a:r>
          </a:p>
          <a:p>
            <a:endParaRPr lang="en-US" sz="14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rmAutofit fontScale="92500"/>
          </a:bodyPr>
          <a:lstStyle/>
          <a:p>
            <a:pPr lvl="1"/>
            <a:r>
              <a:rPr lang="en-US" sz="1400" b="1" dirty="0"/>
              <a:t>Meaning of Consumer</a:t>
            </a:r>
          </a:p>
          <a:p>
            <a:r>
              <a:rPr lang="en-US" sz="1400" dirty="0"/>
              <a:t>Section 2 (1) (d) of the Act defines the word ‘consumer’ and it includes the following </a:t>
            </a:r>
            <a:r>
              <a:rPr lang="en-US" sz="1400" dirty="0" smtClean="0"/>
              <a:t>persons—</a:t>
            </a:r>
            <a:endParaRPr lang="en-US" sz="1400" dirty="0"/>
          </a:p>
          <a:p>
            <a:pPr lvl="0"/>
            <a:r>
              <a:rPr lang="en-US" sz="1400" dirty="0"/>
              <a:t>A person who buys any goods for a consideration which has been paid or promised or partly paid and partly promised or under any system of deferred payment. It also includes any other user of such goods when such use is made with the approval of the buyer. The expression, however, does not include a person who obtains such goods for resale or for any commercial purpose</a:t>
            </a:r>
            <a:r>
              <a:rPr lang="en-US" sz="1400" dirty="0" smtClean="0"/>
              <a:t>.</a:t>
            </a:r>
          </a:p>
          <a:p>
            <a:r>
              <a:rPr lang="en-US" sz="1400" b="1" dirty="0"/>
              <a:t>Scope of the Act	 </a:t>
            </a:r>
            <a:endParaRPr lang="en-US" sz="1400" dirty="0"/>
          </a:p>
          <a:p>
            <a:r>
              <a:rPr lang="en-US" sz="1400" dirty="0"/>
              <a:t>The Act extends to the whole of India except the State of Jammu and Kashmir and applies to all goods and services unless otherwise notified by the Central Government. The Act received the Presidents assent on 24.12.1986. However, all provisions of the Act except those relating to establishment, composition, jurisdiction, etc. of the Consumer Disputes Agencies (which came into force on 1.7.1987) came into force on 15.4.1987.</a:t>
            </a:r>
          </a:p>
          <a:p>
            <a:r>
              <a:rPr lang="en-US" sz="1400" b="1" dirty="0"/>
              <a:t> </a:t>
            </a:r>
            <a:r>
              <a:rPr lang="en-US" sz="1400" dirty="0"/>
              <a:t>Section 2(1) of the Act defines various terms used in the Act. Some of the definitions are given </a:t>
            </a:r>
            <a:r>
              <a:rPr lang="en-US" sz="1400" dirty="0" smtClean="0"/>
              <a:t>here under:</a:t>
            </a:r>
            <a:r>
              <a:rPr lang="en-US" sz="1400" dirty="0"/>
              <a:t> </a:t>
            </a:r>
          </a:p>
          <a:p>
            <a:r>
              <a:rPr lang="en-US" sz="1400" b="1" i="1" dirty="0"/>
              <a:t>Complainant </a:t>
            </a:r>
            <a:r>
              <a:rPr lang="en-US" sz="1400" i="1" dirty="0"/>
              <a:t>means</a:t>
            </a:r>
            <a:endParaRPr lang="en-US" sz="1400" dirty="0"/>
          </a:p>
          <a:p>
            <a:r>
              <a:rPr lang="en-US" sz="1400" i="1" dirty="0"/>
              <a:t> </a:t>
            </a:r>
            <a:r>
              <a:rPr lang="en-US" sz="1400" dirty="0" smtClean="0"/>
              <a:t>a </a:t>
            </a:r>
            <a:r>
              <a:rPr lang="en-US" sz="1400" dirty="0"/>
              <a:t>consumer, </a:t>
            </a:r>
            <a:r>
              <a:rPr lang="en-US" sz="1400" dirty="0" smtClean="0"/>
              <a:t>or</a:t>
            </a:r>
            <a:r>
              <a:rPr lang="en-US" sz="1400" dirty="0"/>
              <a:t> </a:t>
            </a:r>
          </a:p>
          <a:p>
            <a:pPr lvl="0"/>
            <a:r>
              <a:rPr lang="en-US" sz="1400" dirty="0"/>
              <a:t>any voluntary consumer association registered under the Companies Act, 1956, or under any other law for the time being in force; or</a:t>
            </a:r>
          </a:p>
          <a:p>
            <a:pPr lvl="0"/>
            <a:r>
              <a:rPr lang="en-US" sz="1400" dirty="0"/>
              <a:t>the Central Government or any State Government, who or which makes a complaint; </a:t>
            </a:r>
            <a:r>
              <a:rPr lang="en-US" sz="1400" dirty="0" smtClean="0"/>
              <a:t>or</a:t>
            </a:r>
            <a:r>
              <a:rPr lang="en-US" sz="1400" dirty="0"/>
              <a:t> </a:t>
            </a:r>
          </a:p>
          <a:p>
            <a:pPr lvl="0"/>
            <a:r>
              <a:rPr lang="en-US" sz="1400" dirty="0"/>
              <a:t>one or more consumers where there are numerous consumers having the same interest</a:t>
            </a:r>
            <a:r>
              <a:rPr lang="en-US" sz="1400" dirty="0" smtClean="0"/>
              <a:t>;</a:t>
            </a:r>
            <a:r>
              <a:rPr lang="en-US" sz="1400" dirty="0"/>
              <a:t> </a:t>
            </a:r>
          </a:p>
          <a:p>
            <a:pPr lvl="0"/>
            <a:r>
              <a:rPr lang="en-US" sz="1400" dirty="0"/>
              <a:t>in case of death of a consumer, his legal heir or representative; who or which makes a complaint [Section 2(1)(b)]</a:t>
            </a:r>
          </a:p>
          <a:p>
            <a:r>
              <a:rPr lang="en-US" sz="1400" dirty="0"/>
              <a:t/>
            </a:r>
            <a:br>
              <a:rPr lang="en-US" sz="1400" dirty="0"/>
            </a:br>
            <a:endParaRPr lang="en-US" sz="1400" dirty="0"/>
          </a:p>
          <a:p>
            <a:endParaRPr lang="en-US" sz="14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rmAutofit lnSpcReduction="10000"/>
          </a:bodyPr>
          <a:lstStyle/>
          <a:p>
            <a:pPr lvl="1"/>
            <a:r>
              <a:rPr lang="en-US" sz="1400" b="1" dirty="0"/>
              <a:t>RIGHTS OF THE CONSUMERS AND RELIEFS AVAILABLE TO CONSUMERS</a:t>
            </a:r>
          </a:p>
          <a:p>
            <a:r>
              <a:rPr lang="en-US" sz="1400" b="1" dirty="0"/>
              <a:t>Section 6 of the Act recognizes the following rights:</a:t>
            </a:r>
            <a:endParaRPr lang="en-US" sz="1400" dirty="0"/>
          </a:p>
          <a:p>
            <a:pPr lvl="2"/>
            <a:r>
              <a:rPr lang="en-US" sz="1400" b="1" dirty="0"/>
              <a:t>Right to safety: </a:t>
            </a:r>
            <a:r>
              <a:rPr lang="en-US" sz="1400" dirty="0"/>
              <a:t>the right to be protected against the marketing of goods and services which are hazardous to life and property.</a:t>
            </a:r>
          </a:p>
          <a:p>
            <a:pPr lvl="2"/>
            <a:r>
              <a:rPr lang="en-US" sz="1400" b="1" dirty="0"/>
              <a:t>Right to be informed: </a:t>
            </a:r>
            <a:r>
              <a:rPr lang="en-US" sz="1400" dirty="0"/>
              <a:t>the right to be informed about the quality, quantity, potency, purity, standard and price of goods </a:t>
            </a:r>
            <a:r>
              <a:rPr lang="en-US" sz="1400" dirty="0" smtClean="0"/>
              <a:t>or services</a:t>
            </a:r>
            <a:r>
              <a:rPr lang="en-US" sz="1400" dirty="0"/>
              <a:t>, as the case may be, so as to protect the </a:t>
            </a:r>
            <a:r>
              <a:rPr lang="en-US" sz="1400" dirty="0" smtClean="0"/>
              <a:t>consumer against </a:t>
            </a:r>
            <a:r>
              <a:rPr lang="en-US" sz="1400" dirty="0"/>
              <a:t>unfair trade practices.</a:t>
            </a:r>
          </a:p>
          <a:p>
            <a:pPr lvl="2"/>
            <a:r>
              <a:rPr lang="en-US" sz="1400" b="1" dirty="0"/>
              <a:t>Right to choose: </a:t>
            </a:r>
            <a:r>
              <a:rPr lang="en-US" sz="1400" dirty="0"/>
              <a:t>the right to be assured, wherever possible, access to a variety of goods and services at competitive prices.</a:t>
            </a:r>
          </a:p>
          <a:p>
            <a:pPr lvl="2"/>
            <a:r>
              <a:rPr lang="en-US" sz="1400" b="1" dirty="0"/>
              <a:t>Right to be heard: </a:t>
            </a:r>
            <a:r>
              <a:rPr lang="en-US" sz="1400" dirty="0"/>
              <a:t>the consumers interests will receive due consideration at appropriate forums.</a:t>
            </a:r>
          </a:p>
          <a:p>
            <a:pPr lvl="2"/>
            <a:r>
              <a:rPr lang="en-US" sz="1400" b="1" dirty="0"/>
              <a:t>Right to seek redressal: </a:t>
            </a:r>
            <a:r>
              <a:rPr lang="en-US" sz="1400" dirty="0"/>
              <a:t>against unfair practices or restrictive trade practices or unscrupulous exploitation of consumers.</a:t>
            </a:r>
          </a:p>
          <a:p>
            <a:pPr lvl="2"/>
            <a:r>
              <a:rPr lang="en-US" sz="1400" dirty="0"/>
              <a:t/>
            </a:r>
            <a:br>
              <a:rPr lang="en-US" sz="1400" dirty="0"/>
            </a:br>
            <a:r>
              <a:rPr lang="en-US" sz="1400" b="1" dirty="0"/>
              <a:t>Right to consumer education: </a:t>
            </a:r>
            <a:r>
              <a:rPr lang="en-US" sz="1400" dirty="0"/>
              <a:t>the right to acquire the knowledge and skill to be an informed consumer.</a:t>
            </a:r>
          </a:p>
          <a:p>
            <a:r>
              <a:rPr lang="en-US" sz="1400" dirty="0"/>
              <a:t>The consumers in case of their grievances can approach any of the three tier quasi-judicial redressal machinery envisaged in the Act. Any consumer or recognized consumer association or the Central government or State Government could file a complaint with any of the redressal forums. The filing of complaints with the redressal forums depends upon the value of the goods or services and the compensation claimed. If the value of the goods or services and the compensation is within Rs. 20 </a:t>
            </a:r>
            <a:r>
              <a:rPr lang="en-US" sz="1400" dirty="0" err="1"/>
              <a:t>lakhs</a:t>
            </a:r>
            <a:r>
              <a:rPr lang="en-US" sz="1400" dirty="0"/>
              <a:t>, then the complaint can be filed in the district forum within the local limits of whose jurisdiction the opposite party actually resides or carries on business or has a branch office or personally works for gain or where the cause of action, wholly or in part, arises (Sec. 11).</a:t>
            </a:r>
          </a:p>
          <a:p>
            <a:endParaRPr lang="en-US" sz="14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fontScale="92500" lnSpcReduction="10000"/>
          </a:bodyPr>
          <a:lstStyle/>
          <a:p>
            <a:r>
              <a:rPr lang="en-US" sz="1400" b="1" dirty="0"/>
              <a:t> CONSUMER PROTECTION COUNCILS	</a:t>
            </a:r>
            <a:endParaRPr lang="en-US" sz="1400" dirty="0"/>
          </a:p>
          <a:p>
            <a:r>
              <a:rPr lang="en-US" sz="1400" b="1" dirty="0"/>
              <a:t> </a:t>
            </a:r>
            <a:endParaRPr lang="en-US" sz="1400" dirty="0"/>
          </a:p>
          <a:p>
            <a:r>
              <a:rPr lang="en-US" sz="1400" dirty="0"/>
              <a:t>The interests of consumers are sought to be promoted and protected under the Act inter alia by establishment of Consumer Protection Councils at the Central, State and District Levels. Chapter II of the Consumer Protection Act, 1986 comprising Sections 4 to 8 deals with Consumer Protection </a:t>
            </a:r>
            <a:r>
              <a:rPr lang="en-US" sz="1400" dirty="0" smtClean="0"/>
              <a:t>Councils. </a:t>
            </a:r>
          </a:p>
          <a:p>
            <a:r>
              <a:rPr lang="en-US" sz="1400" b="1" dirty="0" smtClean="0"/>
              <a:t> </a:t>
            </a:r>
            <a:r>
              <a:rPr lang="en-US" sz="1400" b="1" dirty="0"/>
              <a:t>Central Consumer Protection Council	</a:t>
            </a:r>
          </a:p>
          <a:p>
            <a:r>
              <a:rPr lang="en-US" sz="1400" b="1" dirty="0"/>
              <a:t> </a:t>
            </a:r>
            <a:r>
              <a:rPr lang="en-US" sz="1400" dirty="0" smtClean="0"/>
              <a:t>Section </a:t>
            </a:r>
            <a:r>
              <a:rPr lang="en-US" sz="1400" dirty="0"/>
              <a:t>4 empowers the Central Government to establish a Council to be known as the Central Consumer Protection Council (hereinafter referred to as the Central Council), consisting of the Minister in charge of Consumer Affairs in the Central Government, as its Chairman, and such number of other official or non- official members representing such interests as may be prescribed. However, the Consumer Protection Rules, 1987 restrict the number of members of the Central Council to 150 members</a:t>
            </a:r>
            <a:r>
              <a:rPr lang="en-US" sz="1400" dirty="0" smtClean="0"/>
              <a:t>.</a:t>
            </a:r>
            <a:r>
              <a:rPr lang="en-US" sz="1400" dirty="0"/>
              <a:t> </a:t>
            </a:r>
          </a:p>
          <a:p>
            <a:r>
              <a:rPr lang="en-US" sz="1400" dirty="0"/>
              <a:t>Section 5 of the Act requires the Central Council to meet as and when necessary, but </a:t>
            </a:r>
            <a:r>
              <a:rPr lang="en-US" sz="1400" dirty="0" err="1"/>
              <a:t>atleast</a:t>
            </a:r>
            <a:r>
              <a:rPr lang="en-US" sz="1400" dirty="0"/>
              <a:t> once in every year. The procedure in regard to transaction of its business at the meeting is given in Rule 4 of the Rules.</a:t>
            </a:r>
          </a:p>
          <a:p>
            <a:r>
              <a:rPr lang="en-US" sz="1400" dirty="0" smtClean="0"/>
              <a:t>  </a:t>
            </a:r>
            <a:r>
              <a:rPr lang="en-US" sz="1400" b="1" dirty="0"/>
              <a:t> State Consumer Protection Council	 </a:t>
            </a:r>
            <a:endParaRPr lang="en-US" sz="1400" dirty="0"/>
          </a:p>
          <a:p>
            <a:r>
              <a:rPr lang="en-US" sz="1400" dirty="0"/>
              <a:t>Section 7 provides for the establishment of State Consumer Protection Councils by any State Government (by notification) to be known as Consumer Protection Council for (name of the State). The State Council shall consist of a Minister </a:t>
            </a:r>
            <a:r>
              <a:rPr lang="en-US" sz="1400" dirty="0" err="1"/>
              <a:t>incharge</a:t>
            </a:r>
            <a:r>
              <a:rPr lang="en-US" sz="1400" dirty="0"/>
              <a:t> of Consumer Affairs in the State Government as its Chairman and such number of other official or non-official members representing such interests as may be prescribed by the State Government and such number of other official or non official members, not exceeding ten, as may be nominated by the Central Government. The State Council shall meet as and when necessary but not less than two meetings shall be held every year. The procedure to be observed in regard to the transaction of its business at such meetings shall be prescribed by the State Government.</a:t>
            </a:r>
          </a:p>
          <a:p>
            <a:r>
              <a:rPr lang="en-US" sz="1400" dirty="0"/>
              <a:t> </a:t>
            </a:r>
          </a:p>
          <a:p>
            <a:pPr>
              <a:buNone/>
            </a:pPr>
            <a:r>
              <a:rPr lang="en-US" sz="1400" dirty="0"/>
              <a:t> </a:t>
            </a:r>
          </a:p>
          <a:p>
            <a:endParaRPr lang="en-US" sz="14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a:bodyPr>
          <a:lstStyle/>
          <a:p>
            <a:r>
              <a:rPr lang="en-US" sz="1400" b="1" dirty="0"/>
              <a:t> District Consumer Protection Council	 </a:t>
            </a:r>
            <a:endParaRPr lang="en-US" sz="1400" dirty="0"/>
          </a:p>
          <a:p>
            <a:r>
              <a:rPr lang="en-US" sz="1400" dirty="0"/>
              <a:t>In order to promote and protect the rights of the consumers within the district, section 8A provides for establishment in every district of a council to be known as the District Consumer Protection Council .It shall consist of the Collector of the district (by whatever name called), who shall be its Chairman and such number of other official and non-official members representing such interests as may be prescribed by the State Government. The District Council shall meet as and when necessary but not less than two meetings shall be held every year. The District Council shall meet at such time and place within the district as the Chairman may think fit and shall observe such procedure in regard to the transaction of its business as may be prescribed by the State Government.</a:t>
            </a:r>
          </a:p>
          <a:p>
            <a:r>
              <a:rPr lang="en-US" sz="1400" dirty="0"/>
              <a:t> </a:t>
            </a:r>
          </a:p>
          <a:p>
            <a:r>
              <a:rPr lang="en-US" sz="1400" b="1" dirty="0"/>
              <a:t> REDRESSAL MACHINERY UNDER THE ACT	 </a:t>
            </a:r>
            <a:endParaRPr lang="en-US" sz="1400" dirty="0"/>
          </a:p>
          <a:p>
            <a:r>
              <a:rPr lang="en-US" sz="1400" dirty="0"/>
              <a:t>The Act provides for a three-tier quasi-judicial redressal machinery at the District, State and National level for redressal of consumer disputes and grievances. The District Forum has jurisdiction to entertain complaints where the value of goods/services complained against and the compensation, if any claimed, does not exceed Rs.20 </a:t>
            </a:r>
            <a:r>
              <a:rPr lang="en-US" sz="1400" dirty="0" err="1"/>
              <a:t>lakhs</a:t>
            </a:r>
            <a:r>
              <a:rPr lang="en-US" sz="1400" dirty="0"/>
              <a:t>, the State Commission for claims exceeding Rs. 20 </a:t>
            </a:r>
            <a:r>
              <a:rPr lang="en-US" sz="1400" dirty="0" err="1"/>
              <a:t>lakhs</a:t>
            </a:r>
            <a:r>
              <a:rPr lang="en-US" sz="1400" dirty="0"/>
              <a:t> but not exceeding Rs. 1 </a:t>
            </a:r>
            <a:r>
              <a:rPr lang="en-US" sz="1400" dirty="0" err="1"/>
              <a:t>crore</a:t>
            </a:r>
            <a:r>
              <a:rPr lang="en-US" sz="1400" dirty="0"/>
              <a:t>; and the National Commission for claims exceeding Rs.1 </a:t>
            </a:r>
            <a:r>
              <a:rPr lang="en-US" sz="1400" dirty="0" err="1"/>
              <a:t>crore</a:t>
            </a:r>
            <a:r>
              <a:rPr lang="en-US" sz="1400" dirty="0" smtClean="0"/>
              <a:t>.</a:t>
            </a:r>
            <a:r>
              <a:rPr lang="en-US" sz="1400" dirty="0"/>
              <a:t> </a:t>
            </a:r>
          </a:p>
          <a:p>
            <a:r>
              <a:rPr lang="en-US" sz="1400" b="1" dirty="0"/>
              <a:t> District Forum	 </a:t>
            </a:r>
            <a:endParaRPr lang="en-US" sz="1400" dirty="0"/>
          </a:p>
          <a:p>
            <a:r>
              <a:rPr lang="en-US" sz="1400" dirty="0"/>
              <a:t>Section 9 of the Act provides for the establishment of a District Forum by the State Government in each district of the State. However, the State Government may establish more than one District Forum in a district if it deems fit to do so. Section 10(1) provides that each District Forum shall consist of:</a:t>
            </a:r>
          </a:p>
          <a:p>
            <a:endParaRPr lang="en-US" sz="14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rmAutofit fontScale="47500" lnSpcReduction="20000"/>
          </a:bodyPr>
          <a:lstStyle/>
          <a:p>
            <a:pPr lvl="0"/>
            <a:r>
              <a:rPr lang="en-US" dirty="0"/>
              <a:t>a person who is, or who has been, or is qualified to be, a District Judge, who shall be its President;</a:t>
            </a:r>
            <a:endParaRPr lang="en-US" sz="4000" dirty="0"/>
          </a:p>
          <a:p>
            <a:r>
              <a:rPr lang="en-US" sz="800" dirty="0"/>
              <a:t> </a:t>
            </a:r>
            <a:endParaRPr lang="en-US" sz="4000" dirty="0"/>
          </a:p>
          <a:p>
            <a:pPr lvl="0"/>
            <a:r>
              <a:rPr lang="en-US" dirty="0"/>
              <a:t>two other members one of whom shall be a woman, who shall have the following qualifications</a:t>
            </a:r>
            <a:r>
              <a:rPr lang="en-US" dirty="0" smtClean="0"/>
              <a:t>,</a:t>
            </a:r>
            <a:r>
              <a:rPr lang="en-US" dirty="0"/>
              <a:t/>
            </a:r>
            <a:br>
              <a:rPr lang="en-US" dirty="0"/>
            </a:br>
            <a:r>
              <a:rPr lang="en-US" sz="800" dirty="0"/>
              <a:t> </a:t>
            </a:r>
            <a:endParaRPr lang="en-US" dirty="0"/>
          </a:p>
          <a:p>
            <a:r>
              <a:rPr lang="en-US" dirty="0"/>
              <a:t>namely:</a:t>
            </a:r>
          </a:p>
          <a:p>
            <a:pPr lvl="1"/>
            <a:r>
              <a:rPr lang="en-US" dirty="0"/>
              <a:t>be not less than thirty-five years of age,</a:t>
            </a:r>
            <a:endParaRPr lang="en-US" sz="3600" dirty="0"/>
          </a:p>
          <a:p>
            <a:pPr lvl="1"/>
            <a:r>
              <a:rPr lang="en-US" dirty="0"/>
              <a:t>possess a bachelor’s degree from a </a:t>
            </a:r>
            <a:r>
              <a:rPr lang="en-US" dirty="0" err="1"/>
              <a:t>recognised</a:t>
            </a:r>
            <a:r>
              <a:rPr lang="en-US" dirty="0"/>
              <a:t> university,</a:t>
            </a:r>
            <a:endParaRPr lang="en-US" sz="3600" dirty="0"/>
          </a:p>
          <a:p>
            <a:pPr lvl="1"/>
            <a:r>
              <a:rPr lang="en-US" dirty="0"/>
              <a:t>be persons of ability, integrity and standing, and have adequate knowledge and experience of at least ten years in dealing with problems relating to economics, law, commerce, accountancy, industry, public affairs or administration:</a:t>
            </a:r>
            <a:endParaRPr lang="en-US" sz="3600" dirty="0"/>
          </a:p>
          <a:p>
            <a:r>
              <a:rPr lang="en-US" dirty="0"/>
              <a:t>Provided that a person shall be disqualified for appointment as a member if he—</a:t>
            </a:r>
          </a:p>
          <a:p>
            <a:pPr lvl="0"/>
            <a:r>
              <a:rPr lang="en-US" dirty="0"/>
              <a:t>has been convicted and sentenced to imprisonment for an offence, which, in the opinion of the State Government involves moral turpitude; or</a:t>
            </a:r>
            <a:endParaRPr lang="en-US" sz="4000" dirty="0"/>
          </a:p>
          <a:p>
            <a:pPr lvl="0"/>
            <a:r>
              <a:rPr lang="en-US" dirty="0"/>
              <a:t>is an </a:t>
            </a:r>
            <a:r>
              <a:rPr lang="en-US" dirty="0" smtClean="0"/>
              <a:t>un discharged </a:t>
            </a:r>
            <a:r>
              <a:rPr lang="en-US" dirty="0"/>
              <a:t>insolvent; or</a:t>
            </a:r>
            <a:endParaRPr lang="en-US" sz="4000" dirty="0"/>
          </a:p>
          <a:p>
            <a:pPr lvl="0"/>
            <a:r>
              <a:rPr lang="en-US" dirty="0"/>
              <a:t>is of unsound mind and stands so declared by a competent court; or</a:t>
            </a:r>
            <a:endParaRPr lang="en-US" sz="4000" dirty="0"/>
          </a:p>
          <a:p>
            <a:pPr lvl="0"/>
            <a:r>
              <a:rPr lang="en-US" dirty="0"/>
              <a:t>has been removed or dismissed from the service of the Government or a body corporate owned or controlled by the Government; or</a:t>
            </a:r>
            <a:endParaRPr lang="en-US" sz="4000" dirty="0"/>
          </a:p>
          <a:p>
            <a:pPr lvl="0"/>
            <a:r>
              <a:rPr lang="en-US" dirty="0"/>
              <a:t>has, in the opinion of the State Government, such financial or other interest as is likely to affect prejudicially the discharge by him of his functions as a member; or</a:t>
            </a:r>
            <a:endParaRPr lang="en-US" sz="4000" dirty="0"/>
          </a:p>
          <a:p>
            <a:pPr lvl="0"/>
            <a:r>
              <a:rPr lang="en-US" dirty="0"/>
              <a:t>has such other disqualification as may be prescribed by the State Government.</a:t>
            </a:r>
            <a:endParaRPr lang="en-US" sz="4000" dirty="0"/>
          </a:p>
          <a:p>
            <a:r>
              <a:rPr lang="en-US" dirty="0"/>
              <a:t> </a:t>
            </a:r>
            <a:endParaRPr lang="en-US" sz="3600" dirty="0"/>
          </a:p>
          <a:p>
            <a:r>
              <a:rPr lang="en-US" dirty="0"/>
              <a:t>Every member of the District Forum shall hold office for a term of 5 years or </a:t>
            </a:r>
            <a:r>
              <a:rPr lang="en-US" dirty="0" smtClean="0"/>
              <a:t>up to </a:t>
            </a:r>
            <a:r>
              <a:rPr lang="en-US" dirty="0"/>
              <a:t>the age of 65 years, whichever is earlier, and shall be eligible for reappointment for another term of five years or </a:t>
            </a:r>
            <a:r>
              <a:rPr lang="en-US" dirty="0" smtClean="0"/>
              <a:t>up to </a:t>
            </a:r>
            <a:r>
              <a:rPr lang="en-US" dirty="0"/>
              <a:t>the age of sixty-five years, whichever is earlier, subject to the condition that he fulfills the qualifications and other conditions for appointment mentioned in Section 10(1)(b) and such re-appointment is also made on the basis of the recommendation of the Selection Committee. A member may resign his office in writing under his hand addressed to the State Government.</a:t>
            </a:r>
          </a:p>
          <a:p>
            <a:r>
              <a:rPr lang="en-US" dirty="0"/>
              <a:t> </a:t>
            </a:r>
            <a:endParaRPr lang="en-US" sz="40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a:bodyPr>
          <a:lstStyle/>
          <a:p>
            <a:pPr lvl="0"/>
            <a:r>
              <a:rPr lang="en-US" sz="1400" b="1" dirty="0"/>
              <a:t>State Commission: </a:t>
            </a:r>
            <a:r>
              <a:rPr lang="en-US" sz="1400" dirty="0"/>
              <a:t>This is set up by each state It consists of President and two members. Complains should be at least 20 </a:t>
            </a:r>
            <a:r>
              <a:rPr lang="en-US" sz="1400" dirty="0" err="1"/>
              <a:t>lacs</a:t>
            </a:r>
            <a:r>
              <a:rPr lang="en-US" sz="1400" dirty="0"/>
              <a:t> and exceed not more than 1 </a:t>
            </a:r>
            <a:r>
              <a:rPr lang="en-US" sz="1400" dirty="0" err="1"/>
              <a:t>crore</a:t>
            </a:r>
            <a:r>
              <a:rPr lang="en-US" sz="1400" dirty="0"/>
              <a:t>. The goods are sent for testing and if found defective are asked for replacement or compensation. If not satisfied can make an appeal within 30 days in front of the National Commission.</a:t>
            </a:r>
          </a:p>
          <a:p>
            <a:pPr lvl="0"/>
            <a:r>
              <a:rPr lang="en-US" sz="1400" b="1" dirty="0"/>
              <a:t>National Commission: </a:t>
            </a:r>
            <a:r>
              <a:rPr lang="en-US" sz="1400" dirty="0"/>
              <a:t>Consist of President and 4 members. The complaint must exceed an amount of 1 </a:t>
            </a:r>
            <a:r>
              <a:rPr lang="en-US" sz="1400" dirty="0" err="1"/>
              <a:t>crore</a:t>
            </a:r>
            <a:r>
              <a:rPr lang="en-US" sz="1400" dirty="0"/>
              <a:t>. The goods are sent for testing and if found defective are asked for replacement or compensation</a:t>
            </a:r>
          </a:p>
          <a:p>
            <a:r>
              <a:rPr lang="en-US" sz="1400" dirty="0"/>
              <a:t> </a:t>
            </a:r>
          </a:p>
          <a:p>
            <a:r>
              <a:rPr lang="en-US" sz="1400" dirty="0"/>
              <a:t> </a:t>
            </a:r>
          </a:p>
          <a:p>
            <a:r>
              <a:rPr lang="en-US" sz="1400" dirty="0"/>
              <a:t> </a:t>
            </a:r>
          </a:p>
          <a:p>
            <a:endParaRPr lang="en-US" sz="1400"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spect">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85</TotalTime>
  <Words>1129</Words>
  <Application>Microsoft Office PowerPoint</Application>
  <PresentationFormat>On-screen Show (4:3)</PresentationFormat>
  <Paragraphs>148</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Aspect</vt:lpstr>
      <vt:lpstr>Business Law (Module –V)</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Business Law (Module –V)</dc:title>
  <dc:creator>Lenovo</dc:creator>
  <cp:lastModifiedBy>Lenovo</cp:lastModifiedBy>
  <cp:revision>13</cp:revision>
  <dcterms:created xsi:type="dcterms:W3CDTF">2022-08-03T09:12:31Z</dcterms:created>
  <dcterms:modified xsi:type="dcterms:W3CDTF">2023-04-10T06:48:57Z</dcterms:modified>
</cp:coreProperties>
</file>