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C932B-3907-40A2-B7B6-9B04B7C260BC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40620-C96A-4016-ACBC-0529A431FF3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E93026-2AB8-4BDE-9DBC-54F08D72C7F3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19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13619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19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199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0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136201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2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3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4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136205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6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7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08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136209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0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1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2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136213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4" name="Rectangle 21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5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6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6</a:t>
            </a:r>
          </a:p>
        </p:txBody>
      </p:sp>
      <p:sp>
        <p:nvSpPr>
          <p:cNvPr id="136217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8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6219" name="Rectangle 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220" name="Rectangle 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6A8974-82ED-4362-B6BD-5A16FE67A1C7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3721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13722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3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4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137225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6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7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28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137229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0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1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2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137233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4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5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6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137237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8" name="Rectangle 21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39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40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/>
            <a:r>
              <a:rPr lang="en-US" sz="1200">
                <a:latin typeface="Times New Roman" pitchFamily="18" charset="0"/>
              </a:rPr>
              <a:t>5</a:t>
            </a:r>
          </a:p>
        </p:txBody>
      </p:sp>
      <p:sp>
        <p:nvSpPr>
          <p:cNvPr id="137241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42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7243" name="Rectangle 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44" name="Rectangle 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D9DB5B-BBA7-425E-AECB-40DBB7BBAFB4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3824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824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13824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824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82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8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6A0279-7A26-4760-A68E-1F6E0F4CB8AE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13926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6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13926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7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71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72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139273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74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9275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76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A645A-1559-41BD-A88F-5C6FD60ED857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14029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5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6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140297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8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0299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300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A49A-5F60-4268-8C24-CBAF72AF9158}" type="datetimeFigureOut">
              <a:rPr lang="en-US" smtClean="0"/>
              <a:t>11/17/2022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D862-7E77-483D-83C7-EDA3787DE7F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ccessorie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r>
              <a:rPr lang="en-US" dirty="0" smtClean="0"/>
              <a:t>                MODULE-3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42672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Theories  of  Charismatic Leadership </a:t>
            </a:r>
          </a:p>
          <a:p>
            <a:pPr marL="395288" indent="-395288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Followers attributions of heroic or extraordinary leadership abilities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they observe certain behaviors.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53000" y="990600"/>
            <a:ext cx="3962400" cy="5715000"/>
          </a:xfrm>
          <a:ln w="12700">
            <a:solidFill>
              <a:schemeClr val="tx1"/>
            </a:solidFill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>
            <a:normAutofit/>
          </a:bodyPr>
          <a:lstStyle/>
          <a:p>
            <a:pPr marL="457200" indent="-290513" algn="ctr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Factors determining leadership strategies of Charismatic Leaders</a:t>
            </a:r>
          </a:p>
          <a:p>
            <a:pPr marL="354013" indent="-354013"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Self Confidence</a:t>
            </a:r>
          </a:p>
          <a:p>
            <a:pPr marL="354013" indent="-354013"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Visionary</a:t>
            </a:r>
          </a:p>
          <a:p>
            <a:pPr marL="354013" indent="-354013"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Being a change agent</a:t>
            </a:r>
          </a:p>
          <a:p>
            <a:pPr marL="354013" indent="-354013"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Environmental sensitivity &amp; needs of the followers</a:t>
            </a:r>
          </a:p>
          <a:p>
            <a:pPr marL="354013" indent="-354013" algn="just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Willingness to take personal risks to achieve the vision.</a:t>
            </a:r>
          </a:p>
          <a:p>
            <a:pPr marL="609600" indent="-609600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THEORIES  OF  LEADERSHIP 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https://akshaytg.files.wordpress.com/2014/09/117d4-adairmodel.jpg"/>
          <p:cNvPicPr>
            <a:picLocks noChangeAspect="1" noChangeArrowheads="1"/>
          </p:cNvPicPr>
          <p:nvPr/>
        </p:nvPicPr>
        <p:blipFill>
          <a:blip r:embed="rId2"/>
          <a:srcRect l="6866" t="15179" r="7387" b="5228"/>
          <a:stretch>
            <a:fillRect/>
          </a:stretch>
        </p:blipFill>
        <p:spPr bwMode="auto">
          <a:xfrm>
            <a:off x="0" y="1306513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TEAM, LEADERSHIP &amp; MOTIVATION LINKAGE  MODEL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5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6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7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8" name="Rectangle 15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3810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Motivation -</a:t>
            </a:r>
            <a:r>
              <a:rPr lang="en-US" sz="240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process of arousing and sustaining goal-directed behavior.</a:t>
            </a:r>
          </a:p>
        </p:txBody>
      </p:sp>
      <p:sp>
        <p:nvSpPr>
          <p:cNvPr id="57352" name="Rectangle 1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Definition of Motivation</a:t>
            </a:r>
          </a:p>
        </p:txBody>
      </p:sp>
      <p:sp>
        <p:nvSpPr>
          <p:cNvPr id="61450" name="Freeform 43"/>
          <p:cNvSpPr>
            <a:spLocks/>
          </p:cNvSpPr>
          <p:nvPr/>
        </p:nvSpPr>
        <p:spPr bwMode="auto">
          <a:xfrm>
            <a:off x="4240213" y="5022850"/>
            <a:ext cx="7937" cy="11113"/>
          </a:xfrm>
          <a:custGeom>
            <a:avLst/>
            <a:gdLst>
              <a:gd name="T0" fmla="*/ 2147483647 w 11"/>
              <a:gd name="T1" fmla="*/ 2147483647 h 15"/>
              <a:gd name="T2" fmla="*/ 0 w 11"/>
              <a:gd name="T3" fmla="*/ 0 h 15"/>
              <a:gd name="T4" fmla="*/ 2147483647 w 11"/>
              <a:gd name="T5" fmla="*/ 0 h 15"/>
              <a:gd name="T6" fmla="*/ 2147483647 w 11"/>
              <a:gd name="T7" fmla="*/ 2147483647 h 15"/>
              <a:gd name="T8" fmla="*/ 0 60000 65536"/>
              <a:gd name="T9" fmla="*/ 0 60000 65536"/>
              <a:gd name="T10" fmla="*/ 0 60000 65536"/>
              <a:gd name="T11" fmla="*/ 0 60000 65536"/>
              <a:gd name="T12" fmla="*/ 0 w 11"/>
              <a:gd name="T13" fmla="*/ 0 h 15"/>
              <a:gd name="T14" fmla="*/ 11 w 11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" h="15">
                <a:moveTo>
                  <a:pt x="8" y="15"/>
                </a:moveTo>
                <a:lnTo>
                  <a:pt x="0" y="0"/>
                </a:lnTo>
                <a:lnTo>
                  <a:pt x="11" y="0"/>
                </a:lnTo>
                <a:lnTo>
                  <a:pt x="8" y="1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505200" y="3581400"/>
            <a:ext cx="3157538" cy="3048000"/>
            <a:chOff x="1824" y="2304"/>
            <a:chExt cx="1968" cy="1920"/>
          </a:xfrm>
        </p:grpSpPr>
        <p:sp>
          <p:nvSpPr>
            <p:cNvPr id="61452" name="Rectangle 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3" name="Rectangle 5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4" name="Rectangle 7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5" name="Rectangle 9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7" name="Rectangle 13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1843" y="2440"/>
              <a:ext cx="1784" cy="1118"/>
            </a:xfrm>
            <a:custGeom>
              <a:avLst/>
              <a:gdLst>
                <a:gd name="T0" fmla="*/ 107 w 3567"/>
                <a:gd name="T1" fmla="*/ 54 h 2237"/>
                <a:gd name="T2" fmla="*/ 101 w 3567"/>
                <a:gd name="T3" fmla="*/ 54 h 2237"/>
                <a:gd name="T4" fmla="*/ 99 w 3567"/>
                <a:gd name="T5" fmla="*/ 52 h 2237"/>
                <a:gd name="T6" fmla="*/ 98 w 3567"/>
                <a:gd name="T7" fmla="*/ 45 h 2237"/>
                <a:gd name="T8" fmla="*/ 95 w 3567"/>
                <a:gd name="T9" fmla="*/ 41 h 2237"/>
                <a:gd name="T10" fmla="*/ 88 w 3567"/>
                <a:gd name="T11" fmla="*/ 41 h 2237"/>
                <a:gd name="T12" fmla="*/ 82 w 3567"/>
                <a:gd name="T13" fmla="*/ 42 h 2237"/>
                <a:gd name="T14" fmla="*/ 77 w 3567"/>
                <a:gd name="T15" fmla="*/ 42 h 2237"/>
                <a:gd name="T16" fmla="*/ 83 w 3567"/>
                <a:gd name="T17" fmla="*/ 33 h 2237"/>
                <a:gd name="T18" fmla="*/ 89 w 3567"/>
                <a:gd name="T19" fmla="*/ 23 h 2237"/>
                <a:gd name="T20" fmla="*/ 89 w 3567"/>
                <a:gd name="T21" fmla="*/ 13 h 2237"/>
                <a:gd name="T22" fmla="*/ 83 w 3567"/>
                <a:gd name="T23" fmla="*/ 10 h 2237"/>
                <a:gd name="T24" fmla="*/ 78 w 3567"/>
                <a:gd name="T25" fmla="*/ 12 h 2237"/>
                <a:gd name="T26" fmla="*/ 68 w 3567"/>
                <a:gd name="T27" fmla="*/ 18 h 2237"/>
                <a:gd name="T28" fmla="*/ 56 w 3567"/>
                <a:gd name="T29" fmla="*/ 27 h 2237"/>
                <a:gd name="T30" fmla="*/ 53 w 3567"/>
                <a:gd name="T31" fmla="*/ 30 h 2237"/>
                <a:gd name="T32" fmla="*/ 56 w 3567"/>
                <a:gd name="T33" fmla="*/ 23 h 2237"/>
                <a:gd name="T34" fmla="*/ 60 w 3567"/>
                <a:gd name="T35" fmla="*/ 13 h 2237"/>
                <a:gd name="T36" fmla="*/ 62 w 3567"/>
                <a:gd name="T37" fmla="*/ 5 h 2237"/>
                <a:gd name="T38" fmla="*/ 59 w 3567"/>
                <a:gd name="T39" fmla="*/ 1 h 2237"/>
                <a:gd name="T40" fmla="*/ 54 w 3567"/>
                <a:gd name="T41" fmla="*/ 0 h 2237"/>
                <a:gd name="T42" fmla="*/ 50 w 3567"/>
                <a:gd name="T43" fmla="*/ 2 h 2237"/>
                <a:gd name="T44" fmla="*/ 37 w 3567"/>
                <a:gd name="T45" fmla="*/ 12 h 2237"/>
                <a:gd name="T46" fmla="*/ 24 w 3567"/>
                <a:gd name="T47" fmla="*/ 24 h 2237"/>
                <a:gd name="T48" fmla="*/ 19 w 3567"/>
                <a:gd name="T49" fmla="*/ 29 h 2237"/>
                <a:gd name="T50" fmla="*/ 24 w 3567"/>
                <a:gd name="T51" fmla="*/ 22 h 2237"/>
                <a:gd name="T52" fmla="*/ 27 w 3567"/>
                <a:gd name="T53" fmla="*/ 17 h 2237"/>
                <a:gd name="T54" fmla="*/ 27 w 3567"/>
                <a:gd name="T55" fmla="*/ 9 h 2237"/>
                <a:gd name="T56" fmla="*/ 24 w 3567"/>
                <a:gd name="T57" fmla="*/ 6 h 2237"/>
                <a:gd name="T58" fmla="*/ 20 w 3567"/>
                <a:gd name="T59" fmla="*/ 6 h 2237"/>
                <a:gd name="T60" fmla="*/ 15 w 3567"/>
                <a:gd name="T61" fmla="*/ 8 h 2237"/>
                <a:gd name="T62" fmla="*/ 10 w 3567"/>
                <a:gd name="T63" fmla="*/ 16 h 2237"/>
                <a:gd name="T64" fmla="*/ 5 w 3567"/>
                <a:gd name="T65" fmla="*/ 25 h 2237"/>
                <a:gd name="T66" fmla="*/ 1 w 3567"/>
                <a:gd name="T67" fmla="*/ 38 h 2237"/>
                <a:gd name="T68" fmla="*/ 2 w 3567"/>
                <a:gd name="T69" fmla="*/ 51 h 2237"/>
                <a:gd name="T70" fmla="*/ 11 w 3567"/>
                <a:gd name="T71" fmla="*/ 54 h 2237"/>
                <a:gd name="T72" fmla="*/ 17 w 3567"/>
                <a:gd name="T73" fmla="*/ 51 h 2237"/>
                <a:gd name="T74" fmla="*/ 23 w 3567"/>
                <a:gd name="T75" fmla="*/ 47 h 2237"/>
                <a:gd name="T76" fmla="*/ 27 w 3567"/>
                <a:gd name="T77" fmla="*/ 42 h 2237"/>
                <a:gd name="T78" fmla="*/ 32 w 3567"/>
                <a:gd name="T79" fmla="*/ 36 h 2237"/>
                <a:gd name="T80" fmla="*/ 32 w 3567"/>
                <a:gd name="T81" fmla="*/ 39 h 2237"/>
                <a:gd name="T82" fmla="*/ 28 w 3567"/>
                <a:gd name="T83" fmla="*/ 51 h 2237"/>
                <a:gd name="T84" fmla="*/ 33 w 3567"/>
                <a:gd name="T85" fmla="*/ 58 h 2237"/>
                <a:gd name="T86" fmla="*/ 42 w 3567"/>
                <a:gd name="T87" fmla="*/ 56 h 2237"/>
                <a:gd name="T88" fmla="*/ 51 w 3567"/>
                <a:gd name="T89" fmla="*/ 50 h 2237"/>
                <a:gd name="T90" fmla="*/ 60 w 3567"/>
                <a:gd name="T91" fmla="*/ 43 h 2237"/>
                <a:gd name="T92" fmla="*/ 55 w 3567"/>
                <a:gd name="T93" fmla="*/ 53 h 2237"/>
                <a:gd name="T94" fmla="*/ 54 w 3567"/>
                <a:gd name="T95" fmla="*/ 60 h 2237"/>
                <a:gd name="T96" fmla="*/ 61 w 3567"/>
                <a:gd name="T97" fmla="*/ 65 h 2237"/>
                <a:gd name="T98" fmla="*/ 70 w 3567"/>
                <a:gd name="T99" fmla="*/ 62 h 2237"/>
                <a:gd name="T100" fmla="*/ 82 w 3567"/>
                <a:gd name="T101" fmla="*/ 57 h 2237"/>
                <a:gd name="T102" fmla="*/ 84 w 3567"/>
                <a:gd name="T103" fmla="*/ 64 h 2237"/>
                <a:gd name="T104" fmla="*/ 89 w 3567"/>
                <a:gd name="T105" fmla="*/ 69 h 2237"/>
                <a:gd name="T106" fmla="*/ 96 w 3567"/>
                <a:gd name="T107" fmla="*/ 69 h 2237"/>
                <a:gd name="T108" fmla="*/ 103 w 3567"/>
                <a:gd name="T109" fmla="*/ 68 h 2237"/>
                <a:gd name="T110" fmla="*/ 111 w 3567"/>
                <a:gd name="T111" fmla="*/ 64 h 22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567"/>
                <a:gd name="T169" fmla="*/ 0 h 2237"/>
                <a:gd name="T170" fmla="*/ 3567 w 3567"/>
                <a:gd name="T171" fmla="*/ 2237 h 223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567" h="2237">
                  <a:moveTo>
                    <a:pt x="3567" y="1940"/>
                  </a:moveTo>
                  <a:lnTo>
                    <a:pt x="3558" y="1895"/>
                  </a:lnTo>
                  <a:lnTo>
                    <a:pt x="3541" y="1852"/>
                  </a:lnTo>
                  <a:lnTo>
                    <a:pt x="3518" y="1816"/>
                  </a:lnTo>
                  <a:lnTo>
                    <a:pt x="3486" y="1784"/>
                  </a:lnTo>
                  <a:lnTo>
                    <a:pt x="3450" y="1759"/>
                  </a:lnTo>
                  <a:lnTo>
                    <a:pt x="3409" y="1742"/>
                  </a:lnTo>
                  <a:lnTo>
                    <a:pt x="3365" y="1731"/>
                  </a:lnTo>
                  <a:lnTo>
                    <a:pt x="3320" y="1731"/>
                  </a:lnTo>
                  <a:lnTo>
                    <a:pt x="3296" y="1733"/>
                  </a:lnTo>
                  <a:lnTo>
                    <a:pt x="3274" y="1735"/>
                  </a:lnTo>
                  <a:lnTo>
                    <a:pt x="3250" y="1737"/>
                  </a:lnTo>
                  <a:lnTo>
                    <a:pt x="3228" y="1739"/>
                  </a:lnTo>
                  <a:lnTo>
                    <a:pt x="3204" y="1740"/>
                  </a:lnTo>
                  <a:lnTo>
                    <a:pt x="3182" y="1744"/>
                  </a:lnTo>
                  <a:lnTo>
                    <a:pt x="3158" y="1746"/>
                  </a:lnTo>
                  <a:lnTo>
                    <a:pt x="3136" y="1750"/>
                  </a:lnTo>
                  <a:lnTo>
                    <a:pt x="3140" y="1731"/>
                  </a:lnTo>
                  <a:lnTo>
                    <a:pt x="3145" y="1711"/>
                  </a:lnTo>
                  <a:lnTo>
                    <a:pt x="3149" y="1693"/>
                  </a:lnTo>
                  <a:lnTo>
                    <a:pt x="3155" y="1674"/>
                  </a:lnTo>
                  <a:lnTo>
                    <a:pt x="3155" y="1665"/>
                  </a:lnTo>
                  <a:lnTo>
                    <a:pt x="3156" y="1643"/>
                  </a:lnTo>
                  <a:lnTo>
                    <a:pt x="3156" y="1610"/>
                  </a:lnTo>
                  <a:lnTo>
                    <a:pt x="3155" y="1572"/>
                  </a:lnTo>
                  <a:lnTo>
                    <a:pt x="3149" y="1530"/>
                  </a:lnTo>
                  <a:lnTo>
                    <a:pt x="3140" y="1489"/>
                  </a:lnTo>
                  <a:lnTo>
                    <a:pt x="3127" y="1454"/>
                  </a:lnTo>
                  <a:lnTo>
                    <a:pt x="3109" y="1427"/>
                  </a:lnTo>
                  <a:lnTo>
                    <a:pt x="3092" y="1405"/>
                  </a:lnTo>
                  <a:lnTo>
                    <a:pt x="3078" y="1390"/>
                  </a:lnTo>
                  <a:lnTo>
                    <a:pt x="3063" y="1376"/>
                  </a:lnTo>
                  <a:lnTo>
                    <a:pt x="3047" y="1363"/>
                  </a:lnTo>
                  <a:lnTo>
                    <a:pt x="3028" y="1352"/>
                  </a:lnTo>
                  <a:lnTo>
                    <a:pt x="3010" y="1341"/>
                  </a:lnTo>
                  <a:lnTo>
                    <a:pt x="2992" y="1333"/>
                  </a:lnTo>
                  <a:lnTo>
                    <a:pt x="2971" y="1326"/>
                  </a:lnTo>
                  <a:lnTo>
                    <a:pt x="2951" y="1322"/>
                  </a:lnTo>
                  <a:lnTo>
                    <a:pt x="2885" y="1315"/>
                  </a:lnTo>
                  <a:lnTo>
                    <a:pt x="2856" y="1317"/>
                  </a:lnTo>
                  <a:lnTo>
                    <a:pt x="2827" y="1319"/>
                  </a:lnTo>
                  <a:lnTo>
                    <a:pt x="2795" y="1321"/>
                  </a:lnTo>
                  <a:lnTo>
                    <a:pt x="2766" y="1324"/>
                  </a:lnTo>
                  <a:lnTo>
                    <a:pt x="2739" y="1328"/>
                  </a:lnTo>
                  <a:lnTo>
                    <a:pt x="2709" y="1332"/>
                  </a:lnTo>
                  <a:lnTo>
                    <a:pt x="2680" y="1337"/>
                  </a:lnTo>
                  <a:lnTo>
                    <a:pt x="2651" y="1343"/>
                  </a:lnTo>
                  <a:lnTo>
                    <a:pt x="2623" y="1350"/>
                  </a:lnTo>
                  <a:lnTo>
                    <a:pt x="2594" y="1355"/>
                  </a:lnTo>
                  <a:lnTo>
                    <a:pt x="2566" y="1363"/>
                  </a:lnTo>
                  <a:lnTo>
                    <a:pt x="2537" y="1372"/>
                  </a:lnTo>
                  <a:lnTo>
                    <a:pt x="2510" y="1379"/>
                  </a:lnTo>
                  <a:lnTo>
                    <a:pt x="2480" y="1388"/>
                  </a:lnTo>
                  <a:lnTo>
                    <a:pt x="2453" y="1398"/>
                  </a:lnTo>
                  <a:lnTo>
                    <a:pt x="2425" y="1407"/>
                  </a:lnTo>
                  <a:lnTo>
                    <a:pt x="2453" y="1365"/>
                  </a:lnTo>
                  <a:lnTo>
                    <a:pt x="2482" y="1322"/>
                  </a:lnTo>
                  <a:lnTo>
                    <a:pt x="2511" y="1278"/>
                  </a:lnTo>
                  <a:lnTo>
                    <a:pt x="2539" y="1236"/>
                  </a:lnTo>
                  <a:lnTo>
                    <a:pt x="2568" y="1194"/>
                  </a:lnTo>
                  <a:lnTo>
                    <a:pt x="2596" y="1150"/>
                  </a:lnTo>
                  <a:lnTo>
                    <a:pt x="2623" y="1108"/>
                  </a:lnTo>
                  <a:lnTo>
                    <a:pt x="2652" y="1064"/>
                  </a:lnTo>
                  <a:lnTo>
                    <a:pt x="2678" y="1020"/>
                  </a:lnTo>
                  <a:lnTo>
                    <a:pt x="2706" y="976"/>
                  </a:lnTo>
                  <a:lnTo>
                    <a:pt x="2731" y="932"/>
                  </a:lnTo>
                  <a:lnTo>
                    <a:pt x="2755" y="888"/>
                  </a:lnTo>
                  <a:lnTo>
                    <a:pt x="2779" y="842"/>
                  </a:lnTo>
                  <a:lnTo>
                    <a:pt x="2803" y="796"/>
                  </a:lnTo>
                  <a:lnTo>
                    <a:pt x="2825" y="750"/>
                  </a:lnTo>
                  <a:lnTo>
                    <a:pt x="2845" y="703"/>
                  </a:lnTo>
                  <a:lnTo>
                    <a:pt x="2867" y="594"/>
                  </a:lnTo>
                  <a:lnTo>
                    <a:pt x="2867" y="561"/>
                  </a:lnTo>
                  <a:lnTo>
                    <a:pt x="2861" y="528"/>
                  </a:lnTo>
                  <a:lnTo>
                    <a:pt x="2852" y="499"/>
                  </a:lnTo>
                  <a:lnTo>
                    <a:pt x="2838" y="470"/>
                  </a:lnTo>
                  <a:lnTo>
                    <a:pt x="2821" y="442"/>
                  </a:lnTo>
                  <a:lnTo>
                    <a:pt x="2799" y="418"/>
                  </a:lnTo>
                  <a:lnTo>
                    <a:pt x="2773" y="398"/>
                  </a:lnTo>
                  <a:lnTo>
                    <a:pt x="2746" y="380"/>
                  </a:lnTo>
                  <a:lnTo>
                    <a:pt x="2729" y="371"/>
                  </a:lnTo>
                  <a:lnTo>
                    <a:pt x="2702" y="358"/>
                  </a:lnTo>
                  <a:lnTo>
                    <a:pt x="2673" y="351"/>
                  </a:lnTo>
                  <a:lnTo>
                    <a:pt x="2643" y="345"/>
                  </a:lnTo>
                  <a:lnTo>
                    <a:pt x="2614" y="345"/>
                  </a:lnTo>
                  <a:lnTo>
                    <a:pt x="2585" y="347"/>
                  </a:lnTo>
                  <a:lnTo>
                    <a:pt x="2557" y="354"/>
                  </a:lnTo>
                  <a:lnTo>
                    <a:pt x="2528" y="363"/>
                  </a:lnTo>
                  <a:lnTo>
                    <a:pt x="2502" y="378"/>
                  </a:lnTo>
                  <a:lnTo>
                    <a:pt x="2497" y="382"/>
                  </a:lnTo>
                  <a:lnTo>
                    <a:pt x="2480" y="393"/>
                  </a:lnTo>
                  <a:lnTo>
                    <a:pt x="2455" y="409"/>
                  </a:lnTo>
                  <a:lnTo>
                    <a:pt x="2422" y="431"/>
                  </a:lnTo>
                  <a:lnTo>
                    <a:pt x="2379" y="457"/>
                  </a:lnTo>
                  <a:lnTo>
                    <a:pt x="2334" y="488"/>
                  </a:lnTo>
                  <a:lnTo>
                    <a:pt x="2282" y="523"/>
                  </a:lnTo>
                  <a:lnTo>
                    <a:pt x="2227" y="560"/>
                  </a:lnTo>
                  <a:lnTo>
                    <a:pt x="2169" y="598"/>
                  </a:lnTo>
                  <a:lnTo>
                    <a:pt x="2110" y="638"/>
                  </a:lnTo>
                  <a:lnTo>
                    <a:pt x="2049" y="681"/>
                  </a:lnTo>
                  <a:lnTo>
                    <a:pt x="1993" y="721"/>
                  </a:lnTo>
                  <a:lnTo>
                    <a:pt x="1936" y="763"/>
                  </a:lnTo>
                  <a:lnTo>
                    <a:pt x="1883" y="802"/>
                  </a:lnTo>
                  <a:lnTo>
                    <a:pt x="1833" y="840"/>
                  </a:lnTo>
                  <a:lnTo>
                    <a:pt x="1791" y="875"/>
                  </a:lnTo>
                  <a:lnTo>
                    <a:pt x="1773" y="890"/>
                  </a:lnTo>
                  <a:lnTo>
                    <a:pt x="1754" y="906"/>
                  </a:lnTo>
                  <a:lnTo>
                    <a:pt x="1736" y="921"/>
                  </a:lnTo>
                  <a:lnTo>
                    <a:pt x="1718" y="937"/>
                  </a:lnTo>
                  <a:lnTo>
                    <a:pt x="1701" y="952"/>
                  </a:lnTo>
                  <a:lnTo>
                    <a:pt x="1683" y="969"/>
                  </a:lnTo>
                  <a:lnTo>
                    <a:pt x="1665" y="983"/>
                  </a:lnTo>
                  <a:lnTo>
                    <a:pt x="1648" y="1000"/>
                  </a:lnTo>
                  <a:lnTo>
                    <a:pt x="1670" y="958"/>
                  </a:lnTo>
                  <a:lnTo>
                    <a:pt x="1690" y="915"/>
                  </a:lnTo>
                  <a:lnTo>
                    <a:pt x="1712" y="873"/>
                  </a:lnTo>
                  <a:lnTo>
                    <a:pt x="1732" y="831"/>
                  </a:lnTo>
                  <a:lnTo>
                    <a:pt x="1753" y="789"/>
                  </a:lnTo>
                  <a:lnTo>
                    <a:pt x="1775" y="745"/>
                  </a:lnTo>
                  <a:lnTo>
                    <a:pt x="1795" y="703"/>
                  </a:lnTo>
                  <a:lnTo>
                    <a:pt x="1815" y="660"/>
                  </a:lnTo>
                  <a:lnTo>
                    <a:pt x="1835" y="618"/>
                  </a:lnTo>
                  <a:lnTo>
                    <a:pt x="1853" y="574"/>
                  </a:lnTo>
                  <a:lnTo>
                    <a:pt x="1874" y="532"/>
                  </a:lnTo>
                  <a:lnTo>
                    <a:pt x="1892" y="488"/>
                  </a:lnTo>
                  <a:lnTo>
                    <a:pt x="1910" y="446"/>
                  </a:lnTo>
                  <a:lnTo>
                    <a:pt x="1929" y="402"/>
                  </a:lnTo>
                  <a:lnTo>
                    <a:pt x="1947" y="358"/>
                  </a:lnTo>
                  <a:lnTo>
                    <a:pt x="1963" y="314"/>
                  </a:lnTo>
                  <a:lnTo>
                    <a:pt x="1973" y="257"/>
                  </a:lnTo>
                  <a:lnTo>
                    <a:pt x="1974" y="226"/>
                  </a:lnTo>
                  <a:lnTo>
                    <a:pt x="1971" y="195"/>
                  </a:lnTo>
                  <a:lnTo>
                    <a:pt x="1963" y="164"/>
                  </a:lnTo>
                  <a:lnTo>
                    <a:pt x="1952" y="134"/>
                  </a:lnTo>
                  <a:lnTo>
                    <a:pt x="1941" y="114"/>
                  </a:lnTo>
                  <a:lnTo>
                    <a:pt x="1929" y="94"/>
                  </a:lnTo>
                  <a:lnTo>
                    <a:pt x="1916" y="76"/>
                  </a:lnTo>
                  <a:lnTo>
                    <a:pt x="1899" y="61"/>
                  </a:lnTo>
                  <a:lnTo>
                    <a:pt x="1883" y="46"/>
                  </a:lnTo>
                  <a:lnTo>
                    <a:pt x="1864" y="33"/>
                  </a:lnTo>
                  <a:lnTo>
                    <a:pt x="1844" y="22"/>
                  </a:lnTo>
                  <a:lnTo>
                    <a:pt x="1824" y="13"/>
                  </a:lnTo>
                  <a:lnTo>
                    <a:pt x="1804" y="8"/>
                  </a:lnTo>
                  <a:lnTo>
                    <a:pt x="1782" y="2"/>
                  </a:lnTo>
                  <a:lnTo>
                    <a:pt x="1760" y="0"/>
                  </a:lnTo>
                  <a:lnTo>
                    <a:pt x="1738" y="0"/>
                  </a:lnTo>
                  <a:lnTo>
                    <a:pt x="1714" y="2"/>
                  </a:lnTo>
                  <a:lnTo>
                    <a:pt x="1692" y="6"/>
                  </a:lnTo>
                  <a:lnTo>
                    <a:pt x="1670" y="11"/>
                  </a:lnTo>
                  <a:lnTo>
                    <a:pt x="1648" y="21"/>
                  </a:lnTo>
                  <a:lnTo>
                    <a:pt x="1643" y="24"/>
                  </a:lnTo>
                  <a:lnTo>
                    <a:pt x="1628" y="37"/>
                  </a:lnTo>
                  <a:lnTo>
                    <a:pt x="1602" y="57"/>
                  </a:lnTo>
                  <a:lnTo>
                    <a:pt x="1569" y="83"/>
                  </a:lnTo>
                  <a:lnTo>
                    <a:pt x="1529" y="116"/>
                  </a:lnTo>
                  <a:lnTo>
                    <a:pt x="1481" y="154"/>
                  </a:lnTo>
                  <a:lnTo>
                    <a:pt x="1426" y="198"/>
                  </a:lnTo>
                  <a:lnTo>
                    <a:pt x="1370" y="246"/>
                  </a:lnTo>
                  <a:lnTo>
                    <a:pt x="1305" y="297"/>
                  </a:lnTo>
                  <a:lnTo>
                    <a:pt x="1239" y="352"/>
                  </a:lnTo>
                  <a:lnTo>
                    <a:pt x="1172" y="409"/>
                  </a:lnTo>
                  <a:lnTo>
                    <a:pt x="1102" y="470"/>
                  </a:lnTo>
                  <a:lnTo>
                    <a:pt x="1032" y="532"/>
                  </a:lnTo>
                  <a:lnTo>
                    <a:pt x="961" y="594"/>
                  </a:lnTo>
                  <a:lnTo>
                    <a:pt x="893" y="657"/>
                  </a:lnTo>
                  <a:lnTo>
                    <a:pt x="825" y="719"/>
                  </a:lnTo>
                  <a:lnTo>
                    <a:pt x="790" y="752"/>
                  </a:lnTo>
                  <a:lnTo>
                    <a:pt x="757" y="785"/>
                  </a:lnTo>
                  <a:lnTo>
                    <a:pt x="724" y="816"/>
                  </a:lnTo>
                  <a:lnTo>
                    <a:pt x="693" y="849"/>
                  </a:lnTo>
                  <a:lnTo>
                    <a:pt x="662" y="881"/>
                  </a:lnTo>
                  <a:lnTo>
                    <a:pt x="635" y="910"/>
                  </a:lnTo>
                  <a:lnTo>
                    <a:pt x="607" y="939"/>
                  </a:lnTo>
                  <a:lnTo>
                    <a:pt x="581" y="969"/>
                  </a:lnTo>
                  <a:lnTo>
                    <a:pt x="600" y="936"/>
                  </a:lnTo>
                  <a:lnTo>
                    <a:pt x="618" y="903"/>
                  </a:lnTo>
                  <a:lnTo>
                    <a:pt x="636" y="870"/>
                  </a:lnTo>
                  <a:lnTo>
                    <a:pt x="657" y="838"/>
                  </a:lnTo>
                  <a:lnTo>
                    <a:pt x="677" y="807"/>
                  </a:lnTo>
                  <a:lnTo>
                    <a:pt x="697" y="774"/>
                  </a:lnTo>
                  <a:lnTo>
                    <a:pt x="719" y="743"/>
                  </a:lnTo>
                  <a:lnTo>
                    <a:pt x="739" y="712"/>
                  </a:lnTo>
                  <a:lnTo>
                    <a:pt x="754" y="690"/>
                  </a:lnTo>
                  <a:lnTo>
                    <a:pt x="768" y="670"/>
                  </a:lnTo>
                  <a:lnTo>
                    <a:pt x="781" y="648"/>
                  </a:lnTo>
                  <a:lnTo>
                    <a:pt x="796" y="626"/>
                  </a:lnTo>
                  <a:lnTo>
                    <a:pt x="809" y="604"/>
                  </a:lnTo>
                  <a:lnTo>
                    <a:pt x="822" y="582"/>
                  </a:lnTo>
                  <a:lnTo>
                    <a:pt x="834" y="560"/>
                  </a:lnTo>
                  <a:lnTo>
                    <a:pt x="847" y="538"/>
                  </a:lnTo>
                  <a:lnTo>
                    <a:pt x="871" y="484"/>
                  </a:lnTo>
                  <a:lnTo>
                    <a:pt x="880" y="428"/>
                  </a:lnTo>
                  <a:lnTo>
                    <a:pt x="875" y="373"/>
                  </a:lnTo>
                  <a:lnTo>
                    <a:pt x="856" y="319"/>
                  </a:lnTo>
                  <a:lnTo>
                    <a:pt x="849" y="305"/>
                  </a:lnTo>
                  <a:lnTo>
                    <a:pt x="840" y="292"/>
                  </a:lnTo>
                  <a:lnTo>
                    <a:pt x="831" y="279"/>
                  </a:lnTo>
                  <a:lnTo>
                    <a:pt x="822" y="266"/>
                  </a:lnTo>
                  <a:lnTo>
                    <a:pt x="809" y="255"/>
                  </a:lnTo>
                  <a:lnTo>
                    <a:pt x="796" y="244"/>
                  </a:lnTo>
                  <a:lnTo>
                    <a:pt x="783" y="233"/>
                  </a:lnTo>
                  <a:lnTo>
                    <a:pt x="768" y="224"/>
                  </a:lnTo>
                  <a:lnTo>
                    <a:pt x="750" y="215"/>
                  </a:lnTo>
                  <a:lnTo>
                    <a:pt x="734" y="208"/>
                  </a:lnTo>
                  <a:lnTo>
                    <a:pt x="715" y="200"/>
                  </a:lnTo>
                  <a:lnTo>
                    <a:pt x="697" y="197"/>
                  </a:lnTo>
                  <a:lnTo>
                    <a:pt x="679" y="193"/>
                  </a:lnTo>
                  <a:lnTo>
                    <a:pt x="658" y="191"/>
                  </a:lnTo>
                  <a:lnTo>
                    <a:pt x="640" y="191"/>
                  </a:lnTo>
                  <a:lnTo>
                    <a:pt x="622" y="193"/>
                  </a:lnTo>
                  <a:lnTo>
                    <a:pt x="596" y="198"/>
                  </a:lnTo>
                  <a:lnTo>
                    <a:pt x="572" y="206"/>
                  </a:lnTo>
                  <a:lnTo>
                    <a:pt x="548" y="215"/>
                  </a:lnTo>
                  <a:lnTo>
                    <a:pt x="526" y="228"/>
                  </a:lnTo>
                  <a:lnTo>
                    <a:pt x="506" y="242"/>
                  </a:lnTo>
                  <a:lnTo>
                    <a:pt x="486" y="261"/>
                  </a:lnTo>
                  <a:lnTo>
                    <a:pt x="468" y="281"/>
                  </a:lnTo>
                  <a:lnTo>
                    <a:pt x="453" y="303"/>
                  </a:lnTo>
                  <a:lnTo>
                    <a:pt x="429" y="343"/>
                  </a:lnTo>
                  <a:lnTo>
                    <a:pt x="406" y="382"/>
                  </a:lnTo>
                  <a:lnTo>
                    <a:pt x="382" y="420"/>
                  </a:lnTo>
                  <a:lnTo>
                    <a:pt x="356" y="459"/>
                  </a:lnTo>
                  <a:lnTo>
                    <a:pt x="332" y="497"/>
                  </a:lnTo>
                  <a:lnTo>
                    <a:pt x="307" y="536"/>
                  </a:lnTo>
                  <a:lnTo>
                    <a:pt x="281" y="572"/>
                  </a:lnTo>
                  <a:lnTo>
                    <a:pt x="257" y="611"/>
                  </a:lnTo>
                  <a:lnTo>
                    <a:pt x="233" y="651"/>
                  </a:lnTo>
                  <a:lnTo>
                    <a:pt x="209" y="690"/>
                  </a:lnTo>
                  <a:lnTo>
                    <a:pt x="187" y="730"/>
                  </a:lnTo>
                  <a:lnTo>
                    <a:pt x="165" y="770"/>
                  </a:lnTo>
                  <a:lnTo>
                    <a:pt x="145" y="811"/>
                  </a:lnTo>
                  <a:lnTo>
                    <a:pt x="127" y="853"/>
                  </a:lnTo>
                  <a:lnTo>
                    <a:pt x="110" y="897"/>
                  </a:lnTo>
                  <a:lnTo>
                    <a:pt x="96" y="941"/>
                  </a:lnTo>
                  <a:lnTo>
                    <a:pt x="74" y="1014"/>
                  </a:lnTo>
                  <a:lnTo>
                    <a:pt x="55" y="1088"/>
                  </a:lnTo>
                  <a:lnTo>
                    <a:pt x="37" y="1161"/>
                  </a:lnTo>
                  <a:lnTo>
                    <a:pt x="22" y="1236"/>
                  </a:lnTo>
                  <a:lnTo>
                    <a:pt x="11" y="1310"/>
                  </a:lnTo>
                  <a:lnTo>
                    <a:pt x="4" y="1385"/>
                  </a:lnTo>
                  <a:lnTo>
                    <a:pt x="0" y="1462"/>
                  </a:lnTo>
                  <a:lnTo>
                    <a:pt x="2" y="1537"/>
                  </a:lnTo>
                  <a:lnTo>
                    <a:pt x="11" y="1586"/>
                  </a:lnTo>
                  <a:lnTo>
                    <a:pt x="24" y="1625"/>
                  </a:lnTo>
                  <a:lnTo>
                    <a:pt x="43" y="1660"/>
                  </a:lnTo>
                  <a:lnTo>
                    <a:pt x="66" y="1691"/>
                  </a:lnTo>
                  <a:lnTo>
                    <a:pt x="98" y="1718"/>
                  </a:lnTo>
                  <a:lnTo>
                    <a:pt x="131" y="1739"/>
                  </a:lnTo>
                  <a:lnTo>
                    <a:pt x="167" y="1753"/>
                  </a:lnTo>
                  <a:lnTo>
                    <a:pt x="206" y="1762"/>
                  </a:lnTo>
                  <a:lnTo>
                    <a:pt x="248" y="1764"/>
                  </a:lnTo>
                  <a:lnTo>
                    <a:pt x="343" y="1744"/>
                  </a:lnTo>
                  <a:lnTo>
                    <a:pt x="371" y="1729"/>
                  </a:lnTo>
                  <a:lnTo>
                    <a:pt x="400" y="1717"/>
                  </a:lnTo>
                  <a:lnTo>
                    <a:pt x="428" y="1702"/>
                  </a:lnTo>
                  <a:lnTo>
                    <a:pt x="455" y="1685"/>
                  </a:lnTo>
                  <a:lnTo>
                    <a:pt x="481" y="1671"/>
                  </a:lnTo>
                  <a:lnTo>
                    <a:pt x="508" y="1654"/>
                  </a:lnTo>
                  <a:lnTo>
                    <a:pt x="534" y="1638"/>
                  </a:lnTo>
                  <a:lnTo>
                    <a:pt x="561" y="1621"/>
                  </a:lnTo>
                  <a:lnTo>
                    <a:pt x="587" y="1605"/>
                  </a:lnTo>
                  <a:lnTo>
                    <a:pt x="613" y="1586"/>
                  </a:lnTo>
                  <a:lnTo>
                    <a:pt x="636" y="1566"/>
                  </a:lnTo>
                  <a:lnTo>
                    <a:pt x="662" y="1548"/>
                  </a:lnTo>
                  <a:lnTo>
                    <a:pt x="686" y="1528"/>
                  </a:lnTo>
                  <a:lnTo>
                    <a:pt x="708" y="1506"/>
                  </a:lnTo>
                  <a:lnTo>
                    <a:pt x="732" y="1484"/>
                  </a:lnTo>
                  <a:lnTo>
                    <a:pt x="754" y="1462"/>
                  </a:lnTo>
                  <a:lnTo>
                    <a:pt x="776" y="1438"/>
                  </a:lnTo>
                  <a:lnTo>
                    <a:pt x="798" y="1416"/>
                  </a:lnTo>
                  <a:lnTo>
                    <a:pt x="818" y="1392"/>
                  </a:lnTo>
                  <a:lnTo>
                    <a:pt x="840" y="1370"/>
                  </a:lnTo>
                  <a:lnTo>
                    <a:pt x="860" y="1346"/>
                  </a:lnTo>
                  <a:lnTo>
                    <a:pt x="882" y="1322"/>
                  </a:lnTo>
                  <a:lnTo>
                    <a:pt x="902" y="1300"/>
                  </a:lnTo>
                  <a:lnTo>
                    <a:pt x="922" y="1277"/>
                  </a:lnTo>
                  <a:lnTo>
                    <a:pt x="943" y="1253"/>
                  </a:lnTo>
                  <a:lnTo>
                    <a:pt x="963" y="1231"/>
                  </a:lnTo>
                  <a:lnTo>
                    <a:pt x="983" y="1207"/>
                  </a:lnTo>
                  <a:lnTo>
                    <a:pt x="1003" y="1183"/>
                  </a:lnTo>
                  <a:lnTo>
                    <a:pt x="1025" y="1161"/>
                  </a:lnTo>
                  <a:lnTo>
                    <a:pt x="1045" y="1137"/>
                  </a:lnTo>
                  <a:lnTo>
                    <a:pt x="1065" y="1115"/>
                  </a:lnTo>
                  <a:lnTo>
                    <a:pt x="1085" y="1091"/>
                  </a:lnTo>
                  <a:lnTo>
                    <a:pt x="1056" y="1150"/>
                  </a:lnTo>
                  <a:lnTo>
                    <a:pt x="1027" y="1207"/>
                  </a:lnTo>
                  <a:lnTo>
                    <a:pt x="997" y="1266"/>
                  </a:lnTo>
                  <a:lnTo>
                    <a:pt x="972" y="1324"/>
                  </a:lnTo>
                  <a:lnTo>
                    <a:pt x="946" y="1383"/>
                  </a:lnTo>
                  <a:lnTo>
                    <a:pt x="922" y="1443"/>
                  </a:lnTo>
                  <a:lnTo>
                    <a:pt x="900" y="1506"/>
                  </a:lnTo>
                  <a:lnTo>
                    <a:pt x="882" y="1568"/>
                  </a:lnTo>
                  <a:lnTo>
                    <a:pt x="878" y="1588"/>
                  </a:lnTo>
                  <a:lnTo>
                    <a:pt x="878" y="1638"/>
                  </a:lnTo>
                  <a:lnTo>
                    <a:pt x="891" y="1695"/>
                  </a:lnTo>
                  <a:lnTo>
                    <a:pt x="906" y="1740"/>
                  </a:lnTo>
                  <a:lnTo>
                    <a:pt x="913" y="1759"/>
                  </a:lnTo>
                  <a:lnTo>
                    <a:pt x="935" y="1790"/>
                  </a:lnTo>
                  <a:lnTo>
                    <a:pt x="963" y="1817"/>
                  </a:lnTo>
                  <a:lnTo>
                    <a:pt x="994" y="1840"/>
                  </a:lnTo>
                  <a:lnTo>
                    <a:pt x="1027" y="1856"/>
                  </a:lnTo>
                  <a:lnTo>
                    <a:pt x="1063" y="1867"/>
                  </a:lnTo>
                  <a:lnTo>
                    <a:pt x="1102" y="1871"/>
                  </a:lnTo>
                  <a:lnTo>
                    <a:pt x="1140" y="1871"/>
                  </a:lnTo>
                  <a:lnTo>
                    <a:pt x="1179" y="1862"/>
                  </a:lnTo>
                  <a:lnTo>
                    <a:pt x="1243" y="1840"/>
                  </a:lnTo>
                  <a:lnTo>
                    <a:pt x="1289" y="1819"/>
                  </a:lnTo>
                  <a:lnTo>
                    <a:pt x="1333" y="1797"/>
                  </a:lnTo>
                  <a:lnTo>
                    <a:pt x="1377" y="1773"/>
                  </a:lnTo>
                  <a:lnTo>
                    <a:pt x="1421" y="1750"/>
                  </a:lnTo>
                  <a:lnTo>
                    <a:pt x="1463" y="1724"/>
                  </a:lnTo>
                  <a:lnTo>
                    <a:pt x="1503" y="1698"/>
                  </a:lnTo>
                  <a:lnTo>
                    <a:pt x="1545" y="1671"/>
                  </a:lnTo>
                  <a:lnTo>
                    <a:pt x="1586" y="1641"/>
                  </a:lnTo>
                  <a:lnTo>
                    <a:pt x="1624" y="1612"/>
                  </a:lnTo>
                  <a:lnTo>
                    <a:pt x="1665" y="1583"/>
                  </a:lnTo>
                  <a:lnTo>
                    <a:pt x="1703" y="1552"/>
                  </a:lnTo>
                  <a:lnTo>
                    <a:pt x="1742" y="1520"/>
                  </a:lnTo>
                  <a:lnTo>
                    <a:pt x="1780" y="1489"/>
                  </a:lnTo>
                  <a:lnTo>
                    <a:pt x="1819" y="1458"/>
                  </a:lnTo>
                  <a:lnTo>
                    <a:pt x="1857" y="1425"/>
                  </a:lnTo>
                  <a:lnTo>
                    <a:pt x="1896" y="1392"/>
                  </a:lnTo>
                  <a:lnTo>
                    <a:pt x="1870" y="1436"/>
                  </a:lnTo>
                  <a:lnTo>
                    <a:pt x="1846" y="1480"/>
                  </a:lnTo>
                  <a:lnTo>
                    <a:pt x="1822" y="1524"/>
                  </a:lnTo>
                  <a:lnTo>
                    <a:pt x="1800" y="1568"/>
                  </a:lnTo>
                  <a:lnTo>
                    <a:pt x="1778" y="1614"/>
                  </a:lnTo>
                  <a:lnTo>
                    <a:pt x="1756" y="1660"/>
                  </a:lnTo>
                  <a:lnTo>
                    <a:pt x="1738" y="1706"/>
                  </a:lnTo>
                  <a:lnTo>
                    <a:pt x="1720" y="1753"/>
                  </a:lnTo>
                  <a:lnTo>
                    <a:pt x="1716" y="1766"/>
                  </a:lnTo>
                  <a:lnTo>
                    <a:pt x="1709" y="1794"/>
                  </a:lnTo>
                  <a:lnTo>
                    <a:pt x="1701" y="1827"/>
                  </a:lnTo>
                  <a:lnTo>
                    <a:pt x="1698" y="1851"/>
                  </a:lnTo>
                  <a:lnTo>
                    <a:pt x="1701" y="1898"/>
                  </a:lnTo>
                  <a:lnTo>
                    <a:pt x="1712" y="1940"/>
                  </a:lnTo>
                  <a:lnTo>
                    <a:pt x="1732" y="1981"/>
                  </a:lnTo>
                  <a:lnTo>
                    <a:pt x="1760" y="2016"/>
                  </a:lnTo>
                  <a:lnTo>
                    <a:pt x="1793" y="2045"/>
                  </a:lnTo>
                  <a:lnTo>
                    <a:pt x="1831" y="2067"/>
                  </a:lnTo>
                  <a:lnTo>
                    <a:pt x="1874" y="2082"/>
                  </a:lnTo>
                  <a:lnTo>
                    <a:pt x="1919" y="2087"/>
                  </a:lnTo>
                  <a:lnTo>
                    <a:pt x="1925" y="2085"/>
                  </a:lnTo>
                  <a:lnTo>
                    <a:pt x="1941" y="2080"/>
                  </a:lnTo>
                  <a:lnTo>
                    <a:pt x="1969" y="2071"/>
                  </a:lnTo>
                  <a:lnTo>
                    <a:pt x="2004" y="2058"/>
                  </a:lnTo>
                  <a:lnTo>
                    <a:pt x="2048" y="2043"/>
                  </a:lnTo>
                  <a:lnTo>
                    <a:pt x="2095" y="2027"/>
                  </a:lnTo>
                  <a:lnTo>
                    <a:pt x="2150" y="2006"/>
                  </a:lnTo>
                  <a:lnTo>
                    <a:pt x="2209" y="1986"/>
                  </a:lnTo>
                  <a:lnTo>
                    <a:pt x="2269" y="1964"/>
                  </a:lnTo>
                  <a:lnTo>
                    <a:pt x="2330" y="1942"/>
                  </a:lnTo>
                  <a:lnTo>
                    <a:pt x="2392" y="1920"/>
                  </a:lnTo>
                  <a:lnTo>
                    <a:pt x="2455" y="1896"/>
                  </a:lnTo>
                  <a:lnTo>
                    <a:pt x="2513" y="1874"/>
                  </a:lnTo>
                  <a:lnTo>
                    <a:pt x="2570" y="1852"/>
                  </a:lnTo>
                  <a:lnTo>
                    <a:pt x="2621" y="1832"/>
                  </a:lnTo>
                  <a:lnTo>
                    <a:pt x="2667" y="1812"/>
                  </a:lnTo>
                  <a:lnTo>
                    <a:pt x="2663" y="1867"/>
                  </a:lnTo>
                  <a:lnTo>
                    <a:pt x="2660" y="1928"/>
                  </a:lnTo>
                  <a:lnTo>
                    <a:pt x="2658" y="1979"/>
                  </a:lnTo>
                  <a:lnTo>
                    <a:pt x="2658" y="2001"/>
                  </a:lnTo>
                  <a:lnTo>
                    <a:pt x="2660" y="2030"/>
                  </a:lnTo>
                  <a:lnTo>
                    <a:pt x="2663" y="2058"/>
                  </a:lnTo>
                  <a:lnTo>
                    <a:pt x="2671" y="2083"/>
                  </a:lnTo>
                  <a:lnTo>
                    <a:pt x="2682" y="2109"/>
                  </a:lnTo>
                  <a:lnTo>
                    <a:pt x="2696" y="2133"/>
                  </a:lnTo>
                  <a:lnTo>
                    <a:pt x="2713" y="2155"/>
                  </a:lnTo>
                  <a:lnTo>
                    <a:pt x="2731" y="2175"/>
                  </a:lnTo>
                  <a:lnTo>
                    <a:pt x="2753" y="2192"/>
                  </a:lnTo>
                  <a:lnTo>
                    <a:pt x="2834" y="2230"/>
                  </a:lnTo>
                  <a:lnTo>
                    <a:pt x="2867" y="2236"/>
                  </a:lnTo>
                  <a:lnTo>
                    <a:pt x="2900" y="2237"/>
                  </a:lnTo>
                  <a:lnTo>
                    <a:pt x="2933" y="2237"/>
                  </a:lnTo>
                  <a:lnTo>
                    <a:pt x="2966" y="2237"/>
                  </a:lnTo>
                  <a:lnTo>
                    <a:pt x="2997" y="2236"/>
                  </a:lnTo>
                  <a:lnTo>
                    <a:pt x="3030" y="2232"/>
                  </a:lnTo>
                  <a:lnTo>
                    <a:pt x="3063" y="2228"/>
                  </a:lnTo>
                  <a:lnTo>
                    <a:pt x="3096" y="2223"/>
                  </a:lnTo>
                  <a:lnTo>
                    <a:pt x="3127" y="2217"/>
                  </a:lnTo>
                  <a:lnTo>
                    <a:pt x="3160" y="2212"/>
                  </a:lnTo>
                  <a:lnTo>
                    <a:pt x="3193" y="2206"/>
                  </a:lnTo>
                  <a:lnTo>
                    <a:pt x="3224" y="2201"/>
                  </a:lnTo>
                  <a:lnTo>
                    <a:pt x="3257" y="2197"/>
                  </a:lnTo>
                  <a:lnTo>
                    <a:pt x="3290" y="2193"/>
                  </a:lnTo>
                  <a:lnTo>
                    <a:pt x="3323" y="2190"/>
                  </a:lnTo>
                  <a:lnTo>
                    <a:pt x="3356" y="2188"/>
                  </a:lnTo>
                  <a:lnTo>
                    <a:pt x="3402" y="2181"/>
                  </a:lnTo>
                  <a:lnTo>
                    <a:pt x="3444" y="2162"/>
                  </a:lnTo>
                  <a:lnTo>
                    <a:pt x="3481" y="2138"/>
                  </a:lnTo>
                  <a:lnTo>
                    <a:pt x="3514" y="2107"/>
                  </a:lnTo>
                  <a:lnTo>
                    <a:pt x="3538" y="2072"/>
                  </a:lnTo>
                  <a:lnTo>
                    <a:pt x="3556" y="2030"/>
                  </a:lnTo>
                  <a:lnTo>
                    <a:pt x="3567" y="1986"/>
                  </a:lnTo>
                  <a:lnTo>
                    <a:pt x="3567" y="194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1824" y="3213"/>
              <a:ext cx="1681" cy="653"/>
            </a:xfrm>
            <a:custGeom>
              <a:avLst/>
              <a:gdLst>
                <a:gd name="T0" fmla="*/ 0 w 3361"/>
                <a:gd name="T1" fmla="*/ 15 h 1307"/>
                <a:gd name="T2" fmla="*/ 0 w 3361"/>
                <a:gd name="T3" fmla="*/ 32 h 1307"/>
                <a:gd name="T4" fmla="*/ 30 w 3361"/>
                <a:gd name="T5" fmla="*/ 39 h 1307"/>
                <a:gd name="T6" fmla="*/ 70 w 3361"/>
                <a:gd name="T7" fmla="*/ 35 h 1307"/>
                <a:gd name="T8" fmla="*/ 94 w 3361"/>
                <a:gd name="T9" fmla="*/ 40 h 1307"/>
                <a:gd name="T10" fmla="*/ 106 w 3361"/>
                <a:gd name="T11" fmla="*/ 34 h 1307"/>
                <a:gd name="T12" fmla="*/ 94 w 3361"/>
                <a:gd name="T13" fmla="*/ 13 h 1307"/>
                <a:gd name="T14" fmla="*/ 88 w 3361"/>
                <a:gd name="T15" fmla="*/ 12 h 1307"/>
                <a:gd name="T16" fmla="*/ 79 w 3361"/>
                <a:gd name="T17" fmla="*/ 14 h 1307"/>
                <a:gd name="T18" fmla="*/ 60 w 3361"/>
                <a:gd name="T19" fmla="*/ 0 h 1307"/>
                <a:gd name="T20" fmla="*/ 37 w 3361"/>
                <a:gd name="T21" fmla="*/ 0 h 1307"/>
                <a:gd name="T22" fmla="*/ 23 w 3361"/>
                <a:gd name="T23" fmla="*/ 12 h 1307"/>
                <a:gd name="T24" fmla="*/ 17 w 3361"/>
                <a:gd name="T25" fmla="*/ 8 h 1307"/>
                <a:gd name="T26" fmla="*/ 13 w 3361"/>
                <a:gd name="T27" fmla="*/ 11 h 1307"/>
                <a:gd name="T28" fmla="*/ 10 w 3361"/>
                <a:gd name="T29" fmla="*/ 10 h 1307"/>
                <a:gd name="T30" fmla="*/ 0 w 3361"/>
                <a:gd name="T31" fmla="*/ 15 h 130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61"/>
                <a:gd name="T49" fmla="*/ 0 h 1307"/>
                <a:gd name="T50" fmla="*/ 3361 w 3361"/>
                <a:gd name="T51" fmla="*/ 1307 h 130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61" h="1307">
                  <a:moveTo>
                    <a:pt x="0" y="504"/>
                  </a:moveTo>
                  <a:lnTo>
                    <a:pt x="0" y="1032"/>
                  </a:lnTo>
                  <a:lnTo>
                    <a:pt x="929" y="1262"/>
                  </a:lnTo>
                  <a:lnTo>
                    <a:pt x="2238" y="1135"/>
                  </a:lnTo>
                  <a:lnTo>
                    <a:pt x="2984" y="1307"/>
                  </a:lnTo>
                  <a:lnTo>
                    <a:pt x="3361" y="1089"/>
                  </a:lnTo>
                  <a:lnTo>
                    <a:pt x="2984" y="424"/>
                  </a:lnTo>
                  <a:lnTo>
                    <a:pt x="2811" y="389"/>
                  </a:lnTo>
                  <a:lnTo>
                    <a:pt x="2502" y="470"/>
                  </a:lnTo>
                  <a:lnTo>
                    <a:pt x="1893" y="22"/>
                  </a:lnTo>
                  <a:lnTo>
                    <a:pt x="1171" y="0"/>
                  </a:lnTo>
                  <a:lnTo>
                    <a:pt x="724" y="413"/>
                  </a:lnTo>
                  <a:lnTo>
                    <a:pt x="539" y="286"/>
                  </a:lnTo>
                  <a:lnTo>
                    <a:pt x="414" y="378"/>
                  </a:lnTo>
                  <a:lnTo>
                    <a:pt x="299" y="343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1832" y="2304"/>
              <a:ext cx="1615" cy="1576"/>
            </a:xfrm>
            <a:custGeom>
              <a:avLst/>
              <a:gdLst>
                <a:gd name="T0" fmla="*/ 56 w 3230"/>
                <a:gd name="T1" fmla="*/ 3 h 3152"/>
                <a:gd name="T2" fmla="*/ 60 w 3230"/>
                <a:gd name="T3" fmla="*/ 10 h 3152"/>
                <a:gd name="T4" fmla="*/ 55 w 3230"/>
                <a:gd name="T5" fmla="*/ 13 h 3152"/>
                <a:gd name="T6" fmla="*/ 52 w 3230"/>
                <a:gd name="T7" fmla="*/ 12 h 3152"/>
                <a:gd name="T8" fmla="*/ 59 w 3230"/>
                <a:gd name="T9" fmla="*/ 17 h 3152"/>
                <a:gd name="T10" fmla="*/ 63 w 3230"/>
                <a:gd name="T11" fmla="*/ 28 h 3152"/>
                <a:gd name="T12" fmla="*/ 63 w 3230"/>
                <a:gd name="T13" fmla="*/ 45 h 3152"/>
                <a:gd name="T14" fmla="*/ 63 w 3230"/>
                <a:gd name="T15" fmla="*/ 47 h 3152"/>
                <a:gd name="T16" fmla="*/ 68 w 3230"/>
                <a:gd name="T17" fmla="*/ 47 h 3152"/>
                <a:gd name="T18" fmla="*/ 75 w 3230"/>
                <a:gd name="T19" fmla="*/ 44 h 3152"/>
                <a:gd name="T20" fmla="*/ 81 w 3230"/>
                <a:gd name="T21" fmla="*/ 47 h 3152"/>
                <a:gd name="T22" fmla="*/ 89 w 3230"/>
                <a:gd name="T23" fmla="*/ 50 h 3152"/>
                <a:gd name="T24" fmla="*/ 92 w 3230"/>
                <a:gd name="T25" fmla="*/ 52 h 3152"/>
                <a:gd name="T26" fmla="*/ 91 w 3230"/>
                <a:gd name="T27" fmla="*/ 57 h 3152"/>
                <a:gd name="T28" fmla="*/ 83 w 3230"/>
                <a:gd name="T29" fmla="*/ 57 h 3152"/>
                <a:gd name="T30" fmla="*/ 74 w 3230"/>
                <a:gd name="T31" fmla="*/ 56 h 3152"/>
                <a:gd name="T32" fmla="*/ 69 w 3230"/>
                <a:gd name="T33" fmla="*/ 55 h 3152"/>
                <a:gd name="T34" fmla="*/ 68 w 3230"/>
                <a:gd name="T35" fmla="*/ 58 h 3152"/>
                <a:gd name="T36" fmla="*/ 76 w 3230"/>
                <a:gd name="T37" fmla="*/ 66 h 3152"/>
                <a:gd name="T38" fmla="*/ 81 w 3230"/>
                <a:gd name="T39" fmla="*/ 71 h 3152"/>
                <a:gd name="T40" fmla="*/ 90 w 3230"/>
                <a:gd name="T41" fmla="*/ 66 h 3152"/>
                <a:gd name="T42" fmla="*/ 93 w 3230"/>
                <a:gd name="T43" fmla="*/ 68 h 3152"/>
                <a:gd name="T44" fmla="*/ 99 w 3230"/>
                <a:gd name="T45" fmla="*/ 79 h 3152"/>
                <a:gd name="T46" fmla="*/ 101 w 3230"/>
                <a:gd name="T47" fmla="*/ 85 h 3152"/>
                <a:gd name="T48" fmla="*/ 96 w 3230"/>
                <a:gd name="T49" fmla="*/ 79 h 3152"/>
                <a:gd name="T50" fmla="*/ 91 w 3230"/>
                <a:gd name="T51" fmla="*/ 79 h 3152"/>
                <a:gd name="T52" fmla="*/ 88 w 3230"/>
                <a:gd name="T53" fmla="*/ 82 h 3152"/>
                <a:gd name="T54" fmla="*/ 96 w 3230"/>
                <a:gd name="T55" fmla="*/ 99 h 3152"/>
                <a:gd name="T56" fmla="*/ 87 w 3230"/>
                <a:gd name="T57" fmla="*/ 81 h 3152"/>
                <a:gd name="T58" fmla="*/ 80 w 3230"/>
                <a:gd name="T59" fmla="*/ 74 h 3152"/>
                <a:gd name="T60" fmla="*/ 75 w 3230"/>
                <a:gd name="T61" fmla="*/ 73 h 3152"/>
                <a:gd name="T62" fmla="*/ 72 w 3230"/>
                <a:gd name="T63" fmla="*/ 77 h 3152"/>
                <a:gd name="T64" fmla="*/ 66 w 3230"/>
                <a:gd name="T65" fmla="*/ 70 h 3152"/>
                <a:gd name="T66" fmla="*/ 61 w 3230"/>
                <a:gd name="T67" fmla="*/ 72 h 3152"/>
                <a:gd name="T68" fmla="*/ 56 w 3230"/>
                <a:gd name="T69" fmla="*/ 73 h 3152"/>
                <a:gd name="T70" fmla="*/ 45 w 3230"/>
                <a:gd name="T71" fmla="*/ 88 h 3152"/>
                <a:gd name="T72" fmla="*/ 40 w 3230"/>
                <a:gd name="T73" fmla="*/ 91 h 3152"/>
                <a:gd name="T74" fmla="*/ 35 w 3230"/>
                <a:gd name="T75" fmla="*/ 82 h 3152"/>
                <a:gd name="T76" fmla="*/ 25 w 3230"/>
                <a:gd name="T77" fmla="*/ 77 h 3152"/>
                <a:gd name="T78" fmla="*/ 20 w 3230"/>
                <a:gd name="T79" fmla="*/ 79 h 3152"/>
                <a:gd name="T80" fmla="*/ 18 w 3230"/>
                <a:gd name="T81" fmla="*/ 74 h 3152"/>
                <a:gd name="T82" fmla="*/ 13 w 3230"/>
                <a:gd name="T83" fmla="*/ 78 h 3152"/>
                <a:gd name="T84" fmla="*/ 5 w 3230"/>
                <a:gd name="T85" fmla="*/ 89 h 3152"/>
                <a:gd name="T86" fmla="*/ 13 w 3230"/>
                <a:gd name="T87" fmla="*/ 77 h 3152"/>
                <a:gd name="T88" fmla="*/ 13 w 3230"/>
                <a:gd name="T89" fmla="*/ 73 h 3152"/>
                <a:gd name="T90" fmla="*/ 6 w 3230"/>
                <a:gd name="T91" fmla="*/ 73 h 3152"/>
                <a:gd name="T92" fmla="*/ 2 w 3230"/>
                <a:gd name="T93" fmla="*/ 71 h 3152"/>
                <a:gd name="T94" fmla="*/ 1 w 3230"/>
                <a:gd name="T95" fmla="*/ 72 h 3152"/>
                <a:gd name="T96" fmla="*/ 10 w 3230"/>
                <a:gd name="T97" fmla="*/ 66 h 3152"/>
                <a:gd name="T98" fmla="*/ 19 w 3230"/>
                <a:gd name="T99" fmla="*/ 65 h 3152"/>
                <a:gd name="T100" fmla="*/ 22 w 3230"/>
                <a:gd name="T101" fmla="*/ 62 h 3152"/>
                <a:gd name="T102" fmla="*/ 17 w 3230"/>
                <a:gd name="T103" fmla="*/ 54 h 3152"/>
                <a:gd name="T104" fmla="*/ 9 w 3230"/>
                <a:gd name="T105" fmla="*/ 57 h 3152"/>
                <a:gd name="T106" fmla="*/ 3 w 3230"/>
                <a:gd name="T107" fmla="*/ 44 h 3152"/>
                <a:gd name="T108" fmla="*/ 3 w 3230"/>
                <a:gd name="T109" fmla="*/ 34 h 3152"/>
                <a:gd name="T110" fmla="*/ 28 w 3230"/>
                <a:gd name="T111" fmla="*/ 27 h 3152"/>
                <a:gd name="T112" fmla="*/ 33 w 3230"/>
                <a:gd name="T113" fmla="*/ 22 h 3152"/>
                <a:gd name="T114" fmla="*/ 40 w 3230"/>
                <a:gd name="T115" fmla="*/ 14 h 3152"/>
                <a:gd name="T116" fmla="*/ 46 w 3230"/>
                <a:gd name="T117" fmla="*/ 14 h 3152"/>
                <a:gd name="T118" fmla="*/ 41 w 3230"/>
                <a:gd name="T119" fmla="*/ 11 h 3152"/>
                <a:gd name="T120" fmla="*/ 44 w 3230"/>
                <a:gd name="T121" fmla="*/ 3 h 3152"/>
                <a:gd name="T122" fmla="*/ 48 w 3230"/>
                <a:gd name="T123" fmla="*/ 1 h 31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230"/>
                <a:gd name="T187" fmla="*/ 0 h 3152"/>
                <a:gd name="T188" fmla="*/ 3230 w 3230"/>
                <a:gd name="T189" fmla="*/ 3152 h 31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230" h="3152">
                  <a:moveTo>
                    <a:pt x="1698" y="31"/>
                  </a:moveTo>
                  <a:lnTo>
                    <a:pt x="1707" y="33"/>
                  </a:lnTo>
                  <a:lnTo>
                    <a:pt x="1714" y="37"/>
                  </a:lnTo>
                  <a:lnTo>
                    <a:pt x="1721" y="42"/>
                  </a:lnTo>
                  <a:lnTo>
                    <a:pt x="1729" y="48"/>
                  </a:lnTo>
                  <a:lnTo>
                    <a:pt x="1734" y="53"/>
                  </a:lnTo>
                  <a:lnTo>
                    <a:pt x="1742" y="59"/>
                  </a:lnTo>
                  <a:lnTo>
                    <a:pt x="1747" y="66"/>
                  </a:lnTo>
                  <a:lnTo>
                    <a:pt x="1754" y="72"/>
                  </a:lnTo>
                  <a:lnTo>
                    <a:pt x="1780" y="84"/>
                  </a:lnTo>
                  <a:lnTo>
                    <a:pt x="1804" y="99"/>
                  </a:lnTo>
                  <a:lnTo>
                    <a:pt x="1830" y="112"/>
                  </a:lnTo>
                  <a:lnTo>
                    <a:pt x="1855" y="125"/>
                  </a:lnTo>
                  <a:lnTo>
                    <a:pt x="1879" y="136"/>
                  </a:lnTo>
                  <a:lnTo>
                    <a:pt x="1907" y="147"/>
                  </a:lnTo>
                  <a:lnTo>
                    <a:pt x="1932" y="156"/>
                  </a:lnTo>
                  <a:lnTo>
                    <a:pt x="1960" y="163"/>
                  </a:lnTo>
                  <a:lnTo>
                    <a:pt x="1962" y="191"/>
                  </a:lnTo>
                  <a:lnTo>
                    <a:pt x="1956" y="218"/>
                  </a:lnTo>
                  <a:lnTo>
                    <a:pt x="1945" y="242"/>
                  </a:lnTo>
                  <a:lnTo>
                    <a:pt x="1925" y="262"/>
                  </a:lnTo>
                  <a:lnTo>
                    <a:pt x="1927" y="295"/>
                  </a:lnTo>
                  <a:lnTo>
                    <a:pt x="1919" y="326"/>
                  </a:lnTo>
                  <a:lnTo>
                    <a:pt x="1903" y="356"/>
                  </a:lnTo>
                  <a:lnTo>
                    <a:pt x="1885" y="383"/>
                  </a:lnTo>
                  <a:lnTo>
                    <a:pt x="1874" y="392"/>
                  </a:lnTo>
                  <a:lnTo>
                    <a:pt x="1863" y="402"/>
                  </a:lnTo>
                  <a:lnTo>
                    <a:pt x="1850" y="411"/>
                  </a:lnTo>
                  <a:lnTo>
                    <a:pt x="1835" y="416"/>
                  </a:lnTo>
                  <a:lnTo>
                    <a:pt x="1820" y="420"/>
                  </a:lnTo>
                  <a:lnTo>
                    <a:pt x="1806" y="424"/>
                  </a:lnTo>
                  <a:lnTo>
                    <a:pt x="1789" y="422"/>
                  </a:lnTo>
                  <a:lnTo>
                    <a:pt x="1775" y="418"/>
                  </a:lnTo>
                  <a:lnTo>
                    <a:pt x="1765" y="418"/>
                  </a:lnTo>
                  <a:lnTo>
                    <a:pt x="1753" y="422"/>
                  </a:lnTo>
                  <a:lnTo>
                    <a:pt x="1742" y="427"/>
                  </a:lnTo>
                  <a:lnTo>
                    <a:pt x="1732" y="427"/>
                  </a:lnTo>
                  <a:lnTo>
                    <a:pt x="1727" y="381"/>
                  </a:lnTo>
                  <a:lnTo>
                    <a:pt x="1718" y="389"/>
                  </a:lnTo>
                  <a:lnTo>
                    <a:pt x="1709" y="394"/>
                  </a:lnTo>
                  <a:lnTo>
                    <a:pt x="1698" y="398"/>
                  </a:lnTo>
                  <a:lnTo>
                    <a:pt x="1687" y="402"/>
                  </a:lnTo>
                  <a:lnTo>
                    <a:pt x="1676" y="405"/>
                  </a:lnTo>
                  <a:lnTo>
                    <a:pt x="1668" y="411"/>
                  </a:lnTo>
                  <a:lnTo>
                    <a:pt x="1661" y="418"/>
                  </a:lnTo>
                  <a:lnTo>
                    <a:pt x="1659" y="427"/>
                  </a:lnTo>
                  <a:lnTo>
                    <a:pt x="1679" y="449"/>
                  </a:lnTo>
                  <a:lnTo>
                    <a:pt x="1701" y="464"/>
                  </a:lnTo>
                  <a:lnTo>
                    <a:pt x="1725" y="477"/>
                  </a:lnTo>
                  <a:lnTo>
                    <a:pt x="1753" y="486"/>
                  </a:lnTo>
                  <a:lnTo>
                    <a:pt x="1780" y="495"/>
                  </a:lnTo>
                  <a:lnTo>
                    <a:pt x="1806" y="502"/>
                  </a:lnTo>
                  <a:lnTo>
                    <a:pt x="1833" y="510"/>
                  </a:lnTo>
                  <a:lnTo>
                    <a:pt x="1859" y="519"/>
                  </a:lnTo>
                  <a:lnTo>
                    <a:pt x="1897" y="539"/>
                  </a:lnTo>
                  <a:lnTo>
                    <a:pt x="1932" y="565"/>
                  </a:lnTo>
                  <a:lnTo>
                    <a:pt x="1965" y="596"/>
                  </a:lnTo>
                  <a:lnTo>
                    <a:pt x="1996" y="631"/>
                  </a:lnTo>
                  <a:lnTo>
                    <a:pt x="2020" y="669"/>
                  </a:lnTo>
                  <a:lnTo>
                    <a:pt x="2040" y="708"/>
                  </a:lnTo>
                  <a:lnTo>
                    <a:pt x="2053" y="750"/>
                  </a:lnTo>
                  <a:lnTo>
                    <a:pt x="2060" y="792"/>
                  </a:lnTo>
                  <a:lnTo>
                    <a:pt x="2062" y="825"/>
                  </a:lnTo>
                  <a:lnTo>
                    <a:pt x="2059" y="856"/>
                  </a:lnTo>
                  <a:lnTo>
                    <a:pt x="2050" y="886"/>
                  </a:lnTo>
                  <a:lnTo>
                    <a:pt x="2037" y="913"/>
                  </a:lnTo>
                  <a:lnTo>
                    <a:pt x="2018" y="939"/>
                  </a:lnTo>
                  <a:lnTo>
                    <a:pt x="1998" y="961"/>
                  </a:lnTo>
                  <a:lnTo>
                    <a:pt x="1976" y="983"/>
                  </a:lnTo>
                  <a:lnTo>
                    <a:pt x="1954" y="1005"/>
                  </a:lnTo>
                  <a:lnTo>
                    <a:pt x="2022" y="1210"/>
                  </a:lnTo>
                  <a:lnTo>
                    <a:pt x="2031" y="1260"/>
                  </a:lnTo>
                  <a:lnTo>
                    <a:pt x="2044" y="1311"/>
                  </a:lnTo>
                  <a:lnTo>
                    <a:pt x="2053" y="1361"/>
                  </a:lnTo>
                  <a:lnTo>
                    <a:pt x="2053" y="1412"/>
                  </a:lnTo>
                  <a:lnTo>
                    <a:pt x="2040" y="1417"/>
                  </a:lnTo>
                  <a:lnTo>
                    <a:pt x="2029" y="1419"/>
                  </a:lnTo>
                  <a:lnTo>
                    <a:pt x="2017" y="1423"/>
                  </a:lnTo>
                  <a:lnTo>
                    <a:pt x="2004" y="1425"/>
                  </a:lnTo>
                  <a:lnTo>
                    <a:pt x="1991" y="1425"/>
                  </a:lnTo>
                  <a:lnTo>
                    <a:pt x="1976" y="1427"/>
                  </a:lnTo>
                  <a:lnTo>
                    <a:pt x="1963" y="1427"/>
                  </a:lnTo>
                  <a:lnTo>
                    <a:pt x="1951" y="1428"/>
                  </a:lnTo>
                  <a:lnTo>
                    <a:pt x="1941" y="1502"/>
                  </a:lnTo>
                  <a:lnTo>
                    <a:pt x="1960" y="1498"/>
                  </a:lnTo>
                  <a:lnTo>
                    <a:pt x="1982" y="1496"/>
                  </a:lnTo>
                  <a:lnTo>
                    <a:pt x="2002" y="1496"/>
                  </a:lnTo>
                  <a:lnTo>
                    <a:pt x="2024" y="1500"/>
                  </a:lnTo>
                  <a:lnTo>
                    <a:pt x="2046" y="1505"/>
                  </a:lnTo>
                  <a:lnTo>
                    <a:pt x="2064" y="1515"/>
                  </a:lnTo>
                  <a:lnTo>
                    <a:pt x="2082" y="1527"/>
                  </a:lnTo>
                  <a:lnTo>
                    <a:pt x="2097" y="1542"/>
                  </a:lnTo>
                  <a:lnTo>
                    <a:pt x="2110" y="1540"/>
                  </a:lnTo>
                  <a:lnTo>
                    <a:pt x="2119" y="1537"/>
                  </a:lnTo>
                  <a:lnTo>
                    <a:pt x="2126" y="1531"/>
                  </a:lnTo>
                  <a:lnTo>
                    <a:pt x="2134" y="1522"/>
                  </a:lnTo>
                  <a:lnTo>
                    <a:pt x="2139" y="1513"/>
                  </a:lnTo>
                  <a:lnTo>
                    <a:pt x="2145" y="1504"/>
                  </a:lnTo>
                  <a:lnTo>
                    <a:pt x="2150" y="1494"/>
                  </a:lnTo>
                  <a:lnTo>
                    <a:pt x="2158" y="1485"/>
                  </a:lnTo>
                  <a:lnTo>
                    <a:pt x="2176" y="1469"/>
                  </a:lnTo>
                  <a:lnTo>
                    <a:pt x="2196" y="1452"/>
                  </a:lnTo>
                  <a:lnTo>
                    <a:pt x="2216" y="1439"/>
                  </a:lnTo>
                  <a:lnTo>
                    <a:pt x="2238" y="1428"/>
                  </a:lnTo>
                  <a:lnTo>
                    <a:pt x="2260" y="1419"/>
                  </a:lnTo>
                  <a:lnTo>
                    <a:pt x="2284" y="1412"/>
                  </a:lnTo>
                  <a:lnTo>
                    <a:pt x="2306" y="1406"/>
                  </a:lnTo>
                  <a:lnTo>
                    <a:pt x="2330" y="1403"/>
                  </a:lnTo>
                  <a:lnTo>
                    <a:pt x="2354" y="1401"/>
                  </a:lnTo>
                  <a:lnTo>
                    <a:pt x="2378" y="1401"/>
                  </a:lnTo>
                  <a:lnTo>
                    <a:pt x="2403" y="1403"/>
                  </a:lnTo>
                  <a:lnTo>
                    <a:pt x="2427" y="1405"/>
                  </a:lnTo>
                  <a:lnTo>
                    <a:pt x="2451" y="1410"/>
                  </a:lnTo>
                  <a:lnTo>
                    <a:pt x="2475" y="1416"/>
                  </a:lnTo>
                  <a:lnTo>
                    <a:pt x="2497" y="1421"/>
                  </a:lnTo>
                  <a:lnTo>
                    <a:pt x="2521" y="1430"/>
                  </a:lnTo>
                  <a:lnTo>
                    <a:pt x="2533" y="1438"/>
                  </a:lnTo>
                  <a:lnTo>
                    <a:pt x="2546" y="1447"/>
                  </a:lnTo>
                  <a:lnTo>
                    <a:pt x="2559" y="1456"/>
                  </a:lnTo>
                  <a:lnTo>
                    <a:pt x="2572" y="1465"/>
                  </a:lnTo>
                  <a:lnTo>
                    <a:pt x="2585" y="1474"/>
                  </a:lnTo>
                  <a:lnTo>
                    <a:pt x="2596" y="1485"/>
                  </a:lnTo>
                  <a:lnTo>
                    <a:pt x="2608" y="1494"/>
                  </a:lnTo>
                  <a:lnTo>
                    <a:pt x="2621" y="1504"/>
                  </a:lnTo>
                  <a:lnTo>
                    <a:pt x="2654" y="1505"/>
                  </a:lnTo>
                  <a:lnTo>
                    <a:pt x="2687" y="1509"/>
                  </a:lnTo>
                  <a:lnTo>
                    <a:pt x="2718" y="1516"/>
                  </a:lnTo>
                  <a:lnTo>
                    <a:pt x="2748" y="1527"/>
                  </a:lnTo>
                  <a:lnTo>
                    <a:pt x="2775" y="1544"/>
                  </a:lnTo>
                  <a:lnTo>
                    <a:pt x="2801" y="1562"/>
                  </a:lnTo>
                  <a:lnTo>
                    <a:pt x="2821" y="1586"/>
                  </a:lnTo>
                  <a:lnTo>
                    <a:pt x="2839" y="1614"/>
                  </a:lnTo>
                  <a:lnTo>
                    <a:pt x="2836" y="1619"/>
                  </a:lnTo>
                  <a:lnTo>
                    <a:pt x="2834" y="1626"/>
                  </a:lnTo>
                  <a:lnTo>
                    <a:pt x="2834" y="1634"/>
                  </a:lnTo>
                  <a:lnTo>
                    <a:pt x="2834" y="1641"/>
                  </a:lnTo>
                  <a:lnTo>
                    <a:pt x="2849" y="1648"/>
                  </a:lnTo>
                  <a:lnTo>
                    <a:pt x="2863" y="1654"/>
                  </a:lnTo>
                  <a:lnTo>
                    <a:pt x="2878" y="1658"/>
                  </a:lnTo>
                  <a:lnTo>
                    <a:pt x="2894" y="1659"/>
                  </a:lnTo>
                  <a:lnTo>
                    <a:pt x="2911" y="1663"/>
                  </a:lnTo>
                  <a:lnTo>
                    <a:pt x="2926" y="1669"/>
                  </a:lnTo>
                  <a:lnTo>
                    <a:pt x="2940" y="1674"/>
                  </a:lnTo>
                  <a:lnTo>
                    <a:pt x="2953" y="1683"/>
                  </a:lnTo>
                  <a:lnTo>
                    <a:pt x="2968" y="1698"/>
                  </a:lnTo>
                  <a:lnTo>
                    <a:pt x="2982" y="1713"/>
                  </a:lnTo>
                  <a:lnTo>
                    <a:pt x="2995" y="1729"/>
                  </a:lnTo>
                  <a:lnTo>
                    <a:pt x="2999" y="1749"/>
                  </a:lnTo>
                  <a:lnTo>
                    <a:pt x="2995" y="1771"/>
                  </a:lnTo>
                  <a:lnTo>
                    <a:pt x="2986" y="1791"/>
                  </a:lnTo>
                  <a:lnTo>
                    <a:pt x="2971" y="1808"/>
                  </a:lnTo>
                  <a:lnTo>
                    <a:pt x="2951" y="1821"/>
                  </a:lnTo>
                  <a:lnTo>
                    <a:pt x="2922" y="1830"/>
                  </a:lnTo>
                  <a:lnTo>
                    <a:pt x="2894" y="1830"/>
                  </a:lnTo>
                  <a:lnTo>
                    <a:pt x="2865" y="1824"/>
                  </a:lnTo>
                  <a:lnTo>
                    <a:pt x="2838" y="1817"/>
                  </a:lnTo>
                  <a:lnTo>
                    <a:pt x="2810" y="1810"/>
                  </a:lnTo>
                  <a:lnTo>
                    <a:pt x="2781" y="1806"/>
                  </a:lnTo>
                  <a:lnTo>
                    <a:pt x="2753" y="1808"/>
                  </a:lnTo>
                  <a:lnTo>
                    <a:pt x="2724" y="1817"/>
                  </a:lnTo>
                  <a:lnTo>
                    <a:pt x="2706" y="1826"/>
                  </a:lnTo>
                  <a:lnTo>
                    <a:pt x="2687" y="1837"/>
                  </a:lnTo>
                  <a:lnTo>
                    <a:pt x="2667" y="1845"/>
                  </a:lnTo>
                  <a:lnTo>
                    <a:pt x="2647" y="1850"/>
                  </a:lnTo>
                  <a:lnTo>
                    <a:pt x="2625" y="1854"/>
                  </a:lnTo>
                  <a:lnTo>
                    <a:pt x="2605" y="1856"/>
                  </a:lnTo>
                  <a:lnTo>
                    <a:pt x="2583" y="1854"/>
                  </a:lnTo>
                  <a:lnTo>
                    <a:pt x="2563" y="1848"/>
                  </a:lnTo>
                  <a:lnTo>
                    <a:pt x="2541" y="1837"/>
                  </a:lnTo>
                  <a:lnTo>
                    <a:pt x="2515" y="1826"/>
                  </a:lnTo>
                  <a:lnTo>
                    <a:pt x="2491" y="1815"/>
                  </a:lnTo>
                  <a:lnTo>
                    <a:pt x="2466" y="1806"/>
                  </a:lnTo>
                  <a:lnTo>
                    <a:pt x="2440" y="1802"/>
                  </a:lnTo>
                  <a:lnTo>
                    <a:pt x="2414" y="1801"/>
                  </a:lnTo>
                  <a:lnTo>
                    <a:pt x="2389" y="1804"/>
                  </a:lnTo>
                  <a:lnTo>
                    <a:pt x="2365" y="1815"/>
                  </a:lnTo>
                  <a:lnTo>
                    <a:pt x="2346" y="1817"/>
                  </a:lnTo>
                  <a:lnTo>
                    <a:pt x="2328" y="1821"/>
                  </a:lnTo>
                  <a:lnTo>
                    <a:pt x="2310" y="1821"/>
                  </a:lnTo>
                  <a:lnTo>
                    <a:pt x="2291" y="1821"/>
                  </a:lnTo>
                  <a:lnTo>
                    <a:pt x="2275" y="1817"/>
                  </a:lnTo>
                  <a:lnTo>
                    <a:pt x="2258" y="1810"/>
                  </a:lnTo>
                  <a:lnTo>
                    <a:pt x="2246" y="1799"/>
                  </a:lnTo>
                  <a:lnTo>
                    <a:pt x="2235" y="1782"/>
                  </a:lnTo>
                  <a:lnTo>
                    <a:pt x="2218" y="1777"/>
                  </a:lnTo>
                  <a:lnTo>
                    <a:pt x="2202" y="1775"/>
                  </a:lnTo>
                  <a:lnTo>
                    <a:pt x="2187" y="1777"/>
                  </a:lnTo>
                  <a:lnTo>
                    <a:pt x="2172" y="1780"/>
                  </a:lnTo>
                  <a:lnTo>
                    <a:pt x="2159" y="1784"/>
                  </a:lnTo>
                  <a:lnTo>
                    <a:pt x="2145" y="1790"/>
                  </a:lnTo>
                  <a:lnTo>
                    <a:pt x="2130" y="1793"/>
                  </a:lnTo>
                  <a:lnTo>
                    <a:pt x="2115" y="1795"/>
                  </a:lnTo>
                  <a:lnTo>
                    <a:pt x="2121" y="1806"/>
                  </a:lnTo>
                  <a:lnTo>
                    <a:pt x="2130" y="1819"/>
                  </a:lnTo>
                  <a:lnTo>
                    <a:pt x="2137" y="1830"/>
                  </a:lnTo>
                  <a:lnTo>
                    <a:pt x="2148" y="1841"/>
                  </a:lnTo>
                  <a:lnTo>
                    <a:pt x="2158" y="1852"/>
                  </a:lnTo>
                  <a:lnTo>
                    <a:pt x="2169" y="1863"/>
                  </a:lnTo>
                  <a:lnTo>
                    <a:pt x="2178" y="1872"/>
                  </a:lnTo>
                  <a:lnTo>
                    <a:pt x="2187" y="1881"/>
                  </a:lnTo>
                  <a:lnTo>
                    <a:pt x="2211" y="1909"/>
                  </a:lnTo>
                  <a:lnTo>
                    <a:pt x="2231" y="1942"/>
                  </a:lnTo>
                  <a:lnTo>
                    <a:pt x="2249" y="1975"/>
                  </a:lnTo>
                  <a:lnTo>
                    <a:pt x="2269" y="2008"/>
                  </a:lnTo>
                  <a:lnTo>
                    <a:pt x="2293" y="2037"/>
                  </a:lnTo>
                  <a:lnTo>
                    <a:pt x="2321" y="2059"/>
                  </a:lnTo>
                  <a:lnTo>
                    <a:pt x="2354" y="2072"/>
                  </a:lnTo>
                  <a:lnTo>
                    <a:pt x="2396" y="2072"/>
                  </a:lnTo>
                  <a:lnTo>
                    <a:pt x="2414" y="2081"/>
                  </a:lnTo>
                  <a:lnTo>
                    <a:pt x="2433" y="2090"/>
                  </a:lnTo>
                  <a:lnTo>
                    <a:pt x="2451" y="2099"/>
                  </a:lnTo>
                  <a:lnTo>
                    <a:pt x="2469" y="2109"/>
                  </a:lnTo>
                  <a:lnTo>
                    <a:pt x="2486" y="2120"/>
                  </a:lnTo>
                  <a:lnTo>
                    <a:pt x="2502" y="2131"/>
                  </a:lnTo>
                  <a:lnTo>
                    <a:pt x="2517" y="2145"/>
                  </a:lnTo>
                  <a:lnTo>
                    <a:pt x="2530" y="2164"/>
                  </a:lnTo>
                  <a:lnTo>
                    <a:pt x="2541" y="2188"/>
                  </a:lnTo>
                  <a:lnTo>
                    <a:pt x="2552" y="2211"/>
                  </a:lnTo>
                  <a:lnTo>
                    <a:pt x="2563" y="2237"/>
                  </a:lnTo>
                  <a:lnTo>
                    <a:pt x="2577" y="2261"/>
                  </a:lnTo>
                  <a:lnTo>
                    <a:pt x="2605" y="2237"/>
                  </a:lnTo>
                  <a:lnTo>
                    <a:pt x="2632" y="2213"/>
                  </a:lnTo>
                  <a:lnTo>
                    <a:pt x="2660" y="2188"/>
                  </a:lnTo>
                  <a:lnTo>
                    <a:pt x="2685" y="2162"/>
                  </a:lnTo>
                  <a:lnTo>
                    <a:pt x="2711" y="2136"/>
                  </a:lnTo>
                  <a:lnTo>
                    <a:pt x="2739" y="2111"/>
                  </a:lnTo>
                  <a:lnTo>
                    <a:pt x="2768" y="2088"/>
                  </a:lnTo>
                  <a:lnTo>
                    <a:pt x="2797" y="2066"/>
                  </a:lnTo>
                  <a:lnTo>
                    <a:pt x="2819" y="2066"/>
                  </a:lnTo>
                  <a:lnTo>
                    <a:pt x="2838" y="2074"/>
                  </a:lnTo>
                  <a:lnTo>
                    <a:pt x="2854" y="2087"/>
                  </a:lnTo>
                  <a:lnTo>
                    <a:pt x="2865" y="2103"/>
                  </a:lnTo>
                  <a:lnTo>
                    <a:pt x="2876" y="2122"/>
                  </a:lnTo>
                  <a:lnTo>
                    <a:pt x="2887" y="2142"/>
                  </a:lnTo>
                  <a:lnTo>
                    <a:pt x="2896" y="2160"/>
                  </a:lnTo>
                  <a:lnTo>
                    <a:pt x="2909" y="2175"/>
                  </a:lnTo>
                  <a:lnTo>
                    <a:pt x="2916" y="2173"/>
                  </a:lnTo>
                  <a:lnTo>
                    <a:pt x="2926" y="2169"/>
                  </a:lnTo>
                  <a:lnTo>
                    <a:pt x="2933" y="2167"/>
                  </a:lnTo>
                  <a:lnTo>
                    <a:pt x="2942" y="2166"/>
                  </a:lnTo>
                  <a:lnTo>
                    <a:pt x="2951" y="2166"/>
                  </a:lnTo>
                  <a:lnTo>
                    <a:pt x="2960" y="2166"/>
                  </a:lnTo>
                  <a:lnTo>
                    <a:pt x="2968" y="2167"/>
                  </a:lnTo>
                  <a:lnTo>
                    <a:pt x="2977" y="2173"/>
                  </a:lnTo>
                  <a:lnTo>
                    <a:pt x="3006" y="2211"/>
                  </a:lnTo>
                  <a:lnTo>
                    <a:pt x="3028" y="2250"/>
                  </a:lnTo>
                  <a:lnTo>
                    <a:pt x="3047" y="2292"/>
                  </a:lnTo>
                  <a:lnTo>
                    <a:pt x="3063" y="2336"/>
                  </a:lnTo>
                  <a:lnTo>
                    <a:pt x="3078" y="2378"/>
                  </a:lnTo>
                  <a:lnTo>
                    <a:pt x="3092" y="2422"/>
                  </a:lnTo>
                  <a:lnTo>
                    <a:pt x="3109" y="2464"/>
                  </a:lnTo>
                  <a:lnTo>
                    <a:pt x="3131" y="2505"/>
                  </a:lnTo>
                  <a:lnTo>
                    <a:pt x="3144" y="2527"/>
                  </a:lnTo>
                  <a:lnTo>
                    <a:pt x="3155" y="2549"/>
                  </a:lnTo>
                  <a:lnTo>
                    <a:pt x="3166" y="2573"/>
                  </a:lnTo>
                  <a:lnTo>
                    <a:pt x="3177" y="2595"/>
                  </a:lnTo>
                  <a:lnTo>
                    <a:pt x="3188" y="2617"/>
                  </a:lnTo>
                  <a:lnTo>
                    <a:pt x="3200" y="2639"/>
                  </a:lnTo>
                  <a:lnTo>
                    <a:pt x="3215" y="2661"/>
                  </a:lnTo>
                  <a:lnTo>
                    <a:pt x="3230" y="2681"/>
                  </a:lnTo>
                  <a:lnTo>
                    <a:pt x="3228" y="2684"/>
                  </a:lnTo>
                  <a:lnTo>
                    <a:pt x="3222" y="2688"/>
                  </a:lnTo>
                  <a:lnTo>
                    <a:pt x="3215" y="2690"/>
                  </a:lnTo>
                  <a:lnTo>
                    <a:pt x="3213" y="2692"/>
                  </a:lnTo>
                  <a:lnTo>
                    <a:pt x="3199" y="2670"/>
                  </a:lnTo>
                  <a:lnTo>
                    <a:pt x="3186" y="2648"/>
                  </a:lnTo>
                  <a:lnTo>
                    <a:pt x="3171" y="2626"/>
                  </a:lnTo>
                  <a:lnTo>
                    <a:pt x="3158" y="2606"/>
                  </a:lnTo>
                  <a:lnTo>
                    <a:pt x="3144" y="2584"/>
                  </a:lnTo>
                  <a:lnTo>
                    <a:pt x="3129" y="2563"/>
                  </a:lnTo>
                  <a:lnTo>
                    <a:pt x="3112" y="2543"/>
                  </a:lnTo>
                  <a:lnTo>
                    <a:pt x="3096" y="2525"/>
                  </a:lnTo>
                  <a:lnTo>
                    <a:pt x="3081" y="2525"/>
                  </a:lnTo>
                  <a:lnTo>
                    <a:pt x="3065" y="2523"/>
                  </a:lnTo>
                  <a:lnTo>
                    <a:pt x="3050" y="2519"/>
                  </a:lnTo>
                  <a:lnTo>
                    <a:pt x="3036" y="2512"/>
                  </a:lnTo>
                  <a:lnTo>
                    <a:pt x="3023" y="2505"/>
                  </a:lnTo>
                  <a:lnTo>
                    <a:pt x="3010" y="2494"/>
                  </a:lnTo>
                  <a:lnTo>
                    <a:pt x="2999" y="2481"/>
                  </a:lnTo>
                  <a:lnTo>
                    <a:pt x="2990" y="2468"/>
                  </a:lnTo>
                  <a:lnTo>
                    <a:pt x="2982" y="2486"/>
                  </a:lnTo>
                  <a:lnTo>
                    <a:pt x="2973" y="2505"/>
                  </a:lnTo>
                  <a:lnTo>
                    <a:pt x="2960" y="2519"/>
                  </a:lnTo>
                  <a:lnTo>
                    <a:pt x="2944" y="2530"/>
                  </a:lnTo>
                  <a:lnTo>
                    <a:pt x="2926" y="2532"/>
                  </a:lnTo>
                  <a:lnTo>
                    <a:pt x="2911" y="2523"/>
                  </a:lnTo>
                  <a:lnTo>
                    <a:pt x="2896" y="2510"/>
                  </a:lnTo>
                  <a:lnTo>
                    <a:pt x="2882" y="2496"/>
                  </a:lnTo>
                  <a:lnTo>
                    <a:pt x="2869" y="2485"/>
                  </a:lnTo>
                  <a:lnTo>
                    <a:pt x="2854" y="2479"/>
                  </a:lnTo>
                  <a:lnTo>
                    <a:pt x="2841" y="2485"/>
                  </a:lnTo>
                  <a:lnTo>
                    <a:pt x="2827" y="2505"/>
                  </a:lnTo>
                  <a:lnTo>
                    <a:pt x="2817" y="2521"/>
                  </a:lnTo>
                  <a:lnTo>
                    <a:pt x="2806" y="2540"/>
                  </a:lnTo>
                  <a:lnTo>
                    <a:pt x="2797" y="2556"/>
                  </a:lnTo>
                  <a:lnTo>
                    <a:pt x="2792" y="2574"/>
                  </a:lnTo>
                  <a:lnTo>
                    <a:pt x="2801" y="2595"/>
                  </a:lnTo>
                  <a:lnTo>
                    <a:pt x="2828" y="2651"/>
                  </a:lnTo>
                  <a:lnTo>
                    <a:pt x="2867" y="2730"/>
                  </a:lnTo>
                  <a:lnTo>
                    <a:pt x="2913" y="2824"/>
                  </a:lnTo>
                  <a:lnTo>
                    <a:pt x="2960" y="2923"/>
                  </a:lnTo>
                  <a:lnTo>
                    <a:pt x="3006" y="3014"/>
                  </a:lnTo>
                  <a:lnTo>
                    <a:pt x="3047" y="3090"/>
                  </a:lnTo>
                  <a:lnTo>
                    <a:pt x="3076" y="3139"/>
                  </a:lnTo>
                  <a:lnTo>
                    <a:pt x="3074" y="3143"/>
                  </a:lnTo>
                  <a:lnTo>
                    <a:pt x="3069" y="3148"/>
                  </a:lnTo>
                  <a:lnTo>
                    <a:pt x="3063" y="3150"/>
                  </a:lnTo>
                  <a:lnTo>
                    <a:pt x="3061" y="3152"/>
                  </a:lnTo>
                  <a:lnTo>
                    <a:pt x="3039" y="3113"/>
                  </a:lnTo>
                  <a:lnTo>
                    <a:pt x="3008" y="3055"/>
                  </a:lnTo>
                  <a:lnTo>
                    <a:pt x="2971" y="2985"/>
                  </a:lnTo>
                  <a:lnTo>
                    <a:pt x="2933" y="2910"/>
                  </a:lnTo>
                  <a:lnTo>
                    <a:pt x="2898" y="2838"/>
                  </a:lnTo>
                  <a:lnTo>
                    <a:pt x="2867" y="2778"/>
                  </a:lnTo>
                  <a:lnTo>
                    <a:pt x="2847" y="2738"/>
                  </a:lnTo>
                  <a:lnTo>
                    <a:pt x="2839" y="2721"/>
                  </a:lnTo>
                  <a:lnTo>
                    <a:pt x="2819" y="2672"/>
                  </a:lnTo>
                  <a:lnTo>
                    <a:pt x="2797" y="2622"/>
                  </a:lnTo>
                  <a:lnTo>
                    <a:pt x="2773" y="2573"/>
                  </a:lnTo>
                  <a:lnTo>
                    <a:pt x="2746" y="2527"/>
                  </a:lnTo>
                  <a:lnTo>
                    <a:pt x="2717" y="2481"/>
                  </a:lnTo>
                  <a:lnTo>
                    <a:pt x="2682" y="2439"/>
                  </a:lnTo>
                  <a:lnTo>
                    <a:pt x="2643" y="2400"/>
                  </a:lnTo>
                  <a:lnTo>
                    <a:pt x="2597" y="2365"/>
                  </a:lnTo>
                  <a:lnTo>
                    <a:pt x="2586" y="2351"/>
                  </a:lnTo>
                  <a:lnTo>
                    <a:pt x="2575" y="2342"/>
                  </a:lnTo>
                  <a:lnTo>
                    <a:pt x="2561" y="2332"/>
                  </a:lnTo>
                  <a:lnTo>
                    <a:pt x="2548" y="2325"/>
                  </a:lnTo>
                  <a:lnTo>
                    <a:pt x="2541" y="2336"/>
                  </a:lnTo>
                  <a:lnTo>
                    <a:pt x="2535" y="2349"/>
                  </a:lnTo>
                  <a:lnTo>
                    <a:pt x="2528" y="2362"/>
                  </a:lnTo>
                  <a:lnTo>
                    <a:pt x="2515" y="2367"/>
                  </a:lnTo>
                  <a:lnTo>
                    <a:pt x="2499" y="2365"/>
                  </a:lnTo>
                  <a:lnTo>
                    <a:pt x="2482" y="2360"/>
                  </a:lnTo>
                  <a:lnTo>
                    <a:pt x="2469" y="2351"/>
                  </a:lnTo>
                  <a:lnTo>
                    <a:pt x="2456" y="2340"/>
                  </a:lnTo>
                  <a:lnTo>
                    <a:pt x="2444" y="2329"/>
                  </a:lnTo>
                  <a:lnTo>
                    <a:pt x="2431" y="2320"/>
                  </a:lnTo>
                  <a:lnTo>
                    <a:pt x="2416" y="2310"/>
                  </a:lnTo>
                  <a:lnTo>
                    <a:pt x="2401" y="2307"/>
                  </a:lnTo>
                  <a:lnTo>
                    <a:pt x="2389" y="2323"/>
                  </a:lnTo>
                  <a:lnTo>
                    <a:pt x="2374" y="2340"/>
                  </a:lnTo>
                  <a:lnTo>
                    <a:pt x="2361" y="2358"/>
                  </a:lnTo>
                  <a:lnTo>
                    <a:pt x="2350" y="2376"/>
                  </a:lnTo>
                  <a:lnTo>
                    <a:pt x="2339" y="2395"/>
                  </a:lnTo>
                  <a:lnTo>
                    <a:pt x="2328" y="2413"/>
                  </a:lnTo>
                  <a:lnTo>
                    <a:pt x="2319" y="2433"/>
                  </a:lnTo>
                  <a:lnTo>
                    <a:pt x="2312" y="2453"/>
                  </a:lnTo>
                  <a:lnTo>
                    <a:pt x="2304" y="2457"/>
                  </a:lnTo>
                  <a:lnTo>
                    <a:pt x="2297" y="2461"/>
                  </a:lnTo>
                  <a:lnTo>
                    <a:pt x="2288" y="2461"/>
                  </a:lnTo>
                  <a:lnTo>
                    <a:pt x="2280" y="2457"/>
                  </a:lnTo>
                  <a:lnTo>
                    <a:pt x="2257" y="2437"/>
                  </a:lnTo>
                  <a:lnTo>
                    <a:pt x="2235" y="2415"/>
                  </a:lnTo>
                  <a:lnTo>
                    <a:pt x="2213" y="2393"/>
                  </a:lnTo>
                  <a:lnTo>
                    <a:pt x="2192" y="2371"/>
                  </a:lnTo>
                  <a:lnTo>
                    <a:pt x="2174" y="2347"/>
                  </a:lnTo>
                  <a:lnTo>
                    <a:pt x="2156" y="2321"/>
                  </a:lnTo>
                  <a:lnTo>
                    <a:pt x="2141" y="2296"/>
                  </a:lnTo>
                  <a:lnTo>
                    <a:pt x="2130" y="2268"/>
                  </a:lnTo>
                  <a:lnTo>
                    <a:pt x="2123" y="2257"/>
                  </a:lnTo>
                  <a:lnTo>
                    <a:pt x="2114" y="2246"/>
                  </a:lnTo>
                  <a:lnTo>
                    <a:pt x="2103" y="2237"/>
                  </a:lnTo>
                  <a:lnTo>
                    <a:pt x="2092" y="2228"/>
                  </a:lnTo>
                  <a:lnTo>
                    <a:pt x="2081" y="2219"/>
                  </a:lnTo>
                  <a:lnTo>
                    <a:pt x="2070" y="2211"/>
                  </a:lnTo>
                  <a:lnTo>
                    <a:pt x="2059" y="2204"/>
                  </a:lnTo>
                  <a:lnTo>
                    <a:pt x="2048" y="2197"/>
                  </a:lnTo>
                  <a:lnTo>
                    <a:pt x="2026" y="2208"/>
                  </a:lnTo>
                  <a:lnTo>
                    <a:pt x="2009" y="2222"/>
                  </a:lnTo>
                  <a:lnTo>
                    <a:pt x="1996" y="2239"/>
                  </a:lnTo>
                  <a:lnTo>
                    <a:pt x="1987" y="2257"/>
                  </a:lnTo>
                  <a:lnTo>
                    <a:pt x="1976" y="2276"/>
                  </a:lnTo>
                  <a:lnTo>
                    <a:pt x="1965" y="2294"/>
                  </a:lnTo>
                  <a:lnTo>
                    <a:pt x="1952" y="2309"/>
                  </a:lnTo>
                  <a:lnTo>
                    <a:pt x="1934" y="2323"/>
                  </a:lnTo>
                  <a:lnTo>
                    <a:pt x="1918" y="2325"/>
                  </a:lnTo>
                  <a:lnTo>
                    <a:pt x="1903" y="2321"/>
                  </a:lnTo>
                  <a:lnTo>
                    <a:pt x="1890" y="2316"/>
                  </a:lnTo>
                  <a:lnTo>
                    <a:pt x="1875" y="2309"/>
                  </a:lnTo>
                  <a:lnTo>
                    <a:pt x="1861" y="2303"/>
                  </a:lnTo>
                  <a:lnTo>
                    <a:pt x="1848" y="2299"/>
                  </a:lnTo>
                  <a:lnTo>
                    <a:pt x="1833" y="2301"/>
                  </a:lnTo>
                  <a:lnTo>
                    <a:pt x="1817" y="2307"/>
                  </a:lnTo>
                  <a:lnTo>
                    <a:pt x="1797" y="2310"/>
                  </a:lnTo>
                  <a:lnTo>
                    <a:pt x="1780" y="2320"/>
                  </a:lnTo>
                  <a:lnTo>
                    <a:pt x="1765" y="2332"/>
                  </a:lnTo>
                  <a:lnTo>
                    <a:pt x="1751" y="2345"/>
                  </a:lnTo>
                  <a:lnTo>
                    <a:pt x="1738" y="2362"/>
                  </a:lnTo>
                  <a:lnTo>
                    <a:pt x="1725" y="2378"/>
                  </a:lnTo>
                  <a:lnTo>
                    <a:pt x="1712" y="2393"/>
                  </a:lnTo>
                  <a:lnTo>
                    <a:pt x="1699" y="2408"/>
                  </a:lnTo>
                  <a:lnTo>
                    <a:pt x="1483" y="2745"/>
                  </a:lnTo>
                  <a:lnTo>
                    <a:pt x="1469" y="2767"/>
                  </a:lnTo>
                  <a:lnTo>
                    <a:pt x="1452" y="2789"/>
                  </a:lnTo>
                  <a:lnTo>
                    <a:pt x="1436" y="2811"/>
                  </a:lnTo>
                  <a:lnTo>
                    <a:pt x="1417" y="2831"/>
                  </a:lnTo>
                  <a:lnTo>
                    <a:pt x="1399" y="2851"/>
                  </a:lnTo>
                  <a:lnTo>
                    <a:pt x="1379" y="2871"/>
                  </a:lnTo>
                  <a:lnTo>
                    <a:pt x="1359" y="2890"/>
                  </a:lnTo>
                  <a:lnTo>
                    <a:pt x="1337" y="2908"/>
                  </a:lnTo>
                  <a:lnTo>
                    <a:pt x="1322" y="2914"/>
                  </a:lnTo>
                  <a:lnTo>
                    <a:pt x="1307" y="2915"/>
                  </a:lnTo>
                  <a:lnTo>
                    <a:pt x="1293" y="2914"/>
                  </a:lnTo>
                  <a:lnTo>
                    <a:pt x="1278" y="2908"/>
                  </a:lnTo>
                  <a:lnTo>
                    <a:pt x="1265" y="2903"/>
                  </a:lnTo>
                  <a:lnTo>
                    <a:pt x="1252" y="2895"/>
                  </a:lnTo>
                  <a:lnTo>
                    <a:pt x="1239" y="2884"/>
                  </a:lnTo>
                  <a:lnTo>
                    <a:pt x="1228" y="2875"/>
                  </a:lnTo>
                  <a:lnTo>
                    <a:pt x="1206" y="2849"/>
                  </a:lnTo>
                  <a:lnTo>
                    <a:pt x="1190" y="2824"/>
                  </a:lnTo>
                  <a:lnTo>
                    <a:pt x="1177" y="2796"/>
                  </a:lnTo>
                  <a:lnTo>
                    <a:pt x="1164" y="2769"/>
                  </a:lnTo>
                  <a:lnTo>
                    <a:pt x="1155" y="2741"/>
                  </a:lnTo>
                  <a:lnTo>
                    <a:pt x="1144" y="2714"/>
                  </a:lnTo>
                  <a:lnTo>
                    <a:pt x="1131" y="2686"/>
                  </a:lnTo>
                  <a:lnTo>
                    <a:pt x="1117" y="2659"/>
                  </a:lnTo>
                  <a:lnTo>
                    <a:pt x="1096" y="2617"/>
                  </a:lnTo>
                  <a:lnTo>
                    <a:pt x="1076" y="2573"/>
                  </a:lnTo>
                  <a:lnTo>
                    <a:pt x="1054" y="2527"/>
                  </a:lnTo>
                  <a:lnTo>
                    <a:pt x="1029" y="2485"/>
                  </a:lnTo>
                  <a:lnTo>
                    <a:pt x="999" y="2446"/>
                  </a:lnTo>
                  <a:lnTo>
                    <a:pt x="963" y="2415"/>
                  </a:lnTo>
                  <a:lnTo>
                    <a:pt x="921" y="2393"/>
                  </a:lnTo>
                  <a:lnTo>
                    <a:pt x="871" y="2384"/>
                  </a:lnTo>
                  <a:lnTo>
                    <a:pt x="849" y="2391"/>
                  </a:lnTo>
                  <a:lnTo>
                    <a:pt x="829" y="2408"/>
                  </a:lnTo>
                  <a:lnTo>
                    <a:pt x="809" y="2424"/>
                  </a:lnTo>
                  <a:lnTo>
                    <a:pt x="789" y="2442"/>
                  </a:lnTo>
                  <a:lnTo>
                    <a:pt x="768" y="2459"/>
                  </a:lnTo>
                  <a:lnTo>
                    <a:pt x="748" y="2475"/>
                  </a:lnTo>
                  <a:lnTo>
                    <a:pt x="728" y="2492"/>
                  </a:lnTo>
                  <a:lnTo>
                    <a:pt x="710" y="2508"/>
                  </a:lnTo>
                  <a:lnTo>
                    <a:pt x="691" y="2525"/>
                  </a:lnTo>
                  <a:lnTo>
                    <a:pt x="680" y="2527"/>
                  </a:lnTo>
                  <a:lnTo>
                    <a:pt x="671" y="2525"/>
                  </a:lnTo>
                  <a:lnTo>
                    <a:pt x="660" y="2525"/>
                  </a:lnTo>
                  <a:lnTo>
                    <a:pt x="651" y="2523"/>
                  </a:lnTo>
                  <a:lnTo>
                    <a:pt x="642" y="2519"/>
                  </a:lnTo>
                  <a:lnTo>
                    <a:pt x="633" y="2514"/>
                  </a:lnTo>
                  <a:lnTo>
                    <a:pt x="625" y="2508"/>
                  </a:lnTo>
                  <a:lnTo>
                    <a:pt x="618" y="2501"/>
                  </a:lnTo>
                  <a:lnTo>
                    <a:pt x="607" y="2485"/>
                  </a:lnTo>
                  <a:lnTo>
                    <a:pt x="598" y="2466"/>
                  </a:lnTo>
                  <a:lnTo>
                    <a:pt x="587" y="2450"/>
                  </a:lnTo>
                  <a:lnTo>
                    <a:pt x="578" y="2431"/>
                  </a:lnTo>
                  <a:lnTo>
                    <a:pt x="569" y="2413"/>
                  </a:lnTo>
                  <a:lnTo>
                    <a:pt x="563" y="2395"/>
                  </a:lnTo>
                  <a:lnTo>
                    <a:pt x="558" y="2376"/>
                  </a:lnTo>
                  <a:lnTo>
                    <a:pt x="554" y="2356"/>
                  </a:lnTo>
                  <a:lnTo>
                    <a:pt x="547" y="2345"/>
                  </a:lnTo>
                  <a:lnTo>
                    <a:pt x="541" y="2334"/>
                  </a:lnTo>
                  <a:lnTo>
                    <a:pt x="534" y="2325"/>
                  </a:lnTo>
                  <a:lnTo>
                    <a:pt x="523" y="2318"/>
                  </a:lnTo>
                  <a:lnTo>
                    <a:pt x="506" y="2338"/>
                  </a:lnTo>
                  <a:lnTo>
                    <a:pt x="490" y="2358"/>
                  </a:lnTo>
                  <a:lnTo>
                    <a:pt x="475" y="2380"/>
                  </a:lnTo>
                  <a:lnTo>
                    <a:pt x="459" y="2400"/>
                  </a:lnTo>
                  <a:lnTo>
                    <a:pt x="442" y="2422"/>
                  </a:lnTo>
                  <a:lnTo>
                    <a:pt x="426" y="2442"/>
                  </a:lnTo>
                  <a:lnTo>
                    <a:pt x="406" y="2461"/>
                  </a:lnTo>
                  <a:lnTo>
                    <a:pt x="385" y="2477"/>
                  </a:lnTo>
                  <a:lnTo>
                    <a:pt x="365" y="2486"/>
                  </a:lnTo>
                  <a:lnTo>
                    <a:pt x="341" y="2514"/>
                  </a:lnTo>
                  <a:lnTo>
                    <a:pt x="312" y="2556"/>
                  </a:lnTo>
                  <a:lnTo>
                    <a:pt x="283" y="2607"/>
                  </a:lnTo>
                  <a:lnTo>
                    <a:pt x="250" y="2666"/>
                  </a:lnTo>
                  <a:lnTo>
                    <a:pt x="219" y="2727"/>
                  </a:lnTo>
                  <a:lnTo>
                    <a:pt x="189" y="2783"/>
                  </a:lnTo>
                  <a:lnTo>
                    <a:pt x="162" y="2835"/>
                  </a:lnTo>
                  <a:lnTo>
                    <a:pt x="156" y="2835"/>
                  </a:lnTo>
                  <a:lnTo>
                    <a:pt x="149" y="2831"/>
                  </a:lnTo>
                  <a:lnTo>
                    <a:pt x="143" y="2826"/>
                  </a:lnTo>
                  <a:lnTo>
                    <a:pt x="142" y="2824"/>
                  </a:lnTo>
                  <a:lnTo>
                    <a:pt x="261" y="2606"/>
                  </a:lnTo>
                  <a:lnTo>
                    <a:pt x="270" y="2584"/>
                  </a:lnTo>
                  <a:lnTo>
                    <a:pt x="279" y="2562"/>
                  </a:lnTo>
                  <a:lnTo>
                    <a:pt x="292" y="2540"/>
                  </a:lnTo>
                  <a:lnTo>
                    <a:pt x="305" y="2519"/>
                  </a:lnTo>
                  <a:lnTo>
                    <a:pt x="319" y="2499"/>
                  </a:lnTo>
                  <a:lnTo>
                    <a:pt x="336" y="2483"/>
                  </a:lnTo>
                  <a:lnTo>
                    <a:pt x="356" y="2470"/>
                  </a:lnTo>
                  <a:lnTo>
                    <a:pt x="380" y="2463"/>
                  </a:lnTo>
                  <a:lnTo>
                    <a:pt x="398" y="2444"/>
                  </a:lnTo>
                  <a:lnTo>
                    <a:pt x="417" y="2420"/>
                  </a:lnTo>
                  <a:lnTo>
                    <a:pt x="437" y="2395"/>
                  </a:lnTo>
                  <a:lnTo>
                    <a:pt x="455" y="2369"/>
                  </a:lnTo>
                  <a:lnTo>
                    <a:pt x="472" y="2345"/>
                  </a:lnTo>
                  <a:lnTo>
                    <a:pt x="484" y="2325"/>
                  </a:lnTo>
                  <a:lnTo>
                    <a:pt x="492" y="2312"/>
                  </a:lnTo>
                  <a:lnTo>
                    <a:pt x="495" y="2307"/>
                  </a:lnTo>
                  <a:lnTo>
                    <a:pt x="472" y="2303"/>
                  </a:lnTo>
                  <a:lnTo>
                    <a:pt x="448" y="2307"/>
                  </a:lnTo>
                  <a:lnTo>
                    <a:pt x="422" y="2312"/>
                  </a:lnTo>
                  <a:lnTo>
                    <a:pt x="398" y="2320"/>
                  </a:lnTo>
                  <a:lnTo>
                    <a:pt x="374" y="2323"/>
                  </a:lnTo>
                  <a:lnTo>
                    <a:pt x="351" y="2321"/>
                  </a:lnTo>
                  <a:lnTo>
                    <a:pt x="330" y="2310"/>
                  </a:lnTo>
                  <a:lnTo>
                    <a:pt x="312" y="2288"/>
                  </a:lnTo>
                  <a:lnTo>
                    <a:pt x="296" y="2290"/>
                  </a:lnTo>
                  <a:lnTo>
                    <a:pt x="279" y="2298"/>
                  </a:lnTo>
                  <a:lnTo>
                    <a:pt x="264" y="2305"/>
                  </a:lnTo>
                  <a:lnTo>
                    <a:pt x="250" y="2314"/>
                  </a:lnTo>
                  <a:lnTo>
                    <a:pt x="235" y="2323"/>
                  </a:lnTo>
                  <a:lnTo>
                    <a:pt x="219" y="2329"/>
                  </a:lnTo>
                  <a:lnTo>
                    <a:pt x="202" y="2331"/>
                  </a:lnTo>
                  <a:lnTo>
                    <a:pt x="184" y="2325"/>
                  </a:lnTo>
                  <a:lnTo>
                    <a:pt x="167" y="2318"/>
                  </a:lnTo>
                  <a:lnTo>
                    <a:pt x="149" y="2309"/>
                  </a:lnTo>
                  <a:lnTo>
                    <a:pt x="131" y="2296"/>
                  </a:lnTo>
                  <a:lnTo>
                    <a:pt x="112" y="2283"/>
                  </a:lnTo>
                  <a:lnTo>
                    <a:pt x="94" y="2272"/>
                  </a:lnTo>
                  <a:lnTo>
                    <a:pt x="81" y="2263"/>
                  </a:lnTo>
                  <a:lnTo>
                    <a:pt x="72" y="2255"/>
                  </a:lnTo>
                  <a:lnTo>
                    <a:pt x="68" y="2254"/>
                  </a:lnTo>
                  <a:lnTo>
                    <a:pt x="59" y="2257"/>
                  </a:lnTo>
                  <a:lnTo>
                    <a:pt x="50" y="2265"/>
                  </a:lnTo>
                  <a:lnTo>
                    <a:pt x="43" y="2272"/>
                  </a:lnTo>
                  <a:lnTo>
                    <a:pt x="37" y="2279"/>
                  </a:lnTo>
                  <a:lnTo>
                    <a:pt x="30" y="2287"/>
                  </a:lnTo>
                  <a:lnTo>
                    <a:pt x="24" y="2292"/>
                  </a:lnTo>
                  <a:lnTo>
                    <a:pt x="17" y="2296"/>
                  </a:lnTo>
                  <a:lnTo>
                    <a:pt x="8" y="2298"/>
                  </a:lnTo>
                  <a:lnTo>
                    <a:pt x="6" y="2296"/>
                  </a:lnTo>
                  <a:lnTo>
                    <a:pt x="2" y="2290"/>
                  </a:lnTo>
                  <a:lnTo>
                    <a:pt x="0" y="2285"/>
                  </a:lnTo>
                  <a:lnTo>
                    <a:pt x="0" y="2283"/>
                  </a:lnTo>
                  <a:lnTo>
                    <a:pt x="11" y="2274"/>
                  </a:lnTo>
                  <a:lnTo>
                    <a:pt x="22" y="2263"/>
                  </a:lnTo>
                  <a:lnTo>
                    <a:pt x="33" y="2254"/>
                  </a:lnTo>
                  <a:lnTo>
                    <a:pt x="46" y="2246"/>
                  </a:lnTo>
                  <a:lnTo>
                    <a:pt x="57" y="2239"/>
                  </a:lnTo>
                  <a:lnTo>
                    <a:pt x="70" y="2232"/>
                  </a:lnTo>
                  <a:lnTo>
                    <a:pt x="83" y="2228"/>
                  </a:lnTo>
                  <a:lnTo>
                    <a:pt x="96" y="2226"/>
                  </a:lnTo>
                  <a:lnTo>
                    <a:pt x="264" y="2087"/>
                  </a:lnTo>
                  <a:lnTo>
                    <a:pt x="279" y="2081"/>
                  </a:lnTo>
                  <a:lnTo>
                    <a:pt x="294" y="2081"/>
                  </a:lnTo>
                  <a:lnTo>
                    <a:pt x="308" y="2085"/>
                  </a:lnTo>
                  <a:lnTo>
                    <a:pt x="323" y="2090"/>
                  </a:lnTo>
                  <a:lnTo>
                    <a:pt x="336" y="2099"/>
                  </a:lnTo>
                  <a:lnTo>
                    <a:pt x="349" y="2109"/>
                  </a:lnTo>
                  <a:lnTo>
                    <a:pt x="362" y="2120"/>
                  </a:lnTo>
                  <a:lnTo>
                    <a:pt x="374" y="2129"/>
                  </a:lnTo>
                  <a:lnTo>
                    <a:pt x="530" y="2026"/>
                  </a:lnTo>
                  <a:lnTo>
                    <a:pt x="547" y="2026"/>
                  </a:lnTo>
                  <a:lnTo>
                    <a:pt x="563" y="2030"/>
                  </a:lnTo>
                  <a:lnTo>
                    <a:pt x="580" y="2035"/>
                  </a:lnTo>
                  <a:lnTo>
                    <a:pt x="592" y="2044"/>
                  </a:lnTo>
                  <a:lnTo>
                    <a:pt x="607" y="2054"/>
                  </a:lnTo>
                  <a:lnTo>
                    <a:pt x="618" y="2066"/>
                  </a:lnTo>
                  <a:lnTo>
                    <a:pt x="631" y="2079"/>
                  </a:lnTo>
                  <a:lnTo>
                    <a:pt x="642" y="2092"/>
                  </a:lnTo>
                  <a:lnTo>
                    <a:pt x="647" y="2081"/>
                  </a:lnTo>
                  <a:lnTo>
                    <a:pt x="655" y="2072"/>
                  </a:lnTo>
                  <a:lnTo>
                    <a:pt x="664" y="2061"/>
                  </a:lnTo>
                  <a:lnTo>
                    <a:pt x="673" y="2052"/>
                  </a:lnTo>
                  <a:lnTo>
                    <a:pt x="679" y="2041"/>
                  </a:lnTo>
                  <a:lnTo>
                    <a:pt x="682" y="2030"/>
                  </a:lnTo>
                  <a:lnTo>
                    <a:pt x="682" y="2017"/>
                  </a:lnTo>
                  <a:lnTo>
                    <a:pt x="675" y="2004"/>
                  </a:lnTo>
                  <a:lnTo>
                    <a:pt x="668" y="1967"/>
                  </a:lnTo>
                  <a:lnTo>
                    <a:pt x="660" y="1933"/>
                  </a:lnTo>
                  <a:lnTo>
                    <a:pt x="655" y="1896"/>
                  </a:lnTo>
                  <a:lnTo>
                    <a:pt x="649" y="1859"/>
                  </a:lnTo>
                  <a:lnTo>
                    <a:pt x="644" y="1823"/>
                  </a:lnTo>
                  <a:lnTo>
                    <a:pt x="638" y="1788"/>
                  </a:lnTo>
                  <a:lnTo>
                    <a:pt x="629" y="1753"/>
                  </a:lnTo>
                  <a:lnTo>
                    <a:pt x="618" y="1718"/>
                  </a:lnTo>
                  <a:lnTo>
                    <a:pt x="591" y="1725"/>
                  </a:lnTo>
                  <a:lnTo>
                    <a:pt x="565" y="1733"/>
                  </a:lnTo>
                  <a:lnTo>
                    <a:pt x="539" y="1742"/>
                  </a:lnTo>
                  <a:lnTo>
                    <a:pt x="514" y="1751"/>
                  </a:lnTo>
                  <a:lnTo>
                    <a:pt x="488" y="1760"/>
                  </a:lnTo>
                  <a:lnTo>
                    <a:pt x="462" y="1769"/>
                  </a:lnTo>
                  <a:lnTo>
                    <a:pt x="437" y="1779"/>
                  </a:lnTo>
                  <a:lnTo>
                    <a:pt x="413" y="1788"/>
                  </a:lnTo>
                  <a:lnTo>
                    <a:pt x="387" y="1799"/>
                  </a:lnTo>
                  <a:lnTo>
                    <a:pt x="363" y="1810"/>
                  </a:lnTo>
                  <a:lnTo>
                    <a:pt x="338" y="1819"/>
                  </a:lnTo>
                  <a:lnTo>
                    <a:pt x="314" y="1830"/>
                  </a:lnTo>
                  <a:lnTo>
                    <a:pt x="288" y="1839"/>
                  </a:lnTo>
                  <a:lnTo>
                    <a:pt x="263" y="1850"/>
                  </a:lnTo>
                  <a:lnTo>
                    <a:pt x="237" y="1861"/>
                  </a:lnTo>
                  <a:lnTo>
                    <a:pt x="211" y="1870"/>
                  </a:lnTo>
                  <a:lnTo>
                    <a:pt x="202" y="1870"/>
                  </a:lnTo>
                  <a:lnTo>
                    <a:pt x="187" y="1870"/>
                  </a:lnTo>
                  <a:lnTo>
                    <a:pt x="173" y="1868"/>
                  </a:lnTo>
                  <a:lnTo>
                    <a:pt x="165" y="1863"/>
                  </a:lnTo>
                  <a:lnTo>
                    <a:pt x="138" y="1595"/>
                  </a:lnTo>
                  <a:lnTo>
                    <a:pt x="131" y="1542"/>
                  </a:lnTo>
                  <a:lnTo>
                    <a:pt x="121" y="1491"/>
                  </a:lnTo>
                  <a:lnTo>
                    <a:pt x="110" y="1439"/>
                  </a:lnTo>
                  <a:lnTo>
                    <a:pt x="98" y="1386"/>
                  </a:lnTo>
                  <a:lnTo>
                    <a:pt x="85" y="1337"/>
                  </a:lnTo>
                  <a:lnTo>
                    <a:pt x="72" y="1285"/>
                  </a:lnTo>
                  <a:lnTo>
                    <a:pt x="57" y="1234"/>
                  </a:lnTo>
                  <a:lnTo>
                    <a:pt x="43" y="1185"/>
                  </a:lnTo>
                  <a:lnTo>
                    <a:pt x="50" y="1168"/>
                  </a:lnTo>
                  <a:lnTo>
                    <a:pt x="57" y="1153"/>
                  </a:lnTo>
                  <a:lnTo>
                    <a:pt x="66" y="1137"/>
                  </a:lnTo>
                  <a:lnTo>
                    <a:pt x="74" y="1122"/>
                  </a:lnTo>
                  <a:lnTo>
                    <a:pt x="81" y="1108"/>
                  </a:lnTo>
                  <a:lnTo>
                    <a:pt x="87" y="1091"/>
                  </a:lnTo>
                  <a:lnTo>
                    <a:pt x="94" y="1076"/>
                  </a:lnTo>
                  <a:lnTo>
                    <a:pt x="99" y="1060"/>
                  </a:lnTo>
                  <a:lnTo>
                    <a:pt x="120" y="1054"/>
                  </a:lnTo>
                  <a:lnTo>
                    <a:pt x="140" y="1049"/>
                  </a:lnTo>
                  <a:lnTo>
                    <a:pt x="160" y="1045"/>
                  </a:lnTo>
                  <a:lnTo>
                    <a:pt x="180" y="1040"/>
                  </a:lnTo>
                  <a:lnTo>
                    <a:pt x="200" y="1038"/>
                  </a:lnTo>
                  <a:lnTo>
                    <a:pt x="220" y="1034"/>
                  </a:lnTo>
                  <a:lnTo>
                    <a:pt x="241" y="1032"/>
                  </a:lnTo>
                  <a:lnTo>
                    <a:pt x="263" y="1032"/>
                  </a:lnTo>
                  <a:lnTo>
                    <a:pt x="913" y="882"/>
                  </a:lnTo>
                  <a:lnTo>
                    <a:pt x="924" y="878"/>
                  </a:lnTo>
                  <a:lnTo>
                    <a:pt x="935" y="876"/>
                  </a:lnTo>
                  <a:lnTo>
                    <a:pt x="943" y="876"/>
                  </a:lnTo>
                  <a:lnTo>
                    <a:pt x="952" y="875"/>
                  </a:lnTo>
                  <a:lnTo>
                    <a:pt x="959" y="873"/>
                  </a:lnTo>
                  <a:lnTo>
                    <a:pt x="965" y="871"/>
                  </a:lnTo>
                  <a:lnTo>
                    <a:pt x="972" y="867"/>
                  </a:lnTo>
                  <a:lnTo>
                    <a:pt x="979" y="862"/>
                  </a:lnTo>
                  <a:lnTo>
                    <a:pt x="988" y="816"/>
                  </a:lnTo>
                  <a:lnTo>
                    <a:pt x="999" y="770"/>
                  </a:lnTo>
                  <a:lnTo>
                    <a:pt x="1012" y="726"/>
                  </a:lnTo>
                  <a:lnTo>
                    <a:pt x="1030" y="684"/>
                  </a:lnTo>
                  <a:lnTo>
                    <a:pt x="1051" y="645"/>
                  </a:lnTo>
                  <a:lnTo>
                    <a:pt x="1076" y="607"/>
                  </a:lnTo>
                  <a:lnTo>
                    <a:pt x="1106" y="572"/>
                  </a:lnTo>
                  <a:lnTo>
                    <a:pt x="1140" y="539"/>
                  </a:lnTo>
                  <a:lnTo>
                    <a:pt x="1157" y="526"/>
                  </a:lnTo>
                  <a:lnTo>
                    <a:pt x="1175" y="515"/>
                  </a:lnTo>
                  <a:lnTo>
                    <a:pt x="1194" y="506"/>
                  </a:lnTo>
                  <a:lnTo>
                    <a:pt x="1212" y="497"/>
                  </a:lnTo>
                  <a:lnTo>
                    <a:pt x="1230" y="488"/>
                  </a:lnTo>
                  <a:lnTo>
                    <a:pt x="1249" y="480"/>
                  </a:lnTo>
                  <a:lnTo>
                    <a:pt x="1267" y="473"/>
                  </a:lnTo>
                  <a:lnTo>
                    <a:pt x="1287" y="468"/>
                  </a:lnTo>
                  <a:lnTo>
                    <a:pt x="1307" y="464"/>
                  </a:lnTo>
                  <a:lnTo>
                    <a:pt x="1327" y="460"/>
                  </a:lnTo>
                  <a:lnTo>
                    <a:pt x="1348" y="458"/>
                  </a:lnTo>
                  <a:lnTo>
                    <a:pt x="1368" y="457"/>
                  </a:lnTo>
                  <a:lnTo>
                    <a:pt x="1388" y="455"/>
                  </a:lnTo>
                  <a:lnTo>
                    <a:pt x="1408" y="455"/>
                  </a:lnTo>
                  <a:lnTo>
                    <a:pt x="1430" y="457"/>
                  </a:lnTo>
                  <a:lnTo>
                    <a:pt x="1450" y="458"/>
                  </a:lnTo>
                  <a:lnTo>
                    <a:pt x="1456" y="455"/>
                  </a:lnTo>
                  <a:lnTo>
                    <a:pt x="1458" y="451"/>
                  </a:lnTo>
                  <a:lnTo>
                    <a:pt x="1461" y="447"/>
                  </a:lnTo>
                  <a:lnTo>
                    <a:pt x="1465" y="442"/>
                  </a:lnTo>
                  <a:lnTo>
                    <a:pt x="1441" y="435"/>
                  </a:lnTo>
                  <a:lnTo>
                    <a:pt x="1417" y="427"/>
                  </a:lnTo>
                  <a:lnTo>
                    <a:pt x="1395" y="420"/>
                  </a:lnTo>
                  <a:lnTo>
                    <a:pt x="1371" y="411"/>
                  </a:lnTo>
                  <a:lnTo>
                    <a:pt x="1349" y="402"/>
                  </a:lnTo>
                  <a:lnTo>
                    <a:pt x="1327" y="392"/>
                  </a:lnTo>
                  <a:lnTo>
                    <a:pt x="1305" y="380"/>
                  </a:lnTo>
                  <a:lnTo>
                    <a:pt x="1285" y="367"/>
                  </a:lnTo>
                  <a:lnTo>
                    <a:pt x="1287" y="348"/>
                  </a:lnTo>
                  <a:lnTo>
                    <a:pt x="1285" y="332"/>
                  </a:lnTo>
                  <a:lnTo>
                    <a:pt x="1278" y="317"/>
                  </a:lnTo>
                  <a:lnTo>
                    <a:pt x="1263" y="304"/>
                  </a:lnTo>
                  <a:lnTo>
                    <a:pt x="1263" y="295"/>
                  </a:lnTo>
                  <a:lnTo>
                    <a:pt x="1287" y="273"/>
                  </a:lnTo>
                  <a:lnTo>
                    <a:pt x="1307" y="251"/>
                  </a:lnTo>
                  <a:lnTo>
                    <a:pt x="1326" y="226"/>
                  </a:lnTo>
                  <a:lnTo>
                    <a:pt x="1340" y="200"/>
                  </a:lnTo>
                  <a:lnTo>
                    <a:pt x="1355" y="176"/>
                  </a:lnTo>
                  <a:lnTo>
                    <a:pt x="1371" y="150"/>
                  </a:lnTo>
                  <a:lnTo>
                    <a:pt x="1386" y="125"/>
                  </a:lnTo>
                  <a:lnTo>
                    <a:pt x="1404" y="101"/>
                  </a:lnTo>
                  <a:lnTo>
                    <a:pt x="1399" y="88"/>
                  </a:lnTo>
                  <a:lnTo>
                    <a:pt x="1388" y="72"/>
                  </a:lnTo>
                  <a:lnTo>
                    <a:pt x="1381" y="57"/>
                  </a:lnTo>
                  <a:lnTo>
                    <a:pt x="1382" y="44"/>
                  </a:lnTo>
                  <a:lnTo>
                    <a:pt x="1412" y="35"/>
                  </a:lnTo>
                  <a:lnTo>
                    <a:pt x="1439" y="26"/>
                  </a:lnTo>
                  <a:lnTo>
                    <a:pt x="1465" y="18"/>
                  </a:lnTo>
                  <a:lnTo>
                    <a:pt x="1489" y="13"/>
                  </a:lnTo>
                  <a:lnTo>
                    <a:pt x="1513" y="7"/>
                  </a:lnTo>
                  <a:lnTo>
                    <a:pt x="1536" y="4"/>
                  </a:lnTo>
                  <a:lnTo>
                    <a:pt x="1562" y="0"/>
                  </a:lnTo>
                  <a:lnTo>
                    <a:pt x="1588" y="0"/>
                  </a:lnTo>
                  <a:lnTo>
                    <a:pt x="1602" y="2"/>
                  </a:lnTo>
                  <a:lnTo>
                    <a:pt x="1615" y="6"/>
                  </a:lnTo>
                  <a:lnTo>
                    <a:pt x="1630" y="13"/>
                  </a:lnTo>
                  <a:lnTo>
                    <a:pt x="1643" y="18"/>
                  </a:lnTo>
                  <a:lnTo>
                    <a:pt x="1655" y="24"/>
                  </a:lnTo>
                  <a:lnTo>
                    <a:pt x="1668" y="29"/>
                  </a:lnTo>
                  <a:lnTo>
                    <a:pt x="1683" y="31"/>
                  </a:lnTo>
                  <a:lnTo>
                    <a:pt x="169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538" y="2377"/>
              <a:ext cx="166" cy="142"/>
            </a:xfrm>
            <a:custGeom>
              <a:avLst/>
              <a:gdLst>
                <a:gd name="T0" fmla="*/ 5 w 331"/>
                <a:gd name="T1" fmla="*/ 1 h 282"/>
                <a:gd name="T2" fmla="*/ 6 w 331"/>
                <a:gd name="T3" fmla="*/ 1 h 282"/>
                <a:gd name="T4" fmla="*/ 6 w 331"/>
                <a:gd name="T5" fmla="*/ 1 h 282"/>
                <a:gd name="T6" fmla="*/ 7 w 331"/>
                <a:gd name="T7" fmla="*/ 1 h 282"/>
                <a:gd name="T8" fmla="*/ 8 w 331"/>
                <a:gd name="T9" fmla="*/ 2 h 282"/>
                <a:gd name="T10" fmla="*/ 8 w 331"/>
                <a:gd name="T11" fmla="*/ 2 h 282"/>
                <a:gd name="T12" fmla="*/ 9 w 331"/>
                <a:gd name="T13" fmla="*/ 2 h 282"/>
                <a:gd name="T14" fmla="*/ 9 w 331"/>
                <a:gd name="T15" fmla="*/ 2 h 282"/>
                <a:gd name="T16" fmla="*/ 10 w 331"/>
                <a:gd name="T17" fmla="*/ 2 h 282"/>
                <a:gd name="T18" fmla="*/ 11 w 331"/>
                <a:gd name="T19" fmla="*/ 3 h 282"/>
                <a:gd name="T20" fmla="*/ 11 w 331"/>
                <a:gd name="T21" fmla="*/ 4 h 282"/>
                <a:gd name="T22" fmla="*/ 11 w 331"/>
                <a:gd name="T23" fmla="*/ 6 h 282"/>
                <a:gd name="T24" fmla="*/ 10 w 331"/>
                <a:gd name="T25" fmla="*/ 7 h 282"/>
                <a:gd name="T26" fmla="*/ 10 w 331"/>
                <a:gd name="T27" fmla="*/ 8 h 282"/>
                <a:gd name="T28" fmla="*/ 9 w 331"/>
                <a:gd name="T29" fmla="*/ 8 h 282"/>
                <a:gd name="T30" fmla="*/ 8 w 331"/>
                <a:gd name="T31" fmla="*/ 8 h 282"/>
                <a:gd name="T32" fmla="*/ 7 w 331"/>
                <a:gd name="T33" fmla="*/ 8 h 282"/>
                <a:gd name="T34" fmla="*/ 7 w 331"/>
                <a:gd name="T35" fmla="*/ 8 h 282"/>
                <a:gd name="T36" fmla="*/ 6 w 331"/>
                <a:gd name="T37" fmla="*/ 9 h 282"/>
                <a:gd name="T38" fmla="*/ 5 w 331"/>
                <a:gd name="T39" fmla="*/ 9 h 282"/>
                <a:gd name="T40" fmla="*/ 4 w 331"/>
                <a:gd name="T41" fmla="*/ 9 h 282"/>
                <a:gd name="T42" fmla="*/ 4 w 331"/>
                <a:gd name="T43" fmla="*/ 9 h 282"/>
                <a:gd name="T44" fmla="*/ 4 w 331"/>
                <a:gd name="T45" fmla="*/ 9 h 282"/>
                <a:gd name="T46" fmla="*/ 3 w 331"/>
                <a:gd name="T47" fmla="*/ 9 h 282"/>
                <a:gd name="T48" fmla="*/ 3 w 331"/>
                <a:gd name="T49" fmla="*/ 8 h 282"/>
                <a:gd name="T50" fmla="*/ 3 w 331"/>
                <a:gd name="T51" fmla="*/ 8 h 282"/>
                <a:gd name="T52" fmla="*/ 2 w 331"/>
                <a:gd name="T53" fmla="*/ 7 h 282"/>
                <a:gd name="T54" fmla="*/ 2 w 331"/>
                <a:gd name="T55" fmla="*/ 7 h 282"/>
                <a:gd name="T56" fmla="*/ 2 w 331"/>
                <a:gd name="T57" fmla="*/ 7 h 282"/>
                <a:gd name="T58" fmla="*/ 1 w 331"/>
                <a:gd name="T59" fmla="*/ 6 h 282"/>
                <a:gd name="T60" fmla="*/ 1 w 331"/>
                <a:gd name="T61" fmla="*/ 5 h 282"/>
                <a:gd name="T62" fmla="*/ 0 w 331"/>
                <a:gd name="T63" fmla="*/ 4 h 282"/>
                <a:gd name="T64" fmla="*/ 1 w 331"/>
                <a:gd name="T65" fmla="*/ 2 h 282"/>
                <a:gd name="T66" fmla="*/ 1 w 331"/>
                <a:gd name="T67" fmla="*/ 2 h 282"/>
                <a:gd name="T68" fmla="*/ 1 w 331"/>
                <a:gd name="T69" fmla="*/ 1 h 282"/>
                <a:gd name="T70" fmla="*/ 2 w 331"/>
                <a:gd name="T71" fmla="*/ 1 h 282"/>
                <a:gd name="T72" fmla="*/ 2 w 331"/>
                <a:gd name="T73" fmla="*/ 0 h 282"/>
                <a:gd name="T74" fmla="*/ 2 w 331"/>
                <a:gd name="T75" fmla="*/ 1 h 282"/>
                <a:gd name="T76" fmla="*/ 3 w 331"/>
                <a:gd name="T77" fmla="*/ 1 h 282"/>
                <a:gd name="T78" fmla="*/ 3 w 331"/>
                <a:gd name="T79" fmla="*/ 1 h 282"/>
                <a:gd name="T80" fmla="*/ 4 w 331"/>
                <a:gd name="T81" fmla="*/ 1 h 282"/>
                <a:gd name="T82" fmla="*/ 4 w 331"/>
                <a:gd name="T83" fmla="*/ 1 h 282"/>
                <a:gd name="T84" fmla="*/ 5 w 331"/>
                <a:gd name="T85" fmla="*/ 1 h 282"/>
                <a:gd name="T86" fmla="*/ 5 w 331"/>
                <a:gd name="T87" fmla="*/ 1 h 282"/>
                <a:gd name="T88" fmla="*/ 5 w 331"/>
                <a:gd name="T89" fmla="*/ 1 h 28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31"/>
                <a:gd name="T136" fmla="*/ 0 h 282"/>
                <a:gd name="T137" fmla="*/ 331 w 331"/>
                <a:gd name="T138" fmla="*/ 282 h 28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31" h="282">
                  <a:moveTo>
                    <a:pt x="157" y="27"/>
                  </a:moveTo>
                  <a:lnTo>
                    <a:pt x="176" y="29"/>
                  </a:lnTo>
                  <a:lnTo>
                    <a:pt x="192" y="29"/>
                  </a:lnTo>
                  <a:lnTo>
                    <a:pt x="210" y="31"/>
                  </a:lnTo>
                  <a:lnTo>
                    <a:pt x="229" y="33"/>
                  </a:lnTo>
                  <a:lnTo>
                    <a:pt x="245" y="35"/>
                  </a:lnTo>
                  <a:lnTo>
                    <a:pt x="264" y="35"/>
                  </a:lnTo>
                  <a:lnTo>
                    <a:pt x="280" y="35"/>
                  </a:lnTo>
                  <a:lnTo>
                    <a:pt x="298" y="33"/>
                  </a:lnTo>
                  <a:lnTo>
                    <a:pt x="322" y="71"/>
                  </a:lnTo>
                  <a:lnTo>
                    <a:pt x="331" y="117"/>
                  </a:lnTo>
                  <a:lnTo>
                    <a:pt x="328" y="165"/>
                  </a:lnTo>
                  <a:lnTo>
                    <a:pt x="313" y="209"/>
                  </a:lnTo>
                  <a:lnTo>
                    <a:pt x="293" y="225"/>
                  </a:lnTo>
                  <a:lnTo>
                    <a:pt x="269" y="236"/>
                  </a:lnTo>
                  <a:lnTo>
                    <a:pt x="245" y="244"/>
                  </a:lnTo>
                  <a:lnTo>
                    <a:pt x="221" y="251"/>
                  </a:lnTo>
                  <a:lnTo>
                    <a:pt x="196" y="255"/>
                  </a:lnTo>
                  <a:lnTo>
                    <a:pt x="172" y="262"/>
                  </a:lnTo>
                  <a:lnTo>
                    <a:pt x="146" y="269"/>
                  </a:lnTo>
                  <a:lnTo>
                    <a:pt x="124" y="282"/>
                  </a:lnTo>
                  <a:lnTo>
                    <a:pt x="113" y="277"/>
                  </a:lnTo>
                  <a:lnTo>
                    <a:pt x="102" y="267"/>
                  </a:lnTo>
                  <a:lnTo>
                    <a:pt x="93" y="256"/>
                  </a:lnTo>
                  <a:lnTo>
                    <a:pt x="84" y="245"/>
                  </a:lnTo>
                  <a:lnTo>
                    <a:pt x="73" y="234"/>
                  </a:lnTo>
                  <a:lnTo>
                    <a:pt x="64" y="222"/>
                  </a:lnTo>
                  <a:lnTo>
                    <a:pt x="53" y="212"/>
                  </a:lnTo>
                  <a:lnTo>
                    <a:pt x="42" y="203"/>
                  </a:lnTo>
                  <a:lnTo>
                    <a:pt x="16" y="174"/>
                  </a:lnTo>
                  <a:lnTo>
                    <a:pt x="3" y="139"/>
                  </a:lnTo>
                  <a:lnTo>
                    <a:pt x="0" y="102"/>
                  </a:lnTo>
                  <a:lnTo>
                    <a:pt x="7" y="64"/>
                  </a:lnTo>
                  <a:lnTo>
                    <a:pt x="16" y="46"/>
                  </a:lnTo>
                  <a:lnTo>
                    <a:pt x="25" y="29"/>
                  </a:lnTo>
                  <a:lnTo>
                    <a:pt x="36" y="14"/>
                  </a:lnTo>
                  <a:lnTo>
                    <a:pt x="47" y="0"/>
                  </a:lnTo>
                  <a:lnTo>
                    <a:pt x="62" y="3"/>
                  </a:lnTo>
                  <a:lnTo>
                    <a:pt x="77" y="5"/>
                  </a:lnTo>
                  <a:lnTo>
                    <a:pt x="91" y="7"/>
                  </a:lnTo>
                  <a:lnTo>
                    <a:pt x="106" y="7"/>
                  </a:lnTo>
                  <a:lnTo>
                    <a:pt x="121" y="9"/>
                  </a:lnTo>
                  <a:lnTo>
                    <a:pt x="133" y="13"/>
                  </a:lnTo>
                  <a:lnTo>
                    <a:pt x="146" y="18"/>
                  </a:lnTo>
                  <a:lnTo>
                    <a:pt x="157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564" y="2406"/>
              <a:ext cx="24" cy="17"/>
            </a:xfrm>
            <a:custGeom>
              <a:avLst/>
              <a:gdLst>
                <a:gd name="T0" fmla="*/ 1 w 50"/>
                <a:gd name="T1" fmla="*/ 1 h 34"/>
                <a:gd name="T2" fmla="*/ 1 w 50"/>
                <a:gd name="T3" fmla="*/ 1 h 34"/>
                <a:gd name="T4" fmla="*/ 1 w 50"/>
                <a:gd name="T5" fmla="*/ 1 h 34"/>
                <a:gd name="T6" fmla="*/ 1 w 50"/>
                <a:gd name="T7" fmla="*/ 1 h 34"/>
                <a:gd name="T8" fmla="*/ 1 w 50"/>
                <a:gd name="T9" fmla="*/ 1 h 34"/>
                <a:gd name="T10" fmla="*/ 0 w 50"/>
                <a:gd name="T11" fmla="*/ 1 h 34"/>
                <a:gd name="T12" fmla="*/ 0 w 50"/>
                <a:gd name="T13" fmla="*/ 1 h 34"/>
                <a:gd name="T14" fmla="*/ 0 w 50"/>
                <a:gd name="T15" fmla="*/ 1 h 34"/>
                <a:gd name="T16" fmla="*/ 0 w 50"/>
                <a:gd name="T17" fmla="*/ 1 h 34"/>
                <a:gd name="T18" fmla="*/ 0 w 50"/>
                <a:gd name="T19" fmla="*/ 0 h 34"/>
                <a:gd name="T20" fmla="*/ 0 w 50"/>
                <a:gd name="T21" fmla="*/ 1 h 34"/>
                <a:gd name="T22" fmla="*/ 0 w 50"/>
                <a:gd name="T23" fmla="*/ 1 h 34"/>
                <a:gd name="T24" fmla="*/ 1 w 50"/>
                <a:gd name="T25" fmla="*/ 1 h 34"/>
                <a:gd name="T26" fmla="*/ 1 w 50"/>
                <a:gd name="T27" fmla="*/ 1 h 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"/>
                <a:gd name="T43" fmla="*/ 0 h 34"/>
                <a:gd name="T44" fmla="*/ 50 w 50"/>
                <a:gd name="T45" fmla="*/ 34 h 3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" h="34">
                  <a:moveTo>
                    <a:pt x="50" y="20"/>
                  </a:moveTo>
                  <a:lnTo>
                    <a:pt x="48" y="25"/>
                  </a:lnTo>
                  <a:lnTo>
                    <a:pt x="46" y="29"/>
                  </a:lnTo>
                  <a:lnTo>
                    <a:pt x="42" y="31"/>
                  </a:lnTo>
                  <a:lnTo>
                    <a:pt x="39" y="34"/>
                  </a:lnTo>
                  <a:lnTo>
                    <a:pt x="28" y="31"/>
                  </a:lnTo>
                  <a:lnTo>
                    <a:pt x="17" y="25"/>
                  </a:lnTo>
                  <a:lnTo>
                    <a:pt x="9" y="1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17" y="5"/>
                  </a:lnTo>
                  <a:lnTo>
                    <a:pt x="28" y="11"/>
                  </a:lnTo>
                  <a:lnTo>
                    <a:pt x="39" y="16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647" y="2419"/>
              <a:ext cx="26" cy="12"/>
            </a:xfrm>
            <a:custGeom>
              <a:avLst/>
              <a:gdLst>
                <a:gd name="T0" fmla="*/ 1 w 53"/>
                <a:gd name="T1" fmla="*/ 1 h 24"/>
                <a:gd name="T2" fmla="*/ 1 w 53"/>
                <a:gd name="T3" fmla="*/ 1 h 24"/>
                <a:gd name="T4" fmla="*/ 1 w 53"/>
                <a:gd name="T5" fmla="*/ 1 h 24"/>
                <a:gd name="T6" fmla="*/ 0 w 53"/>
                <a:gd name="T7" fmla="*/ 1 h 24"/>
                <a:gd name="T8" fmla="*/ 0 w 53"/>
                <a:gd name="T9" fmla="*/ 1 h 24"/>
                <a:gd name="T10" fmla="*/ 0 w 53"/>
                <a:gd name="T11" fmla="*/ 1 h 24"/>
                <a:gd name="T12" fmla="*/ 0 w 53"/>
                <a:gd name="T13" fmla="*/ 1 h 24"/>
                <a:gd name="T14" fmla="*/ 0 w 53"/>
                <a:gd name="T15" fmla="*/ 1 h 24"/>
                <a:gd name="T16" fmla="*/ 0 w 53"/>
                <a:gd name="T17" fmla="*/ 1 h 24"/>
                <a:gd name="T18" fmla="*/ 0 w 53"/>
                <a:gd name="T19" fmla="*/ 1 h 24"/>
                <a:gd name="T20" fmla="*/ 0 w 53"/>
                <a:gd name="T21" fmla="*/ 1 h 24"/>
                <a:gd name="T22" fmla="*/ 1 w 53"/>
                <a:gd name="T23" fmla="*/ 0 h 24"/>
                <a:gd name="T24" fmla="*/ 1 w 53"/>
                <a:gd name="T25" fmla="*/ 1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"/>
                <a:gd name="T40" fmla="*/ 0 h 24"/>
                <a:gd name="T41" fmla="*/ 53 w 53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" h="24">
                  <a:moveTo>
                    <a:pt x="53" y="2"/>
                  </a:moveTo>
                  <a:lnTo>
                    <a:pt x="46" y="13"/>
                  </a:lnTo>
                  <a:lnTo>
                    <a:pt x="35" y="19"/>
                  </a:lnTo>
                  <a:lnTo>
                    <a:pt x="20" y="20"/>
                  </a:lnTo>
                  <a:lnTo>
                    <a:pt x="7" y="24"/>
                  </a:lnTo>
                  <a:lnTo>
                    <a:pt x="3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9"/>
                  </a:lnTo>
                  <a:lnTo>
                    <a:pt x="13" y="6"/>
                  </a:lnTo>
                  <a:lnTo>
                    <a:pt x="25" y="2"/>
                  </a:lnTo>
                  <a:lnTo>
                    <a:pt x="38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596" y="2464"/>
              <a:ext cx="35" cy="12"/>
            </a:xfrm>
            <a:custGeom>
              <a:avLst/>
              <a:gdLst>
                <a:gd name="T0" fmla="*/ 2 w 72"/>
                <a:gd name="T1" fmla="*/ 1 h 24"/>
                <a:gd name="T2" fmla="*/ 2 w 72"/>
                <a:gd name="T3" fmla="*/ 1 h 24"/>
                <a:gd name="T4" fmla="*/ 1 w 72"/>
                <a:gd name="T5" fmla="*/ 1 h 24"/>
                <a:gd name="T6" fmla="*/ 1 w 72"/>
                <a:gd name="T7" fmla="*/ 1 h 24"/>
                <a:gd name="T8" fmla="*/ 1 w 72"/>
                <a:gd name="T9" fmla="*/ 1 h 24"/>
                <a:gd name="T10" fmla="*/ 1 w 72"/>
                <a:gd name="T11" fmla="*/ 1 h 24"/>
                <a:gd name="T12" fmla="*/ 0 w 72"/>
                <a:gd name="T13" fmla="*/ 1 h 24"/>
                <a:gd name="T14" fmla="*/ 0 w 72"/>
                <a:gd name="T15" fmla="*/ 1 h 24"/>
                <a:gd name="T16" fmla="*/ 0 w 72"/>
                <a:gd name="T17" fmla="*/ 1 h 24"/>
                <a:gd name="T18" fmla="*/ 0 w 72"/>
                <a:gd name="T19" fmla="*/ 1 h 24"/>
                <a:gd name="T20" fmla="*/ 0 w 72"/>
                <a:gd name="T21" fmla="*/ 1 h 24"/>
                <a:gd name="T22" fmla="*/ 0 w 72"/>
                <a:gd name="T23" fmla="*/ 1 h 24"/>
                <a:gd name="T24" fmla="*/ 0 w 72"/>
                <a:gd name="T25" fmla="*/ 1 h 24"/>
                <a:gd name="T26" fmla="*/ 0 w 72"/>
                <a:gd name="T27" fmla="*/ 1 h 24"/>
                <a:gd name="T28" fmla="*/ 0 w 72"/>
                <a:gd name="T29" fmla="*/ 0 h 24"/>
                <a:gd name="T30" fmla="*/ 0 w 72"/>
                <a:gd name="T31" fmla="*/ 0 h 24"/>
                <a:gd name="T32" fmla="*/ 0 w 72"/>
                <a:gd name="T33" fmla="*/ 1 h 24"/>
                <a:gd name="T34" fmla="*/ 1 w 72"/>
                <a:gd name="T35" fmla="*/ 1 h 24"/>
                <a:gd name="T36" fmla="*/ 1 w 72"/>
                <a:gd name="T37" fmla="*/ 1 h 24"/>
                <a:gd name="T38" fmla="*/ 1 w 72"/>
                <a:gd name="T39" fmla="*/ 1 h 24"/>
                <a:gd name="T40" fmla="*/ 1 w 72"/>
                <a:gd name="T41" fmla="*/ 1 h 24"/>
                <a:gd name="T42" fmla="*/ 1 w 72"/>
                <a:gd name="T43" fmla="*/ 1 h 24"/>
                <a:gd name="T44" fmla="*/ 1 w 72"/>
                <a:gd name="T45" fmla="*/ 1 h 24"/>
                <a:gd name="T46" fmla="*/ 2 w 72"/>
                <a:gd name="T47" fmla="*/ 1 h 24"/>
                <a:gd name="T48" fmla="*/ 2 w 72"/>
                <a:gd name="T49" fmla="*/ 1 h 2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"/>
                <a:gd name="T76" fmla="*/ 0 h 24"/>
                <a:gd name="T77" fmla="*/ 72 w 72"/>
                <a:gd name="T78" fmla="*/ 24 h 2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" h="24">
                  <a:moveTo>
                    <a:pt x="72" y="9"/>
                  </a:moveTo>
                  <a:lnTo>
                    <a:pt x="66" y="16"/>
                  </a:lnTo>
                  <a:lnTo>
                    <a:pt x="59" y="20"/>
                  </a:lnTo>
                  <a:lnTo>
                    <a:pt x="51" y="24"/>
                  </a:lnTo>
                  <a:lnTo>
                    <a:pt x="44" y="24"/>
                  </a:lnTo>
                  <a:lnTo>
                    <a:pt x="35" y="24"/>
                  </a:lnTo>
                  <a:lnTo>
                    <a:pt x="26" y="22"/>
                  </a:lnTo>
                  <a:lnTo>
                    <a:pt x="18" y="20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6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4" y="2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6" y="2"/>
                  </a:lnTo>
                  <a:lnTo>
                    <a:pt x="33" y="5"/>
                  </a:lnTo>
                  <a:lnTo>
                    <a:pt x="42" y="7"/>
                  </a:lnTo>
                  <a:lnTo>
                    <a:pt x="50" y="5"/>
                  </a:lnTo>
                  <a:lnTo>
                    <a:pt x="57" y="2"/>
                  </a:lnTo>
                  <a:lnTo>
                    <a:pt x="61" y="2"/>
                  </a:lnTo>
                  <a:lnTo>
                    <a:pt x="64" y="2"/>
                  </a:lnTo>
                  <a:lnTo>
                    <a:pt x="68" y="5"/>
                  </a:lnTo>
                  <a:lnTo>
                    <a:pt x="72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588" y="2485"/>
              <a:ext cx="31" cy="14"/>
            </a:xfrm>
            <a:custGeom>
              <a:avLst/>
              <a:gdLst>
                <a:gd name="T0" fmla="*/ 2 w 62"/>
                <a:gd name="T1" fmla="*/ 0 h 30"/>
                <a:gd name="T2" fmla="*/ 2 w 62"/>
                <a:gd name="T3" fmla="*/ 0 h 30"/>
                <a:gd name="T4" fmla="*/ 2 w 62"/>
                <a:gd name="T5" fmla="*/ 0 h 30"/>
                <a:gd name="T6" fmla="*/ 2 w 62"/>
                <a:gd name="T7" fmla="*/ 0 h 30"/>
                <a:gd name="T8" fmla="*/ 2 w 62"/>
                <a:gd name="T9" fmla="*/ 0 h 30"/>
                <a:gd name="T10" fmla="*/ 1 w 62"/>
                <a:gd name="T11" fmla="*/ 0 h 30"/>
                <a:gd name="T12" fmla="*/ 1 w 62"/>
                <a:gd name="T13" fmla="*/ 0 h 30"/>
                <a:gd name="T14" fmla="*/ 1 w 62"/>
                <a:gd name="T15" fmla="*/ 0 h 30"/>
                <a:gd name="T16" fmla="*/ 0 w 62"/>
                <a:gd name="T17" fmla="*/ 0 h 30"/>
                <a:gd name="T18" fmla="*/ 0 w 62"/>
                <a:gd name="T19" fmla="*/ 0 h 30"/>
                <a:gd name="T20" fmla="*/ 1 w 62"/>
                <a:gd name="T21" fmla="*/ 0 h 30"/>
                <a:gd name="T22" fmla="*/ 1 w 62"/>
                <a:gd name="T23" fmla="*/ 0 h 30"/>
                <a:gd name="T24" fmla="*/ 2 w 62"/>
                <a:gd name="T25" fmla="*/ 0 h 30"/>
                <a:gd name="T26" fmla="*/ 2 w 62"/>
                <a:gd name="T27" fmla="*/ 0 h 30"/>
                <a:gd name="T28" fmla="*/ 2 w 62"/>
                <a:gd name="T29" fmla="*/ 0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2"/>
                <a:gd name="T46" fmla="*/ 0 h 30"/>
                <a:gd name="T47" fmla="*/ 62 w 62"/>
                <a:gd name="T48" fmla="*/ 30 h 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2" h="30">
                  <a:moveTo>
                    <a:pt x="62" y="2"/>
                  </a:moveTo>
                  <a:lnTo>
                    <a:pt x="62" y="13"/>
                  </a:lnTo>
                  <a:lnTo>
                    <a:pt x="54" y="20"/>
                  </a:lnTo>
                  <a:lnTo>
                    <a:pt x="45" y="26"/>
                  </a:lnTo>
                  <a:lnTo>
                    <a:pt x="36" y="30"/>
                  </a:lnTo>
                  <a:lnTo>
                    <a:pt x="25" y="30"/>
                  </a:lnTo>
                  <a:lnTo>
                    <a:pt x="16" y="28"/>
                  </a:lnTo>
                  <a:lnTo>
                    <a:pt x="7" y="22"/>
                  </a:lnTo>
                  <a:lnTo>
                    <a:pt x="0" y="15"/>
                  </a:lnTo>
                  <a:lnTo>
                    <a:pt x="0" y="6"/>
                  </a:lnTo>
                  <a:lnTo>
                    <a:pt x="12" y="6"/>
                  </a:lnTo>
                  <a:lnTo>
                    <a:pt x="27" y="9"/>
                  </a:lnTo>
                  <a:lnTo>
                    <a:pt x="40" y="9"/>
                  </a:lnTo>
                  <a:lnTo>
                    <a:pt x="53" y="0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552" y="2515"/>
              <a:ext cx="100" cy="101"/>
            </a:xfrm>
            <a:custGeom>
              <a:avLst/>
              <a:gdLst>
                <a:gd name="T0" fmla="*/ 6 w 202"/>
                <a:gd name="T1" fmla="*/ 0 h 201"/>
                <a:gd name="T2" fmla="*/ 6 w 202"/>
                <a:gd name="T3" fmla="*/ 2 h 201"/>
                <a:gd name="T4" fmla="*/ 6 w 202"/>
                <a:gd name="T5" fmla="*/ 4 h 201"/>
                <a:gd name="T6" fmla="*/ 5 w 202"/>
                <a:gd name="T7" fmla="*/ 5 h 201"/>
                <a:gd name="T8" fmla="*/ 5 w 202"/>
                <a:gd name="T9" fmla="*/ 7 h 201"/>
                <a:gd name="T10" fmla="*/ 4 w 202"/>
                <a:gd name="T11" fmla="*/ 7 h 201"/>
                <a:gd name="T12" fmla="*/ 3 w 202"/>
                <a:gd name="T13" fmla="*/ 7 h 201"/>
                <a:gd name="T14" fmla="*/ 3 w 202"/>
                <a:gd name="T15" fmla="*/ 7 h 201"/>
                <a:gd name="T16" fmla="*/ 2 w 202"/>
                <a:gd name="T17" fmla="*/ 7 h 201"/>
                <a:gd name="T18" fmla="*/ 1 w 202"/>
                <a:gd name="T19" fmla="*/ 7 h 201"/>
                <a:gd name="T20" fmla="*/ 1 w 202"/>
                <a:gd name="T21" fmla="*/ 6 h 201"/>
                <a:gd name="T22" fmla="*/ 0 w 202"/>
                <a:gd name="T23" fmla="*/ 6 h 201"/>
                <a:gd name="T24" fmla="*/ 0 w 202"/>
                <a:gd name="T25" fmla="*/ 6 h 201"/>
                <a:gd name="T26" fmla="*/ 0 w 202"/>
                <a:gd name="T27" fmla="*/ 4 h 201"/>
                <a:gd name="T28" fmla="*/ 0 w 202"/>
                <a:gd name="T29" fmla="*/ 3 h 201"/>
                <a:gd name="T30" fmla="*/ 0 w 202"/>
                <a:gd name="T31" fmla="*/ 2 h 201"/>
                <a:gd name="T32" fmla="*/ 1 w 202"/>
                <a:gd name="T33" fmla="*/ 1 h 201"/>
                <a:gd name="T34" fmla="*/ 2 w 202"/>
                <a:gd name="T35" fmla="*/ 1 h 201"/>
                <a:gd name="T36" fmla="*/ 2 w 202"/>
                <a:gd name="T37" fmla="*/ 1 h 201"/>
                <a:gd name="T38" fmla="*/ 3 w 202"/>
                <a:gd name="T39" fmla="*/ 1 h 201"/>
                <a:gd name="T40" fmla="*/ 3 w 202"/>
                <a:gd name="T41" fmla="*/ 1 h 201"/>
                <a:gd name="T42" fmla="*/ 4 w 202"/>
                <a:gd name="T43" fmla="*/ 1 h 201"/>
                <a:gd name="T44" fmla="*/ 4 w 202"/>
                <a:gd name="T45" fmla="*/ 1 h 201"/>
                <a:gd name="T46" fmla="*/ 5 w 202"/>
                <a:gd name="T47" fmla="*/ 0 h 201"/>
                <a:gd name="T48" fmla="*/ 6 w 202"/>
                <a:gd name="T49" fmla="*/ 0 h 2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2"/>
                <a:gd name="T76" fmla="*/ 0 h 201"/>
                <a:gd name="T77" fmla="*/ 202 w 202"/>
                <a:gd name="T78" fmla="*/ 201 h 2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2" h="201">
                  <a:moveTo>
                    <a:pt x="196" y="0"/>
                  </a:moveTo>
                  <a:lnTo>
                    <a:pt x="202" y="47"/>
                  </a:lnTo>
                  <a:lnTo>
                    <a:pt x="196" y="99"/>
                  </a:lnTo>
                  <a:lnTo>
                    <a:pt x="185" y="148"/>
                  </a:lnTo>
                  <a:lnTo>
                    <a:pt x="172" y="194"/>
                  </a:lnTo>
                  <a:lnTo>
                    <a:pt x="150" y="200"/>
                  </a:lnTo>
                  <a:lnTo>
                    <a:pt x="128" y="201"/>
                  </a:lnTo>
                  <a:lnTo>
                    <a:pt x="106" y="201"/>
                  </a:lnTo>
                  <a:lnTo>
                    <a:pt x="83" y="198"/>
                  </a:lnTo>
                  <a:lnTo>
                    <a:pt x="61" y="194"/>
                  </a:lnTo>
                  <a:lnTo>
                    <a:pt x="39" y="185"/>
                  </a:lnTo>
                  <a:lnTo>
                    <a:pt x="19" y="176"/>
                  </a:lnTo>
                  <a:lnTo>
                    <a:pt x="0" y="163"/>
                  </a:lnTo>
                  <a:lnTo>
                    <a:pt x="2" y="119"/>
                  </a:lnTo>
                  <a:lnTo>
                    <a:pt x="15" y="80"/>
                  </a:lnTo>
                  <a:lnTo>
                    <a:pt x="31" y="46"/>
                  </a:lnTo>
                  <a:lnTo>
                    <a:pt x="50" y="11"/>
                  </a:lnTo>
                  <a:lnTo>
                    <a:pt x="68" y="25"/>
                  </a:lnTo>
                  <a:lnTo>
                    <a:pt x="86" y="29"/>
                  </a:lnTo>
                  <a:lnTo>
                    <a:pt x="103" y="27"/>
                  </a:lnTo>
                  <a:lnTo>
                    <a:pt x="121" y="22"/>
                  </a:lnTo>
                  <a:lnTo>
                    <a:pt x="139" y="13"/>
                  </a:lnTo>
                  <a:lnTo>
                    <a:pt x="158" y="3"/>
                  </a:lnTo>
                  <a:lnTo>
                    <a:pt x="17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603" y="2539"/>
              <a:ext cx="249" cy="278"/>
            </a:xfrm>
            <a:custGeom>
              <a:avLst/>
              <a:gdLst>
                <a:gd name="T0" fmla="*/ 14 w 498"/>
                <a:gd name="T1" fmla="*/ 5 h 558"/>
                <a:gd name="T2" fmla="*/ 15 w 498"/>
                <a:gd name="T3" fmla="*/ 7 h 558"/>
                <a:gd name="T4" fmla="*/ 16 w 498"/>
                <a:gd name="T5" fmla="*/ 9 h 558"/>
                <a:gd name="T6" fmla="*/ 16 w 498"/>
                <a:gd name="T7" fmla="*/ 12 h 558"/>
                <a:gd name="T8" fmla="*/ 15 w 498"/>
                <a:gd name="T9" fmla="*/ 13 h 558"/>
                <a:gd name="T10" fmla="*/ 14 w 498"/>
                <a:gd name="T11" fmla="*/ 15 h 558"/>
                <a:gd name="T12" fmla="*/ 13 w 498"/>
                <a:gd name="T13" fmla="*/ 16 h 558"/>
                <a:gd name="T14" fmla="*/ 11 w 498"/>
                <a:gd name="T15" fmla="*/ 17 h 558"/>
                <a:gd name="T16" fmla="*/ 9 w 498"/>
                <a:gd name="T17" fmla="*/ 17 h 558"/>
                <a:gd name="T18" fmla="*/ 8 w 498"/>
                <a:gd name="T19" fmla="*/ 17 h 558"/>
                <a:gd name="T20" fmla="*/ 6 w 498"/>
                <a:gd name="T21" fmla="*/ 17 h 558"/>
                <a:gd name="T22" fmla="*/ 5 w 498"/>
                <a:gd name="T23" fmla="*/ 16 h 558"/>
                <a:gd name="T24" fmla="*/ 3 w 498"/>
                <a:gd name="T25" fmla="*/ 16 h 558"/>
                <a:gd name="T26" fmla="*/ 2 w 498"/>
                <a:gd name="T27" fmla="*/ 15 h 558"/>
                <a:gd name="T28" fmla="*/ 1 w 498"/>
                <a:gd name="T29" fmla="*/ 15 h 558"/>
                <a:gd name="T30" fmla="*/ 1 w 498"/>
                <a:gd name="T31" fmla="*/ 14 h 558"/>
                <a:gd name="T32" fmla="*/ 1 w 498"/>
                <a:gd name="T33" fmla="*/ 14 h 558"/>
                <a:gd name="T34" fmla="*/ 2 w 498"/>
                <a:gd name="T35" fmla="*/ 14 h 558"/>
                <a:gd name="T36" fmla="*/ 2 w 498"/>
                <a:gd name="T37" fmla="*/ 13 h 558"/>
                <a:gd name="T38" fmla="*/ 3 w 498"/>
                <a:gd name="T39" fmla="*/ 13 h 558"/>
                <a:gd name="T40" fmla="*/ 4 w 498"/>
                <a:gd name="T41" fmla="*/ 12 h 558"/>
                <a:gd name="T42" fmla="*/ 5 w 498"/>
                <a:gd name="T43" fmla="*/ 12 h 558"/>
                <a:gd name="T44" fmla="*/ 7 w 498"/>
                <a:gd name="T45" fmla="*/ 11 h 558"/>
                <a:gd name="T46" fmla="*/ 8 w 498"/>
                <a:gd name="T47" fmla="*/ 11 h 558"/>
                <a:gd name="T48" fmla="*/ 9 w 498"/>
                <a:gd name="T49" fmla="*/ 10 h 558"/>
                <a:gd name="T50" fmla="*/ 10 w 498"/>
                <a:gd name="T51" fmla="*/ 8 h 558"/>
                <a:gd name="T52" fmla="*/ 10 w 498"/>
                <a:gd name="T53" fmla="*/ 7 h 558"/>
                <a:gd name="T54" fmla="*/ 10 w 498"/>
                <a:gd name="T55" fmla="*/ 7 h 558"/>
                <a:gd name="T56" fmla="*/ 9 w 498"/>
                <a:gd name="T57" fmla="*/ 7 h 558"/>
                <a:gd name="T58" fmla="*/ 9 w 498"/>
                <a:gd name="T59" fmla="*/ 9 h 558"/>
                <a:gd name="T60" fmla="*/ 9 w 498"/>
                <a:gd name="T61" fmla="*/ 10 h 558"/>
                <a:gd name="T62" fmla="*/ 8 w 498"/>
                <a:gd name="T63" fmla="*/ 10 h 558"/>
                <a:gd name="T64" fmla="*/ 7 w 498"/>
                <a:gd name="T65" fmla="*/ 9 h 558"/>
                <a:gd name="T66" fmla="*/ 7 w 498"/>
                <a:gd name="T67" fmla="*/ 8 h 558"/>
                <a:gd name="T68" fmla="*/ 6 w 498"/>
                <a:gd name="T69" fmla="*/ 8 h 558"/>
                <a:gd name="T70" fmla="*/ 5 w 498"/>
                <a:gd name="T71" fmla="*/ 8 h 558"/>
                <a:gd name="T72" fmla="*/ 4 w 498"/>
                <a:gd name="T73" fmla="*/ 8 h 558"/>
                <a:gd name="T74" fmla="*/ 3 w 498"/>
                <a:gd name="T75" fmla="*/ 8 h 558"/>
                <a:gd name="T76" fmla="*/ 2 w 498"/>
                <a:gd name="T77" fmla="*/ 9 h 558"/>
                <a:gd name="T78" fmla="*/ 2 w 498"/>
                <a:gd name="T79" fmla="*/ 9 h 558"/>
                <a:gd name="T80" fmla="*/ 2 w 498"/>
                <a:gd name="T81" fmla="*/ 8 h 558"/>
                <a:gd name="T82" fmla="*/ 3 w 498"/>
                <a:gd name="T83" fmla="*/ 6 h 558"/>
                <a:gd name="T84" fmla="*/ 4 w 498"/>
                <a:gd name="T85" fmla="*/ 3 h 558"/>
                <a:gd name="T86" fmla="*/ 4 w 498"/>
                <a:gd name="T87" fmla="*/ 1 h 558"/>
                <a:gd name="T88" fmla="*/ 5 w 498"/>
                <a:gd name="T89" fmla="*/ 0 h 558"/>
                <a:gd name="T90" fmla="*/ 6 w 498"/>
                <a:gd name="T91" fmla="*/ 0 h 558"/>
                <a:gd name="T92" fmla="*/ 7 w 498"/>
                <a:gd name="T93" fmla="*/ 1 h 558"/>
                <a:gd name="T94" fmla="*/ 9 w 498"/>
                <a:gd name="T95" fmla="*/ 1 h 558"/>
                <a:gd name="T96" fmla="*/ 10 w 498"/>
                <a:gd name="T97" fmla="*/ 2 h 558"/>
                <a:gd name="T98" fmla="*/ 11 w 498"/>
                <a:gd name="T99" fmla="*/ 2 h 558"/>
                <a:gd name="T100" fmla="*/ 12 w 498"/>
                <a:gd name="T101" fmla="*/ 3 h 558"/>
                <a:gd name="T102" fmla="*/ 13 w 498"/>
                <a:gd name="T103" fmla="*/ 4 h 5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98"/>
                <a:gd name="T157" fmla="*/ 0 h 558"/>
                <a:gd name="T158" fmla="*/ 498 w 498"/>
                <a:gd name="T159" fmla="*/ 558 h 55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98" h="558">
                  <a:moveTo>
                    <a:pt x="418" y="154"/>
                  </a:moveTo>
                  <a:lnTo>
                    <a:pt x="442" y="184"/>
                  </a:lnTo>
                  <a:lnTo>
                    <a:pt x="462" y="215"/>
                  </a:lnTo>
                  <a:lnTo>
                    <a:pt x="478" y="248"/>
                  </a:lnTo>
                  <a:lnTo>
                    <a:pt x="489" y="281"/>
                  </a:lnTo>
                  <a:lnTo>
                    <a:pt x="497" y="316"/>
                  </a:lnTo>
                  <a:lnTo>
                    <a:pt x="498" y="352"/>
                  </a:lnTo>
                  <a:lnTo>
                    <a:pt x="493" y="387"/>
                  </a:lnTo>
                  <a:lnTo>
                    <a:pt x="484" y="424"/>
                  </a:lnTo>
                  <a:lnTo>
                    <a:pt x="469" y="444"/>
                  </a:lnTo>
                  <a:lnTo>
                    <a:pt x="453" y="466"/>
                  </a:lnTo>
                  <a:lnTo>
                    <a:pt x="432" y="486"/>
                  </a:lnTo>
                  <a:lnTo>
                    <a:pt x="410" y="506"/>
                  </a:lnTo>
                  <a:lnTo>
                    <a:pt x="387" y="523"/>
                  </a:lnTo>
                  <a:lnTo>
                    <a:pt x="361" y="538"/>
                  </a:lnTo>
                  <a:lnTo>
                    <a:pt x="333" y="549"/>
                  </a:lnTo>
                  <a:lnTo>
                    <a:pt x="304" y="556"/>
                  </a:lnTo>
                  <a:lnTo>
                    <a:pt x="282" y="558"/>
                  </a:lnTo>
                  <a:lnTo>
                    <a:pt x="258" y="558"/>
                  </a:lnTo>
                  <a:lnTo>
                    <a:pt x="234" y="556"/>
                  </a:lnTo>
                  <a:lnTo>
                    <a:pt x="209" y="550"/>
                  </a:lnTo>
                  <a:lnTo>
                    <a:pt x="183" y="545"/>
                  </a:lnTo>
                  <a:lnTo>
                    <a:pt x="157" y="539"/>
                  </a:lnTo>
                  <a:lnTo>
                    <a:pt x="134" y="530"/>
                  </a:lnTo>
                  <a:lnTo>
                    <a:pt x="110" y="523"/>
                  </a:lnTo>
                  <a:lnTo>
                    <a:pt x="86" y="514"/>
                  </a:lnTo>
                  <a:lnTo>
                    <a:pt x="66" y="506"/>
                  </a:lnTo>
                  <a:lnTo>
                    <a:pt x="47" y="497"/>
                  </a:lnTo>
                  <a:lnTo>
                    <a:pt x="31" y="490"/>
                  </a:lnTo>
                  <a:lnTo>
                    <a:pt x="18" y="484"/>
                  </a:lnTo>
                  <a:lnTo>
                    <a:pt x="9" y="479"/>
                  </a:lnTo>
                  <a:lnTo>
                    <a:pt x="2" y="475"/>
                  </a:lnTo>
                  <a:lnTo>
                    <a:pt x="0" y="473"/>
                  </a:lnTo>
                  <a:lnTo>
                    <a:pt x="11" y="466"/>
                  </a:lnTo>
                  <a:lnTo>
                    <a:pt x="22" y="457"/>
                  </a:lnTo>
                  <a:lnTo>
                    <a:pt x="35" y="450"/>
                  </a:lnTo>
                  <a:lnTo>
                    <a:pt x="46" y="442"/>
                  </a:lnTo>
                  <a:lnTo>
                    <a:pt x="57" y="435"/>
                  </a:lnTo>
                  <a:lnTo>
                    <a:pt x="68" y="426"/>
                  </a:lnTo>
                  <a:lnTo>
                    <a:pt x="77" y="417"/>
                  </a:lnTo>
                  <a:lnTo>
                    <a:pt x="86" y="407"/>
                  </a:lnTo>
                  <a:lnTo>
                    <a:pt x="110" y="400"/>
                  </a:lnTo>
                  <a:lnTo>
                    <a:pt x="132" y="393"/>
                  </a:lnTo>
                  <a:lnTo>
                    <a:pt x="156" y="385"/>
                  </a:lnTo>
                  <a:lnTo>
                    <a:pt x="178" y="378"/>
                  </a:lnTo>
                  <a:lnTo>
                    <a:pt x="200" y="369"/>
                  </a:lnTo>
                  <a:lnTo>
                    <a:pt x="222" y="362"/>
                  </a:lnTo>
                  <a:lnTo>
                    <a:pt x="245" y="354"/>
                  </a:lnTo>
                  <a:lnTo>
                    <a:pt x="267" y="349"/>
                  </a:lnTo>
                  <a:lnTo>
                    <a:pt x="288" y="330"/>
                  </a:lnTo>
                  <a:lnTo>
                    <a:pt x="300" y="307"/>
                  </a:lnTo>
                  <a:lnTo>
                    <a:pt x="306" y="281"/>
                  </a:lnTo>
                  <a:lnTo>
                    <a:pt x="306" y="253"/>
                  </a:lnTo>
                  <a:lnTo>
                    <a:pt x="302" y="248"/>
                  </a:lnTo>
                  <a:lnTo>
                    <a:pt x="299" y="241"/>
                  </a:lnTo>
                  <a:lnTo>
                    <a:pt x="293" y="235"/>
                  </a:lnTo>
                  <a:lnTo>
                    <a:pt x="284" y="235"/>
                  </a:lnTo>
                  <a:lnTo>
                    <a:pt x="278" y="252"/>
                  </a:lnTo>
                  <a:lnTo>
                    <a:pt x="282" y="270"/>
                  </a:lnTo>
                  <a:lnTo>
                    <a:pt x="282" y="290"/>
                  </a:lnTo>
                  <a:lnTo>
                    <a:pt x="275" y="308"/>
                  </a:lnTo>
                  <a:lnTo>
                    <a:pt x="262" y="325"/>
                  </a:lnTo>
                  <a:lnTo>
                    <a:pt x="251" y="329"/>
                  </a:lnTo>
                  <a:lnTo>
                    <a:pt x="240" y="323"/>
                  </a:lnTo>
                  <a:lnTo>
                    <a:pt x="231" y="312"/>
                  </a:lnTo>
                  <a:lnTo>
                    <a:pt x="222" y="299"/>
                  </a:lnTo>
                  <a:lnTo>
                    <a:pt x="211" y="286"/>
                  </a:lnTo>
                  <a:lnTo>
                    <a:pt x="200" y="275"/>
                  </a:lnTo>
                  <a:lnTo>
                    <a:pt x="187" y="272"/>
                  </a:lnTo>
                  <a:lnTo>
                    <a:pt x="172" y="266"/>
                  </a:lnTo>
                  <a:lnTo>
                    <a:pt x="156" y="263"/>
                  </a:lnTo>
                  <a:lnTo>
                    <a:pt x="141" y="261"/>
                  </a:lnTo>
                  <a:lnTo>
                    <a:pt x="126" y="263"/>
                  </a:lnTo>
                  <a:lnTo>
                    <a:pt x="112" y="264"/>
                  </a:lnTo>
                  <a:lnTo>
                    <a:pt x="97" y="270"/>
                  </a:lnTo>
                  <a:lnTo>
                    <a:pt x="84" y="277"/>
                  </a:lnTo>
                  <a:lnTo>
                    <a:pt x="71" y="285"/>
                  </a:lnTo>
                  <a:lnTo>
                    <a:pt x="64" y="294"/>
                  </a:lnTo>
                  <a:lnTo>
                    <a:pt x="53" y="299"/>
                  </a:lnTo>
                  <a:lnTo>
                    <a:pt x="44" y="307"/>
                  </a:lnTo>
                  <a:lnTo>
                    <a:pt x="35" y="310"/>
                  </a:lnTo>
                  <a:lnTo>
                    <a:pt x="47" y="272"/>
                  </a:lnTo>
                  <a:lnTo>
                    <a:pt x="60" y="235"/>
                  </a:lnTo>
                  <a:lnTo>
                    <a:pt x="75" y="198"/>
                  </a:lnTo>
                  <a:lnTo>
                    <a:pt x="88" y="160"/>
                  </a:lnTo>
                  <a:lnTo>
                    <a:pt x="99" y="121"/>
                  </a:lnTo>
                  <a:lnTo>
                    <a:pt x="110" y="83"/>
                  </a:lnTo>
                  <a:lnTo>
                    <a:pt x="117" y="43"/>
                  </a:lnTo>
                  <a:lnTo>
                    <a:pt x="121" y="0"/>
                  </a:lnTo>
                  <a:lnTo>
                    <a:pt x="139" y="11"/>
                  </a:lnTo>
                  <a:lnTo>
                    <a:pt x="157" y="21"/>
                  </a:lnTo>
                  <a:lnTo>
                    <a:pt x="176" y="30"/>
                  </a:lnTo>
                  <a:lnTo>
                    <a:pt x="196" y="35"/>
                  </a:lnTo>
                  <a:lnTo>
                    <a:pt x="216" y="43"/>
                  </a:lnTo>
                  <a:lnTo>
                    <a:pt x="236" y="48"/>
                  </a:lnTo>
                  <a:lnTo>
                    <a:pt x="258" y="54"/>
                  </a:lnTo>
                  <a:lnTo>
                    <a:pt x="278" y="59"/>
                  </a:lnTo>
                  <a:lnTo>
                    <a:pt x="299" y="66"/>
                  </a:lnTo>
                  <a:lnTo>
                    <a:pt x="319" y="74"/>
                  </a:lnTo>
                  <a:lnTo>
                    <a:pt x="337" y="83"/>
                  </a:lnTo>
                  <a:lnTo>
                    <a:pt x="355" y="92"/>
                  </a:lnTo>
                  <a:lnTo>
                    <a:pt x="374" y="105"/>
                  </a:lnTo>
                  <a:lnTo>
                    <a:pt x="388" y="118"/>
                  </a:lnTo>
                  <a:lnTo>
                    <a:pt x="405" y="134"/>
                  </a:lnTo>
                  <a:lnTo>
                    <a:pt x="418" y="154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334" y="2541"/>
              <a:ext cx="297" cy="284"/>
            </a:xfrm>
            <a:custGeom>
              <a:avLst/>
              <a:gdLst>
                <a:gd name="T0" fmla="*/ 12 w 594"/>
                <a:gd name="T1" fmla="*/ 3 h 566"/>
                <a:gd name="T2" fmla="*/ 13 w 594"/>
                <a:gd name="T3" fmla="*/ 7 h 566"/>
                <a:gd name="T4" fmla="*/ 14 w 594"/>
                <a:gd name="T5" fmla="*/ 11 h 566"/>
                <a:gd name="T6" fmla="*/ 13 w 594"/>
                <a:gd name="T7" fmla="*/ 11 h 566"/>
                <a:gd name="T8" fmla="*/ 11 w 594"/>
                <a:gd name="T9" fmla="*/ 10 h 566"/>
                <a:gd name="T10" fmla="*/ 9 w 594"/>
                <a:gd name="T11" fmla="*/ 9 h 566"/>
                <a:gd name="T12" fmla="*/ 9 w 594"/>
                <a:gd name="T13" fmla="*/ 8 h 566"/>
                <a:gd name="T14" fmla="*/ 7 w 594"/>
                <a:gd name="T15" fmla="*/ 8 h 566"/>
                <a:gd name="T16" fmla="*/ 7 w 594"/>
                <a:gd name="T17" fmla="*/ 8 h 566"/>
                <a:gd name="T18" fmla="*/ 6 w 594"/>
                <a:gd name="T19" fmla="*/ 9 h 566"/>
                <a:gd name="T20" fmla="*/ 7 w 594"/>
                <a:gd name="T21" fmla="*/ 10 h 566"/>
                <a:gd name="T22" fmla="*/ 6 w 594"/>
                <a:gd name="T23" fmla="*/ 10 h 566"/>
                <a:gd name="T24" fmla="*/ 5 w 594"/>
                <a:gd name="T25" fmla="*/ 11 h 566"/>
                <a:gd name="T26" fmla="*/ 5 w 594"/>
                <a:gd name="T27" fmla="*/ 12 h 566"/>
                <a:gd name="T28" fmla="*/ 5 w 594"/>
                <a:gd name="T29" fmla="*/ 13 h 566"/>
                <a:gd name="T30" fmla="*/ 5 w 594"/>
                <a:gd name="T31" fmla="*/ 13 h 566"/>
                <a:gd name="T32" fmla="*/ 5 w 594"/>
                <a:gd name="T33" fmla="*/ 14 h 566"/>
                <a:gd name="T34" fmla="*/ 6 w 594"/>
                <a:gd name="T35" fmla="*/ 14 h 566"/>
                <a:gd name="T36" fmla="*/ 6 w 594"/>
                <a:gd name="T37" fmla="*/ 13 h 566"/>
                <a:gd name="T38" fmla="*/ 9 w 594"/>
                <a:gd name="T39" fmla="*/ 13 h 566"/>
                <a:gd name="T40" fmla="*/ 12 w 594"/>
                <a:gd name="T41" fmla="*/ 13 h 566"/>
                <a:gd name="T42" fmla="*/ 15 w 594"/>
                <a:gd name="T43" fmla="*/ 12 h 566"/>
                <a:gd name="T44" fmla="*/ 17 w 594"/>
                <a:gd name="T45" fmla="*/ 11 h 566"/>
                <a:gd name="T46" fmla="*/ 17 w 594"/>
                <a:gd name="T47" fmla="*/ 11 h 566"/>
                <a:gd name="T48" fmla="*/ 18 w 594"/>
                <a:gd name="T49" fmla="*/ 11 h 566"/>
                <a:gd name="T50" fmla="*/ 19 w 594"/>
                <a:gd name="T51" fmla="*/ 13 h 566"/>
                <a:gd name="T52" fmla="*/ 15 w 594"/>
                <a:gd name="T53" fmla="*/ 15 h 566"/>
                <a:gd name="T54" fmla="*/ 13 w 594"/>
                <a:gd name="T55" fmla="*/ 17 h 566"/>
                <a:gd name="T56" fmla="*/ 9 w 594"/>
                <a:gd name="T57" fmla="*/ 18 h 566"/>
                <a:gd name="T58" fmla="*/ 6 w 594"/>
                <a:gd name="T59" fmla="*/ 18 h 566"/>
                <a:gd name="T60" fmla="*/ 3 w 594"/>
                <a:gd name="T61" fmla="*/ 17 h 566"/>
                <a:gd name="T62" fmla="*/ 1 w 594"/>
                <a:gd name="T63" fmla="*/ 17 h 566"/>
                <a:gd name="T64" fmla="*/ 1 w 594"/>
                <a:gd name="T65" fmla="*/ 16 h 566"/>
                <a:gd name="T66" fmla="*/ 1 w 594"/>
                <a:gd name="T67" fmla="*/ 15 h 566"/>
                <a:gd name="T68" fmla="*/ 0 w 594"/>
                <a:gd name="T69" fmla="*/ 14 h 566"/>
                <a:gd name="T70" fmla="*/ 0 w 594"/>
                <a:gd name="T71" fmla="*/ 13 h 566"/>
                <a:gd name="T72" fmla="*/ 1 w 594"/>
                <a:gd name="T73" fmla="*/ 10 h 566"/>
                <a:gd name="T74" fmla="*/ 2 w 594"/>
                <a:gd name="T75" fmla="*/ 5 h 566"/>
                <a:gd name="T76" fmla="*/ 5 w 594"/>
                <a:gd name="T77" fmla="*/ 3 h 566"/>
                <a:gd name="T78" fmla="*/ 6 w 594"/>
                <a:gd name="T79" fmla="*/ 2 h 566"/>
                <a:gd name="T80" fmla="*/ 9 w 594"/>
                <a:gd name="T81" fmla="*/ 1 h 566"/>
                <a:gd name="T82" fmla="*/ 10 w 594"/>
                <a:gd name="T83" fmla="*/ 1 h 566"/>
                <a:gd name="T84" fmla="*/ 12 w 594"/>
                <a:gd name="T85" fmla="*/ 1 h 5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94"/>
                <a:gd name="T130" fmla="*/ 0 h 566"/>
                <a:gd name="T131" fmla="*/ 594 w 594"/>
                <a:gd name="T132" fmla="*/ 566 h 5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94" h="566">
                  <a:moveTo>
                    <a:pt x="434" y="7"/>
                  </a:moveTo>
                  <a:lnTo>
                    <a:pt x="421" y="49"/>
                  </a:lnTo>
                  <a:lnTo>
                    <a:pt x="414" y="93"/>
                  </a:lnTo>
                  <a:lnTo>
                    <a:pt x="412" y="137"/>
                  </a:lnTo>
                  <a:lnTo>
                    <a:pt x="414" y="181"/>
                  </a:lnTo>
                  <a:lnTo>
                    <a:pt x="421" y="224"/>
                  </a:lnTo>
                  <a:lnTo>
                    <a:pt x="431" y="266"/>
                  </a:lnTo>
                  <a:lnTo>
                    <a:pt x="443" y="308"/>
                  </a:lnTo>
                  <a:lnTo>
                    <a:pt x="460" y="346"/>
                  </a:lnTo>
                  <a:lnTo>
                    <a:pt x="456" y="348"/>
                  </a:lnTo>
                  <a:lnTo>
                    <a:pt x="438" y="334"/>
                  </a:lnTo>
                  <a:lnTo>
                    <a:pt x="418" y="321"/>
                  </a:lnTo>
                  <a:lnTo>
                    <a:pt x="396" y="312"/>
                  </a:lnTo>
                  <a:lnTo>
                    <a:pt x="374" y="302"/>
                  </a:lnTo>
                  <a:lnTo>
                    <a:pt x="352" y="293"/>
                  </a:lnTo>
                  <a:lnTo>
                    <a:pt x="330" y="284"/>
                  </a:lnTo>
                  <a:lnTo>
                    <a:pt x="310" y="273"/>
                  </a:lnTo>
                  <a:lnTo>
                    <a:pt x="289" y="258"/>
                  </a:lnTo>
                  <a:lnTo>
                    <a:pt x="282" y="257"/>
                  </a:lnTo>
                  <a:lnTo>
                    <a:pt x="275" y="253"/>
                  </a:lnTo>
                  <a:lnTo>
                    <a:pt x="269" y="249"/>
                  </a:lnTo>
                  <a:lnTo>
                    <a:pt x="262" y="244"/>
                  </a:lnTo>
                  <a:lnTo>
                    <a:pt x="255" y="240"/>
                  </a:lnTo>
                  <a:lnTo>
                    <a:pt x="247" y="238"/>
                  </a:lnTo>
                  <a:lnTo>
                    <a:pt x="240" y="238"/>
                  </a:lnTo>
                  <a:lnTo>
                    <a:pt x="231" y="240"/>
                  </a:lnTo>
                  <a:lnTo>
                    <a:pt x="227" y="246"/>
                  </a:lnTo>
                  <a:lnTo>
                    <a:pt x="222" y="249"/>
                  </a:lnTo>
                  <a:lnTo>
                    <a:pt x="218" y="255"/>
                  </a:lnTo>
                  <a:lnTo>
                    <a:pt x="218" y="262"/>
                  </a:lnTo>
                  <a:lnTo>
                    <a:pt x="223" y="273"/>
                  </a:lnTo>
                  <a:lnTo>
                    <a:pt x="233" y="282"/>
                  </a:lnTo>
                  <a:lnTo>
                    <a:pt x="240" y="291"/>
                  </a:lnTo>
                  <a:lnTo>
                    <a:pt x="247" y="301"/>
                  </a:lnTo>
                  <a:lnTo>
                    <a:pt x="233" y="306"/>
                  </a:lnTo>
                  <a:lnTo>
                    <a:pt x="216" y="312"/>
                  </a:lnTo>
                  <a:lnTo>
                    <a:pt x="200" y="317"/>
                  </a:lnTo>
                  <a:lnTo>
                    <a:pt x="185" y="324"/>
                  </a:lnTo>
                  <a:lnTo>
                    <a:pt x="168" y="332"/>
                  </a:lnTo>
                  <a:lnTo>
                    <a:pt x="156" y="343"/>
                  </a:lnTo>
                  <a:lnTo>
                    <a:pt x="145" y="356"/>
                  </a:lnTo>
                  <a:lnTo>
                    <a:pt x="137" y="372"/>
                  </a:lnTo>
                  <a:lnTo>
                    <a:pt x="143" y="381"/>
                  </a:lnTo>
                  <a:lnTo>
                    <a:pt x="150" y="387"/>
                  </a:lnTo>
                  <a:lnTo>
                    <a:pt x="161" y="389"/>
                  </a:lnTo>
                  <a:lnTo>
                    <a:pt x="170" y="385"/>
                  </a:lnTo>
                  <a:lnTo>
                    <a:pt x="168" y="394"/>
                  </a:lnTo>
                  <a:lnTo>
                    <a:pt x="165" y="403"/>
                  </a:lnTo>
                  <a:lnTo>
                    <a:pt x="161" y="411"/>
                  </a:lnTo>
                  <a:lnTo>
                    <a:pt x="163" y="420"/>
                  </a:lnTo>
                  <a:lnTo>
                    <a:pt x="170" y="425"/>
                  </a:lnTo>
                  <a:lnTo>
                    <a:pt x="179" y="427"/>
                  </a:lnTo>
                  <a:lnTo>
                    <a:pt x="187" y="427"/>
                  </a:lnTo>
                  <a:lnTo>
                    <a:pt x="196" y="422"/>
                  </a:lnTo>
                  <a:lnTo>
                    <a:pt x="203" y="418"/>
                  </a:lnTo>
                  <a:lnTo>
                    <a:pt x="211" y="411"/>
                  </a:lnTo>
                  <a:lnTo>
                    <a:pt x="220" y="407"/>
                  </a:lnTo>
                  <a:lnTo>
                    <a:pt x="227" y="403"/>
                  </a:lnTo>
                  <a:lnTo>
                    <a:pt x="260" y="394"/>
                  </a:lnTo>
                  <a:lnTo>
                    <a:pt x="293" y="390"/>
                  </a:lnTo>
                  <a:lnTo>
                    <a:pt x="326" y="390"/>
                  </a:lnTo>
                  <a:lnTo>
                    <a:pt x="361" y="390"/>
                  </a:lnTo>
                  <a:lnTo>
                    <a:pt x="394" y="389"/>
                  </a:lnTo>
                  <a:lnTo>
                    <a:pt x="427" y="385"/>
                  </a:lnTo>
                  <a:lnTo>
                    <a:pt x="460" y="376"/>
                  </a:lnTo>
                  <a:lnTo>
                    <a:pt x="491" y="359"/>
                  </a:lnTo>
                  <a:lnTo>
                    <a:pt x="500" y="357"/>
                  </a:lnTo>
                  <a:lnTo>
                    <a:pt x="509" y="354"/>
                  </a:lnTo>
                  <a:lnTo>
                    <a:pt x="519" y="348"/>
                  </a:lnTo>
                  <a:lnTo>
                    <a:pt x="528" y="345"/>
                  </a:lnTo>
                  <a:lnTo>
                    <a:pt x="535" y="339"/>
                  </a:lnTo>
                  <a:lnTo>
                    <a:pt x="544" y="335"/>
                  </a:lnTo>
                  <a:lnTo>
                    <a:pt x="555" y="332"/>
                  </a:lnTo>
                  <a:lnTo>
                    <a:pt x="564" y="330"/>
                  </a:lnTo>
                  <a:lnTo>
                    <a:pt x="566" y="350"/>
                  </a:lnTo>
                  <a:lnTo>
                    <a:pt x="572" y="368"/>
                  </a:lnTo>
                  <a:lnTo>
                    <a:pt x="581" y="385"/>
                  </a:lnTo>
                  <a:lnTo>
                    <a:pt x="594" y="401"/>
                  </a:lnTo>
                  <a:lnTo>
                    <a:pt x="566" y="422"/>
                  </a:lnTo>
                  <a:lnTo>
                    <a:pt x="537" y="444"/>
                  </a:lnTo>
                  <a:lnTo>
                    <a:pt x="508" y="464"/>
                  </a:lnTo>
                  <a:lnTo>
                    <a:pt x="476" y="482"/>
                  </a:lnTo>
                  <a:lnTo>
                    <a:pt x="447" y="500"/>
                  </a:lnTo>
                  <a:lnTo>
                    <a:pt x="416" y="517"/>
                  </a:lnTo>
                  <a:lnTo>
                    <a:pt x="383" y="532"/>
                  </a:lnTo>
                  <a:lnTo>
                    <a:pt x="352" y="544"/>
                  </a:lnTo>
                  <a:lnTo>
                    <a:pt x="319" y="555"/>
                  </a:lnTo>
                  <a:lnTo>
                    <a:pt x="286" y="563"/>
                  </a:lnTo>
                  <a:lnTo>
                    <a:pt x="253" y="566"/>
                  </a:lnTo>
                  <a:lnTo>
                    <a:pt x="220" y="566"/>
                  </a:lnTo>
                  <a:lnTo>
                    <a:pt x="185" y="563"/>
                  </a:lnTo>
                  <a:lnTo>
                    <a:pt x="152" y="555"/>
                  </a:lnTo>
                  <a:lnTo>
                    <a:pt x="119" y="543"/>
                  </a:lnTo>
                  <a:lnTo>
                    <a:pt x="84" y="524"/>
                  </a:lnTo>
                  <a:lnTo>
                    <a:pt x="73" y="519"/>
                  </a:lnTo>
                  <a:lnTo>
                    <a:pt x="62" y="513"/>
                  </a:lnTo>
                  <a:lnTo>
                    <a:pt x="51" y="506"/>
                  </a:lnTo>
                  <a:lnTo>
                    <a:pt x="42" y="499"/>
                  </a:lnTo>
                  <a:lnTo>
                    <a:pt x="33" y="489"/>
                  </a:lnTo>
                  <a:lnTo>
                    <a:pt x="24" y="480"/>
                  </a:lnTo>
                  <a:lnTo>
                    <a:pt x="16" y="469"/>
                  </a:lnTo>
                  <a:lnTo>
                    <a:pt x="11" y="458"/>
                  </a:lnTo>
                  <a:lnTo>
                    <a:pt x="7" y="445"/>
                  </a:lnTo>
                  <a:lnTo>
                    <a:pt x="4" y="431"/>
                  </a:lnTo>
                  <a:lnTo>
                    <a:pt x="0" y="418"/>
                  </a:lnTo>
                  <a:lnTo>
                    <a:pt x="0" y="405"/>
                  </a:lnTo>
                  <a:lnTo>
                    <a:pt x="0" y="400"/>
                  </a:lnTo>
                  <a:lnTo>
                    <a:pt x="0" y="385"/>
                  </a:lnTo>
                  <a:lnTo>
                    <a:pt x="2" y="361"/>
                  </a:lnTo>
                  <a:lnTo>
                    <a:pt x="5" y="328"/>
                  </a:lnTo>
                  <a:lnTo>
                    <a:pt x="16" y="290"/>
                  </a:lnTo>
                  <a:lnTo>
                    <a:pt x="33" y="242"/>
                  </a:lnTo>
                  <a:lnTo>
                    <a:pt x="57" y="191"/>
                  </a:lnTo>
                  <a:lnTo>
                    <a:pt x="93" y="134"/>
                  </a:lnTo>
                  <a:lnTo>
                    <a:pt x="110" y="115"/>
                  </a:lnTo>
                  <a:lnTo>
                    <a:pt x="126" y="97"/>
                  </a:lnTo>
                  <a:lnTo>
                    <a:pt x="145" y="82"/>
                  </a:lnTo>
                  <a:lnTo>
                    <a:pt x="163" y="68"/>
                  </a:lnTo>
                  <a:lnTo>
                    <a:pt x="183" y="53"/>
                  </a:lnTo>
                  <a:lnTo>
                    <a:pt x="203" y="42"/>
                  </a:lnTo>
                  <a:lnTo>
                    <a:pt x="225" y="31"/>
                  </a:lnTo>
                  <a:lnTo>
                    <a:pt x="247" y="22"/>
                  </a:lnTo>
                  <a:lnTo>
                    <a:pt x="269" y="15"/>
                  </a:lnTo>
                  <a:lnTo>
                    <a:pt x="291" y="9"/>
                  </a:lnTo>
                  <a:lnTo>
                    <a:pt x="315" y="5"/>
                  </a:lnTo>
                  <a:lnTo>
                    <a:pt x="337" y="2"/>
                  </a:lnTo>
                  <a:lnTo>
                    <a:pt x="361" y="0"/>
                  </a:lnTo>
                  <a:lnTo>
                    <a:pt x="387" y="2"/>
                  </a:lnTo>
                  <a:lnTo>
                    <a:pt x="410" y="4"/>
                  </a:lnTo>
                  <a:lnTo>
                    <a:pt x="434" y="7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auto">
            <a:xfrm>
              <a:off x="2552" y="2613"/>
              <a:ext cx="80" cy="96"/>
            </a:xfrm>
            <a:custGeom>
              <a:avLst/>
              <a:gdLst>
                <a:gd name="T0" fmla="*/ 5 w 161"/>
                <a:gd name="T1" fmla="*/ 1 h 192"/>
                <a:gd name="T2" fmla="*/ 4 w 161"/>
                <a:gd name="T3" fmla="*/ 2 h 192"/>
                <a:gd name="T4" fmla="*/ 4 w 161"/>
                <a:gd name="T5" fmla="*/ 3 h 192"/>
                <a:gd name="T6" fmla="*/ 3 w 161"/>
                <a:gd name="T7" fmla="*/ 5 h 192"/>
                <a:gd name="T8" fmla="*/ 3 w 161"/>
                <a:gd name="T9" fmla="*/ 6 h 192"/>
                <a:gd name="T10" fmla="*/ 1 w 161"/>
                <a:gd name="T11" fmla="*/ 6 h 192"/>
                <a:gd name="T12" fmla="*/ 1 w 161"/>
                <a:gd name="T13" fmla="*/ 6 h 192"/>
                <a:gd name="T14" fmla="*/ 0 w 161"/>
                <a:gd name="T15" fmla="*/ 5 h 192"/>
                <a:gd name="T16" fmla="*/ 0 w 161"/>
                <a:gd name="T17" fmla="*/ 3 h 192"/>
                <a:gd name="T18" fmla="*/ 0 w 161"/>
                <a:gd name="T19" fmla="*/ 3 h 192"/>
                <a:gd name="T20" fmla="*/ 0 w 161"/>
                <a:gd name="T21" fmla="*/ 3 h 192"/>
                <a:gd name="T22" fmla="*/ 0 w 161"/>
                <a:gd name="T23" fmla="*/ 2 h 192"/>
                <a:gd name="T24" fmla="*/ 0 w 161"/>
                <a:gd name="T25" fmla="*/ 1 h 192"/>
                <a:gd name="T26" fmla="*/ 0 w 161"/>
                <a:gd name="T27" fmla="*/ 0 h 192"/>
                <a:gd name="T28" fmla="*/ 0 w 161"/>
                <a:gd name="T29" fmla="*/ 1 h 192"/>
                <a:gd name="T30" fmla="*/ 1 w 161"/>
                <a:gd name="T31" fmla="*/ 1 h 192"/>
                <a:gd name="T32" fmla="*/ 1 w 161"/>
                <a:gd name="T33" fmla="*/ 1 h 192"/>
                <a:gd name="T34" fmla="*/ 2 w 161"/>
                <a:gd name="T35" fmla="*/ 1 h 192"/>
                <a:gd name="T36" fmla="*/ 3 w 161"/>
                <a:gd name="T37" fmla="*/ 1 h 192"/>
                <a:gd name="T38" fmla="*/ 3 w 161"/>
                <a:gd name="T39" fmla="*/ 1 h 192"/>
                <a:gd name="T40" fmla="*/ 4 w 161"/>
                <a:gd name="T41" fmla="*/ 1 h 192"/>
                <a:gd name="T42" fmla="*/ 5 w 161"/>
                <a:gd name="T43" fmla="*/ 1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1"/>
                <a:gd name="T67" fmla="*/ 0 h 192"/>
                <a:gd name="T68" fmla="*/ 161 w 161"/>
                <a:gd name="T69" fmla="*/ 192 h 19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1" h="192">
                  <a:moveTo>
                    <a:pt x="161" y="26"/>
                  </a:moveTo>
                  <a:lnTo>
                    <a:pt x="152" y="60"/>
                  </a:lnTo>
                  <a:lnTo>
                    <a:pt x="138" y="95"/>
                  </a:lnTo>
                  <a:lnTo>
                    <a:pt x="123" y="130"/>
                  </a:lnTo>
                  <a:lnTo>
                    <a:pt x="112" y="167"/>
                  </a:lnTo>
                  <a:lnTo>
                    <a:pt x="53" y="192"/>
                  </a:lnTo>
                  <a:lnTo>
                    <a:pt x="42" y="170"/>
                  </a:lnTo>
                  <a:lnTo>
                    <a:pt x="31" y="148"/>
                  </a:lnTo>
                  <a:lnTo>
                    <a:pt x="22" y="125"/>
                  </a:lnTo>
                  <a:lnTo>
                    <a:pt x="15" y="101"/>
                  </a:lnTo>
                  <a:lnTo>
                    <a:pt x="8" y="77"/>
                  </a:lnTo>
                  <a:lnTo>
                    <a:pt x="2" y="51"/>
                  </a:lnTo>
                  <a:lnTo>
                    <a:pt x="0" y="26"/>
                  </a:lnTo>
                  <a:lnTo>
                    <a:pt x="2" y="0"/>
                  </a:lnTo>
                  <a:lnTo>
                    <a:pt x="20" y="7"/>
                  </a:lnTo>
                  <a:lnTo>
                    <a:pt x="39" y="15"/>
                  </a:lnTo>
                  <a:lnTo>
                    <a:pt x="59" y="20"/>
                  </a:lnTo>
                  <a:lnTo>
                    <a:pt x="79" y="26"/>
                  </a:lnTo>
                  <a:lnTo>
                    <a:pt x="99" y="29"/>
                  </a:lnTo>
                  <a:lnTo>
                    <a:pt x="121" y="29"/>
                  </a:lnTo>
                  <a:lnTo>
                    <a:pt x="141" y="29"/>
                  </a:lnTo>
                  <a:lnTo>
                    <a:pt x="161" y="2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auto">
            <a:xfrm>
              <a:off x="2628" y="2683"/>
              <a:ext cx="84" cy="50"/>
            </a:xfrm>
            <a:custGeom>
              <a:avLst/>
              <a:gdLst>
                <a:gd name="T0" fmla="*/ 5 w 169"/>
                <a:gd name="T1" fmla="*/ 1 h 101"/>
                <a:gd name="T2" fmla="*/ 0 w 169"/>
                <a:gd name="T3" fmla="*/ 3 h 101"/>
                <a:gd name="T4" fmla="*/ 0 w 169"/>
                <a:gd name="T5" fmla="*/ 3 h 101"/>
                <a:gd name="T6" fmla="*/ 0 w 169"/>
                <a:gd name="T7" fmla="*/ 2 h 101"/>
                <a:gd name="T8" fmla="*/ 0 w 169"/>
                <a:gd name="T9" fmla="*/ 2 h 101"/>
                <a:gd name="T10" fmla="*/ 0 w 169"/>
                <a:gd name="T11" fmla="*/ 2 h 101"/>
                <a:gd name="T12" fmla="*/ 0 w 169"/>
                <a:gd name="T13" fmla="*/ 1 h 101"/>
                <a:gd name="T14" fmla="*/ 0 w 169"/>
                <a:gd name="T15" fmla="*/ 1 h 101"/>
                <a:gd name="T16" fmla="*/ 0 w 169"/>
                <a:gd name="T17" fmla="*/ 1 h 101"/>
                <a:gd name="T18" fmla="*/ 0 w 169"/>
                <a:gd name="T19" fmla="*/ 0 h 101"/>
                <a:gd name="T20" fmla="*/ 0 w 169"/>
                <a:gd name="T21" fmla="*/ 0 h 101"/>
                <a:gd name="T22" fmla="*/ 1 w 169"/>
                <a:gd name="T23" fmla="*/ 0 h 101"/>
                <a:gd name="T24" fmla="*/ 1 w 169"/>
                <a:gd name="T25" fmla="*/ 0 h 101"/>
                <a:gd name="T26" fmla="*/ 1 w 169"/>
                <a:gd name="T27" fmla="*/ 0 h 101"/>
                <a:gd name="T28" fmla="*/ 1 w 169"/>
                <a:gd name="T29" fmla="*/ 0 h 101"/>
                <a:gd name="T30" fmla="*/ 2 w 169"/>
                <a:gd name="T31" fmla="*/ 0 h 101"/>
                <a:gd name="T32" fmla="*/ 2 w 169"/>
                <a:gd name="T33" fmla="*/ 0 h 101"/>
                <a:gd name="T34" fmla="*/ 2 w 169"/>
                <a:gd name="T35" fmla="*/ 0 h 101"/>
                <a:gd name="T36" fmla="*/ 3 w 169"/>
                <a:gd name="T37" fmla="*/ 0 h 101"/>
                <a:gd name="T38" fmla="*/ 3 w 169"/>
                <a:gd name="T39" fmla="*/ 0 h 101"/>
                <a:gd name="T40" fmla="*/ 3 w 169"/>
                <a:gd name="T41" fmla="*/ 0 h 101"/>
                <a:gd name="T42" fmla="*/ 3 w 169"/>
                <a:gd name="T43" fmla="*/ 0 h 101"/>
                <a:gd name="T44" fmla="*/ 4 w 169"/>
                <a:gd name="T45" fmla="*/ 0 h 101"/>
                <a:gd name="T46" fmla="*/ 4 w 169"/>
                <a:gd name="T47" fmla="*/ 0 h 101"/>
                <a:gd name="T48" fmla="*/ 5 w 169"/>
                <a:gd name="T49" fmla="*/ 1 h 101"/>
                <a:gd name="T50" fmla="*/ 5 w 169"/>
                <a:gd name="T51" fmla="*/ 1 h 1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9"/>
                <a:gd name="T79" fmla="*/ 0 h 101"/>
                <a:gd name="T80" fmla="*/ 169 w 169"/>
                <a:gd name="T81" fmla="*/ 101 h 10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9" h="101">
                  <a:moveTo>
                    <a:pt x="169" y="48"/>
                  </a:moveTo>
                  <a:lnTo>
                    <a:pt x="30" y="101"/>
                  </a:lnTo>
                  <a:lnTo>
                    <a:pt x="20" y="96"/>
                  </a:lnTo>
                  <a:lnTo>
                    <a:pt x="13" y="85"/>
                  </a:lnTo>
                  <a:lnTo>
                    <a:pt x="8" y="75"/>
                  </a:lnTo>
                  <a:lnTo>
                    <a:pt x="4" y="64"/>
                  </a:lnTo>
                  <a:lnTo>
                    <a:pt x="0" y="53"/>
                  </a:lnTo>
                  <a:lnTo>
                    <a:pt x="2" y="44"/>
                  </a:lnTo>
                  <a:lnTo>
                    <a:pt x="8" y="35"/>
                  </a:lnTo>
                  <a:lnTo>
                    <a:pt x="15" y="28"/>
                  </a:lnTo>
                  <a:lnTo>
                    <a:pt x="26" y="22"/>
                  </a:lnTo>
                  <a:lnTo>
                    <a:pt x="35" y="17"/>
                  </a:lnTo>
                  <a:lnTo>
                    <a:pt x="44" y="11"/>
                  </a:lnTo>
                  <a:lnTo>
                    <a:pt x="53" y="6"/>
                  </a:lnTo>
                  <a:lnTo>
                    <a:pt x="63" y="4"/>
                  </a:lnTo>
                  <a:lnTo>
                    <a:pt x="70" y="2"/>
                  </a:lnTo>
                  <a:lnTo>
                    <a:pt x="81" y="0"/>
                  </a:lnTo>
                  <a:lnTo>
                    <a:pt x="90" y="0"/>
                  </a:lnTo>
                  <a:lnTo>
                    <a:pt x="99" y="0"/>
                  </a:lnTo>
                  <a:lnTo>
                    <a:pt x="108" y="0"/>
                  </a:lnTo>
                  <a:lnTo>
                    <a:pt x="118" y="2"/>
                  </a:lnTo>
                  <a:lnTo>
                    <a:pt x="127" y="6"/>
                  </a:lnTo>
                  <a:lnTo>
                    <a:pt x="140" y="15"/>
                  </a:lnTo>
                  <a:lnTo>
                    <a:pt x="151" y="24"/>
                  </a:lnTo>
                  <a:lnTo>
                    <a:pt x="160" y="35"/>
                  </a:lnTo>
                  <a:lnTo>
                    <a:pt x="169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auto">
            <a:xfrm>
              <a:off x="2421" y="2674"/>
              <a:ext cx="81" cy="66"/>
            </a:xfrm>
            <a:custGeom>
              <a:avLst/>
              <a:gdLst>
                <a:gd name="T0" fmla="*/ 5 w 163"/>
                <a:gd name="T1" fmla="*/ 1 h 132"/>
                <a:gd name="T2" fmla="*/ 5 w 163"/>
                <a:gd name="T3" fmla="*/ 2 h 132"/>
                <a:gd name="T4" fmla="*/ 4 w 163"/>
                <a:gd name="T5" fmla="*/ 2 h 132"/>
                <a:gd name="T6" fmla="*/ 4 w 163"/>
                <a:gd name="T7" fmla="*/ 2 h 132"/>
                <a:gd name="T8" fmla="*/ 3 w 163"/>
                <a:gd name="T9" fmla="*/ 3 h 132"/>
                <a:gd name="T10" fmla="*/ 3 w 163"/>
                <a:gd name="T11" fmla="*/ 3 h 132"/>
                <a:gd name="T12" fmla="*/ 2 w 163"/>
                <a:gd name="T13" fmla="*/ 3 h 132"/>
                <a:gd name="T14" fmla="*/ 2 w 163"/>
                <a:gd name="T15" fmla="*/ 3 h 132"/>
                <a:gd name="T16" fmla="*/ 1 w 163"/>
                <a:gd name="T17" fmla="*/ 3 h 132"/>
                <a:gd name="T18" fmla="*/ 0 w 163"/>
                <a:gd name="T19" fmla="*/ 4 h 132"/>
                <a:gd name="T20" fmla="*/ 0 w 163"/>
                <a:gd name="T21" fmla="*/ 3 h 132"/>
                <a:gd name="T22" fmla="*/ 0 w 163"/>
                <a:gd name="T23" fmla="*/ 3 h 132"/>
                <a:gd name="T24" fmla="*/ 0 w 163"/>
                <a:gd name="T25" fmla="*/ 3 h 132"/>
                <a:gd name="T26" fmla="*/ 0 w 163"/>
                <a:gd name="T27" fmla="*/ 2 h 132"/>
                <a:gd name="T28" fmla="*/ 0 w 163"/>
                <a:gd name="T29" fmla="*/ 2 h 132"/>
                <a:gd name="T30" fmla="*/ 0 w 163"/>
                <a:gd name="T31" fmla="*/ 2 h 132"/>
                <a:gd name="T32" fmla="*/ 0 w 163"/>
                <a:gd name="T33" fmla="*/ 2 h 132"/>
                <a:gd name="T34" fmla="*/ 0 w 163"/>
                <a:gd name="T35" fmla="*/ 2 h 132"/>
                <a:gd name="T36" fmla="*/ 1 w 163"/>
                <a:gd name="T37" fmla="*/ 2 h 132"/>
                <a:gd name="T38" fmla="*/ 1 w 163"/>
                <a:gd name="T39" fmla="*/ 2 h 132"/>
                <a:gd name="T40" fmla="*/ 2 w 163"/>
                <a:gd name="T41" fmla="*/ 1 h 132"/>
                <a:gd name="T42" fmla="*/ 2 w 163"/>
                <a:gd name="T43" fmla="*/ 1 h 132"/>
                <a:gd name="T44" fmla="*/ 3 w 163"/>
                <a:gd name="T45" fmla="*/ 1 h 132"/>
                <a:gd name="T46" fmla="*/ 3 w 163"/>
                <a:gd name="T47" fmla="*/ 1 h 132"/>
                <a:gd name="T48" fmla="*/ 3 w 163"/>
                <a:gd name="T49" fmla="*/ 1 h 132"/>
                <a:gd name="T50" fmla="*/ 3 w 163"/>
                <a:gd name="T51" fmla="*/ 1 h 132"/>
                <a:gd name="T52" fmla="*/ 3 w 163"/>
                <a:gd name="T53" fmla="*/ 1 h 132"/>
                <a:gd name="T54" fmla="*/ 2 w 163"/>
                <a:gd name="T55" fmla="*/ 0 h 132"/>
                <a:gd name="T56" fmla="*/ 2 w 163"/>
                <a:gd name="T57" fmla="*/ 1 h 132"/>
                <a:gd name="T58" fmla="*/ 3 w 163"/>
                <a:gd name="T59" fmla="*/ 1 h 132"/>
                <a:gd name="T60" fmla="*/ 3 w 163"/>
                <a:gd name="T61" fmla="*/ 1 h 132"/>
                <a:gd name="T62" fmla="*/ 3 w 163"/>
                <a:gd name="T63" fmla="*/ 1 h 132"/>
                <a:gd name="T64" fmla="*/ 4 w 163"/>
                <a:gd name="T65" fmla="*/ 1 h 132"/>
                <a:gd name="T66" fmla="*/ 4 w 163"/>
                <a:gd name="T67" fmla="*/ 1 h 132"/>
                <a:gd name="T68" fmla="*/ 4 w 163"/>
                <a:gd name="T69" fmla="*/ 1 h 132"/>
                <a:gd name="T70" fmla="*/ 5 w 163"/>
                <a:gd name="T71" fmla="*/ 1 h 1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3"/>
                <a:gd name="T109" fmla="*/ 0 h 132"/>
                <a:gd name="T110" fmla="*/ 163 w 163"/>
                <a:gd name="T111" fmla="*/ 132 h 1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3" h="132">
                  <a:moveTo>
                    <a:pt x="163" y="49"/>
                  </a:moveTo>
                  <a:lnTo>
                    <a:pt x="161" y="71"/>
                  </a:lnTo>
                  <a:lnTo>
                    <a:pt x="154" y="86"/>
                  </a:lnTo>
                  <a:lnTo>
                    <a:pt x="143" y="93"/>
                  </a:lnTo>
                  <a:lnTo>
                    <a:pt x="127" y="97"/>
                  </a:lnTo>
                  <a:lnTo>
                    <a:pt x="108" y="99"/>
                  </a:lnTo>
                  <a:lnTo>
                    <a:pt x="90" y="101"/>
                  </a:lnTo>
                  <a:lnTo>
                    <a:pt x="73" y="102"/>
                  </a:lnTo>
                  <a:lnTo>
                    <a:pt x="59" y="110"/>
                  </a:lnTo>
                  <a:lnTo>
                    <a:pt x="17" y="132"/>
                  </a:lnTo>
                  <a:lnTo>
                    <a:pt x="26" y="121"/>
                  </a:lnTo>
                  <a:lnTo>
                    <a:pt x="29" y="110"/>
                  </a:lnTo>
                  <a:lnTo>
                    <a:pt x="28" y="99"/>
                  </a:lnTo>
                  <a:lnTo>
                    <a:pt x="18" y="90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13" y="77"/>
                  </a:lnTo>
                  <a:lnTo>
                    <a:pt x="26" y="71"/>
                  </a:lnTo>
                  <a:lnTo>
                    <a:pt x="40" y="68"/>
                  </a:lnTo>
                  <a:lnTo>
                    <a:pt x="55" y="64"/>
                  </a:lnTo>
                  <a:lnTo>
                    <a:pt x="72" y="62"/>
                  </a:lnTo>
                  <a:lnTo>
                    <a:pt x="88" y="60"/>
                  </a:lnTo>
                  <a:lnTo>
                    <a:pt x="103" y="58"/>
                  </a:lnTo>
                  <a:lnTo>
                    <a:pt x="108" y="53"/>
                  </a:lnTo>
                  <a:lnTo>
                    <a:pt x="110" y="46"/>
                  </a:lnTo>
                  <a:lnTo>
                    <a:pt x="110" y="38"/>
                  </a:lnTo>
                  <a:lnTo>
                    <a:pt x="105" y="31"/>
                  </a:lnTo>
                  <a:lnTo>
                    <a:pt x="79" y="0"/>
                  </a:lnTo>
                  <a:lnTo>
                    <a:pt x="90" y="5"/>
                  </a:lnTo>
                  <a:lnTo>
                    <a:pt x="101" y="11"/>
                  </a:lnTo>
                  <a:lnTo>
                    <a:pt x="112" y="16"/>
                  </a:lnTo>
                  <a:lnTo>
                    <a:pt x="121" y="24"/>
                  </a:lnTo>
                  <a:lnTo>
                    <a:pt x="132" y="29"/>
                  </a:lnTo>
                  <a:lnTo>
                    <a:pt x="141" y="36"/>
                  </a:lnTo>
                  <a:lnTo>
                    <a:pt x="152" y="44"/>
                  </a:lnTo>
                  <a:lnTo>
                    <a:pt x="16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auto">
            <a:xfrm>
              <a:off x="2506" y="2703"/>
              <a:ext cx="43" cy="22"/>
            </a:xfrm>
            <a:custGeom>
              <a:avLst/>
              <a:gdLst>
                <a:gd name="T0" fmla="*/ 3 w 86"/>
                <a:gd name="T1" fmla="*/ 1 h 44"/>
                <a:gd name="T2" fmla="*/ 3 w 86"/>
                <a:gd name="T3" fmla="*/ 1 h 44"/>
                <a:gd name="T4" fmla="*/ 3 w 86"/>
                <a:gd name="T5" fmla="*/ 1 h 44"/>
                <a:gd name="T6" fmla="*/ 1 w 86"/>
                <a:gd name="T7" fmla="*/ 1 h 44"/>
                <a:gd name="T8" fmla="*/ 1 w 86"/>
                <a:gd name="T9" fmla="*/ 1 h 44"/>
                <a:gd name="T10" fmla="*/ 1 w 86"/>
                <a:gd name="T11" fmla="*/ 1 h 44"/>
                <a:gd name="T12" fmla="*/ 1 w 86"/>
                <a:gd name="T13" fmla="*/ 1 h 44"/>
                <a:gd name="T14" fmla="*/ 1 w 86"/>
                <a:gd name="T15" fmla="*/ 1 h 44"/>
                <a:gd name="T16" fmla="*/ 0 w 86"/>
                <a:gd name="T17" fmla="*/ 1 h 44"/>
                <a:gd name="T18" fmla="*/ 1 w 86"/>
                <a:gd name="T19" fmla="*/ 0 h 44"/>
                <a:gd name="T20" fmla="*/ 1 w 86"/>
                <a:gd name="T21" fmla="*/ 1 h 44"/>
                <a:gd name="T22" fmla="*/ 1 w 86"/>
                <a:gd name="T23" fmla="*/ 1 h 44"/>
                <a:gd name="T24" fmla="*/ 1 w 86"/>
                <a:gd name="T25" fmla="*/ 1 h 44"/>
                <a:gd name="T26" fmla="*/ 1 w 86"/>
                <a:gd name="T27" fmla="*/ 1 h 44"/>
                <a:gd name="T28" fmla="*/ 1 w 86"/>
                <a:gd name="T29" fmla="*/ 1 h 44"/>
                <a:gd name="T30" fmla="*/ 3 w 86"/>
                <a:gd name="T31" fmla="*/ 1 h 44"/>
                <a:gd name="T32" fmla="*/ 3 w 86"/>
                <a:gd name="T33" fmla="*/ 1 h 44"/>
                <a:gd name="T34" fmla="*/ 3 w 86"/>
                <a:gd name="T35" fmla="*/ 1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6"/>
                <a:gd name="T55" fmla="*/ 0 h 44"/>
                <a:gd name="T56" fmla="*/ 86 w 86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6" h="44">
                  <a:moveTo>
                    <a:pt x="86" y="31"/>
                  </a:moveTo>
                  <a:lnTo>
                    <a:pt x="77" y="34"/>
                  </a:lnTo>
                  <a:lnTo>
                    <a:pt x="66" y="38"/>
                  </a:lnTo>
                  <a:lnTo>
                    <a:pt x="55" y="42"/>
                  </a:lnTo>
                  <a:lnTo>
                    <a:pt x="44" y="44"/>
                  </a:lnTo>
                  <a:lnTo>
                    <a:pt x="33" y="44"/>
                  </a:lnTo>
                  <a:lnTo>
                    <a:pt x="22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14" y="0"/>
                  </a:lnTo>
                  <a:lnTo>
                    <a:pt x="23" y="1"/>
                  </a:lnTo>
                  <a:lnTo>
                    <a:pt x="34" y="5"/>
                  </a:lnTo>
                  <a:lnTo>
                    <a:pt x="44" y="9"/>
                  </a:lnTo>
                  <a:lnTo>
                    <a:pt x="51" y="14"/>
                  </a:lnTo>
                  <a:lnTo>
                    <a:pt x="60" y="18"/>
                  </a:lnTo>
                  <a:lnTo>
                    <a:pt x="69" y="23"/>
                  </a:lnTo>
                  <a:lnTo>
                    <a:pt x="77" y="27"/>
                  </a:lnTo>
                  <a:lnTo>
                    <a:pt x="86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auto">
            <a:xfrm>
              <a:off x="1892" y="2747"/>
              <a:ext cx="496" cy="443"/>
            </a:xfrm>
            <a:custGeom>
              <a:avLst/>
              <a:gdLst>
                <a:gd name="T0" fmla="*/ 28 w 991"/>
                <a:gd name="T1" fmla="*/ 2 h 885"/>
                <a:gd name="T2" fmla="*/ 28 w 991"/>
                <a:gd name="T3" fmla="*/ 3 h 885"/>
                <a:gd name="T4" fmla="*/ 29 w 991"/>
                <a:gd name="T5" fmla="*/ 6 h 885"/>
                <a:gd name="T6" fmla="*/ 29 w 991"/>
                <a:gd name="T7" fmla="*/ 10 h 885"/>
                <a:gd name="T8" fmla="*/ 30 w 991"/>
                <a:gd name="T9" fmla="*/ 14 h 885"/>
                <a:gd name="T10" fmla="*/ 31 w 991"/>
                <a:gd name="T11" fmla="*/ 17 h 885"/>
                <a:gd name="T12" fmla="*/ 31 w 991"/>
                <a:gd name="T13" fmla="*/ 20 h 885"/>
                <a:gd name="T14" fmla="*/ 30 w 991"/>
                <a:gd name="T15" fmla="*/ 20 h 885"/>
                <a:gd name="T16" fmla="*/ 30 w 991"/>
                <a:gd name="T17" fmla="*/ 20 h 885"/>
                <a:gd name="T18" fmla="*/ 29 w 991"/>
                <a:gd name="T19" fmla="*/ 20 h 885"/>
                <a:gd name="T20" fmla="*/ 27 w 991"/>
                <a:gd name="T21" fmla="*/ 20 h 885"/>
                <a:gd name="T22" fmla="*/ 26 w 991"/>
                <a:gd name="T23" fmla="*/ 21 h 885"/>
                <a:gd name="T24" fmla="*/ 24 w 991"/>
                <a:gd name="T25" fmla="*/ 21 h 885"/>
                <a:gd name="T26" fmla="*/ 22 w 991"/>
                <a:gd name="T27" fmla="*/ 22 h 885"/>
                <a:gd name="T28" fmla="*/ 20 w 991"/>
                <a:gd name="T29" fmla="*/ 23 h 885"/>
                <a:gd name="T30" fmla="*/ 18 w 991"/>
                <a:gd name="T31" fmla="*/ 24 h 885"/>
                <a:gd name="T32" fmla="*/ 16 w 991"/>
                <a:gd name="T33" fmla="*/ 24 h 885"/>
                <a:gd name="T34" fmla="*/ 14 w 991"/>
                <a:gd name="T35" fmla="*/ 25 h 885"/>
                <a:gd name="T36" fmla="*/ 12 w 991"/>
                <a:gd name="T37" fmla="*/ 26 h 885"/>
                <a:gd name="T38" fmla="*/ 10 w 991"/>
                <a:gd name="T39" fmla="*/ 26 h 885"/>
                <a:gd name="T40" fmla="*/ 8 w 991"/>
                <a:gd name="T41" fmla="*/ 27 h 885"/>
                <a:gd name="T42" fmla="*/ 6 w 991"/>
                <a:gd name="T43" fmla="*/ 28 h 885"/>
                <a:gd name="T44" fmla="*/ 4 w 991"/>
                <a:gd name="T45" fmla="*/ 19 h 885"/>
                <a:gd name="T46" fmla="*/ 3 w 991"/>
                <a:gd name="T47" fmla="*/ 16 h 885"/>
                <a:gd name="T48" fmla="*/ 2 w 991"/>
                <a:gd name="T49" fmla="*/ 13 h 885"/>
                <a:gd name="T50" fmla="*/ 1 w 991"/>
                <a:gd name="T51" fmla="*/ 10 h 885"/>
                <a:gd name="T52" fmla="*/ 0 w 991"/>
                <a:gd name="T53" fmla="*/ 6 h 885"/>
                <a:gd name="T54" fmla="*/ 2 w 991"/>
                <a:gd name="T55" fmla="*/ 6 h 885"/>
                <a:gd name="T56" fmla="*/ 3 w 991"/>
                <a:gd name="T57" fmla="*/ 6 h 885"/>
                <a:gd name="T58" fmla="*/ 4 w 991"/>
                <a:gd name="T59" fmla="*/ 6 h 885"/>
                <a:gd name="T60" fmla="*/ 5 w 991"/>
                <a:gd name="T61" fmla="*/ 6 h 885"/>
                <a:gd name="T62" fmla="*/ 6 w 991"/>
                <a:gd name="T63" fmla="*/ 5 h 885"/>
                <a:gd name="T64" fmla="*/ 8 w 991"/>
                <a:gd name="T65" fmla="*/ 5 h 885"/>
                <a:gd name="T66" fmla="*/ 12 w 991"/>
                <a:gd name="T67" fmla="*/ 4 h 885"/>
                <a:gd name="T68" fmla="*/ 15 w 991"/>
                <a:gd name="T69" fmla="*/ 3 h 885"/>
                <a:gd name="T70" fmla="*/ 19 w 991"/>
                <a:gd name="T71" fmla="*/ 2 h 885"/>
                <a:gd name="T72" fmla="*/ 23 w 991"/>
                <a:gd name="T73" fmla="*/ 2 h 885"/>
                <a:gd name="T74" fmla="*/ 26 w 991"/>
                <a:gd name="T75" fmla="*/ 1 h 885"/>
                <a:gd name="T76" fmla="*/ 27 w 991"/>
                <a:gd name="T77" fmla="*/ 0 h 8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91"/>
                <a:gd name="T118" fmla="*/ 0 h 885"/>
                <a:gd name="T119" fmla="*/ 991 w 991"/>
                <a:gd name="T120" fmla="*/ 885 h 8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91" h="885">
                  <a:moveTo>
                    <a:pt x="872" y="51"/>
                  </a:moveTo>
                  <a:lnTo>
                    <a:pt x="878" y="64"/>
                  </a:lnTo>
                  <a:lnTo>
                    <a:pt x="885" y="77"/>
                  </a:lnTo>
                  <a:lnTo>
                    <a:pt x="894" y="88"/>
                  </a:lnTo>
                  <a:lnTo>
                    <a:pt x="905" y="99"/>
                  </a:lnTo>
                  <a:lnTo>
                    <a:pt x="907" y="165"/>
                  </a:lnTo>
                  <a:lnTo>
                    <a:pt x="910" y="231"/>
                  </a:lnTo>
                  <a:lnTo>
                    <a:pt x="916" y="295"/>
                  </a:lnTo>
                  <a:lnTo>
                    <a:pt x="925" y="359"/>
                  </a:lnTo>
                  <a:lnTo>
                    <a:pt x="938" y="421"/>
                  </a:lnTo>
                  <a:lnTo>
                    <a:pt x="953" y="484"/>
                  </a:lnTo>
                  <a:lnTo>
                    <a:pt x="971" y="544"/>
                  </a:lnTo>
                  <a:lnTo>
                    <a:pt x="991" y="605"/>
                  </a:lnTo>
                  <a:lnTo>
                    <a:pt x="980" y="610"/>
                  </a:lnTo>
                  <a:lnTo>
                    <a:pt x="969" y="616"/>
                  </a:lnTo>
                  <a:lnTo>
                    <a:pt x="958" y="618"/>
                  </a:lnTo>
                  <a:lnTo>
                    <a:pt x="945" y="619"/>
                  </a:lnTo>
                  <a:lnTo>
                    <a:pt x="931" y="621"/>
                  </a:lnTo>
                  <a:lnTo>
                    <a:pt x="918" y="623"/>
                  </a:lnTo>
                  <a:lnTo>
                    <a:pt x="905" y="625"/>
                  </a:lnTo>
                  <a:lnTo>
                    <a:pt x="892" y="629"/>
                  </a:lnTo>
                  <a:lnTo>
                    <a:pt x="861" y="634"/>
                  </a:lnTo>
                  <a:lnTo>
                    <a:pt x="830" y="641"/>
                  </a:lnTo>
                  <a:lnTo>
                    <a:pt x="801" y="651"/>
                  </a:lnTo>
                  <a:lnTo>
                    <a:pt x="771" y="660"/>
                  </a:lnTo>
                  <a:lnTo>
                    <a:pt x="740" y="671"/>
                  </a:lnTo>
                  <a:lnTo>
                    <a:pt x="711" y="682"/>
                  </a:lnTo>
                  <a:lnTo>
                    <a:pt x="681" y="693"/>
                  </a:lnTo>
                  <a:lnTo>
                    <a:pt x="652" y="704"/>
                  </a:lnTo>
                  <a:lnTo>
                    <a:pt x="623" y="717"/>
                  </a:lnTo>
                  <a:lnTo>
                    <a:pt x="593" y="729"/>
                  </a:lnTo>
                  <a:lnTo>
                    <a:pt x="564" y="740"/>
                  </a:lnTo>
                  <a:lnTo>
                    <a:pt x="535" y="753"/>
                  </a:lnTo>
                  <a:lnTo>
                    <a:pt x="505" y="764"/>
                  </a:lnTo>
                  <a:lnTo>
                    <a:pt x="476" y="775"/>
                  </a:lnTo>
                  <a:lnTo>
                    <a:pt x="447" y="786"/>
                  </a:lnTo>
                  <a:lnTo>
                    <a:pt x="416" y="795"/>
                  </a:lnTo>
                  <a:lnTo>
                    <a:pt x="384" y="805"/>
                  </a:lnTo>
                  <a:lnTo>
                    <a:pt x="353" y="816"/>
                  </a:lnTo>
                  <a:lnTo>
                    <a:pt x="320" y="827"/>
                  </a:lnTo>
                  <a:lnTo>
                    <a:pt x="287" y="839"/>
                  </a:lnTo>
                  <a:lnTo>
                    <a:pt x="254" y="850"/>
                  </a:lnTo>
                  <a:lnTo>
                    <a:pt x="220" y="863"/>
                  </a:lnTo>
                  <a:lnTo>
                    <a:pt x="185" y="874"/>
                  </a:lnTo>
                  <a:lnTo>
                    <a:pt x="148" y="885"/>
                  </a:lnTo>
                  <a:lnTo>
                    <a:pt x="97" y="592"/>
                  </a:lnTo>
                  <a:lnTo>
                    <a:pt x="86" y="541"/>
                  </a:lnTo>
                  <a:lnTo>
                    <a:pt x="75" y="491"/>
                  </a:lnTo>
                  <a:lnTo>
                    <a:pt x="66" y="440"/>
                  </a:lnTo>
                  <a:lnTo>
                    <a:pt x="55" y="388"/>
                  </a:lnTo>
                  <a:lnTo>
                    <a:pt x="44" y="339"/>
                  </a:lnTo>
                  <a:lnTo>
                    <a:pt x="31" y="289"/>
                  </a:lnTo>
                  <a:lnTo>
                    <a:pt x="16" y="240"/>
                  </a:lnTo>
                  <a:lnTo>
                    <a:pt x="0" y="190"/>
                  </a:lnTo>
                  <a:lnTo>
                    <a:pt x="18" y="185"/>
                  </a:lnTo>
                  <a:lnTo>
                    <a:pt x="36" y="179"/>
                  </a:lnTo>
                  <a:lnTo>
                    <a:pt x="56" y="174"/>
                  </a:lnTo>
                  <a:lnTo>
                    <a:pt x="75" y="170"/>
                  </a:lnTo>
                  <a:lnTo>
                    <a:pt x="93" y="167"/>
                  </a:lnTo>
                  <a:lnTo>
                    <a:pt x="113" y="165"/>
                  </a:lnTo>
                  <a:lnTo>
                    <a:pt x="133" y="163"/>
                  </a:lnTo>
                  <a:lnTo>
                    <a:pt x="154" y="161"/>
                  </a:lnTo>
                  <a:lnTo>
                    <a:pt x="161" y="159"/>
                  </a:lnTo>
                  <a:lnTo>
                    <a:pt x="181" y="155"/>
                  </a:lnTo>
                  <a:lnTo>
                    <a:pt x="212" y="148"/>
                  </a:lnTo>
                  <a:lnTo>
                    <a:pt x="253" y="139"/>
                  </a:lnTo>
                  <a:lnTo>
                    <a:pt x="300" y="128"/>
                  </a:lnTo>
                  <a:lnTo>
                    <a:pt x="355" y="115"/>
                  </a:lnTo>
                  <a:lnTo>
                    <a:pt x="414" y="102"/>
                  </a:lnTo>
                  <a:lnTo>
                    <a:pt x="476" y="88"/>
                  </a:lnTo>
                  <a:lnTo>
                    <a:pt x="538" y="73"/>
                  </a:lnTo>
                  <a:lnTo>
                    <a:pt x="601" y="60"/>
                  </a:lnTo>
                  <a:lnTo>
                    <a:pt x="661" y="45"/>
                  </a:lnTo>
                  <a:lnTo>
                    <a:pt x="716" y="33"/>
                  </a:lnTo>
                  <a:lnTo>
                    <a:pt x="766" y="22"/>
                  </a:lnTo>
                  <a:lnTo>
                    <a:pt x="806" y="12"/>
                  </a:lnTo>
                  <a:lnTo>
                    <a:pt x="839" y="5"/>
                  </a:lnTo>
                  <a:lnTo>
                    <a:pt x="861" y="0"/>
                  </a:lnTo>
                  <a:lnTo>
                    <a:pt x="872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auto">
            <a:xfrm>
              <a:off x="2589" y="2784"/>
              <a:ext cx="18" cy="64"/>
            </a:xfrm>
            <a:custGeom>
              <a:avLst/>
              <a:gdLst>
                <a:gd name="T0" fmla="*/ 1 w 37"/>
                <a:gd name="T1" fmla="*/ 1 h 126"/>
                <a:gd name="T2" fmla="*/ 1 w 37"/>
                <a:gd name="T3" fmla="*/ 2 h 126"/>
                <a:gd name="T4" fmla="*/ 1 w 37"/>
                <a:gd name="T5" fmla="*/ 3 h 126"/>
                <a:gd name="T6" fmla="*/ 1 w 37"/>
                <a:gd name="T7" fmla="*/ 4 h 126"/>
                <a:gd name="T8" fmla="*/ 0 w 37"/>
                <a:gd name="T9" fmla="*/ 5 h 126"/>
                <a:gd name="T10" fmla="*/ 0 w 37"/>
                <a:gd name="T11" fmla="*/ 3 h 126"/>
                <a:gd name="T12" fmla="*/ 0 w 37"/>
                <a:gd name="T13" fmla="*/ 3 h 126"/>
                <a:gd name="T14" fmla="*/ 0 w 37"/>
                <a:gd name="T15" fmla="*/ 2 h 126"/>
                <a:gd name="T16" fmla="*/ 0 w 37"/>
                <a:gd name="T17" fmla="*/ 1 h 126"/>
                <a:gd name="T18" fmla="*/ 0 w 37"/>
                <a:gd name="T19" fmla="*/ 0 h 126"/>
                <a:gd name="T20" fmla="*/ 0 w 37"/>
                <a:gd name="T21" fmla="*/ 1 h 126"/>
                <a:gd name="T22" fmla="*/ 0 w 37"/>
                <a:gd name="T23" fmla="*/ 1 h 126"/>
                <a:gd name="T24" fmla="*/ 0 w 37"/>
                <a:gd name="T25" fmla="*/ 1 h 126"/>
                <a:gd name="T26" fmla="*/ 1 w 37"/>
                <a:gd name="T27" fmla="*/ 1 h 1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126"/>
                <a:gd name="T44" fmla="*/ 37 w 37"/>
                <a:gd name="T45" fmla="*/ 126 h 12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126">
                  <a:moveTo>
                    <a:pt x="37" y="24"/>
                  </a:moveTo>
                  <a:lnTo>
                    <a:pt x="37" y="49"/>
                  </a:lnTo>
                  <a:lnTo>
                    <a:pt x="35" y="75"/>
                  </a:lnTo>
                  <a:lnTo>
                    <a:pt x="33" y="101"/>
                  </a:lnTo>
                  <a:lnTo>
                    <a:pt x="31" y="126"/>
                  </a:lnTo>
                  <a:lnTo>
                    <a:pt x="26" y="95"/>
                  </a:lnTo>
                  <a:lnTo>
                    <a:pt x="19" y="66"/>
                  </a:lnTo>
                  <a:lnTo>
                    <a:pt x="11" y="35"/>
                  </a:lnTo>
                  <a:lnTo>
                    <a:pt x="0" y="5"/>
                  </a:lnTo>
                  <a:lnTo>
                    <a:pt x="13" y="0"/>
                  </a:lnTo>
                  <a:lnTo>
                    <a:pt x="17" y="9"/>
                  </a:lnTo>
                  <a:lnTo>
                    <a:pt x="22" y="14"/>
                  </a:lnTo>
                  <a:lnTo>
                    <a:pt x="30" y="20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auto">
            <a:xfrm>
              <a:off x="2423" y="2794"/>
              <a:ext cx="191" cy="249"/>
            </a:xfrm>
            <a:custGeom>
              <a:avLst/>
              <a:gdLst>
                <a:gd name="T0" fmla="*/ 11 w 381"/>
                <a:gd name="T1" fmla="*/ 4 h 499"/>
                <a:gd name="T2" fmla="*/ 12 w 381"/>
                <a:gd name="T3" fmla="*/ 11 h 499"/>
                <a:gd name="T4" fmla="*/ 12 w 381"/>
                <a:gd name="T5" fmla="*/ 12 h 499"/>
                <a:gd name="T6" fmla="*/ 12 w 381"/>
                <a:gd name="T7" fmla="*/ 13 h 499"/>
                <a:gd name="T8" fmla="*/ 12 w 381"/>
                <a:gd name="T9" fmla="*/ 14 h 499"/>
                <a:gd name="T10" fmla="*/ 12 w 381"/>
                <a:gd name="T11" fmla="*/ 15 h 499"/>
                <a:gd name="T12" fmla="*/ 12 w 381"/>
                <a:gd name="T13" fmla="*/ 15 h 499"/>
                <a:gd name="T14" fmla="*/ 11 w 381"/>
                <a:gd name="T15" fmla="*/ 15 h 499"/>
                <a:gd name="T16" fmla="*/ 11 w 381"/>
                <a:gd name="T17" fmla="*/ 15 h 499"/>
                <a:gd name="T18" fmla="*/ 10 w 381"/>
                <a:gd name="T19" fmla="*/ 15 h 499"/>
                <a:gd name="T20" fmla="*/ 9 w 381"/>
                <a:gd name="T21" fmla="*/ 15 h 499"/>
                <a:gd name="T22" fmla="*/ 9 w 381"/>
                <a:gd name="T23" fmla="*/ 15 h 499"/>
                <a:gd name="T24" fmla="*/ 8 w 381"/>
                <a:gd name="T25" fmla="*/ 15 h 499"/>
                <a:gd name="T26" fmla="*/ 8 w 381"/>
                <a:gd name="T27" fmla="*/ 15 h 499"/>
                <a:gd name="T28" fmla="*/ 7 w 381"/>
                <a:gd name="T29" fmla="*/ 15 h 499"/>
                <a:gd name="T30" fmla="*/ 6 w 381"/>
                <a:gd name="T31" fmla="*/ 15 h 499"/>
                <a:gd name="T32" fmla="*/ 6 w 381"/>
                <a:gd name="T33" fmla="*/ 15 h 499"/>
                <a:gd name="T34" fmla="*/ 5 w 381"/>
                <a:gd name="T35" fmla="*/ 14 h 499"/>
                <a:gd name="T36" fmla="*/ 4 w 381"/>
                <a:gd name="T37" fmla="*/ 14 h 499"/>
                <a:gd name="T38" fmla="*/ 4 w 381"/>
                <a:gd name="T39" fmla="*/ 14 h 499"/>
                <a:gd name="T40" fmla="*/ 3 w 381"/>
                <a:gd name="T41" fmla="*/ 14 h 499"/>
                <a:gd name="T42" fmla="*/ 3 w 381"/>
                <a:gd name="T43" fmla="*/ 15 h 499"/>
                <a:gd name="T44" fmla="*/ 2 w 381"/>
                <a:gd name="T45" fmla="*/ 15 h 499"/>
                <a:gd name="T46" fmla="*/ 2 w 381"/>
                <a:gd name="T47" fmla="*/ 15 h 499"/>
                <a:gd name="T48" fmla="*/ 1 w 381"/>
                <a:gd name="T49" fmla="*/ 14 h 499"/>
                <a:gd name="T50" fmla="*/ 1 w 381"/>
                <a:gd name="T51" fmla="*/ 14 h 499"/>
                <a:gd name="T52" fmla="*/ 1 w 381"/>
                <a:gd name="T53" fmla="*/ 11 h 499"/>
                <a:gd name="T54" fmla="*/ 0 w 381"/>
                <a:gd name="T55" fmla="*/ 8 h 499"/>
                <a:gd name="T56" fmla="*/ 1 w 381"/>
                <a:gd name="T57" fmla="*/ 5 h 499"/>
                <a:gd name="T58" fmla="*/ 1 w 381"/>
                <a:gd name="T59" fmla="*/ 2 h 499"/>
                <a:gd name="T60" fmla="*/ 2 w 381"/>
                <a:gd name="T61" fmla="*/ 2 h 499"/>
                <a:gd name="T62" fmla="*/ 2 w 381"/>
                <a:gd name="T63" fmla="*/ 2 h 499"/>
                <a:gd name="T64" fmla="*/ 3 w 381"/>
                <a:gd name="T65" fmla="*/ 2 h 499"/>
                <a:gd name="T66" fmla="*/ 4 w 381"/>
                <a:gd name="T67" fmla="*/ 2 h 499"/>
                <a:gd name="T68" fmla="*/ 4 w 381"/>
                <a:gd name="T69" fmla="*/ 2 h 499"/>
                <a:gd name="T70" fmla="*/ 5 w 381"/>
                <a:gd name="T71" fmla="*/ 2 h 499"/>
                <a:gd name="T72" fmla="*/ 5 w 381"/>
                <a:gd name="T73" fmla="*/ 2 h 499"/>
                <a:gd name="T74" fmla="*/ 6 w 381"/>
                <a:gd name="T75" fmla="*/ 2 h 499"/>
                <a:gd name="T76" fmla="*/ 6 w 381"/>
                <a:gd name="T77" fmla="*/ 1 h 499"/>
                <a:gd name="T78" fmla="*/ 7 w 381"/>
                <a:gd name="T79" fmla="*/ 1 h 499"/>
                <a:gd name="T80" fmla="*/ 7 w 381"/>
                <a:gd name="T81" fmla="*/ 1 h 499"/>
                <a:gd name="T82" fmla="*/ 8 w 381"/>
                <a:gd name="T83" fmla="*/ 1 h 499"/>
                <a:gd name="T84" fmla="*/ 9 w 381"/>
                <a:gd name="T85" fmla="*/ 0 h 499"/>
                <a:gd name="T86" fmla="*/ 9 w 381"/>
                <a:gd name="T87" fmla="*/ 0 h 499"/>
                <a:gd name="T88" fmla="*/ 10 w 381"/>
                <a:gd name="T89" fmla="*/ 0 h 499"/>
                <a:gd name="T90" fmla="*/ 10 w 381"/>
                <a:gd name="T91" fmla="*/ 0 h 499"/>
                <a:gd name="T92" fmla="*/ 11 w 381"/>
                <a:gd name="T93" fmla="*/ 1 h 499"/>
                <a:gd name="T94" fmla="*/ 11 w 381"/>
                <a:gd name="T95" fmla="*/ 2 h 499"/>
                <a:gd name="T96" fmla="*/ 11 w 381"/>
                <a:gd name="T97" fmla="*/ 3 h 499"/>
                <a:gd name="T98" fmla="*/ 11 w 381"/>
                <a:gd name="T99" fmla="*/ 4 h 49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81"/>
                <a:gd name="T151" fmla="*/ 0 h 499"/>
                <a:gd name="T152" fmla="*/ 381 w 381"/>
                <a:gd name="T153" fmla="*/ 499 h 49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81" h="499">
                  <a:moveTo>
                    <a:pt x="348" y="149"/>
                  </a:moveTo>
                  <a:lnTo>
                    <a:pt x="370" y="358"/>
                  </a:lnTo>
                  <a:lnTo>
                    <a:pt x="373" y="389"/>
                  </a:lnTo>
                  <a:lnTo>
                    <a:pt x="375" y="422"/>
                  </a:lnTo>
                  <a:lnTo>
                    <a:pt x="377" y="455"/>
                  </a:lnTo>
                  <a:lnTo>
                    <a:pt x="381" y="486"/>
                  </a:lnTo>
                  <a:lnTo>
                    <a:pt x="361" y="492"/>
                  </a:lnTo>
                  <a:lnTo>
                    <a:pt x="342" y="495"/>
                  </a:lnTo>
                  <a:lnTo>
                    <a:pt x="322" y="499"/>
                  </a:lnTo>
                  <a:lnTo>
                    <a:pt x="302" y="499"/>
                  </a:lnTo>
                  <a:lnTo>
                    <a:pt x="284" y="497"/>
                  </a:lnTo>
                  <a:lnTo>
                    <a:pt x="264" y="495"/>
                  </a:lnTo>
                  <a:lnTo>
                    <a:pt x="245" y="493"/>
                  </a:lnTo>
                  <a:lnTo>
                    <a:pt x="227" y="490"/>
                  </a:lnTo>
                  <a:lnTo>
                    <a:pt x="207" y="488"/>
                  </a:lnTo>
                  <a:lnTo>
                    <a:pt x="188" y="484"/>
                  </a:lnTo>
                  <a:lnTo>
                    <a:pt x="168" y="481"/>
                  </a:lnTo>
                  <a:lnTo>
                    <a:pt x="148" y="479"/>
                  </a:lnTo>
                  <a:lnTo>
                    <a:pt x="128" y="479"/>
                  </a:lnTo>
                  <a:lnTo>
                    <a:pt x="108" y="479"/>
                  </a:lnTo>
                  <a:lnTo>
                    <a:pt x="88" y="479"/>
                  </a:lnTo>
                  <a:lnTo>
                    <a:pt x="67" y="482"/>
                  </a:lnTo>
                  <a:lnTo>
                    <a:pt x="56" y="481"/>
                  </a:lnTo>
                  <a:lnTo>
                    <a:pt x="44" y="481"/>
                  </a:lnTo>
                  <a:lnTo>
                    <a:pt x="31" y="479"/>
                  </a:lnTo>
                  <a:lnTo>
                    <a:pt x="22" y="470"/>
                  </a:lnTo>
                  <a:lnTo>
                    <a:pt x="5" y="376"/>
                  </a:lnTo>
                  <a:lnTo>
                    <a:pt x="0" y="279"/>
                  </a:lnTo>
                  <a:lnTo>
                    <a:pt x="3" y="180"/>
                  </a:lnTo>
                  <a:lnTo>
                    <a:pt x="16" y="79"/>
                  </a:lnTo>
                  <a:lnTo>
                    <a:pt x="36" y="83"/>
                  </a:lnTo>
                  <a:lnTo>
                    <a:pt x="56" y="85"/>
                  </a:lnTo>
                  <a:lnTo>
                    <a:pt x="77" y="85"/>
                  </a:lnTo>
                  <a:lnTo>
                    <a:pt x="97" y="83"/>
                  </a:lnTo>
                  <a:lnTo>
                    <a:pt x="115" y="81"/>
                  </a:lnTo>
                  <a:lnTo>
                    <a:pt x="135" y="77"/>
                  </a:lnTo>
                  <a:lnTo>
                    <a:pt x="154" y="72"/>
                  </a:lnTo>
                  <a:lnTo>
                    <a:pt x="172" y="66"/>
                  </a:lnTo>
                  <a:lnTo>
                    <a:pt x="188" y="61"/>
                  </a:lnTo>
                  <a:lnTo>
                    <a:pt x="207" y="53"/>
                  </a:lnTo>
                  <a:lnTo>
                    <a:pt x="223" y="44"/>
                  </a:lnTo>
                  <a:lnTo>
                    <a:pt x="242" y="37"/>
                  </a:lnTo>
                  <a:lnTo>
                    <a:pt x="258" y="28"/>
                  </a:lnTo>
                  <a:lnTo>
                    <a:pt x="276" y="18"/>
                  </a:lnTo>
                  <a:lnTo>
                    <a:pt x="293" y="9"/>
                  </a:lnTo>
                  <a:lnTo>
                    <a:pt x="309" y="0"/>
                  </a:lnTo>
                  <a:lnTo>
                    <a:pt x="322" y="35"/>
                  </a:lnTo>
                  <a:lnTo>
                    <a:pt x="331" y="72"/>
                  </a:lnTo>
                  <a:lnTo>
                    <a:pt x="339" y="110"/>
                  </a:lnTo>
                  <a:lnTo>
                    <a:pt x="348" y="149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auto">
            <a:xfrm>
              <a:off x="2613" y="2802"/>
              <a:ext cx="236" cy="226"/>
            </a:xfrm>
            <a:custGeom>
              <a:avLst/>
              <a:gdLst>
                <a:gd name="T0" fmla="*/ 14 w 473"/>
                <a:gd name="T1" fmla="*/ 12 h 453"/>
                <a:gd name="T2" fmla="*/ 13 w 473"/>
                <a:gd name="T3" fmla="*/ 12 h 453"/>
                <a:gd name="T4" fmla="*/ 6 w 473"/>
                <a:gd name="T5" fmla="*/ 12 h 453"/>
                <a:gd name="T6" fmla="*/ 5 w 473"/>
                <a:gd name="T7" fmla="*/ 12 h 453"/>
                <a:gd name="T8" fmla="*/ 5 w 473"/>
                <a:gd name="T9" fmla="*/ 13 h 453"/>
                <a:gd name="T10" fmla="*/ 4 w 473"/>
                <a:gd name="T11" fmla="*/ 13 h 453"/>
                <a:gd name="T12" fmla="*/ 3 w 473"/>
                <a:gd name="T13" fmla="*/ 13 h 453"/>
                <a:gd name="T14" fmla="*/ 3 w 473"/>
                <a:gd name="T15" fmla="*/ 13 h 453"/>
                <a:gd name="T16" fmla="*/ 2 w 473"/>
                <a:gd name="T17" fmla="*/ 13 h 453"/>
                <a:gd name="T18" fmla="*/ 1 w 473"/>
                <a:gd name="T19" fmla="*/ 14 h 453"/>
                <a:gd name="T20" fmla="*/ 1 w 473"/>
                <a:gd name="T21" fmla="*/ 14 h 453"/>
                <a:gd name="T22" fmla="*/ 0 w 473"/>
                <a:gd name="T23" fmla="*/ 13 h 453"/>
                <a:gd name="T24" fmla="*/ 0 w 473"/>
                <a:gd name="T25" fmla="*/ 13 h 453"/>
                <a:gd name="T26" fmla="*/ 0 w 473"/>
                <a:gd name="T27" fmla="*/ 12 h 453"/>
                <a:gd name="T28" fmla="*/ 0 w 473"/>
                <a:gd name="T29" fmla="*/ 12 h 453"/>
                <a:gd name="T30" fmla="*/ 0 w 473"/>
                <a:gd name="T31" fmla="*/ 11 h 453"/>
                <a:gd name="T32" fmla="*/ 0 w 473"/>
                <a:gd name="T33" fmla="*/ 9 h 453"/>
                <a:gd name="T34" fmla="*/ 0 w 473"/>
                <a:gd name="T35" fmla="*/ 8 h 453"/>
                <a:gd name="T36" fmla="*/ 0 w 473"/>
                <a:gd name="T37" fmla="*/ 7 h 453"/>
                <a:gd name="T38" fmla="*/ 0 w 473"/>
                <a:gd name="T39" fmla="*/ 0 h 453"/>
                <a:gd name="T40" fmla="*/ 0 w 473"/>
                <a:gd name="T41" fmla="*/ 0 h 453"/>
                <a:gd name="T42" fmla="*/ 1 w 473"/>
                <a:gd name="T43" fmla="*/ 0 h 453"/>
                <a:gd name="T44" fmla="*/ 2 w 473"/>
                <a:gd name="T45" fmla="*/ 0 h 453"/>
                <a:gd name="T46" fmla="*/ 2 w 473"/>
                <a:gd name="T47" fmla="*/ 0 h 453"/>
                <a:gd name="T48" fmla="*/ 3 w 473"/>
                <a:gd name="T49" fmla="*/ 0 h 453"/>
                <a:gd name="T50" fmla="*/ 4 w 473"/>
                <a:gd name="T51" fmla="*/ 1 h 453"/>
                <a:gd name="T52" fmla="*/ 4 w 473"/>
                <a:gd name="T53" fmla="*/ 1 h 453"/>
                <a:gd name="T54" fmla="*/ 5 w 473"/>
                <a:gd name="T55" fmla="*/ 1 h 453"/>
                <a:gd name="T56" fmla="*/ 6 w 473"/>
                <a:gd name="T57" fmla="*/ 1 h 453"/>
                <a:gd name="T58" fmla="*/ 7 w 473"/>
                <a:gd name="T59" fmla="*/ 1 h 453"/>
                <a:gd name="T60" fmla="*/ 7 w 473"/>
                <a:gd name="T61" fmla="*/ 1 h 453"/>
                <a:gd name="T62" fmla="*/ 8 w 473"/>
                <a:gd name="T63" fmla="*/ 1 h 453"/>
                <a:gd name="T64" fmla="*/ 9 w 473"/>
                <a:gd name="T65" fmla="*/ 1 h 453"/>
                <a:gd name="T66" fmla="*/ 10 w 473"/>
                <a:gd name="T67" fmla="*/ 1 h 453"/>
                <a:gd name="T68" fmla="*/ 10 w 473"/>
                <a:gd name="T69" fmla="*/ 1 h 453"/>
                <a:gd name="T70" fmla="*/ 11 w 473"/>
                <a:gd name="T71" fmla="*/ 0 h 453"/>
                <a:gd name="T72" fmla="*/ 12 w 473"/>
                <a:gd name="T73" fmla="*/ 2 h 453"/>
                <a:gd name="T74" fmla="*/ 12 w 473"/>
                <a:gd name="T75" fmla="*/ 3 h 453"/>
                <a:gd name="T76" fmla="*/ 13 w 473"/>
                <a:gd name="T77" fmla="*/ 5 h 453"/>
                <a:gd name="T78" fmla="*/ 13 w 473"/>
                <a:gd name="T79" fmla="*/ 6 h 453"/>
                <a:gd name="T80" fmla="*/ 13 w 473"/>
                <a:gd name="T81" fmla="*/ 7 h 453"/>
                <a:gd name="T82" fmla="*/ 14 w 473"/>
                <a:gd name="T83" fmla="*/ 9 h 453"/>
                <a:gd name="T84" fmla="*/ 14 w 473"/>
                <a:gd name="T85" fmla="*/ 11 h 453"/>
                <a:gd name="T86" fmla="*/ 14 w 473"/>
                <a:gd name="T87" fmla="*/ 12 h 4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73"/>
                <a:gd name="T133" fmla="*/ 0 h 453"/>
                <a:gd name="T134" fmla="*/ 473 w 473"/>
                <a:gd name="T135" fmla="*/ 453 h 4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73" h="453">
                  <a:moveTo>
                    <a:pt x="473" y="399"/>
                  </a:moveTo>
                  <a:lnTo>
                    <a:pt x="429" y="410"/>
                  </a:lnTo>
                  <a:lnTo>
                    <a:pt x="213" y="412"/>
                  </a:lnTo>
                  <a:lnTo>
                    <a:pt x="189" y="414"/>
                  </a:lnTo>
                  <a:lnTo>
                    <a:pt x="167" y="420"/>
                  </a:lnTo>
                  <a:lnTo>
                    <a:pt x="145" y="425"/>
                  </a:lnTo>
                  <a:lnTo>
                    <a:pt x="123" y="431"/>
                  </a:lnTo>
                  <a:lnTo>
                    <a:pt x="101" y="436"/>
                  </a:lnTo>
                  <a:lnTo>
                    <a:pt x="81" y="443"/>
                  </a:lnTo>
                  <a:lnTo>
                    <a:pt x="59" y="449"/>
                  </a:lnTo>
                  <a:lnTo>
                    <a:pt x="37" y="453"/>
                  </a:lnTo>
                  <a:lnTo>
                    <a:pt x="29" y="440"/>
                  </a:lnTo>
                  <a:lnTo>
                    <a:pt x="27" y="425"/>
                  </a:lnTo>
                  <a:lnTo>
                    <a:pt x="27" y="409"/>
                  </a:lnTo>
                  <a:lnTo>
                    <a:pt x="26" y="394"/>
                  </a:lnTo>
                  <a:lnTo>
                    <a:pt x="24" y="354"/>
                  </a:lnTo>
                  <a:lnTo>
                    <a:pt x="16" y="313"/>
                  </a:lnTo>
                  <a:lnTo>
                    <a:pt x="7" y="275"/>
                  </a:lnTo>
                  <a:lnTo>
                    <a:pt x="0" y="234"/>
                  </a:lnTo>
                  <a:lnTo>
                    <a:pt x="11" y="0"/>
                  </a:lnTo>
                  <a:lnTo>
                    <a:pt x="27" y="5"/>
                  </a:lnTo>
                  <a:lnTo>
                    <a:pt x="46" y="11"/>
                  </a:lnTo>
                  <a:lnTo>
                    <a:pt x="66" y="18"/>
                  </a:lnTo>
                  <a:lnTo>
                    <a:pt x="88" y="25"/>
                  </a:lnTo>
                  <a:lnTo>
                    <a:pt x="110" y="31"/>
                  </a:lnTo>
                  <a:lnTo>
                    <a:pt x="132" y="36"/>
                  </a:lnTo>
                  <a:lnTo>
                    <a:pt x="156" y="42"/>
                  </a:lnTo>
                  <a:lnTo>
                    <a:pt x="181" y="47"/>
                  </a:lnTo>
                  <a:lnTo>
                    <a:pt x="205" y="51"/>
                  </a:lnTo>
                  <a:lnTo>
                    <a:pt x="229" y="53"/>
                  </a:lnTo>
                  <a:lnTo>
                    <a:pt x="255" y="53"/>
                  </a:lnTo>
                  <a:lnTo>
                    <a:pt x="279" y="53"/>
                  </a:lnTo>
                  <a:lnTo>
                    <a:pt x="302" y="49"/>
                  </a:lnTo>
                  <a:lnTo>
                    <a:pt x="326" y="44"/>
                  </a:lnTo>
                  <a:lnTo>
                    <a:pt x="350" y="34"/>
                  </a:lnTo>
                  <a:lnTo>
                    <a:pt x="372" y="23"/>
                  </a:lnTo>
                  <a:lnTo>
                    <a:pt x="390" y="69"/>
                  </a:lnTo>
                  <a:lnTo>
                    <a:pt x="407" y="115"/>
                  </a:lnTo>
                  <a:lnTo>
                    <a:pt x="422" y="161"/>
                  </a:lnTo>
                  <a:lnTo>
                    <a:pt x="434" y="209"/>
                  </a:lnTo>
                  <a:lnTo>
                    <a:pt x="445" y="255"/>
                  </a:lnTo>
                  <a:lnTo>
                    <a:pt x="456" y="302"/>
                  </a:lnTo>
                  <a:lnTo>
                    <a:pt x="466" y="352"/>
                  </a:lnTo>
                  <a:lnTo>
                    <a:pt x="473" y="399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auto">
            <a:xfrm>
              <a:off x="2253" y="2805"/>
              <a:ext cx="191" cy="448"/>
            </a:xfrm>
            <a:custGeom>
              <a:avLst/>
              <a:gdLst>
                <a:gd name="T0" fmla="*/ 10 w 383"/>
                <a:gd name="T1" fmla="*/ 4 h 897"/>
                <a:gd name="T2" fmla="*/ 10 w 383"/>
                <a:gd name="T3" fmla="*/ 10 h 897"/>
                <a:gd name="T4" fmla="*/ 10 w 383"/>
                <a:gd name="T5" fmla="*/ 13 h 897"/>
                <a:gd name="T6" fmla="*/ 10 w 383"/>
                <a:gd name="T7" fmla="*/ 14 h 897"/>
                <a:gd name="T8" fmla="*/ 11 w 383"/>
                <a:gd name="T9" fmla="*/ 14 h 897"/>
                <a:gd name="T10" fmla="*/ 11 w 383"/>
                <a:gd name="T11" fmla="*/ 15 h 897"/>
                <a:gd name="T12" fmla="*/ 11 w 383"/>
                <a:gd name="T13" fmla="*/ 16 h 897"/>
                <a:gd name="T14" fmla="*/ 11 w 383"/>
                <a:gd name="T15" fmla="*/ 18 h 897"/>
                <a:gd name="T16" fmla="*/ 11 w 383"/>
                <a:gd name="T17" fmla="*/ 20 h 897"/>
                <a:gd name="T18" fmla="*/ 9 w 383"/>
                <a:gd name="T19" fmla="*/ 20 h 897"/>
                <a:gd name="T20" fmla="*/ 8 w 383"/>
                <a:gd name="T21" fmla="*/ 21 h 897"/>
                <a:gd name="T22" fmla="*/ 6 w 383"/>
                <a:gd name="T23" fmla="*/ 22 h 897"/>
                <a:gd name="T24" fmla="*/ 5 w 383"/>
                <a:gd name="T25" fmla="*/ 23 h 897"/>
                <a:gd name="T26" fmla="*/ 4 w 383"/>
                <a:gd name="T27" fmla="*/ 25 h 897"/>
                <a:gd name="T28" fmla="*/ 2 w 383"/>
                <a:gd name="T29" fmla="*/ 26 h 897"/>
                <a:gd name="T30" fmla="*/ 1 w 383"/>
                <a:gd name="T31" fmla="*/ 27 h 897"/>
                <a:gd name="T32" fmla="*/ 0 w 383"/>
                <a:gd name="T33" fmla="*/ 26 h 897"/>
                <a:gd name="T34" fmla="*/ 0 w 383"/>
                <a:gd name="T35" fmla="*/ 22 h 897"/>
                <a:gd name="T36" fmla="*/ 0 w 383"/>
                <a:gd name="T37" fmla="*/ 19 h 897"/>
                <a:gd name="T38" fmla="*/ 1 w 383"/>
                <a:gd name="T39" fmla="*/ 19 h 897"/>
                <a:gd name="T40" fmla="*/ 2 w 383"/>
                <a:gd name="T41" fmla="*/ 18 h 897"/>
                <a:gd name="T42" fmla="*/ 4 w 383"/>
                <a:gd name="T43" fmla="*/ 18 h 897"/>
                <a:gd name="T44" fmla="*/ 5 w 383"/>
                <a:gd name="T45" fmla="*/ 18 h 897"/>
                <a:gd name="T46" fmla="*/ 6 w 383"/>
                <a:gd name="T47" fmla="*/ 17 h 897"/>
                <a:gd name="T48" fmla="*/ 7 w 383"/>
                <a:gd name="T49" fmla="*/ 16 h 897"/>
                <a:gd name="T50" fmla="*/ 8 w 383"/>
                <a:gd name="T51" fmla="*/ 16 h 897"/>
                <a:gd name="T52" fmla="*/ 9 w 383"/>
                <a:gd name="T53" fmla="*/ 15 h 897"/>
                <a:gd name="T54" fmla="*/ 9 w 383"/>
                <a:gd name="T55" fmla="*/ 15 h 897"/>
                <a:gd name="T56" fmla="*/ 8 w 383"/>
                <a:gd name="T57" fmla="*/ 12 h 897"/>
                <a:gd name="T58" fmla="*/ 7 w 383"/>
                <a:gd name="T59" fmla="*/ 9 h 897"/>
                <a:gd name="T60" fmla="*/ 6 w 383"/>
                <a:gd name="T61" fmla="*/ 5 h 897"/>
                <a:gd name="T62" fmla="*/ 6 w 383"/>
                <a:gd name="T63" fmla="*/ 1 h 897"/>
                <a:gd name="T64" fmla="*/ 6 w 383"/>
                <a:gd name="T65" fmla="*/ 0 h 897"/>
                <a:gd name="T66" fmla="*/ 7 w 383"/>
                <a:gd name="T67" fmla="*/ 0 h 897"/>
                <a:gd name="T68" fmla="*/ 8 w 383"/>
                <a:gd name="T69" fmla="*/ 1 h 897"/>
                <a:gd name="T70" fmla="*/ 10 w 383"/>
                <a:gd name="T71" fmla="*/ 1 h 8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3"/>
                <a:gd name="T109" fmla="*/ 0 h 897"/>
                <a:gd name="T110" fmla="*/ 383 w 383"/>
                <a:gd name="T111" fmla="*/ 897 h 8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3" h="897">
                  <a:moveTo>
                    <a:pt x="341" y="55"/>
                  </a:moveTo>
                  <a:lnTo>
                    <a:pt x="326" y="151"/>
                  </a:lnTo>
                  <a:lnTo>
                    <a:pt x="320" y="246"/>
                  </a:lnTo>
                  <a:lnTo>
                    <a:pt x="322" y="341"/>
                  </a:lnTo>
                  <a:lnTo>
                    <a:pt x="333" y="433"/>
                  </a:lnTo>
                  <a:lnTo>
                    <a:pt x="337" y="444"/>
                  </a:lnTo>
                  <a:lnTo>
                    <a:pt x="342" y="455"/>
                  </a:lnTo>
                  <a:lnTo>
                    <a:pt x="348" y="466"/>
                  </a:lnTo>
                  <a:lnTo>
                    <a:pt x="357" y="477"/>
                  </a:lnTo>
                  <a:lnTo>
                    <a:pt x="368" y="479"/>
                  </a:lnTo>
                  <a:lnTo>
                    <a:pt x="375" y="484"/>
                  </a:lnTo>
                  <a:lnTo>
                    <a:pt x="381" y="493"/>
                  </a:lnTo>
                  <a:lnTo>
                    <a:pt x="381" y="504"/>
                  </a:lnTo>
                  <a:lnTo>
                    <a:pt x="381" y="537"/>
                  </a:lnTo>
                  <a:lnTo>
                    <a:pt x="383" y="569"/>
                  </a:lnTo>
                  <a:lnTo>
                    <a:pt x="383" y="600"/>
                  </a:lnTo>
                  <a:lnTo>
                    <a:pt x="383" y="633"/>
                  </a:lnTo>
                  <a:lnTo>
                    <a:pt x="357" y="644"/>
                  </a:lnTo>
                  <a:lnTo>
                    <a:pt x="333" y="655"/>
                  </a:lnTo>
                  <a:lnTo>
                    <a:pt x="309" y="668"/>
                  </a:lnTo>
                  <a:lnTo>
                    <a:pt x="286" y="682"/>
                  </a:lnTo>
                  <a:lnTo>
                    <a:pt x="262" y="697"/>
                  </a:lnTo>
                  <a:lnTo>
                    <a:pt x="240" y="712"/>
                  </a:lnTo>
                  <a:lnTo>
                    <a:pt x="218" y="728"/>
                  </a:lnTo>
                  <a:lnTo>
                    <a:pt x="196" y="745"/>
                  </a:lnTo>
                  <a:lnTo>
                    <a:pt x="174" y="763"/>
                  </a:lnTo>
                  <a:lnTo>
                    <a:pt x="152" y="781"/>
                  </a:lnTo>
                  <a:lnTo>
                    <a:pt x="132" y="800"/>
                  </a:lnTo>
                  <a:lnTo>
                    <a:pt x="112" y="820"/>
                  </a:lnTo>
                  <a:lnTo>
                    <a:pt x="91" y="838"/>
                  </a:lnTo>
                  <a:lnTo>
                    <a:pt x="71" y="858"/>
                  </a:lnTo>
                  <a:lnTo>
                    <a:pt x="51" y="877"/>
                  </a:lnTo>
                  <a:lnTo>
                    <a:pt x="33" y="897"/>
                  </a:lnTo>
                  <a:lnTo>
                    <a:pt x="22" y="836"/>
                  </a:lnTo>
                  <a:lnTo>
                    <a:pt x="13" y="774"/>
                  </a:lnTo>
                  <a:lnTo>
                    <a:pt x="5" y="712"/>
                  </a:lnTo>
                  <a:lnTo>
                    <a:pt x="0" y="647"/>
                  </a:lnTo>
                  <a:lnTo>
                    <a:pt x="18" y="636"/>
                  </a:lnTo>
                  <a:lnTo>
                    <a:pt x="35" y="625"/>
                  </a:lnTo>
                  <a:lnTo>
                    <a:pt x="55" y="616"/>
                  </a:lnTo>
                  <a:lnTo>
                    <a:pt x="73" y="609"/>
                  </a:lnTo>
                  <a:lnTo>
                    <a:pt x="93" y="602"/>
                  </a:lnTo>
                  <a:lnTo>
                    <a:pt x="112" y="594"/>
                  </a:lnTo>
                  <a:lnTo>
                    <a:pt x="132" y="589"/>
                  </a:lnTo>
                  <a:lnTo>
                    <a:pt x="152" y="581"/>
                  </a:lnTo>
                  <a:lnTo>
                    <a:pt x="172" y="576"/>
                  </a:lnTo>
                  <a:lnTo>
                    <a:pt x="190" y="569"/>
                  </a:lnTo>
                  <a:lnTo>
                    <a:pt x="210" y="561"/>
                  </a:lnTo>
                  <a:lnTo>
                    <a:pt x="229" y="552"/>
                  </a:lnTo>
                  <a:lnTo>
                    <a:pt x="247" y="543"/>
                  </a:lnTo>
                  <a:lnTo>
                    <a:pt x="265" y="532"/>
                  </a:lnTo>
                  <a:lnTo>
                    <a:pt x="282" y="519"/>
                  </a:lnTo>
                  <a:lnTo>
                    <a:pt x="298" y="504"/>
                  </a:lnTo>
                  <a:lnTo>
                    <a:pt x="300" y="495"/>
                  </a:lnTo>
                  <a:lnTo>
                    <a:pt x="295" y="488"/>
                  </a:lnTo>
                  <a:lnTo>
                    <a:pt x="289" y="481"/>
                  </a:lnTo>
                  <a:lnTo>
                    <a:pt x="286" y="471"/>
                  </a:lnTo>
                  <a:lnTo>
                    <a:pt x="267" y="415"/>
                  </a:lnTo>
                  <a:lnTo>
                    <a:pt x="251" y="358"/>
                  </a:lnTo>
                  <a:lnTo>
                    <a:pt x="236" y="301"/>
                  </a:lnTo>
                  <a:lnTo>
                    <a:pt x="225" y="242"/>
                  </a:lnTo>
                  <a:lnTo>
                    <a:pt x="216" y="184"/>
                  </a:lnTo>
                  <a:lnTo>
                    <a:pt x="210" y="123"/>
                  </a:lnTo>
                  <a:lnTo>
                    <a:pt x="207" y="63"/>
                  </a:lnTo>
                  <a:lnTo>
                    <a:pt x="205" y="0"/>
                  </a:lnTo>
                  <a:lnTo>
                    <a:pt x="220" y="9"/>
                  </a:lnTo>
                  <a:lnTo>
                    <a:pt x="236" y="18"/>
                  </a:lnTo>
                  <a:lnTo>
                    <a:pt x="253" y="26"/>
                  </a:lnTo>
                  <a:lnTo>
                    <a:pt x="271" y="31"/>
                  </a:lnTo>
                  <a:lnTo>
                    <a:pt x="287" y="37"/>
                  </a:lnTo>
                  <a:lnTo>
                    <a:pt x="306" y="42"/>
                  </a:lnTo>
                  <a:lnTo>
                    <a:pt x="324" y="48"/>
                  </a:lnTo>
                  <a:lnTo>
                    <a:pt x="341" y="5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auto">
            <a:xfrm>
              <a:off x="1865" y="2856"/>
              <a:ext cx="88" cy="368"/>
            </a:xfrm>
            <a:custGeom>
              <a:avLst/>
              <a:gdLst>
                <a:gd name="T0" fmla="*/ 5 w 176"/>
                <a:gd name="T1" fmla="*/ 15 h 735"/>
                <a:gd name="T2" fmla="*/ 5 w 176"/>
                <a:gd name="T3" fmla="*/ 16 h 735"/>
                <a:gd name="T4" fmla="*/ 5 w 176"/>
                <a:gd name="T5" fmla="*/ 18 h 735"/>
                <a:gd name="T6" fmla="*/ 6 w 176"/>
                <a:gd name="T7" fmla="*/ 21 h 735"/>
                <a:gd name="T8" fmla="*/ 6 w 176"/>
                <a:gd name="T9" fmla="*/ 22 h 735"/>
                <a:gd name="T10" fmla="*/ 6 w 176"/>
                <a:gd name="T11" fmla="*/ 23 h 735"/>
                <a:gd name="T12" fmla="*/ 5 w 176"/>
                <a:gd name="T13" fmla="*/ 23 h 735"/>
                <a:gd name="T14" fmla="*/ 5 w 176"/>
                <a:gd name="T15" fmla="*/ 23 h 735"/>
                <a:gd name="T16" fmla="*/ 3 w 176"/>
                <a:gd name="T17" fmla="*/ 23 h 735"/>
                <a:gd name="T18" fmla="*/ 3 w 176"/>
                <a:gd name="T19" fmla="*/ 23 h 735"/>
                <a:gd name="T20" fmla="*/ 3 w 176"/>
                <a:gd name="T21" fmla="*/ 20 h 735"/>
                <a:gd name="T22" fmla="*/ 3 w 176"/>
                <a:gd name="T23" fmla="*/ 18 h 735"/>
                <a:gd name="T24" fmla="*/ 3 w 176"/>
                <a:gd name="T25" fmla="*/ 15 h 735"/>
                <a:gd name="T26" fmla="*/ 3 w 176"/>
                <a:gd name="T27" fmla="*/ 13 h 735"/>
                <a:gd name="T28" fmla="*/ 1 w 176"/>
                <a:gd name="T29" fmla="*/ 10 h 735"/>
                <a:gd name="T30" fmla="*/ 1 w 176"/>
                <a:gd name="T31" fmla="*/ 8 h 735"/>
                <a:gd name="T32" fmla="*/ 1 w 176"/>
                <a:gd name="T33" fmla="*/ 5 h 735"/>
                <a:gd name="T34" fmla="*/ 0 w 176"/>
                <a:gd name="T35" fmla="*/ 3 h 735"/>
                <a:gd name="T36" fmla="*/ 1 w 176"/>
                <a:gd name="T37" fmla="*/ 0 h 735"/>
                <a:gd name="T38" fmla="*/ 1 w 176"/>
                <a:gd name="T39" fmla="*/ 2 h 735"/>
                <a:gd name="T40" fmla="*/ 3 w 176"/>
                <a:gd name="T41" fmla="*/ 4 h 735"/>
                <a:gd name="T42" fmla="*/ 3 w 176"/>
                <a:gd name="T43" fmla="*/ 6 h 735"/>
                <a:gd name="T44" fmla="*/ 3 w 176"/>
                <a:gd name="T45" fmla="*/ 7 h 735"/>
                <a:gd name="T46" fmla="*/ 3 w 176"/>
                <a:gd name="T47" fmla="*/ 9 h 735"/>
                <a:gd name="T48" fmla="*/ 3 w 176"/>
                <a:gd name="T49" fmla="*/ 11 h 735"/>
                <a:gd name="T50" fmla="*/ 5 w 176"/>
                <a:gd name="T51" fmla="*/ 13 h 735"/>
                <a:gd name="T52" fmla="*/ 5 w 176"/>
                <a:gd name="T53" fmla="*/ 15 h 7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76"/>
                <a:gd name="T82" fmla="*/ 0 h 735"/>
                <a:gd name="T83" fmla="*/ 176 w 176"/>
                <a:gd name="T84" fmla="*/ 735 h 73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76" h="735">
                  <a:moveTo>
                    <a:pt x="140" y="453"/>
                  </a:moveTo>
                  <a:lnTo>
                    <a:pt x="145" y="489"/>
                  </a:lnTo>
                  <a:lnTo>
                    <a:pt x="160" y="570"/>
                  </a:lnTo>
                  <a:lnTo>
                    <a:pt x="173" y="653"/>
                  </a:lnTo>
                  <a:lnTo>
                    <a:pt x="176" y="695"/>
                  </a:lnTo>
                  <a:lnTo>
                    <a:pt x="164" y="706"/>
                  </a:lnTo>
                  <a:lnTo>
                    <a:pt x="151" y="715"/>
                  </a:lnTo>
                  <a:lnTo>
                    <a:pt x="136" y="724"/>
                  </a:lnTo>
                  <a:lnTo>
                    <a:pt x="125" y="735"/>
                  </a:lnTo>
                  <a:lnTo>
                    <a:pt x="116" y="720"/>
                  </a:lnTo>
                  <a:lnTo>
                    <a:pt x="110" y="638"/>
                  </a:lnTo>
                  <a:lnTo>
                    <a:pt x="101" y="555"/>
                  </a:lnTo>
                  <a:lnTo>
                    <a:pt x="90" y="475"/>
                  </a:lnTo>
                  <a:lnTo>
                    <a:pt x="76" y="394"/>
                  </a:lnTo>
                  <a:lnTo>
                    <a:pt x="59" y="315"/>
                  </a:lnTo>
                  <a:lnTo>
                    <a:pt x="41" y="236"/>
                  </a:lnTo>
                  <a:lnTo>
                    <a:pt x="21" y="158"/>
                  </a:lnTo>
                  <a:lnTo>
                    <a:pt x="0" y="81"/>
                  </a:lnTo>
                  <a:lnTo>
                    <a:pt x="37" y="0"/>
                  </a:lnTo>
                  <a:lnTo>
                    <a:pt x="55" y="55"/>
                  </a:lnTo>
                  <a:lnTo>
                    <a:pt x="70" y="110"/>
                  </a:lnTo>
                  <a:lnTo>
                    <a:pt x="85" y="167"/>
                  </a:lnTo>
                  <a:lnTo>
                    <a:pt x="98" y="224"/>
                  </a:lnTo>
                  <a:lnTo>
                    <a:pt x="109" y="280"/>
                  </a:lnTo>
                  <a:lnTo>
                    <a:pt x="118" y="337"/>
                  </a:lnTo>
                  <a:lnTo>
                    <a:pt x="129" y="396"/>
                  </a:lnTo>
                  <a:lnTo>
                    <a:pt x="140" y="4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79" name="Freeform 39"/>
            <p:cNvSpPr>
              <a:spLocks/>
            </p:cNvSpPr>
            <p:nvPr/>
          </p:nvSpPr>
          <p:spPr bwMode="auto">
            <a:xfrm>
              <a:off x="2803" y="3015"/>
              <a:ext cx="518" cy="208"/>
            </a:xfrm>
            <a:custGeom>
              <a:avLst/>
              <a:gdLst>
                <a:gd name="T0" fmla="*/ 21 w 1038"/>
                <a:gd name="T1" fmla="*/ 3 h 416"/>
                <a:gd name="T2" fmla="*/ 23 w 1038"/>
                <a:gd name="T3" fmla="*/ 3 h 416"/>
                <a:gd name="T4" fmla="*/ 25 w 1038"/>
                <a:gd name="T5" fmla="*/ 5 h 416"/>
                <a:gd name="T6" fmla="*/ 26 w 1038"/>
                <a:gd name="T7" fmla="*/ 6 h 416"/>
                <a:gd name="T8" fmla="*/ 27 w 1038"/>
                <a:gd name="T9" fmla="*/ 7 h 416"/>
                <a:gd name="T10" fmla="*/ 27 w 1038"/>
                <a:gd name="T11" fmla="*/ 7 h 416"/>
                <a:gd name="T12" fmla="*/ 28 w 1038"/>
                <a:gd name="T13" fmla="*/ 7 h 416"/>
                <a:gd name="T14" fmla="*/ 30 w 1038"/>
                <a:gd name="T15" fmla="*/ 9 h 416"/>
                <a:gd name="T16" fmla="*/ 31 w 1038"/>
                <a:gd name="T17" fmla="*/ 9 h 416"/>
                <a:gd name="T18" fmla="*/ 31 w 1038"/>
                <a:gd name="T19" fmla="*/ 10 h 416"/>
                <a:gd name="T20" fmla="*/ 32 w 1038"/>
                <a:gd name="T21" fmla="*/ 11 h 416"/>
                <a:gd name="T22" fmla="*/ 31 w 1038"/>
                <a:gd name="T23" fmla="*/ 12 h 416"/>
                <a:gd name="T24" fmla="*/ 29 w 1038"/>
                <a:gd name="T25" fmla="*/ 13 h 416"/>
                <a:gd name="T26" fmla="*/ 26 w 1038"/>
                <a:gd name="T27" fmla="*/ 12 h 416"/>
                <a:gd name="T28" fmla="*/ 23 w 1038"/>
                <a:gd name="T29" fmla="*/ 12 h 416"/>
                <a:gd name="T30" fmla="*/ 22 w 1038"/>
                <a:gd name="T31" fmla="*/ 13 h 416"/>
                <a:gd name="T32" fmla="*/ 20 w 1038"/>
                <a:gd name="T33" fmla="*/ 13 h 416"/>
                <a:gd name="T34" fmla="*/ 19 w 1038"/>
                <a:gd name="T35" fmla="*/ 13 h 416"/>
                <a:gd name="T36" fmla="*/ 17 w 1038"/>
                <a:gd name="T37" fmla="*/ 12 h 416"/>
                <a:gd name="T38" fmla="*/ 16 w 1038"/>
                <a:gd name="T39" fmla="*/ 12 h 416"/>
                <a:gd name="T40" fmla="*/ 14 w 1038"/>
                <a:gd name="T41" fmla="*/ 12 h 416"/>
                <a:gd name="T42" fmla="*/ 14 w 1038"/>
                <a:gd name="T43" fmla="*/ 12 h 416"/>
                <a:gd name="T44" fmla="*/ 13 w 1038"/>
                <a:gd name="T45" fmla="*/ 12 h 416"/>
                <a:gd name="T46" fmla="*/ 12 w 1038"/>
                <a:gd name="T47" fmla="*/ 12 h 416"/>
                <a:gd name="T48" fmla="*/ 10 w 1038"/>
                <a:gd name="T49" fmla="*/ 12 h 416"/>
                <a:gd name="T50" fmla="*/ 9 w 1038"/>
                <a:gd name="T51" fmla="*/ 12 h 416"/>
                <a:gd name="T52" fmla="*/ 9 w 1038"/>
                <a:gd name="T53" fmla="*/ 11 h 416"/>
                <a:gd name="T54" fmla="*/ 7 w 1038"/>
                <a:gd name="T55" fmla="*/ 11 h 416"/>
                <a:gd name="T56" fmla="*/ 7 w 1038"/>
                <a:gd name="T57" fmla="*/ 11 h 416"/>
                <a:gd name="T58" fmla="*/ 6 w 1038"/>
                <a:gd name="T59" fmla="*/ 11 h 416"/>
                <a:gd name="T60" fmla="*/ 5 w 1038"/>
                <a:gd name="T61" fmla="*/ 11 h 416"/>
                <a:gd name="T62" fmla="*/ 0 w 1038"/>
                <a:gd name="T63" fmla="*/ 6 h 416"/>
                <a:gd name="T64" fmla="*/ 0 w 1038"/>
                <a:gd name="T65" fmla="*/ 3 h 416"/>
                <a:gd name="T66" fmla="*/ 1 w 1038"/>
                <a:gd name="T67" fmla="*/ 3 h 416"/>
                <a:gd name="T68" fmla="*/ 2 w 1038"/>
                <a:gd name="T69" fmla="*/ 3 h 416"/>
                <a:gd name="T70" fmla="*/ 3 w 1038"/>
                <a:gd name="T71" fmla="*/ 3 h 416"/>
                <a:gd name="T72" fmla="*/ 4 w 1038"/>
                <a:gd name="T73" fmla="*/ 5 h 416"/>
                <a:gd name="T74" fmla="*/ 5 w 1038"/>
                <a:gd name="T75" fmla="*/ 5 h 416"/>
                <a:gd name="T76" fmla="*/ 6 w 1038"/>
                <a:gd name="T77" fmla="*/ 5 h 416"/>
                <a:gd name="T78" fmla="*/ 7 w 1038"/>
                <a:gd name="T79" fmla="*/ 5 h 416"/>
                <a:gd name="T80" fmla="*/ 8 w 1038"/>
                <a:gd name="T81" fmla="*/ 5 h 416"/>
                <a:gd name="T82" fmla="*/ 8 w 1038"/>
                <a:gd name="T83" fmla="*/ 3 h 416"/>
                <a:gd name="T84" fmla="*/ 8 w 1038"/>
                <a:gd name="T85" fmla="*/ 3 h 416"/>
                <a:gd name="T86" fmla="*/ 7 w 1038"/>
                <a:gd name="T87" fmla="*/ 3 h 416"/>
                <a:gd name="T88" fmla="*/ 6 w 1038"/>
                <a:gd name="T89" fmla="*/ 3 h 416"/>
                <a:gd name="T90" fmla="*/ 7 w 1038"/>
                <a:gd name="T91" fmla="*/ 2 h 416"/>
                <a:gd name="T92" fmla="*/ 9 w 1038"/>
                <a:gd name="T93" fmla="*/ 1 h 416"/>
                <a:gd name="T94" fmla="*/ 11 w 1038"/>
                <a:gd name="T95" fmla="*/ 1 h 416"/>
                <a:gd name="T96" fmla="*/ 13 w 1038"/>
                <a:gd name="T97" fmla="*/ 0 h 416"/>
                <a:gd name="T98" fmla="*/ 15 w 1038"/>
                <a:gd name="T99" fmla="*/ 1 h 416"/>
                <a:gd name="T100" fmla="*/ 17 w 1038"/>
                <a:gd name="T101" fmla="*/ 1 h 416"/>
                <a:gd name="T102" fmla="*/ 18 w 1038"/>
                <a:gd name="T103" fmla="*/ 2 h 416"/>
                <a:gd name="T104" fmla="*/ 20 w 1038"/>
                <a:gd name="T105" fmla="*/ 3 h 4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38"/>
                <a:gd name="T160" fmla="*/ 0 h 416"/>
                <a:gd name="T161" fmla="*/ 1038 w 1038"/>
                <a:gd name="T162" fmla="*/ 416 h 41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38" h="416">
                  <a:moveTo>
                    <a:pt x="645" y="86"/>
                  </a:moveTo>
                  <a:lnTo>
                    <a:pt x="664" y="99"/>
                  </a:lnTo>
                  <a:lnTo>
                    <a:pt x="686" y="105"/>
                  </a:lnTo>
                  <a:lnTo>
                    <a:pt x="708" y="108"/>
                  </a:lnTo>
                  <a:lnTo>
                    <a:pt x="732" y="110"/>
                  </a:lnTo>
                  <a:lnTo>
                    <a:pt x="754" y="112"/>
                  </a:lnTo>
                  <a:lnTo>
                    <a:pt x="777" y="116"/>
                  </a:lnTo>
                  <a:lnTo>
                    <a:pt x="799" y="121"/>
                  </a:lnTo>
                  <a:lnTo>
                    <a:pt x="818" y="132"/>
                  </a:lnTo>
                  <a:lnTo>
                    <a:pt x="829" y="141"/>
                  </a:lnTo>
                  <a:lnTo>
                    <a:pt x="840" y="152"/>
                  </a:lnTo>
                  <a:lnTo>
                    <a:pt x="853" y="163"/>
                  </a:lnTo>
                  <a:lnTo>
                    <a:pt x="864" y="174"/>
                  </a:lnTo>
                  <a:lnTo>
                    <a:pt x="873" y="187"/>
                  </a:lnTo>
                  <a:lnTo>
                    <a:pt x="878" y="200"/>
                  </a:lnTo>
                  <a:lnTo>
                    <a:pt x="878" y="216"/>
                  </a:lnTo>
                  <a:lnTo>
                    <a:pt x="875" y="233"/>
                  </a:lnTo>
                  <a:lnTo>
                    <a:pt x="884" y="240"/>
                  </a:lnTo>
                  <a:lnTo>
                    <a:pt x="897" y="248"/>
                  </a:lnTo>
                  <a:lnTo>
                    <a:pt x="908" y="251"/>
                  </a:lnTo>
                  <a:lnTo>
                    <a:pt x="922" y="253"/>
                  </a:lnTo>
                  <a:lnTo>
                    <a:pt x="935" y="255"/>
                  </a:lnTo>
                  <a:lnTo>
                    <a:pt x="948" y="257"/>
                  </a:lnTo>
                  <a:lnTo>
                    <a:pt x="961" y="260"/>
                  </a:lnTo>
                  <a:lnTo>
                    <a:pt x="974" y="264"/>
                  </a:lnTo>
                  <a:lnTo>
                    <a:pt x="985" y="268"/>
                  </a:lnTo>
                  <a:lnTo>
                    <a:pt x="994" y="273"/>
                  </a:lnTo>
                  <a:lnTo>
                    <a:pt x="1003" y="281"/>
                  </a:lnTo>
                  <a:lnTo>
                    <a:pt x="1012" y="290"/>
                  </a:lnTo>
                  <a:lnTo>
                    <a:pt x="1019" y="297"/>
                  </a:lnTo>
                  <a:lnTo>
                    <a:pt x="1027" y="306"/>
                  </a:lnTo>
                  <a:lnTo>
                    <a:pt x="1032" y="317"/>
                  </a:lnTo>
                  <a:lnTo>
                    <a:pt x="1038" y="326"/>
                  </a:lnTo>
                  <a:lnTo>
                    <a:pt x="1034" y="341"/>
                  </a:lnTo>
                  <a:lnTo>
                    <a:pt x="1029" y="354"/>
                  </a:lnTo>
                  <a:lnTo>
                    <a:pt x="1019" y="365"/>
                  </a:lnTo>
                  <a:lnTo>
                    <a:pt x="1008" y="378"/>
                  </a:lnTo>
                  <a:lnTo>
                    <a:pt x="979" y="385"/>
                  </a:lnTo>
                  <a:lnTo>
                    <a:pt x="948" y="385"/>
                  </a:lnTo>
                  <a:lnTo>
                    <a:pt x="917" y="380"/>
                  </a:lnTo>
                  <a:lnTo>
                    <a:pt x="886" y="374"/>
                  </a:lnTo>
                  <a:lnTo>
                    <a:pt x="854" y="369"/>
                  </a:lnTo>
                  <a:lnTo>
                    <a:pt x="823" y="365"/>
                  </a:lnTo>
                  <a:lnTo>
                    <a:pt x="792" y="369"/>
                  </a:lnTo>
                  <a:lnTo>
                    <a:pt x="765" y="381"/>
                  </a:lnTo>
                  <a:lnTo>
                    <a:pt x="750" y="391"/>
                  </a:lnTo>
                  <a:lnTo>
                    <a:pt x="733" y="400"/>
                  </a:lnTo>
                  <a:lnTo>
                    <a:pt x="717" y="405"/>
                  </a:lnTo>
                  <a:lnTo>
                    <a:pt x="700" y="411"/>
                  </a:lnTo>
                  <a:lnTo>
                    <a:pt x="682" y="414"/>
                  </a:lnTo>
                  <a:lnTo>
                    <a:pt x="666" y="416"/>
                  </a:lnTo>
                  <a:lnTo>
                    <a:pt x="647" y="414"/>
                  </a:lnTo>
                  <a:lnTo>
                    <a:pt x="631" y="413"/>
                  </a:lnTo>
                  <a:lnTo>
                    <a:pt x="616" y="402"/>
                  </a:lnTo>
                  <a:lnTo>
                    <a:pt x="602" y="392"/>
                  </a:lnTo>
                  <a:lnTo>
                    <a:pt x="585" y="387"/>
                  </a:lnTo>
                  <a:lnTo>
                    <a:pt x="569" y="380"/>
                  </a:lnTo>
                  <a:lnTo>
                    <a:pt x="552" y="376"/>
                  </a:lnTo>
                  <a:lnTo>
                    <a:pt x="534" y="370"/>
                  </a:lnTo>
                  <a:lnTo>
                    <a:pt x="517" y="367"/>
                  </a:lnTo>
                  <a:lnTo>
                    <a:pt x="499" y="363"/>
                  </a:lnTo>
                  <a:lnTo>
                    <a:pt x="488" y="361"/>
                  </a:lnTo>
                  <a:lnTo>
                    <a:pt x="479" y="361"/>
                  </a:lnTo>
                  <a:lnTo>
                    <a:pt x="470" y="361"/>
                  </a:lnTo>
                  <a:lnTo>
                    <a:pt x="460" y="361"/>
                  </a:lnTo>
                  <a:lnTo>
                    <a:pt x="451" y="363"/>
                  </a:lnTo>
                  <a:lnTo>
                    <a:pt x="444" y="367"/>
                  </a:lnTo>
                  <a:lnTo>
                    <a:pt x="435" y="370"/>
                  </a:lnTo>
                  <a:lnTo>
                    <a:pt x="427" y="374"/>
                  </a:lnTo>
                  <a:lnTo>
                    <a:pt x="415" y="376"/>
                  </a:lnTo>
                  <a:lnTo>
                    <a:pt x="402" y="378"/>
                  </a:lnTo>
                  <a:lnTo>
                    <a:pt x="389" y="378"/>
                  </a:lnTo>
                  <a:lnTo>
                    <a:pt x="376" y="380"/>
                  </a:lnTo>
                  <a:lnTo>
                    <a:pt x="363" y="381"/>
                  </a:lnTo>
                  <a:lnTo>
                    <a:pt x="350" y="380"/>
                  </a:lnTo>
                  <a:lnTo>
                    <a:pt x="339" y="378"/>
                  </a:lnTo>
                  <a:lnTo>
                    <a:pt x="327" y="372"/>
                  </a:lnTo>
                  <a:lnTo>
                    <a:pt x="319" y="361"/>
                  </a:lnTo>
                  <a:lnTo>
                    <a:pt x="310" y="352"/>
                  </a:lnTo>
                  <a:lnTo>
                    <a:pt x="299" y="345"/>
                  </a:lnTo>
                  <a:lnTo>
                    <a:pt x="290" y="339"/>
                  </a:lnTo>
                  <a:lnTo>
                    <a:pt x="277" y="336"/>
                  </a:lnTo>
                  <a:lnTo>
                    <a:pt x="266" y="334"/>
                  </a:lnTo>
                  <a:lnTo>
                    <a:pt x="253" y="334"/>
                  </a:lnTo>
                  <a:lnTo>
                    <a:pt x="240" y="336"/>
                  </a:lnTo>
                  <a:lnTo>
                    <a:pt x="233" y="337"/>
                  </a:lnTo>
                  <a:lnTo>
                    <a:pt x="228" y="339"/>
                  </a:lnTo>
                  <a:lnTo>
                    <a:pt x="220" y="343"/>
                  </a:lnTo>
                  <a:lnTo>
                    <a:pt x="213" y="345"/>
                  </a:lnTo>
                  <a:lnTo>
                    <a:pt x="206" y="348"/>
                  </a:lnTo>
                  <a:lnTo>
                    <a:pt x="200" y="348"/>
                  </a:lnTo>
                  <a:lnTo>
                    <a:pt x="193" y="347"/>
                  </a:lnTo>
                  <a:lnTo>
                    <a:pt x="185" y="343"/>
                  </a:lnTo>
                  <a:lnTo>
                    <a:pt x="165" y="358"/>
                  </a:lnTo>
                  <a:lnTo>
                    <a:pt x="10" y="176"/>
                  </a:lnTo>
                  <a:lnTo>
                    <a:pt x="0" y="161"/>
                  </a:lnTo>
                  <a:lnTo>
                    <a:pt x="0" y="145"/>
                  </a:lnTo>
                  <a:lnTo>
                    <a:pt x="2" y="127"/>
                  </a:lnTo>
                  <a:lnTo>
                    <a:pt x="0" y="108"/>
                  </a:lnTo>
                  <a:lnTo>
                    <a:pt x="15" y="101"/>
                  </a:lnTo>
                  <a:lnTo>
                    <a:pt x="30" y="95"/>
                  </a:lnTo>
                  <a:lnTo>
                    <a:pt x="44" y="94"/>
                  </a:lnTo>
                  <a:lnTo>
                    <a:pt x="61" y="94"/>
                  </a:lnTo>
                  <a:lnTo>
                    <a:pt x="77" y="97"/>
                  </a:lnTo>
                  <a:lnTo>
                    <a:pt x="92" y="101"/>
                  </a:lnTo>
                  <a:lnTo>
                    <a:pt x="107" y="106"/>
                  </a:lnTo>
                  <a:lnTo>
                    <a:pt x="121" y="112"/>
                  </a:lnTo>
                  <a:lnTo>
                    <a:pt x="127" y="119"/>
                  </a:lnTo>
                  <a:lnTo>
                    <a:pt x="132" y="127"/>
                  </a:lnTo>
                  <a:lnTo>
                    <a:pt x="140" y="132"/>
                  </a:lnTo>
                  <a:lnTo>
                    <a:pt x="145" y="139"/>
                  </a:lnTo>
                  <a:lnTo>
                    <a:pt x="152" y="143"/>
                  </a:lnTo>
                  <a:lnTo>
                    <a:pt x="160" y="145"/>
                  </a:lnTo>
                  <a:lnTo>
                    <a:pt x="169" y="145"/>
                  </a:lnTo>
                  <a:lnTo>
                    <a:pt x="178" y="139"/>
                  </a:lnTo>
                  <a:lnTo>
                    <a:pt x="189" y="136"/>
                  </a:lnTo>
                  <a:lnTo>
                    <a:pt x="198" y="132"/>
                  </a:lnTo>
                  <a:lnTo>
                    <a:pt x="211" y="130"/>
                  </a:lnTo>
                  <a:lnTo>
                    <a:pt x="222" y="130"/>
                  </a:lnTo>
                  <a:lnTo>
                    <a:pt x="235" y="130"/>
                  </a:lnTo>
                  <a:lnTo>
                    <a:pt x="246" y="132"/>
                  </a:lnTo>
                  <a:lnTo>
                    <a:pt x="257" y="134"/>
                  </a:lnTo>
                  <a:lnTo>
                    <a:pt x="268" y="134"/>
                  </a:lnTo>
                  <a:lnTo>
                    <a:pt x="270" y="130"/>
                  </a:lnTo>
                  <a:lnTo>
                    <a:pt x="270" y="128"/>
                  </a:lnTo>
                  <a:lnTo>
                    <a:pt x="272" y="125"/>
                  </a:lnTo>
                  <a:lnTo>
                    <a:pt x="273" y="123"/>
                  </a:lnTo>
                  <a:lnTo>
                    <a:pt x="268" y="116"/>
                  </a:lnTo>
                  <a:lnTo>
                    <a:pt x="261" y="110"/>
                  </a:lnTo>
                  <a:lnTo>
                    <a:pt x="253" y="108"/>
                  </a:lnTo>
                  <a:lnTo>
                    <a:pt x="244" y="106"/>
                  </a:lnTo>
                  <a:lnTo>
                    <a:pt x="235" y="106"/>
                  </a:lnTo>
                  <a:lnTo>
                    <a:pt x="226" y="106"/>
                  </a:lnTo>
                  <a:lnTo>
                    <a:pt x="217" y="106"/>
                  </a:lnTo>
                  <a:lnTo>
                    <a:pt x="207" y="105"/>
                  </a:lnTo>
                  <a:lnTo>
                    <a:pt x="222" y="86"/>
                  </a:lnTo>
                  <a:lnTo>
                    <a:pt x="237" y="72"/>
                  </a:lnTo>
                  <a:lnTo>
                    <a:pt x="255" y="57"/>
                  </a:lnTo>
                  <a:lnTo>
                    <a:pt x="272" y="44"/>
                  </a:lnTo>
                  <a:lnTo>
                    <a:pt x="290" y="33"/>
                  </a:lnTo>
                  <a:lnTo>
                    <a:pt x="308" y="24"/>
                  </a:lnTo>
                  <a:lnTo>
                    <a:pt x="328" y="17"/>
                  </a:lnTo>
                  <a:lnTo>
                    <a:pt x="349" y="9"/>
                  </a:lnTo>
                  <a:lnTo>
                    <a:pt x="369" y="6"/>
                  </a:lnTo>
                  <a:lnTo>
                    <a:pt x="389" y="2"/>
                  </a:lnTo>
                  <a:lnTo>
                    <a:pt x="411" y="0"/>
                  </a:lnTo>
                  <a:lnTo>
                    <a:pt x="433" y="0"/>
                  </a:lnTo>
                  <a:lnTo>
                    <a:pt x="453" y="0"/>
                  </a:lnTo>
                  <a:lnTo>
                    <a:pt x="475" y="2"/>
                  </a:lnTo>
                  <a:lnTo>
                    <a:pt x="497" y="6"/>
                  </a:lnTo>
                  <a:lnTo>
                    <a:pt x="519" y="11"/>
                  </a:lnTo>
                  <a:lnTo>
                    <a:pt x="537" y="15"/>
                  </a:lnTo>
                  <a:lnTo>
                    <a:pt x="556" y="22"/>
                  </a:lnTo>
                  <a:lnTo>
                    <a:pt x="572" y="29"/>
                  </a:lnTo>
                  <a:lnTo>
                    <a:pt x="589" y="39"/>
                  </a:lnTo>
                  <a:lnTo>
                    <a:pt x="605" y="50"/>
                  </a:lnTo>
                  <a:lnTo>
                    <a:pt x="620" y="61"/>
                  </a:lnTo>
                  <a:lnTo>
                    <a:pt x="633" y="73"/>
                  </a:lnTo>
                  <a:lnTo>
                    <a:pt x="645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auto">
            <a:xfrm>
              <a:off x="2454" y="3019"/>
              <a:ext cx="340" cy="148"/>
            </a:xfrm>
            <a:custGeom>
              <a:avLst/>
              <a:gdLst>
                <a:gd name="T0" fmla="*/ 21 w 680"/>
                <a:gd name="T1" fmla="*/ 2 h 295"/>
                <a:gd name="T2" fmla="*/ 21 w 680"/>
                <a:gd name="T3" fmla="*/ 6 h 295"/>
                <a:gd name="T4" fmla="*/ 20 w 680"/>
                <a:gd name="T5" fmla="*/ 9 h 295"/>
                <a:gd name="T6" fmla="*/ 18 w 680"/>
                <a:gd name="T7" fmla="*/ 9 h 295"/>
                <a:gd name="T8" fmla="*/ 15 w 680"/>
                <a:gd name="T9" fmla="*/ 9 h 295"/>
                <a:gd name="T10" fmla="*/ 13 w 680"/>
                <a:gd name="T11" fmla="*/ 9 h 295"/>
                <a:gd name="T12" fmla="*/ 11 w 680"/>
                <a:gd name="T13" fmla="*/ 9 h 295"/>
                <a:gd name="T14" fmla="*/ 11 w 680"/>
                <a:gd name="T15" fmla="*/ 9 h 295"/>
                <a:gd name="T16" fmla="*/ 11 w 680"/>
                <a:gd name="T17" fmla="*/ 9 h 295"/>
                <a:gd name="T18" fmla="*/ 11 w 680"/>
                <a:gd name="T19" fmla="*/ 9 h 295"/>
                <a:gd name="T20" fmla="*/ 10 w 680"/>
                <a:gd name="T21" fmla="*/ 9 h 295"/>
                <a:gd name="T22" fmla="*/ 9 w 680"/>
                <a:gd name="T23" fmla="*/ 9 h 295"/>
                <a:gd name="T24" fmla="*/ 7 w 680"/>
                <a:gd name="T25" fmla="*/ 10 h 295"/>
                <a:gd name="T26" fmla="*/ 5 w 680"/>
                <a:gd name="T27" fmla="*/ 10 h 295"/>
                <a:gd name="T28" fmla="*/ 5 w 680"/>
                <a:gd name="T29" fmla="*/ 10 h 295"/>
                <a:gd name="T30" fmla="*/ 3 w 680"/>
                <a:gd name="T31" fmla="*/ 10 h 295"/>
                <a:gd name="T32" fmla="*/ 1 w 680"/>
                <a:gd name="T33" fmla="*/ 9 h 295"/>
                <a:gd name="T34" fmla="*/ 1 w 680"/>
                <a:gd name="T35" fmla="*/ 9 h 295"/>
                <a:gd name="T36" fmla="*/ 1 w 680"/>
                <a:gd name="T37" fmla="*/ 7 h 295"/>
                <a:gd name="T38" fmla="*/ 0 w 680"/>
                <a:gd name="T39" fmla="*/ 3 h 295"/>
                <a:gd name="T40" fmla="*/ 1 w 680"/>
                <a:gd name="T41" fmla="*/ 2 h 295"/>
                <a:gd name="T42" fmla="*/ 3 w 680"/>
                <a:gd name="T43" fmla="*/ 2 h 295"/>
                <a:gd name="T44" fmla="*/ 5 w 680"/>
                <a:gd name="T45" fmla="*/ 3 h 295"/>
                <a:gd name="T46" fmla="*/ 6 w 680"/>
                <a:gd name="T47" fmla="*/ 3 h 295"/>
                <a:gd name="T48" fmla="*/ 9 w 680"/>
                <a:gd name="T49" fmla="*/ 3 h 295"/>
                <a:gd name="T50" fmla="*/ 10 w 680"/>
                <a:gd name="T51" fmla="*/ 2 h 295"/>
                <a:gd name="T52" fmla="*/ 11 w 680"/>
                <a:gd name="T53" fmla="*/ 2 h 295"/>
                <a:gd name="T54" fmla="*/ 11 w 680"/>
                <a:gd name="T55" fmla="*/ 2 h 295"/>
                <a:gd name="T56" fmla="*/ 13 w 680"/>
                <a:gd name="T57" fmla="*/ 1 h 295"/>
                <a:gd name="T58" fmla="*/ 14 w 680"/>
                <a:gd name="T59" fmla="*/ 1 h 295"/>
                <a:gd name="T60" fmla="*/ 15 w 680"/>
                <a:gd name="T61" fmla="*/ 1 h 295"/>
                <a:gd name="T62" fmla="*/ 17 w 680"/>
                <a:gd name="T63" fmla="*/ 0 h 295"/>
                <a:gd name="T64" fmla="*/ 18 w 680"/>
                <a:gd name="T65" fmla="*/ 0 h 295"/>
                <a:gd name="T66" fmla="*/ 19 w 680"/>
                <a:gd name="T67" fmla="*/ 1 h 295"/>
                <a:gd name="T68" fmla="*/ 20 w 680"/>
                <a:gd name="T69" fmla="*/ 1 h 295"/>
                <a:gd name="T70" fmla="*/ 21 w 680"/>
                <a:gd name="T71" fmla="*/ 1 h 29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80"/>
                <a:gd name="T109" fmla="*/ 0 h 295"/>
                <a:gd name="T110" fmla="*/ 680 w 680"/>
                <a:gd name="T111" fmla="*/ 295 h 29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80" h="295">
                  <a:moveTo>
                    <a:pt x="680" y="2"/>
                  </a:moveTo>
                  <a:lnTo>
                    <a:pt x="676" y="63"/>
                  </a:lnTo>
                  <a:lnTo>
                    <a:pt x="673" y="119"/>
                  </a:lnTo>
                  <a:lnTo>
                    <a:pt x="671" y="178"/>
                  </a:lnTo>
                  <a:lnTo>
                    <a:pt x="667" y="239"/>
                  </a:lnTo>
                  <a:lnTo>
                    <a:pt x="638" y="259"/>
                  </a:lnTo>
                  <a:lnTo>
                    <a:pt x="605" y="270"/>
                  </a:lnTo>
                  <a:lnTo>
                    <a:pt x="572" y="275"/>
                  </a:lnTo>
                  <a:lnTo>
                    <a:pt x="537" y="273"/>
                  </a:lnTo>
                  <a:lnTo>
                    <a:pt x="500" y="270"/>
                  </a:lnTo>
                  <a:lnTo>
                    <a:pt x="465" y="266"/>
                  </a:lnTo>
                  <a:lnTo>
                    <a:pt x="429" y="262"/>
                  </a:lnTo>
                  <a:lnTo>
                    <a:pt x="394" y="262"/>
                  </a:lnTo>
                  <a:lnTo>
                    <a:pt x="383" y="264"/>
                  </a:lnTo>
                  <a:lnTo>
                    <a:pt x="376" y="264"/>
                  </a:lnTo>
                  <a:lnTo>
                    <a:pt x="366" y="264"/>
                  </a:lnTo>
                  <a:lnTo>
                    <a:pt x="359" y="264"/>
                  </a:lnTo>
                  <a:lnTo>
                    <a:pt x="354" y="264"/>
                  </a:lnTo>
                  <a:lnTo>
                    <a:pt x="346" y="264"/>
                  </a:lnTo>
                  <a:lnTo>
                    <a:pt x="341" y="264"/>
                  </a:lnTo>
                  <a:lnTo>
                    <a:pt x="333" y="266"/>
                  </a:lnTo>
                  <a:lnTo>
                    <a:pt x="315" y="273"/>
                  </a:lnTo>
                  <a:lnTo>
                    <a:pt x="295" y="281"/>
                  </a:lnTo>
                  <a:lnTo>
                    <a:pt x="273" y="286"/>
                  </a:lnTo>
                  <a:lnTo>
                    <a:pt x="253" y="290"/>
                  </a:lnTo>
                  <a:lnTo>
                    <a:pt x="231" y="292"/>
                  </a:lnTo>
                  <a:lnTo>
                    <a:pt x="207" y="294"/>
                  </a:lnTo>
                  <a:lnTo>
                    <a:pt x="185" y="295"/>
                  </a:lnTo>
                  <a:lnTo>
                    <a:pt x="163" y="295"/>
                  </a:lnTo>
                  <a:lnTo>
                    <a:pt x="141" y="294"/>
                  </a:lnTo>
                  <a:lnTo>
                    <a:pt x="119" y="294"/>
                  </a:lnTo>
                  <a:lnTo>
                    <a:pt x="99" y="292"/>
                  </a:lnTo>
                  <a:lnTo>
                    <a:pt x="79" y="290"/>
                  </a:lnTo>
                  <a:lnTo>
                    <a:pt x="60" y="288"/>
                  </a:lnTo>
                  <a:lnTo>
                    <a:pt x="44" y="286"/>
                  </a:lnTo>
                  <a:lnTo>
                    <a:pt x="27" y="284"/>
                  </a:lnTo>
                  <a:lnTo>
                    <a:pt x="15" y="283"/>
                  </a:lnTo>
                  <a:lnTo>
                    <a:pt x="5" y="220"/>
                  </a:lnTo>
                  <a:lnTo>
                    <a:pt x="2" y="147"/>
                  </a:lnTo>
                  <a:lnTo>
                    <a:pt x="0" y="83"/>
                  </a:lnTo>
                  <a:lnTo>
                    <a:pt x="0" y="57"/>
                  </a:lnTo>
                  <a:lnTo>
                    <a:pt x="31" y="52"/>
                  </a:lnTo>
                  <a:lnTo>
                    <a:pt x="60" y="52"/>
                  </a:lnTo>
                  <a:lnTo>
                    <a:pt x="90" y="55"/>
                  </a:lnTo>
                  <a:lnTo>
                    <a:pt x="121" y="61"/>
                  </a:lnTo>
                  <a:lnTo>
                    <a:pt x="150" y="66"/>
                  </a:lnTo>
                  <a:lnTo>
                    <a:pt x="180" y="72"/>
                  </a:lnTo>
                  <a:lnTo>
                    <a:pt x="211" y="72"/>
                  </a:lnTo>
                  <a:lnTo>
                    <a:pt x="242" y="68"/>
                  </a:lnTo>
                  <a:lnTo>
                    <a:pt x="262" y="66"/>
                  </a:lnTo>
                  <a:lnTo>
                    <a:pt x="282" y="63"/>
                  </a:lnTo>
                  <a:lnTo>
                    <a:pt x="300" y="57"/>
                  </a:lnTo>
                  <a:lnTo>
                    <a:pt x="321" y="53"/>
                  </a:lnTo>
                  <a:lnTo>
                    <a:pt x="341" y="48"/>
                  </a:lnTo>
                  <a:lnTo>
                    <a:pt x="359" y="42"/>
                  </a:lnTo>
                  <a:lnTo>
                    <a:pt x="377" y="35"/>
                  </a:lnTo>
                  <a:lnTo>
                    <a:pt x="398" y="30"/>
                  </a:lnTo>
                  <a:lnTo>
                    <a:pt x="416" y="24"/>
                  </a:lnTo>
                  <a:lnTo>
                    <a:pt x="436" y="19"/>
                  </a:lnTo>
                  <a:lnTo>
                    <a:pt x="456" y="13"/>
                  </a:lnTo>
                  <a:lnTo>
                    <a:pt x="475" y="9"/>
                  </a:lnTo>
                  <a:lnTo>
                    <a:pt x="495" y="6"/>
                  </a:lnTo>
                  <a:lnTo>
                    <a:pt x="515" y="2"/>
                  </a:lnTo>
                  <a:lnTo>
                    <a:pt x="535" y="0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88" y="2"/>
                  </a:lnTo>
                  <a:lnTo>
                    <a:pt x="603" y="2"/>
                  </a:lnTo>
                  <a:lnTo>
                    <a:pt x="618" y="2"/>
                  </a:lnTo>
                  <a:lnTo>
                    <a:pt x="632" y="2"/>
                  </a:lnTo>
                  <a:lnTo>
                    <a:pt x="649" y="2"/>
                  </a:lnTo>
                  <a:lnTo>
                    <a:pt x="663" y="2"/>
                  </a:lnTo>
                  <a:lnTo>
                    <a:pt x="680" y="2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1" name="Freeform 41"/>
            <p:cNvSpPr>
              <a:spLocks/>
            </p:cNvSpPr>
            <p:nvPr/>
          </p:nvSpPr>
          <p:spPr bwMode="auto">
            <a:xfrm>
              <a:off x="1944" y="3068"/>
              <a:ext cx="418" cy="156"/>
            </a:xfrm>
            <a:custGeom>
              <a:avLst/>
              <a:gdLst>
                <a:gd name="T0" fmla="*/ 26 w 836"/>
                <a:gd name="T1" fmla="*/ 1 h 312"/>
                <a:gd name="T2" fmla="*/ 25 w 836"/>
                <a:gd name="T3" fmla="*/ 1 h 312"/>
                <a:gd name="T4" fmla="*/ 24 w 836"/>
                <a:gd name="T5" fmla="*/ 1 h 312"/>
                <a:gd name="T6" fmla="*/ 24 w 836"/>
                <a:gd name="T7" fmla="*/ 1 h 312"/>
                <a:gd name="T8" fmla="*/ 23 w 836"/>
                <a:gd name="T9" fmla="*/ 1 h 312"/>
                <a:gd name="T10" fmla="*/ 22 w 836"/>
                <a:gd name="T11" fmla="*/ 2 h 312"/>
                <a:gd name="T12" fmla="*/ 21 w 836"/>
                <a:gd name="T13" fmla="*/ 2 h 312"/>
                <a:gd name="T14" fmla="*/ 20 w 836"/>
                <a:gd name="T15" fmla="*/ 2 h 312"/>
                <a:gd name="T16" fmla="*/ 19 w 836"/>
                <a:gd name="T17" fmla="*/ 3 h 312"/>
                <a:gd name="T18" fmla="*/ 18 w 836"/>
                <a:gd name="T19" fmla="*/ 3 h 312"/>
                <a:gd name="T20" fmla="*/ 17 w 836"/>
                <a:gd name="T21" fmla="*/ 3 h 312"/>
                <a:gd name="T22" fmla="*/ 15 w 836"/>
                <a:gd name="T23" fmla="*/ 5 h 312"/>
                <a:gd name="T24" fmla="*/ 14 w 836"/>
                <a:gd name="T25" fmla="*/ 5 h 312"/>
                <a:gd name="T26" fmla="*/ 13 w 836"/>
                <a:gd name="T27" fmla="*/ 5 h 312"/>
                <a:gd name="T28" fmla="*/ 13 w 836"/>
                <a:gd name="T29" fmla="*/ 5 h 312"/>
                <a:gd name="T30" fmla="*/ 12 w 836"/>
                <a:gd name="T31" fmla="*/ 5 h 312"/>
                <a:gd name="T32" fmla="*/ 11 w 836"/>
                <a:gd name="T33" fmla="*/ 5 h 312"/>
                <a:gd name="T34" fmla="*/ 2 w 836"/>
                <a:gd name="T35" fmla="*/ 10 h 312"/>
                <a:gd name="T36" fmla="*/ 2 w 836"/>
                <a:gd name="T37" fmla="*/ 10 h 312"/>
                <a:gd name="T38" fmla="*/ 1 w 836"/>
                <a:gd name="T39" fmla="*/ 10 h 312"/>
                <a:gd name="T40" fmla="*/ 1 w 836"/>
                <a:gd name="T41" fmla="*/ 10 h 312"/>
                <a:gd name="T42" fmla="*/ 0 w 836"/>
                <a:gd name="T43" fmla="*/ 10 h 312"/>
                <a:gd name="T44" fmla="*/ 1 w 836"/>
                <a:gd name="T45" fmla="*/ 9 h 312"/>
                <a:gd name="T46" fmla="*/ 2 w 836"/>
                <a:gd name="T47" fmla="*/ 9 h 312"/>
                <a:gd name="T48" fmla="*/ 3 w 836"/>
                <a:gd name="T49" fmla="*/ 7 h 312"/>
                <a:gd name="T50" fmla="*/ 5 w 836"/>
                <a:gd name="T51" fmla="*/ 7 h 312"/>
                <a:gd name="T52" fmla="*/ 6 w 836"/>
                <a:gd name="T53" fmla="*/ 7 h 312"/>
                <a:gd name="T54" fmla="*/ 7 w 836"/>
                <a:gd name="T55" fmla="*/ 6 h 312"/>
                <a:gd name="T56" fmla="*/ 7 w 836"/>
                <a:gd name="T57" fmla="*/ 6 h 312"/>
                <a:gd name="T58" fmla="*/ 9 w 836"/>
                <a:gd name="T59" fmla="*/ 5 h 312"/>
                <a:gd name="T60" fmla="*/ 10 w 836"/>
                <a:gd name="T61" fmla="*/ 5 h 312"/>
                <a:gd name="T62" fmla="*/ 11 w 836"/>
                <a:gd name="T63" fmla="*/ 5 h 312"/>
                <a:gd name="T64" fmla="*/ 11 w 836"/>
                <a:gd name="T65" fmla="*/ 5 h 312"/>
                <a:gd name="T66" fmla="*/ 12 w 836"/>
                <a:gd name="T67" fmla="*/ 5 h 312"/>
                <a:gd name="T68" fmla="*/ 13 w 836"/>
                <a:gd name="T69" fmla="*/ 5 h 312"/>
                <a:gd name="T70" fmla="*/ 13 w 836"/>
                <a:gd name="T71" fmla="*/ 5 h 312"/>
                <a:gd name="T72" fmla="*/ 13 w 836"/>
                <a:gd name="T73" fmla="*/ 5 h 312"/>
                <a:gd name="T74" fmla="*/ 13 w 836"/>
                <a:gd name="T75" fmla="*/ 3 h 312"/>
                <a:gd name="T76" fmla="*/ 14 w 836"/>
                <a:gd name="T77" fmla="*/ 3 h 312"/>
                <a:gd name="T78" fmla="*/ 15 w 836"/>
                <a:gd name="T79" fmla="*/ 3 h 312"/>
                <a:gd name="T80" fmla="*/ 15 w 836"/>
                <a:gd name="T81" fmla="*/ 3 h 312"/>
                <a:gd name="T82" fmla="*/ 17 w 836"/>
                <a:gd name="T83" fmla="*/ 3 h 312"/>
                <a:gd name="T84" fmla="*/ 17 w 836"/>
                <a:gd name="T85" fmla="*/ 2 h 312"/>
                <a:gd name="T86" fmla="*/ 18 w 836"/>
                <a:gd name="T87" fmla="*/ 2 h 312"/>
                <a:gd name="T88" fmla="*/ 18 w 836"/>
                <a:gd name="T89" fmla="*/ 2 h 312"/>
                <a:gd name="T90" fmla="*/ 19 w 836"/>
                <a:gd name="T91" fmla="*/ 2 h 312"/>
                <a:gd name="T92" fmla="*/ 20 w 836"/>
                <a:gd name="T93" fmla="*/ 1 h 312"/>
                <a:gd name="T94" fmla="*/ 21 w 836"/>
                <a:gd name="T95" fmla="*/ 1 h 312"/>
                <a:gd name="T96" fmla="*/ 22 w 836"/>
                <a:gd name="T97" fmla="*/ 1 h 312"/>
                <a:gd name="T98" fmla="*/ 23 w 836"/>
                <a:gd name="T99" fmla="*/ 1 h 312"/>
                <a:gd name="T100" fmla="*/ 24 w 836"/>
                <a:gd name="T101" fmla="*/ 1 h 312"/>
                <a:gd name="T102" fmla="*/ 25 w 836"/>
                <a:gd name="T103" fmla="*/ 1 h 312"/>
                <a:gd name="T104" fmla="*/ 26 w 836"/>
                <a:gd name="T105" fmla="*/ 1 h 312"/>
                <a:gd name="T106" fmla="*/ 26 w 836"/>
                <a:gd name="T107" fmla="*/ 0 h 312"/>
                <a:gd name="T108" fmla="*/ 26 w 836"/>
                <a:gd name="T109" fmla="*/ 1 h 3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36"/>
                <a:gd name="T166" fmla="*/ 0 h 312"/>
                <a:gd name="T167" fmla="*/ 836 w 836"/>
                <a:gd name="T168" fmla="*/ 312 h 3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36" h="312">
                  <a:moveTo>
                    <a:pt x="827" y="17"/>
                  </a:moveTo>
                  <a:lnTo>
                    <a:pt x="797" y="24"/>
                  </a:lnTo>
                  <a:lnTo>
                    <a:pt x="768" y="33"/>
                  </a:lnTo>
                  <a:lnTo>
                    <a:pt x="739" y="43"/>
                  </a:lnTo>
                  <a:lnTo>
                    <a:pt x="711" y="54"/>
                  </a:lnTo>
                  <a:lnTo>
                    <a:pt x="682" y="66"/>
                  </a:lnTo>
                  <a:lnTo>
                    <a:pt x="654" y="77"/>
                  </a:lnTo>
                  <a:lnTo>
                    <a:pt x="627" y="92"/>
                  </a:lnTo>
                  <a:lnTo>
                    <a:pt x="599" y="105"/>
                  </a:lnTo>
                  <a:lnTo>
                    <a:pt x="566" y="112"/>
                  </a:lnTo>
                  <a:lnTo>
                    <a:pt x="533" y="123"/>
                  </a:lnTo>
                  <a:lnTo>
                    <a:pt x="500" y="136"/>
                  </a:lnTo>
                  <a:lnTo>
                    <a:pt x="469" y="147"/>
                  </a:lnTo>
                  <a:lnTo>
                    <a:pt x="436" y="160"/>
                  </a:lnTo>
                  <a:lnTo>
                    <a:pt x="405" y="171"/>
                  </a:lnTo>
                  <a:lnTo>
                    <a:pt x="372" y="180"/>
                  </a:lnTo>
                  <a:lnTo>
                    <a:pt x="337" y="186"/>
                  </a:lnTo>
                  <a:lnTo>
                    <a:pt x="53" y="292"/>
                  </a:lnTo>
                  <a:lnTo>
                    <a:pt x="40" y="299"/>
                  </a:lnTo>
                  <a:lnTo>
                    <a:pt x="28" y="305"/>
                  </a:lnTo>
                  <a:lnTo>
                    <a:pt x="13" y="308"/>
                  </a:lnTo>
                  <a:lnTo>
                    <a:pt x="0" y="312"/>
                  </a:lnTo>
                  <a:lnTo>
                    <a:pt x="28" y="283"/>
                  </a:lnTo>
                  <a:lnTo>
                    <a:pt x="61" y="261"/>
                  </a:lnTo>
                  <a:lnTo>
                    <a:pt x="95" y="246"/>
                  </a:lnTo>
                  <a:lnTo>
                    <a:pt x="132" y="233"/>
                  </a:lnTo>
                  <a:lnTo>
                    <a:pt x="171" y="224"/>
                  </a:lnTo>
                  <a:lnTo>
                    <a:pt x="209" y="213"/>
                  </a:lnTo>
                  <a:lnTo>
                    <a:pt x="246" y="202"/>
                  </a:lnTo>
                  <a:lnTo>
                    <a:pt x="280" y="187"/>
                  </a:lnTo>
                  <a:lnTo>
                    <a:pt x="304" y="180"/>
                  </a:lnTo>
                  <a:lnTo>
                    <a:pt x="326" y="171"/>
                  </a:lnTo>
                  <a:lnTo>
                    <a:pt x="348" y="164"/>
                  </a:lnTo>
                  <a:lnTo>
                    <a:pt x="368" y="156"/>
                  </a:lnTo>
                  <a:lnTo>
                    <a:pt x="389" y="149"/>
                  </a:lnTo>
                  <a:lnTo>
                    <a:pt x="407" y="142"/>
                  </a:lnTo>
                  <a:lnTo>
                    <a:pt x="427" y="134"/>
                  </a:lnTo>
                  <a:lnTo>
                    <a:pt x="445" y="127"/>
                  </a:lnTo>
                  <a:lnTo>
                    <a:pt x="464" y="120"/>
                  </a:lnTo>
                  <a:lnTo>
                    <a:pt x="482" y="112"/>
                  </a:lnTo>
                  <a:lnTo>
                    <a:pt x="500" y="105"/>
                  </a:lnTo>
                  <a:lnTo>
                    <a:pt x="519" y="98"/>
                  </a:lnTo>
                  <a:lnTo>
                    <a:pt x="537" y="90"/>
                  </a:lnTo>
                  <a:lnTo>
                    <a:pt x="555" y="85"/>
                  </a:lnTo>
                  <a:lnTo>
                    <a:pt x="574" y="77"/>
                  </a:lnTo>
                  <a:lnTo>
                    <a:pt x="594" y="70"/>
                  </a:lnTo>
                  <a:lnTo>
                    <a:pt x="623" y="55"/>
                  </a:lnTo>
                  <a:lnTo>
                    <a:pt x="653" y="44"/>
                  </a:lnTo>
                  <a:lnTo>
                    <a:pt x="682" y="35"/>
                  </a:lnTo>
                  <a:lnTo>
                    <a:pt x="711" y="26"/>
                  </a:lnTo>
                  <a:lnTo>
                    <a:pt x="742" y="21"/>
                  </a:lnTo>
                  <a:lnTo>
                    <a:pt x="772" y="13"/>
                  </a:lnTo>
                  <a:lnTo>
                    <a:pt x="805" y="8"/>
                  </a:lnTo>
                  <a:lnTo>
                    <a:pt x="836" y="0"/>
                  </a:lnTo>
                  <a:lnTo>
                    <a:pt x="827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2" name="Freeform 42"/>
            <p:cNvSpPr>
              <a:spLocks/>
            </p:cNvSpPr>
            <p:nvPr/>
          </p:nvSpPr>
          <p:spPr bwMode="auto">
            <a:xfrm>
              <a:off x="2098" y="3113"/>
              <a:ext cx="1035" cy="637"/>
            </a:xfrm>
            <a:custGeom>
              <a:avLst/>
              <a:gdLst>
                <a:gd name="T0" fmla="*/ 56 w 2071"/>
                <a:gd name="T1" fmla="*/ 14 h 1275"/>
                <a:gd name="T2" fmla="*/ 59 w 2071"/>
                <a:gd name="T3" fmla="*/ 15 h 1275"/>
                <a:gd name="T4" fmla="*/ 62 w 2071"/>
                <a:gd name="T5" fmla="*/ 19 h 1275"/>
                <a:gd name="T6" fmla="*/ 64 w 2071"/>
                <a:gd name="T7" fmla="*/ 22 h 1275"/>
                <a:gd name="T8" fmla="*/ 63 w 2071"/>
                <a:gd name="T9" fmla="*/ 21 h 1275"/>
                <a:gd name="T10" fmla="*/ 61 w 2071"/>
                <a:gd name="T11" fmla="*/ 22 h 1275"/>
                <a:gd name="T12" fmla="*/ 59 w 2071"/>
                <a:gd name="T13" fmla="*/ 21 h 1275"/>
                <a:gd name="T14" fmla="*/ 57 w 2071"/>
                <a:gd name="T15" fmla="*/ 22 h 1275"/>
                <a:gd name="T16" fmla="*/ 55 w 2071"/>
                <a:gd name="T17" fmla="*/ 25 h 1275"/>
                <a:gd name="T18" fmla="*/ 52 w 2071"/>
                <a:gd name="T19" fmla="*/ 23 h 1275"/>
                <a:gd name="T20" fmla="*/ 50 w 2071"/>
                <a:gd name="T21" fmla="*/ 20 h 1275"/>
                <a:gd name="T22" fmla="*/ 48 w 2071"/>
                <a:gd name="T23" fmla="*/ 18 h 1275"/>
                <a:gd name="T24" fmla="*/ 45 w 2071"/>
                <a:gd name="T25" fmla="*/ 18 h 1275"/>
                <a:gd name="T26" fmla="*/ 43 w 2071"/>
                <a:gd name="T27" fmla="*/ 21 h 1275"/>
                <a:gd name="T28" fmla="*/ 41 w 2071"/>
                <a:gd name="T29" fmla="*/ 20 h 1275"/>
                <a:gd name="T30" fmla="*/ 38 w 2071"/>
                <a:gd name="T31" fmla="*/ 21 h 1275"/>
                <a:gd name="T32" fmla="*/ 35 w 2071"/>
                <a:gd name="T33" fmla="*/ 25 h 1275"/>
                <a:gd name="T34" fmla="*/ 27 w 2071"/>
                <a:gd name="T35" fmla="*/ 37 h 1275"/>
                <a:gd name="T36" fmla="*/ 24 w 2071"/>
                <a:gd name="T37" fmla="*/ 39 h 1275"/>
                <a:gd name="T38" fmla="*/ 21 w 2071"/>
                <a:gd name="T39" fmla="*/ 38 h 1275"/>
                <a:gd name="T40" fmla="*/ 19 w 2071"/>
                <a:gd name="T41" fmla="*/ 34 h 1275"/>
                <a:gd name="T42" fmla="*/ 17 w 2071"/>
                <a:gd name="T43" fmla="*/ 29 h 1275"/>
                <a:gd name="T44" fmla="*/ 14 w 2071"/>
                <a:gd name="T45" fmla="*/ 25 h 1275"/>
                <a:gd name="T46" fmla="*/ 9 w 2071"/>
                <a:gd name="T47" fmla="*/ 23 h 1275"/>
                <a:gd name="T48" fmla="*/ 6 w 2071"/>
                <a:gd name="T49" fmla="*/ 26 h 1275"/>
                <a:gd name="T50" fmla="*/ 4 w 2071"/>
                <a:gd name="T51" fmla="*/ 27 h 1275"/>
                <a:gd name="T52" fmla="*/ 1 w 2071"/>
                <a:gd name="T53" fmla="*/ 24 h 1275"/>
                <a:gd name="T54" fmla="*/ 0 w 2071"/>
                <a:gd name="T55" fmla="*/ 20 h 1275"/>
                <a:gd name="T56" fmla="*/ 3 w 2071"/>
                <a:gd name="T57" fmla="*/ 15 h 1275"/>
                <a:gd name="T58" fmla="*/ 5 w 2071"/>
                <a:gd name="T59" fmla="*/ 16 h 1275"/>
                <a:gd name="T60" fmla="*/ 6 w 2071"/>
                <a:gd name="T61" fmla="*/ 17 h 1275"/>
                <a:gd name="T62" fmla="*/ 8 w 2071"/>
                <a:gd name="T63" fmla="*/ 16 h 1275"/>
                <a:gd name="T64" fmla="*/ 10 w 2071"/>
                <a:gd name="T65" fmla="*/ 15 h 1275"/>
                <a:gd name="T66" fmla="*/ 12 w 2071"/>
                <a:gd name="T67" fmla="*/ 15 h 1275"/>
                <a:gd name="T68" fmla="*/ 11 w 2071"/>
                <a:gd name="T69" fmla="*/ 12 h 1275"/>
                <a:gd name="T70" fmla="*/ 11 w 2071"/>
                <a:gd name="T71" fmla="*/ 9 h 1275"/>
                <a:gd name="T72" fmla="*/ 14 w 2071"/>
                <a:gd name="T73" fmla="*/ 6 h 1275"/>
                <a:gd name="T74" fmla="*/ 17 w 2071"/>
                <a:gd name="T75" fmla="*/ 3 h 1275"/>
                <a:gd name="T76" fmla="*/ 21 w 2071"/>
                <a:gd name="T77" fmla="*/ 1 h 1275"/>
                <a:gd name="T78" fmla="*/ 22 w 2071"/>
                <a:gd name="T79" fmla="*/ 3 h 1275"/>
                <a:gd name="T80" fmla="*/ 25 w 2071"/>
                <a:gd name="T81" fmla="*/ 3 h 1275"/>
                <a:gd name="T82" fmla="*/ 27 w 2071"/>
                <a:gd name="T83" fmla="*/ 4 h 1275"/>
                <a:gd name="T84" fmla="*/ 29 w 2071"/>
                <a:gd name="T85" fmla="*/ 6 h 1275"/>
                <a:gd name="T86" fmla="*/ 30 w 2071"/>
                <a:gd name="T87" fmla="*/ 15 h 1275"/>
                <a:gd name="T88" fmla="*/ 32 w 2071"/>
                <a:gd name="T89" fmla="*/ 17 h 1275"/>
                <a:gd name="T90" fmla="*/ 32 w 2071"/>
                <a:gd name="T91" fmla="*/ 15 h 1275"/>
                <a:gd name="T92" fmla="*/ 31 w 2071"/>
                <a:gd name="T93" fmla="*/ 12 h 1275"/>
                <a:gd name="T94" fmla="*/ 34 w 2071"/>
                <a:gd name="T95" fmla="*/ 11 h 1275"/>
                <a:gd name="T96" fmla="*/ 33 w 2071"/>
                <a:gd name="T97" fmla="*/ 15 h 1275"/>
                <a:gd name="T98" fmla="*/ 34 w 2071"/>
                <a:gd name="T99" fmla="*/ 15 h 1275"/>
                <a:gd name="T100" fmla="*/ 36 w 2071"/>
                <a:gd name="T101" fmla="*/ 14 h 1275"/>
                <a:gd name="T102" fmla="*/ 37 w 2071"/>
                <a:gd name="T103" fmla="*/ 11 h 1275"/>
                <a:gd name="T104" fmla="*/ 38 w 2071"/>
                <a:gd name="T105" fmla="*/ 11 h 1275"/>
                <a:gd name="T106" fmla="*/ 37 w 2071"/>
                <a:gd name="T107" fmla="*/ 8 h 1275"/>
                <a:gd name="T108" fmla="*/ 36 w 2071"/>
                <a:gd name="T109" fmla="*/ 4 h 1275"/>
                <a:gd name="T110" fmla="*/ 39 w 2071"/>
                <a:gd name="T111" fmla="*/ 3 h 1275"/>
                <a:gd name="T112" fmla="*/ 43 w 2071"/>
                <a:gd name="T113" fmla="*/ 2 h 1275"/>
                <a:gd name="T114" fmla="*/ 44 w 2071"/>
                <a:gd name="T115" fmla="*/ 0 h 1275"/>
                <a:gd name="T116" fmla="*/ 48 w 2071"/>
                <a:gd name="T117" fmla="*/ 5 h 1275"/>
                <a:gd name="T118" fmla="*/ 51 w 2071"/>
                <a:gd name="T119" fmla="*/ 9 h 1275"/>
                <a:gd name="T120" fmla="*/ 54 w 2071"/>
                <a:gd name="T121" fmla="*/ 1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71"/>
                <a:gd name="T184" fmla="*/ 0 h 1275"/>
                <a:gd name="T185" fmla="*/ 2071 w 2071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71" h="1275">
                  <a:moveTo>
                    <a:pt x="1747" y="435"/>
                  </a:moveTo>
                  <a:lnTo>
                    <a:pt x="1756" y="448"/>
                  </a:lnTo>
                  <a:lnTo>
                    <a:pt x="1769" y="455"/>
                  </a:lnTo>
                  <a:lnTo>
                    <a:pt x="1781" y="462"/>
                  </a:lnTo>
                  <a:lnTo>
                    <a:pt x="1794" y="466"/>
                  </a:lnTo>
                  <a:lnTo>
                    <a:pt x="1809" y="470"/>
                  </a:lnTo>
                  <a:lnTo>
                    <a:pt x="1824" y="471"/>
                  </a:lnTo>
                  <a:lnTo>
                    <a:pt x="1838" y="473"/>
                  </a:lnTo>
                  <a:lnTo>
                    <a:pt x="1853" y="475"/>
                  </a:lnTo>
                  <a:lnTo>
                    <a:pt x="1891" y="486"/>
                  </a:lnTo>
                  <a:lnTo>
                    <a:pt x="1924" y="505"/>
                  </a:lnTo>
                  <a:lnTo>
                    <a:pt x="1952" y="530"/>
                  </a:lnTo>
                  <a:lnTo>
                    <a:pt x="1974" y="560"/>
                  </a:lnTo>
                  <a:lnTo>
                    <a:pt x="1994" y="593"/>
                  </a:lnTo>
                  <a:lnTo>
                    <a:pt x="2012" y="626"/>
                  </a:lnTo>
                  <a:lnTo>
                    <a:pt x="2031" y="660"/>
                  </a:lnTo>
                  <a:lnTo>
                    <a:pt x="2049" y="693"/>
                  </a:lnTo>
                  <a:lnTo>
                    <a:pt x="2071" y="721"/>
                  </a:lnTo>
                  <a:lnTo>
                    <a:pt x="2064" y="714"/>
                  </a:lnTo>
                  <a:lnTo>
                    <a:pt x="2058" y="708"/>
                  </a:lnTo>
                  <a:lnTo>
                    <a:pt x="2049" y="704"/>
                  </a:lnTo>
                  <a:lnTo>
                    <a:pt x="2042" y="699"/>
                  </a:lnTo>
                  <a:lnTo>
                    <a:pt x="2034" y="695"/>
                  </a:lnTo>
                  <a:lnTo>
                    <a:pt x="2025" y="692"/>
                  </a:lnTo>
                  <a:lnTo>
                    <a:pt x="2018" y="688"/>
                  </a:lnTo>
                  <a:lnTo>
                    <a:pt x="2009" y="684"/>
                  </a:lnTo>
                  <a:lnTo>
                    <a:pt x="1996" y="697"/>
                  </a:lnTo>
                  <a:lnTo>
                    <a:pt x="1989" y="715"/>
                  </a:lnTo>
                  <a:lnTo>
                    <a:pt x="1979" y="728"/>
                  </a:lnTo>
                  <a:lnTo>
                    <a:pt x="1959" y="725"/>
                  </a:lnTo>
                  <a:lnTo>
                    <a:pt x="1946" y="717"/>
                  </a:lnTo>
                  <a:lnTo>
                    <a:pt x="1935" y="708"/>
                  </a:lnTo>
                  <a:lnTo>
                    <a:pt x="1924" y="697"/>
                  </a:lnTo>
                  <a:lnTo>
                    <a:pt x="1913" y="688"/>
                  </a:lnTo>
                  <a:lnTo>
                    <a:pt x="1901" y="679"/>
                  </a:lnTo>
                  <a:lnTo>
                    <a:pt x="1890" y="673"/>
                  </a:lnTo>
                  <a:lnTo>
                    <a:pt x="1875" y="670"/>
                  </a:lnTo>
                  <a:lnTo>
                    <a:pt x="1860" y="671"/>
                  </a:lnTo>
                  <a:lnTo>
                    <a:pt x="1846" y="688"/>
                  </a:lnTo>
                  <a:lnTo>
                    <a:pt x="1833" y="706"/>
                  </a:lnTo>
                  <a:lnTo>
                    <a:pt x="1818" y="723"/>
                  </a:lnTo>
                  <a:lnTo>
                    <a:pt x="1805" y="741"/>
                  </a:lnTo>
                  <a:lnTo>
                    <a:pt x="1794" y="759"/>
                  </a:lnTo>
                  <a:lnTo>
                    <a:pt x="1783" y="780"/>
                  </a:lnTo>
                  <a:lnTo>
                    <a:pt x="1774" y="800"/>
                  </a:lnTo>
                  <a:lnTo>
                    <a:pt x="1767" y="820"/>
                  </a:lnTo>
                  <a:lnTo>
                    <a:pt x="1747" y="811"/>
                  </a:lnTo>
                  <a:lnTo>
                    <a:pt x="1726" y="798"/>
                  </a:lnTo>
                  <a:lnTo>
                    <a:pt x="1710" y="781"/>
                  </a:lnTo>
                  <a:lnTo>
                    <a:pt x="1693" y="763"/>
                  </a:lnTo>
                  <a:lnTo>
                    <a:pt x="1677" y="743"/>
                  </a:lnTo>
                  <a:lnTo>
                    <a:pt x="1662" y="721"/>
                  </a:lnTo>
                  <a:lnTo>
                    <a:pt x="1646" y="701"/>
                  </a:lnTo>
                  <a:lnTo>
                    <a:pt x="1631" y="682"/>
                  </a:lnTo>
                  <a:lnTo>
                    <a:pt x="1624" y="662"/>
                  </a:lnTo>
                  <a:lnTo>
                    <a:pt x="1615" y="644"/>
                  </a:lnTo>
                  <a:lnTo>
                    <a:pt x="1602" y="626"/>
                  </a:lnTo>
                  <a:lnTo>
                    <a:pt x="1589" y="609"/>
                  </a:lnTo>
                  <a:lnTo>
                    <a:pt x="1574" y="594"/>
                  </a:lnTo>
                  <a:lnTo>
                    <a:pt x="1558" y="582"/>
                  </a:lnTo>
                  <a:lnTo>
                    <a:pt x="1541" y="569"/>
                  </a:lnTo>
                  <a:lnTo>
                    <a:pt x="1523" y="560"/>
                  </a:lnTo>
                  <a:lnTo>
                    <a:pt x="1501" y="567"/>
                  </a:lnTo>
                  <a:lnTo>
                    <a:pt x="1483" y="580"/>
                  </a:lnTo>
                  <a:lnTo>
                    <a:pt x="1466" y="594"/>
                  </a:lnTo>
                  <a:lnTo>
                    <a:pt x="1452" y="613"/>
                  </a:lnTo>
                  <a:lnTo>
                    <a:pt x="1439" y="631"/>
                  </a:lnTo>
                  <a:lnTo>
                    <a:pt x="1426" y="649"/>
                  </a:lnTo>
                  <a:lnTo>
                    <a:pt x="1411" y="668"/>
                  </a:lnTo>
                  <a:lnTo>
                    <a:pt x="1395" y="684"/>
                  </a:lnTo>
                  <a:lnTo>
                    <a:pt x="1384" y="684"/>
                  </a:lnTo>
                  <a:lnTo>
                    <a:pt x="1373" y="682"/>
                  </a:lnTo>
                  <a:lnTo>
                    <a:pt x="1362" y="677"/>
                  </a:lnTo>
                  <a:lnTo>
                    <a:pt x="1351" y="671"/>
                  </a:lnTo>
                  <a:lnTo>
                    <a:pt x="1342" y="666"/>
                  </a:lnTo>
                  <a:lnTo>
                    <a:pt x="1331" y="662"/>
                  </a:lnTo>
                  <a:lnTo>
                    <a:pt x="1318" y="662"/>
                  </a:lnTo>
                  <a:lnTo>
                    <a:pt x="1305" y="666"/>
                  </a:lnTo>
                  <a:lnTo>
                    <a:pt x="1270" y="673"/>
                  </a:lnTo>
                  <a:lnTo>
                    <a:pt x="1239" y="690"/>
                  </a:lnTo>
                  <a:lnTo>
                    <a:pt x="1210" y="710"/>
                  </a:lnTo>
                  <a:lnTo>
                    <a:pt x="1186" y="736"/>
                  </a:lnTo>
                  <a:lnTo>
                    <a:pt x="1162" y="763"/>
                  </a:lnTo>
                  <a:lnTo>
                    <a:pt x="1140" y="792"/>
                  </a:lnTo>
                  <a:lnTo>
                    <a:pt x="1120" y="822"/>
                  </a:lnTo>
                  <a:lnTo>
                    <a:pt x="1098" y="847"/>
                  </a:lnTo>
                  <a:lnTo>
                    <a:pt x="929" y="1126"/>
                  </a:lnTo>
                  <a:lnTo>
                    <a:pt x="915" y="1146"/>
                  </a:lnTo>
                  <a:lnTo>
                    <a:pt x="900" y="1166"/>
                  </a:lnTo>
                  <a:lnTo>
                    <a:pt x="883" y="1187"/>
                  </a:lnTo>
                  <a:lnTo>
                    <a:pt x="867" y="1205"/>
                  </a:lnTo>
                  <a:lnTo>
                    <a:pt x="850" y="1223"/>
                  </a:lnTo>
                  <a:lnTo>
                    <a:pt x="832" y="1242"/>
                  </a:lnTo>
                  <a:lnTo>
                    <a:pt x="814" y="1258"/>
                  </a:lnTo>
                  <a:lnTo>
                    <a:pt x="792" y="1275"/>
                  </a:lnTo>
                  <a:lnTo>
                    <a:pt x="770" y="1275"/>
                  </a:lnTo>
                  <a:lnTo>
                    <a:pt x="751" y="1269"/>
                  </a:lnTo>
                  <a:lnTo>
                    <a:pt x="733" y="1260"/>
                  </a:lnTo>
                  <a:lnTo>
                    <a:pt x="717" y="1245"/>
                  </a:lnTo>
                  <a:lnTo>
                    <a:pt x="702" y="1231"/>
                  </a:lnTo>
                  <a:lnTo>
                    <a:pt x="687" y="1212"/>
                  </a:lnTo>
                  <a:lnTo>
                    <a:pt x="676" y="1194"/>
                  </a:lnTo>
                  <a:lnTo>
                    <a:pt x="665" y="1176"/>
                  </a:lnTo>
                  <a:lnTo>
                    <a:pt x="649" y="1146"/>
                  </a:lnTo>
                  <a:lnTo>
                    <a:pt x="632" y="1115"/>
                  </a:lnTo>
                  <a:lnTo>
                    <a:pt x="619" y="1084"/>
                  </a:lnTo>
                  <a:lnTo>
                    <a:pt x="605" y="1049"/>
                  </a:lnTo>
                  <a:lnTo>
                    <a:pt x="592" y="1016"/>
                  </a:lnTo>
                  <a:lnTo>
                    <a:pt x="579" y="981"/>
                  </a:lnTo>
                  <a:lnTo>
                    <a:pt x="564" y="948"/>
                  </a:lnTo>
                  <a:lnTo>
                    <a:pt x="550" y="915"/>
                  </a:lnTo>
                  <a:lnTo>
                    <a:pt x="533" y="884"/>
                  </a:lnTo>
                  <a:lnTo>
                    <a:pt x="515" y="855"/>
                  </a:lnTo>
                  <a:lnTo>
                    <a:pt x="493" y="827"/>
                  </a:lnTo>
                  <a:lnTo>
                    <a:pt x="471" y="803"/>
                  </a:lnTo>
                  <a:lnTo>
                    <a:pt x="444" y="781"/>
                  </a:lnTo>
                  <a:lnTo>
                    <a:pt x="412" y="765"/>
                  </a:lnTo>
                  <a:lnTo>
                    <a:pt x="378" y="752"/>
                  </a:lnTo>
                  <a:lnTo>
                    <a:pt x="339" y="745"/>
                  </a:lnTo>
                  <a:lnTo>
                    <a:pt x="313" y="756"/>
                  </a:lnTo>
                  <a:lnTo>
                    <a:pt x="290" y="770"/>
                  </a:lnTo>
                  <a:lnTo>
                    <a:pt x="268" y="789"/>
                  </a:lnTo>
                  <a:lnTo>
                    <a:pt x="246" y="807"/>
                  </a:lnTo>
                  <a:lnTo>
                    <a:pt x="224" y="827"/>
                  </a:lnTo>
                  <a:lnTo>
                    <a:pt x="203" y="847"/>
                  </a:lnTo>
                  <a:lnTo>
                    <a:pt x="183" y="866"/>
                  </a:lnTo>
                  <a:lnTo>
                    <a:pt x="161" y="884"/>
                  </a:lnTo>
                  <a:lnTo>
                    <a:pt x="150" y="888"/>
                  </a:lnTo>
                  <a:lnTo>
                    <a:pt x="139" y="888"/>
                  </a:lnTo>
                  <a:lnTo>
                    <a:pt x="128" y="886"/>
                  </a:lnTo>
                  <a:lnTo>
                    <a:pt x="117" y="882"/>
                  </a:lnTo>
                  <a:lnTo>
                    <a:pt x="95" y="860"/>
                  </a:lnTo>
                  <a:lnTo>
                    <a:pt x="81" y="835"/>
                  </a:lnTo>
                  <a:lnTo>
                    <a:pt x="70" y="807"/>
                  </a:lnTo>
                  <a:lnTo>
                    <a:pt x="59" y="780"/>
                  </a:lnTo>
                  <a:lnTo>
                    <a:pt x="49" y="752"/>
                  </a:lnTo>
                  <a:lnTo>
                    <a:pt x="38" y="726"/>
                  </a:lnTo>
                  <a:lnTo>
                    <a:pt x="22" y="703"/>
                  </a:lnTo>
                  <a:lnTo>
                    <a:pt x="0" y="681"/>
                  </a:lnTo>
                  <a:lnTo>
                    <a:pt x="15" y="651"/>
                  </a:lnTo>
                  <a:lnTo>
                    <a:pt x="31" y="624"/>
                  </a:lnTo>
                  <a:lnTo>
                    <a:pt x="49" y="594"/>
                  </a:lnTo>
                  <a:lnTo>
                    <a:pt x="70" y="567"/>
                  </a:lnTo>
                  <a:lnTo>
                    <a:pt x="90" y="538"/>
                  </a:lnTo>
                  <a:lnTo>
                    <a:pt x="110" y="510"/>
                  </a:lnTo>
                  <a:lnTo>
                    <a:pt x="130" y="481"/>
                  </a:lnTo>
                  <a:lnTo>
                    <a:pt x="150" y="453"/>
                  </a:lnTo>
                  <a:lnTo>
                    <a:pt x="158" y="479"/>
                  </a:lnTo>
                  <a:lnTo>
                    <a:pt x="163" y="508"/>
                  </a:lnTo>
                  <a:lnTo>
                    <a:pt x="170" y="536"/>
                  </a:lnTo>
                  <a:lnTo>
                    <a:pt x="181" y="561"/>
                  </a:lnTo>
                  <a:lnTo>
                    <a:pt x="191" y="560"/>
                  </a:lnTo>
                  <a:lnTo>
                    <a:pt x="200" y="558"/>
                  </a:lnTo>
                  <a:lnTo>
                    <a:pt x="209" y="554"/>
                  </a:lnTo>
                  <a:lnTo>
                    <a:pt x="218" y="549"/>
                  </a:lnTo>
                  <a:lnTo>
                    <a:pt x="227" y="547"/>
                  </a:lnTo>
                  <a:lnTo>
                    <a:pt x="236" y="543"/>
                  </a:lnTo>
                  <a:lnTo>
                    <a:pt x="246" y="543"/>
                  </a:lnTo>
                  <a:lnTo>
                    <a:pt x="255" y="543"/>
                  </a:lnTo>
                  <a:lnTo>
                    <a:pt x="269" y="534"/>
                  </a:lnTo>
                  <a:lnTo>
                    <a:pt x="284" y="527"/>
                  </a:lnTo>
                  <a:lnTo>
                    <a:pt x="299" y="519"/>
                  </a:lnTo>
                  <a:lnTo>
                    <a:pt x="313" y="514"/>
                  </a:lnTo>
                  <a:lnTo>
                    <a:pt x="330" y="510"/>
                  </a:lnTo>
                  <a:lnTo>
                    <a:pt x="345" y="506"/>
                  </a:lnTo>
                  <a:lnTo>
                    <a:pt x="361" y="506"/>
                  </a:lnTo>
                  <a:lnTo>
                    <a:pt x="379" y="506"/>
                  </a:lnTo>
                  <a:lnTo>
                    <a:pt x="385" y="503"/>
                  </a:lnTo>
                  <a:lnTo>
                    <a:pt x="392" y="501"/>
                  </a:lnTo>
                  <a:lnTo>
                    <a:pt x="398" y="497"/>
                  </a:lnTo>
                  <a:lnTo>
                    <a:pt x="405" y="492"/>
                  </a:lnTo>
                  <a:lnTo>
                    <a:pt x="400" y="468"/>
                  </a:lnTo>
                  <a:lnTo>
                    <a:pt x="392" y="446"/>
                  </a:lnTo>
                  <a:lnTo>
                    <a:pt x="385" y="422"/>
                  </a:lnTo>
                  <a:lnTo>
                    <a:pt x="378" y="400"/>
                  </a:lnTo>
                  <a:lnTo>
                    <a:pt x="370" y="378"/>
                  </a:lnTo>
                  <a:lnTo>
                    <a:pt x="363" y="356"/>
                  </a:lnTo>
                  <a:lnTo>
                    <a:pt x="356" y="332"/>
                  </a:lnTo>
                  <a:lnTo>
                    <a:pt x="348" y="310"/>
                  </a:lnTo>
                  <a:lnTo>
                    <a:pt x="367" y="290"/>
                  </a:lnTo>
                  <a:lnTo>
                    <a:pt x="385" y="270"/>
                  </a:lnTo>
                  <a:lnTo>
                    <a:pt x="403" y="251"/>
                  </a:lnTo>
                  <a:lnTo>
                    <a:pt x="423" y="231"/>
                  </a:lnTo>
                  <a:lnTo>
                    <a:pt x="444" y="211"/>
                  </a:lnTo>
                  <a:lnTo>
                    <a:pt x="464" y="193"/>
                  </a:lnTo>
                  <a:lnTo>
                    <a:pt x="486" y="173"/>
                  </a:lnTo>
                  <a:lnTo>
                    <a:pt x="508" y="154"/>
                  </a:lnTo>
                  <a:lnTo>
                    <a:pt x="530" y="138"/>
                  </a:lnTo>
                  <a:lnTo>
                    <a:pt x="552" y="119"/>
                  </a:lnTo>
                  <a:lnTo>
                    <a:pt x="574" y="105"/>
                  </a:lnTo>
                  <a:lnTo>
                    <a:pt x="597" y="88"/>
                  </a:lnTo>
                  <a:lnTo>
                    <a:pt x="621" y="75"/>
                  </a:lnTo>
                  <a:lnTo>
                    <a:pt x="645" y="63"/>
                  </a:lnTo>
                  <a:lnTo>
                    <a:pt x="669" y="50"/>
                  </a:lnTo>
                  <a:lnTo>
                    <a:pt x="693" y="41"/>
                  </a:lnTo>
                  <a:lnTo>
                    <a:pt x="696" y="61"/>
                  </a:lnTo>
                  <a:lnTo>
                    <a:pt x="700" y="83"/>
                  </a:lnTo>
                  <a:lnTo>
                    <a:pt x="706" y="103"/>
                  </a:lnTo>
                  <a:lnTo>
                    <a:pt x="717" y="121"/>
                  </a:lnTo>
                  <a:lnTo>
                    <a:pt x="731" y="125"/>
                  </a:lnTo>
                  <a:lnTo>
                    <a:pt x="746" y="127"/>
                  </a:lnTo>
                  <a:lnTo>
                    <a:pt x="761" y="129"/>
                  </a:lnTo>
                  <a:lnTo>
                    <a:pt x="773" y="129"/>
                  </a:lnTo>
                  <a:lnTo>
                    <a:pt x="788" y="129"/>
                  </a:lnTo>
                  <a:lnTo>
                    <a:pt x="803" y="127"/>
                  </a:lnTo>
                  <a:lnTo>
                    <a:pt x="819" y="127"/>
                  </a:lnTo>
                  <a:lnTo>
                    <a:pt x="836" y="127"/>
                  </a:lnTo>
                  <a:lnTo>
                    <a:pt x="849" y="138"/>
                  </a:lnTo>
                  <a:lnTo>
                    <a:pt x="863" y="149"/>
                  </a:lnTo>
                  <a:lnTo>
                    <a:pt x="878" y="156"/>
                  </a:lnTo>
                  <a:lnTo>
                    <a:pt x="894" y="165"/>
                  </a:lnTo>
                  <a:lnTo>
                    <a:pt x="909" y="174"/>
                  </a:lnTo>
                  <a:lnTo>
                    <a:pt x="920" y="185"/>
                  </a:lnTo>
                  <a:lnTo>
                    <a:pt x="927" y="198"/>
                  </a:lnTo>
                  <a:lnTo>
                    <a:pt x="929" y="217"/>
                  </a:lnTo>
                  <a:lnTo>
                    <a:pt x="922" y="429"/>
                  </a:lnTo>
                  <a:lnTo>
                    <a:pt x="933" y="446"/>
                  </a:lnTo>
                  <a:lnTo>
                    <a:pt x="946" y="460"/>
                  </a:lnTo>
                  <a:lnTo>
                    <a:pt x="960" y="475"/>
                  </a:lnTo>
                  <a:lnTo>
                    <a:pt x="975" y="488"/>
                  </a:lnTo>
                  <a:lnTo>
                    <a:pt x="992" y="501"/>
                  </a:lnTo>
                  <a:lnTo>
                    <a:pt x="1006" y="516"/>
                  </a:lnTo>
                  <a:lnTo>
                    <a:pt x="1019" y="528"/>
                  </a:lnTo>
                  <a:lnTo>
                    <a:pt x="1032" y="545"/>
                  </a:lnTo>
                  <a:lnTo>
                    <a:pt x="1037" y="545"/>
                  </a:lnTo>
                  <a:lnTo>
                    <a:pt x="1043" y="543"/>
                  </a:lnTo>
                  <a:lnTo>
                    <a:pt x="1048" y="541"/>
                  </a:lnTo>
                  <a:lnTo>
                    <a:pt x="1052" y="538"/>
                  </a:lnTo>
                  <a:lnTo>
                    <a:pt x="1048" y="517"/>
                  </a:lnTo>
                  <a:lnTo>
                    <a:pt x="1043" y="497"/>
                  </a:lnTo>
                  <a:lnTo>
                    <a:pt x="1034" y="477"/>
                  </a:lnTo>
                  <a:lnTo>
                    <a:pt x="1024" y="457"/>
                  </a:lnTo>
                  <a:lnTo>
                    <a:pt x="1019" y="437"/>
                  </a:lnTo>
                  <a:lnTo>
                    <a:pt x="1017" y="416"/>
                  </a:lnTo>
                  <a:lnTo>
                    <a:pt x="1023" y="396"/>
                  </a:lnTo>
                  <a:lnTo>
                    <a:pt x="1037" y="376"/>
                  </a:lnTo>
                  <a:lnTo>
                    <a:pt x="1074" y="310"/>
                  </a:lnTo>
                  <a:lnTo>
                    <a:pt x="1100" y="328"/>
                  </a:lnTo>
                  <a:lnTo>
                    <a:pt x="1112" y="349"/>
                  </a:lnTo>
                  <a:lnTo>
                    <a:pt x="1112" y="372"/>
                  </a:lnTo>
                  <a:lnTo>
                    <a:pt x="1107" y="396"/>
                  </a:lnTo>
                  <a:lnTo>
                    <a:pt x="1098" y="422"/>
                  </a:lnTo>
                  <a:lnTo>
                    <a:pt x="1087" y="449"/>
                  </a:lnTo>
                  <a:lnTo>
                    <a:pt x="1078" y="475"/>
                  </a:lnTo>
                  <a:lnTo>
                    <a:pt x="1076" y="501"/>
                  </a:lnTo>
                  <a:lnTo>
                    <a:pt x="1083" y="506"/>
                  </a:lnTo>
                  <a:lnTo>
                    <a:pt x="1090" y="508"/>
                  </a:lnTo>
                  <a:lnTo>
                    <a:pt x="1098" y="506"/>
                  </a:lnTo>
                  <a:lnTo>
                    <a:pt x="1105" y="503"/>
                  </a:lnTo>
                  <a:lnTo>
                    <a:pt x="1111" y="499"/>
                  </a:lnTo>
                  <a:lnTo>
                    <a:pt x="1118" y="494"/>
                  </a:lnTo>
                  <a:lnTo>
                    <a:pt x="1125" y="488"/>
                  </a:lnTo>
                  <a:lnTo>
                    <a:pt x="1133" y="486"/>
                  </a:lnTo>
                  <a:lnTo>
                    <a:pt x="1151" y="475"/>
                  </a:lnTo>
                  <a:lnTo>
                    <a:pt x="1164" y="462"/>
                  </a:lnTo>
                  <a:lnTo>
                    <a:pt x="1175" y="446"/>
                  </a:lnTo>
                  <a:lnTo>
                    <a:pt x="1180" y="427"/>
                  </a:lnTo>
                  <a:lnTo>
                    <a:pt x="1186" y="409"/>
                  </a:lnTo>
                  <a:lnTo>
                    <a:pt x="1189" y="391"/>
                  </a:lnTo>
                  <a:lnTo>
                    <a:pt x="1195" y="374"/>
                  </a:lnTo>
                  <a:lnTo>
                    <a:pt x="1200" y="358"/>
                  </a:lnTo>
                  <a:lnTo>
                    <a:pt x="1202" y="361"/>
                  </a:lnTo>
                  <a:lnTo>
                    <a:pt x="1211" y="363"/>
                  </a:lnTo>
                  <a:lnTo>
                    <a:pt x="1221" y="363"/>
                  </a:lnTo>
                  <a:lnTo>
                    <a:pt x="1228" y="361"/>
                  </a:lnTo>
                  <a:lnTo>
                    <a:pt x="1224" y="338"/>
                  </a:lnTo>
                  <a:lnTo>
                    <a:pt x="1210" y="323"/>
                  </a:lnTo>
                  <a:lnTo>
                    <a:pt x="1193" y="308"/>
                  </a:lnTo>
                  <a:lnTo>
                    <a:pt x="1186" y="286"/>
                  </a:lnTo>
                  <a:lnTo>
                    <a:pt x="1189" y="262"/>
                  </a:lnTo>
                  <a:lnTo>
                    <a:pt x="1186" y="239"/>
                  </a:lnTo>
                  <a:lnTo>
                    <a:pt x="1180" y="215"/>
                  </a:lnTo>
                  <a:lnTo>
                    <a:pt x="1175" y="193"/>
                  </a:lnTo>
                  <a:lnTo>
                    <a:pt x="1169" y="171"/>
                  </a:lnTo>
                  <a:lnTo>
                    <a:pt x="1167" y="149"/>
                  </a:lnTo>
                  <a:lnTo>
                    <a:pt x="1171" y="129"/>
                  </a:lnTo>
                  <a:lnTo>
                    <a:pt x="1184" y="107"/>
                  </a:lnTo>
                  <a:lnTo>
                    <a:pt x="1210" y="112"/>
                  </a:lnTo>
                  <a:lnTo>
                    <a:pt x="1237" y="114"/>
                  </a:lnTo>
                  <a:lnTo>
                    <a:pt x="1266" y="116"/>
                  </a:lnTo>
                  <a:lnTo>
                    <a:pt x="1298" y="114"/>
                  </a:lnTo>
                  <a:lnTo>
                    <a:pt x="1327" y="108"/>
                  </a:lnTo>
                  <a:lnTo>
                    <a:pt x="1354" y="99"/>
                  </a:lnTo>
                  <a:lnTo>
                    <a:pt x="1380" y="86"/>
                  </a:lnTo>
                  <a:lnTo>
                    <a:pt x="1400" y="68"/>
                  </a:lnTo>
                  <a:lnTo>
                    <a:pt x="1406" y="55"/>
                  </a:lnTo>
                  <a:lnTo>
                    <a:pt x="1408" y="37"/>
                  </a:lnTo>
                  <a:lnTo>
                    <a:pt x="1409" y="19"/>
                  </a:lnTo>
                  <a:lnTo>
                    <a:pt x="1408" y="0"/>
                  </a:lnTo>
                  <a:lnTo>
                    <a:pt x="1430" y="28"/>
                  </a:lnTo>
                  <a:lnTo>
                    <a:pt x="1452" y="53"/>
                  </a:lnTo>
                  <a:lnTo>
                    <a:pt x="1475" y="81"/>
                  </a:lnTo>
                  <a:lnTo>
                    <a:pt x="1497" y="107"/>
                  </a:lnTo>
                  <a:lnTo>
                    <a:pt x="1519" y="132"/>
                  </a:lnTo>
                  <a:lnTo>
                    <a:pt x="1541" y="160"/>
                  </a:lnTo>
                  <a:lnTo>
                    <a:pt x="1565" y="185"/>
                  </a:lnTo>
                  <a:lnTo>
                    <a:pt x="1587" y="211"/>
                  </a:lnTo>
                  <a:lnTo>
                    <a:pt x="1609" y="239"/>
                  </a:lnTo>
                  <a:lnTo>
                    <a:pt x="1629" y="266"/>
                  </a:lnTo>
                  <a:lnTo>
                    <a:pt x="1651" y="292"/>
                  </a:lnTo>
                  <a:lnTo>
                    <a:pt x="1671" y="319"/>
                  </a:lnTo>
                  <a:lnTo>
                    <a:pt x="1692" y="349"/>
                  </a:lnTo>
                  <a:lnTo>
                    <a:pt x="1710" y="376"/>
                  </a:lnTo>
                  <a:lnTo>
                    <a:pt x="1728" y="405"/>
                  </a:lnTo>
                  <a:lnTo>
                    <a:pt x="1747" y="4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3" name="Freeform 44"/>
            <p:cNvSpPr>
              <a:spLocks/>
            </p:cNvSpPr>
            <p:nvPr/>
          </p:nvSpPr>
          <p:spPr bwMode="auto">
            <a:xfrm>
              <a:off x="2535" y="3163"/>
              <a:ext cx="151" cy="157"/>
            </a:xfrm>
            <a:custGeom>
              <a:avLst/>
              <a:gdLst>
                <a:gd name="T0" fmla="*/ 8 w 303"/>
                <a:gd name="T1" fmla="*/ 1 h 314"/>
                <a:gd name="T2" fmla="*/ 8 w 303"/>
                <a:gd name="T3" fmla="*/ 2 h 314"/>
                <a:gd name="T4" fmla="*/ 8 w 303"/>
                <a:gd name="T5" fmla="*/ 5 h 314"/>
                <a:gd name="T6" fmla="*/ 9 w 303"/>
                <a:gd name="T7" fmla="*/ 5 h 314"/>
                <a:gd name="T8" fmla="*/ 9 w 303"/>
                <a:gd name="T9" fmla="*/ 7 h 314"/>
                <a:gd name="T10" fmla="*/ 9 w 303"/>
                <a:gd name="T11" fmla="*/ 7 h 314"/>
                <a:gd name="T12" fmla="*/ 9 w 303"/>
                <a:gd name="T13" fmla="*/ 9 h 314"/>
                <a:gd name="T14" fmla="*/ 8 w 303"/>
                <a:gd name="T15" fmla="*/ 10 h 314"/>
                <a:gd name="T16" fmla="*/ 8 w 303"/>
                <a:gd name="T17" fmla="*/ 10 h 314"/>
                <a:gd name="T18" fmla="*/ 8 w 303"/>
                <a:gd name="T19" fmla="*/ 10 h 314"/>
                <a:gd name="T20" fmla="*/ 7 w 303"/>
                <a:gd name="T21" fmla="*/ 10 h 314"/>
                <a:gd name="T22" fmla="*/ 7 w 303"/>
                <a:gd name="T23" fmla="*/ 10 h 314"/>
                <a:gd name="T24" fmla="*/ 8 w 303"/>
                <a:gd name="T25" fmla="*/ 10 h 314"/>
                <a:gd name="T26" fmla="*/ 8 w 303"/>
                <a:gd name="T27" fmla="*/ 9 h 314"/>
                <a:gd name="T28" fmla="*/ 8 w 303"/>
                <a:gd name="T29" fmla="*/ 9 h 314"/>
                <a:gd name="T30" fmla="*/ 8 w 303"/>
                <a:gd name="T31" fmla="*/ 7 h 314"/>
                <a:gd name="T32" fmla="*/ 8 w 303"/>
                <a:gd name="T33" fmla="*/ 7 h 314"/>
                <a:gd name="T34" fmla="*/ 7 w 303"/>
                <a:gd name="T35" fmla="*/ 6 h 314"/>
                <a:gd name="T36" fmla="*/ 6 w 303"/>
                <a:gd name="T37" fmla="*/ 5 h 314"/>
                <a:gd name="T38" fmla="*/ 5 w 303"/>
                <a:gd name="T39" fmla="*/ 5 h 314"/>
                <a:gd name="T40" fmla="*/ 4 w 303"/>
                <a:gd name="T41" fmla="*/ 3 h 314"/>
                <a:gd name="T42" fmla="*/ 3 w 303"/>
                <a:gd name="T43" fmla="*/ 3 h 314"/>
                <a:gd name="T44" fmla="*/ 2 w 303"/>
                <a:gd name="T45" fmla="*/ 2 h 314"/>
                <a:gd name="T46" fmla="*/ 1 w 303"/>
                <a:gd name="T47" fmla="*/ 1 h 314"/>
                <a:gd name="T48" fmla="*/ 0 w 303"/>
                <a:gd name="T49" fmla="*/ 1 h 314"/>
                <a:gd name="T50" fmla="*/ 0 w 303"/>
                <a:gd name="T51" fmla="*/ 1 h 314"/>
                <a:gd name="T52" fmla="*/ 1 w 303"/>
                <a:gd name="T53" fmla="*/ 1 h 314"/>
                <a:gd name="T54" fmla="*/ 2 w 303"/>
                <a:gd name="T55" fmla="*/ 1 h 314"/>
                <a:gd name="T56" fmla="*/ 3 w 303"/>
                <a:gd name="T57" fmla="*/ 1 h 314"/>
                <a:gd name="T58" fmla="*/ 4 w 303"/>
                <a:gd name="T59" fmla="*/ 1 h 314"/>
                <a:gd name="T60" fmla="*/ 5 w 303"/>
                <a:gd name="T61" fmla="*/ 1 h 314"/>
                <a:gd name="T62" fmla="*/ 6 w 303"/>
                <a:gd name="T63" fmla="*/ 0 h 314"/>
                <a:gd name="T64" fmla="*/ 7 w 303"/>
                <a:gd name="T65" fmla="*/ 1 h 314"/>
                <a:gd name="T66" fmla="*/ 8 w 303"/>
                <a:gd name="T67" fmla="*/ 1 h 3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3"/>
                <a:gd name="T103" fmla="*/ 0 h 314"/>
                <a:gd name="T104" fmla="*/ 303 w 303"/>
                <a:gd name="T105" fmla="*/ 314 h 3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3" h="314">
                  <a:moveTo>
                    <a:pt x="262" y="39"/>
                  </a:moveTo>
                  <a:lnTo>
                    <a:pt x="275" y="86"/>
                  </a:lnTo>
                  <a:lnTo>
                    <a:pt x="282" y="134"/>
                  </a:lnTo>
                  <a:lnTo>
                    <a:pt x="288" y="182"/>
                  </a:lnTo>
                  <a:lnTo>
                    <a:pt x="303" y="227"/>
                  </a:lnTo>
                  <a:lnTo>
                    <a:pt x="297" y="253"/>
                  </a:lnTo>
                  <a:lnTo>
                    <a:pt x="295" y="281"/>
                  </a:lnTo>
                  <a:lnTo>
                    <a:pt x="286" y="303"/>
                  </a:lnTo>
                  <a:lnTo>
                    <a:pt x="266" y="314"/>
                  </a:lnTo>
                  <a:lnTo>
                    <a:pt x="259" y="312"/>
                  </a:lnTo>
                  <a:lnTo>
                    <a:pt x="253" y="306"/>
                  </a:lnTo>
                  <a:lnTo>
                    <a:pt x="253" y="299"/>
                  </a:lnTo>
                  <a:lnTo>
                    <a:pt x="257" y="292"/>
                  </a:lnTo>
                  <a:lnTo>
                    <a:pt x="262" y="281"/>
                  </a:lnTo>
                  <a:lnTo>
                    <a:pt x="264" y="266"/>
                  </a:lnTo>
                  <a:lnTo>
                    <a:pt x="266" y="251"/>
                  </a:lnTo>
                  <a:lnTo>
                    <a:pt x="270" y="238"/>
                  </a:lnTo>
                  <a:lnTo>
                    <a:pt x="237" y="209"/>
                  </a:lnTo>
                  <a:lnTo>
                    <a:pt x="204" y="180"/>
                  </a:lnTo>
                  <a:lnTo>
                    <a:pt x="171" y="152"/>
                  </a:lnTo>
                  <a:lnTo>
                    <a:pt x="138" y="123"/>
                  </a:lnTo>
                  <a:lnTo>
                    <a:pt x="105" y="97"/>
                  </a:lnTo>
                  <a:lnTo>
                    <a:pt x="72" y="72"/>
                  </a:lnTo>
                  <a:lnTo>
                    <a:pt x="37" y="48"/>
                  </a:lnTo>
                  <a:lnTo>
                    <a:pt x="0" y="26"/>
                  </a:lnTo>
                  <a:lnTo>
                    <a:pt x="30" y="28"/>
                  </a:lnTo>
                  <a:lnTo>
                    <a:pt x="59" y="26"/>
                  </a:lnTo>
                  <a:lnTo>
                    <a:pt x="88" y="22"/>
                  </a:lnTo>
                  <a:lnTo>
                    <a:pt x="118" y="15"/>
                  </a:lnTo>
                  <a:lnTo>
                    <a:pt x="147" y="9"/>
                  </a:lnTo>
                  <a:lnTo>
                    <a:pt x="176" y="4"/>
                  </a:lnTo>
                  <a:lnTo>
                    <a:pt x="207" y="0"/>
                  </a:lnTo>
                  <a:lnTo>
                    <a:pt x="238" y="2"/>
                  </a:lnTo>
                  <a:lnTo>
                    <a:pt x="262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4" name="Freeform 45"/>
            <p:cNvSpPr>
              <a:spLocks/>
            </p:cNvSpPr>
            <p:nvPr/>
          </p:nvSpPr>
          <p:spPr bwMode="auto">
            <a:xfrm>
              <a:off x="2191" y="3133"/>
              <a:ext cx="95" cy="233"/>
            </a:xfrm>
            <a:custGeom>
              <a:avLst/>
              <a:gdLst>
                <a:gd name="T0" fmla="*/ 3 w 191"/>
                <a:gd name="T1" fmla="*/ 0 h 465"/>
                <a:gd name="T2" fmla="*/ 3 w 191"/>
                <a:gd name="T3" fmla="*/ 2 h 465"/>
                <a:gd name="T4" fmla="*/ 3 w 191"/>
                <a:gd name="T5" fmla="*/ 4 h 465"/>
                <a:gd name="T6" fmla="*/ 3 w 191"/>
                <a:gd name="T7" fmla="*/ 6 h 465"/>
                <a:gd name="T8" fmla="*/ 4 w 191"/>
                <a:gd name="T9" fmla="*/ 7 h 465"/>
                <a:gd name="T10" fmla="*/ 4 w 191"/>
                <a:gd name="T11" fmla="*/ 9 h 465"/>
                <a:gd name="T12" fmla="*/ 4 w 191"/>
                <a:gd name="T13" fmla="*/ 11 h 465"/>
                <a:gd name="T14" fmla="*/ 5 w 191"/>
                <a:gd name="T15" fmla="*/ 13 h 465"/>
                <a:gd name="T16" fmla="*/ 5 w 191"/>
                <a:gd name="T17" fmla="*/ 14 h 465"/>
                <a:gd name="T18" fmla="*/ 5 w 191"/>
                <a:gd name="T19" fmla="*/ 14 h 465"/>
                <a:gd name="T20" fmla="*/ 5 w 191"/>
                <a:gd name="T21" fmla="*/ 14 h 465"/>
                <a:gd name="T22" fmla="*/ 4 w 191"/>
                <a:gd name="T23" fmla="*/ 14 h 465"/>
                <a:gd name="T24" fmla="*/ 4 w 191"/>
                <a:gd name="T25" fmla="*/ 14 h 465"/>
                <a:gd name="T26" fmla="*/ 3 w 191"/>
                <a:gd name="T27" fmla="*/ 15 h 465"/>
                <a:gd name="T28" fmla="*/ 3 w 191"/>
                <a:gd name="T29" fmla="*/ 15 h 465"/>
                <a:gd name="T30" fmla="*/ 2 w 191"/>
                <a:gd name="T31" fmla="*/ 15 h 465"/>
                <a:gd name="T32" fmla="*/ 2 w 191"/>
                <a:gd name="T33" fmla="*/ 15 h 465"/>
                <a:gd name="T34" fmla="*/ 2 w 191"/>
                <a:gd name="T35" fmla="*/ 13 h 465"/>
                <a:gd name="T36" fmla="*/ 1 w 191"/>
                <a:gd name="T37" fmla="*/ 12 h 465"/>
                <a:gd name="T38" fmla="*/ 1 w 191"/>
                <a:gd name="T39" fmla="*/ 10 h 465"/>
                <a:gd name="T40" fmla="*/ 1 w 191"/>
                <a:gd name="T41" fmla="*/ 8 h 465"/>
                <a:gd name="T42" fmla="*/ 0 w 191"/>
                <a:gd name="T43" fmla="*/ 7 h 465"/>
                <a:gd name="T44" fmla="*/ 0 w 191"/>
                <a:gd name="T45" fmla="*/ 5 h 465"/>
                <a:gd name="T46" fmla="*/ 0 w 191"/>
                <a:gd name="T47" fmla="*/ 3 h 465"/>
                <a:gd name="T48" fmla="*/ 0 w 191"/>
                <a:gd name="T49" fmla="*/ 2 h 465"/>
                <a:gd name="T50" fmla="*/ 0 w 191"/>
                <a:gd name="T51" fmla="*/ 1 h 465"/>
                <a:gd name="T52" fmla="*/ 0 w 191"/>
                <a:gd name="T53" fmla="*/ 1 h 465"/>
                <a:gd name="T54" fmla="*/ 1 w 191"/>
                <a:gd name="T55" fmla="*/ 1 h 465"/>
                <a:gd name="T56" fmla="*/ 1 w 191"/>
                <a:gd name="T57" fmla="*/ 1 h 465"/>
                <a:gd name="T58" fmla="*/ 1 w 191"/>
                <a:gd name="T59" fmla="*/ 1 h 465"/>
                <a:gd name="T60" fmla="*/ 2 w 191"/>
                <a:gd name="T61" fmla="*/ 1 h 465"/>
                <a:gd name="T62" fmla="*/ 2 w 191"/>
                <a:gd name="T63" fmla="*/ 1 h 465"/>
                <a:gd name="T64" fmla="*/ 3 w 191"/>
                <a:gd name="T65" fmla="*/ 0 h 4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1"/>
                <a:gd name="T100" fmla="*/ 0 h 465"/>
                <a:gd name="T101" fmla="*/ 191 w 191"/>
                <a:gd name="T102" fmla="*/ 465 h 4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1" h="465">
                  <a:moveTo>
                    <a:pt x="101" y="0"/>
                  </a:moveTo>
                  <a:lnTo>
                    <a:pt x="106" y="56"/>
                  </a:lnTo>
                  <a:lnTo>
                    <a:pt x="114" y="113"/>
                  </a:lnTo>
                  <a:lnTo>
                    <a:pt x="121" y="168"/>
                  </a:lnTo>
                  <a:lnTo>
                    <a:pt x="132" y="223"/>
                  </a:lnTo>
                  <a:lnTo>
                    <a:pt x="145" y="278"/>
                  </a:lnTo>
                  <a:lnTo>
                    <a:pt x="158" y="331"/>
                  </a:lnTo>
                  <a:lnTo>
                    <a:pt x="174" y="386"/>
                  </a:lnTo>
                  <a:lnTo>
                    <a:pt x="191" y="440"/>
                  </a:lnTo>
                  <a:lnTo>
                    <a:pt x="176" y="440"/>
                  </a:lnTo>
                  <a:lnTo>
                    <a:pt x="161" y="440"/>
                  </a:lnTo>
                  <a:lnTo>
                    <a:pt x="147" y="443"/>
                  </a:lnTo>
                  <a:lnTo>
                    <a:pt x="132" y="447"/>
                  </a:lnTo>
                  <a:lnTo>
                    <a:pt x="119" y="453"/>
                  </a:lnTo>
                  <a:lnTo>
                    <a:pt x="106" y="456"/>
                  </a:lnTo>
                  <a:lnTo>
                    <a:pt x="92" y="462"/>
                  </a:lnTo>
                  <a:lnTo>
                    <a:pt x="79" y="465"/>
                  </a:lnTo>
                  <a:lnTo>
                    <a:pt x="70" y="410"/>
                  </a:lnTo>
                  <a:lnTo>
                    <a:pt x="61" y="357"/>
                  </a:lnTo>
                  <a:lnTo>
                    <a:pt x="48" y="304"/>
                  </a:lnTo>
                  <a:lnTo>
                    <a:pt x="37" y="249"/>
                  </a:lnTo>
                  <a:lnTo>
                    <a:pt x="26" y="196"/>
                  </a:lnTo>
                  <a:lnTo>
                    <a:pt x="15" y="143"/>
                  </a:lnTo>
                  <a:lnTo>
                    <a:pt x="6" y="88"/>
                  </a:lnTo>
                  <a:lnTo>
                    <a:pt x="0" y="33"/>
                  </a:lnTo>
                  <a:lnTo>
                    <a:pt x="13" y="27"/>
                  </a:lnTo>
                  <a:lnTo>
                    <a:pt x="24" y="22"/>
                  </a:lnTo>
                  <a:lnTo>
                    <a:pt x="37" y="18"/>
                  </a:lnTo>
                  <a:lnTo>
                    <a:pt x="50" y="12"/>
                  </a:lnTo>
                  <a:lnTo>
                    <a:pt x="62" y="9"/>
                  </a:lnTo>
                  <a:lnTo>
                    <a:pt x="75" y="5"/>
                  </a:lnTo>
                  <a:lnTo>
                    <a:pt x="88" y="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5" name="Freeform 46"/>
            <p:cNvSpPr>
              <a:spLocks/>
            </p:cNvSpPr>
            <p:nvPr/>
          </p:nvSpPr>
          <p:spPr bwMode="auto">
            <a:xfrm>
              <a:off x="2154" y="3153"/>
              <a:ext cx="64" cy="225"/>
            </a:xfrm>
            <a:custGeom>
              <a:avLst/>
              <a:gdLst>
                <a:gd name="T0" fmla="*/ 3 w 128"/>
                <a:gd name="T1" fmla="*/ 10 h 449"/>
                <a:gd name="T2" fmla="*/ 3 w 128"/>
                <a:gd name="T3" fmla="*/ 11 h 449"/>
                <a:gd name="T4" fmla="*/ 3 w 128"/>
                <a:gd name="T5" fmla="*/ 12 h 449"/>
                <a:gd name="T6" fmla="*/ 3 w 128"/>
                <a:gd name="T7" fmla="*/ 13 h 449"/>
                <a:gd name="T8" fmla="*/ 4 w 128"/>
                <a:gd name="T9" fmla="*/ 14 h 449"/>
                <a:gd name="T10" fmla="*/ 3 w 128"/>
                <a:gd name="T11" fmla="*/ 14 h 449"/>
                <a:gd name="T12" fmla="*/ 3 w 128"/>
                <a:gd name="T13" fmla="*/ 14 h 449"/>
                <a:gd name="T14" fmla="*/ 2 w 128"/>
                <a:gd name="T15" fmla="*/ 14 h 449"/>
                <a:gd name="T16" fmla="*/ 2 w 128"/>
                <a:gd name="T17" fmla="*/ 15 h 449"/>
                <a:gd name="T18" fmla="*/ 2 w 128"/>
                <a:gd name="T19" fmla="*/ 13 h 449"/>
                <a:gd name="T20" fmla="*/ 1 w 128"/>
                <a:gd name="T21" fmla="*/ 11 h 449"/>
                <a:gd name="T22" fmla="*/ 1 w 128"/>
                <a:gd name="T23" fmla="*/ 10 h 449"/>
                <a:gd name="T24" fmla="*/ 1 w 128"/>
                <a:gd name="T25" fmla="*/ 8 h 449"/>
                <a:gd name="T26" fmla="*/ 1 w 128"/>
                <a:gd name="T27" fmla="*/ 6 h 449"/>
                <a:gd name="T28" fmla="*/ 1 w 128"/>
                <a:gd name="T29" fmla="*/ 5 h 449"/>
                <a:gd name="T30" fmla="*/ 1 w 128"/>
                <a:gd name="T31" fmla="*/ 3 h 449"/>
                <a:gd name="T32" fmla="*/ 0 w 128"/>
                <a:gd name="T33" fmla="*/ 1 h 449"/>
                <a:gd name="T34" fmla="*/ 1 w 128"/>
                <a:gd name="T35" fmla="*/ 1 h 449"/>
                <a:gd name="T36" fmla="*/ 1 w 128"/>
                <a:gd name="T37" fmla="*/ 1 h 449"/>
                <a:gd name="T38" fmla="*/ 1 w 128"/>
                <a:gd name="T39" fmla="*/ 1 h 449"/>
                <a:gd name="T40" fmla="*/ 1 w 128"/>
                <a:gd name="T41" fmla="*/ 0 h 449"/>
                <a:gd name="T42" fmla="*/ 1 w 128"/>
                <a:gd name="T43" fmla="*/ 2 h 449"/>
                <a:gd name="T44" fmla="*/ 1 w 128"/>
                <a:gd name="T45" fmla="*/ 3 h 449"/>
                <a:gd name="T46" fmla="*/ 2 w 128"/>
                <a:gd name="T47" fmla="*/ 4 h 449"/>
                <a:gd name="T48" fmla="*/ 2 w 128"/>
                <a:gd name="T49" fmla="*/ 5 h 449"/>
                <a:gd name="T50" fmla="*/ 2 w 128"/>
                <a:gd name="T51" fmla="*/ 6 h 449"/>
                <a:gd name="T52" fmla="*/ 2 w 128"/>
                <a:gd name="T53" fmla="*/ 7 h 449"/>
                <a:gd name="T54" fmla="*/ 3 w 128"/>
                <a:gd name="T55" fmla="*/ 9 h 449"/>
                <a:gd name="T56" fmla="*/ 3 w 128"/>
                <a:gd name="T57" fmla="*/ 10 h 4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8"/>
                <a:gd name="T88" fmla="*/ 0 h 449"/>
                <a:gd name="T89" fmla="*/ 128 w 128"/>
                <a:gd name="T90" fmla="*/ 449 h 4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8" h="449">
                  <a:moveTo>
                    <a:pt x="106" y="297"/>
                  </a:moveTo>
                  <a:lnTo>
                    <a:pt x="110" y="332"/>
                  </a:lnTo>
                  <a:lnTo>
                    <a:pt x="115" y="368"/>
                  </a:lnTo>
                  <a:lnTo>
                    <a:pt x="121" y="403"/>
                  </a:lnTo>
                  <a:lnTo>
                    <a:pt x="128" y="438"/>
                  </a:lnTo>
                  <a:lnTo>
                    <a:pt x="115" y="438"/>
                  </a:lnTo>
                  <a:lnTo>
                    <a:pt x="104" y="442"/>
                  </a:lnTo>
                  <a:lnTo>
                    <a:pt x="93" y="447"/>
                  </a:lnTo>
                  <a:lnTo>
                    <a:pt x="82" y="449"/>
                  </a:lnTo>
                  <a:lnTo>
                    <a:pt x="71" y="396"/>
                  </a:lnTo>
                  <a:lnTo>
                    <a:pt x="60" y="343"/>
                  </a:lnTo>
                  <a:lnTo>
                    <a:pt x="49" y="290"/>
                  </a:lnTo>
                  <a:lnTo>
                    <a:pt x="40" y="236"/>
                  </a:lnTo>
                  <a:lnTo>
                    <a:pt x="31" y="183"/>
                  </a:lnTo>
                  <a:lnTo>
                    <a:pt x="22" y="130"/>
                  </a:lnTo>
                  <a:lnTo>
                    <a:pt x="11" y="75"/>
                  </a:lnTo>
                  <a:lnTo>
                    <a:pt x="0" y="22"/>
                  </a:lnTo>
                  <a:lnTo>
                    <a:pt x="9" y="13"/>
                  </a:lnTo>
                  <a:lnTo>
                    <a:pt x="22" y="9"/>
                  </a:lnTo>
                  <a:lnTo>
                    <a:pt x="35" y="5"/>
                  </a:lnTo>
                  <a:lnTo>
                    <a:pt x="47" y="0"/>
                  </a:lnTo>
                  <a:lnTo>
                    <a:pt x="53" y="37"/>
                  </a:lnTo>
                  <a:lnTo>
                    <a:pt x="60" y="73"/>
                  </a:lnTo>
                  <a:lnTo>
                    <a:pt x="68" y="110"/>
                  </a:lnTo>
                  <a:lnTo>
                    <a:pt x="75" y="148"/>
                  </a:lnTo>
                  <a:lnTo>
                    <a:pt x="82" y="185"/>
                  </a:lnTo>
                  <a:lnTo>
                    <a:pt x="90" y="222"/>
                  </a:lnTo>
                  <a:lnTo>
                    <a:pt x="99" y="260"/>
                  </a:lnTo>
                  <a:lnTo>
                    <a:pt x="106" y="2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6" name="Freeform 47"/>
            <p:cNvSpPr>
              <a:spLocks/>
            </p:cNvSpPr>
            <p:nvPr/>
          </p:nvSpPr>
          <p:spPr bwMode="auto">
            <a:xfrm>
              <a:off x="2571" y="3218"/>
              <a:ext cx="55" cy="117"/>
            </a:xfrm>
            <a:custGeom>
              <a:avLst/>
              <a:gdLst>
                <a:gd name="T0" fmla="*/ 3 w 110"/>
                <a:gd name="T1" fmla="*/ 2 h 235"/>
                <a:gd name="T2" fmla="*/ 3 w 110"/>
                <a:gd name="T3" fmla="*/ 3 h 235"/>
                <a:gd name="T4" fmla="*/ 3 w 110"/>
                <a:gd name="T5" fmla="*/ 3 h 235"/>
                <a:gd name="T6" fmla="*/ 3 w 110"/>
                <a:gd name="T7" fmla="*/ 4 h 235"/>
                <a:gd name="T8" fmla="*/ 3 w 110"/>
                <a:gd name="T9" fmla="*/ 4 h 235"/>
                <a:gd name="T10" fmla="*/ 2 w 110"/>
                <a:gd name="T11" fmla="*/ 5 h 235"/>
                <a:gd name="T12" fmla="*/ 2 w 110"/>
                <a:gd name="T13" fmla="*/ 6 h 235"/>
                <a:gd name="T14" fmla="*/ 2 w 110"/>
                <a:gd name="T15" fmla="*/ 6 h 235"/>
                <a:gd name="T16" fmla="*/ 2 w 110"/>
                <a:gd name="T17" fmla="*/ 7 h 235"/>
                <a:gd name="T18" fmla="*/ 2 w 110"/>
                <a:gd name="T19" fmla="*/ 7 h 235"/>
                <a:gd name="T20" fmla="*/ 1 w 110"/>
                <a:gd name="T21" fmla="*/ 7 h 235"/>
                <a:gd name="T22" fmla="*/ 1 w 110"/>
                <a:gd name="T23" fmla="*/ 7 h 235"/>
                <a:gd name="T24" fmla="*/ 1 w 110"/>
                <a:gd name="T25" fmla="*/ 7 h 235"/>
                <a:gd name="T26" fmla="*/ 1 w 110"/>
                <a:gd name="T27" fmla="*/ 6 h 235"/>
                <a:gd name="T28" fmla="*/ 0 w 110"/>
                <a:gd name="T29" fmla="*/ 4 h 235"/>
                <a:gd name="T30" fmla="*/ 1 w 110"/>
                <a:gd name="T31" fmla="*/ 3 h 235"/>
                <a:gd name="T32" fmla="*/ 1 w 110"/>
                <a:gd name="T33" fmla="*/ 1 h 235"/>
                <a:gd name="T34" fmla="*/ 1 w 110"/>
                <a:gd name="T35" fmla="*/ 0 h 235"/>
                <a:gd name="T36" fmla="*/ 3 w 110"/>
                <a:gd name="T37" fmla="*/ 2 h 2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"/>
                <a:gd name="T58" fmla="*/ 0 h 235"/>
                <a:gd name="T59" fmla="*/ 110 w 110"/>
                <a:gd name="T60" fmla="*/ 235 h 2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" h="235">
                  <a:moveTo>
                    <a:pt x="110" y="84"/>
                  </a:moveTo>
                  <a:lnTo>
                    <a:pt x="100" y="103"/>
                  </a:lnTo>
                  <a:lnTo>
                    <a:pt x="91" y="121"/>
                  </a:lnTo>
                  <a:lnTo>
                    <a:pt x="82" y="138"/>
                  </a:lnTo>
                  <a:lnTo>
                    <a:pt x="71" y="156"/>
                  </a:lnTo>
                  <a:lnTo>
                    <a:pt x="62" y="174"/>
                  </a:lnTo>
                  <a:lnTo>
                    <a:pt x="55" y="193"/>
                  </a:lnTo>
                  <a:lnTo>
                    <a:pt x="47" y="211"/>
                  </a:lnTo>
                  <a:lnTo>
                    <a:pt x="44" y="229"/>
                  </a:lnTo>
                  <a:lnTo>
                    <a:pt x="36" y="235"/>
                  </a:lnTo>
                  <a:lnTo>
                    <a:pt x="31" y="233"/>
                  </a:lnTo>
                  <a:lnTo>
                    <a:pt x="24" y="231"/>
                  </a:lnTo>
                  <a:lnTo>
                    <a:pt x="18" y="231"/>
                  </a:lnTo>
                  <a:lnTo>
                    <a:pt x="2" y="193"/>
                  </a:lnTo>
                  <a:lnTo>
                    <a:pt x="0" y="149"/>
                  </a:lnTo>
                  <a:lnTo>
                    <a:pt x="5" y="103"/>
                  </a:lnTo>
                  <a:lnTo>
                    <a:pt x="9" y="59"/>
                  </a:lnTo>
                  <a:lnTo>
                    <a:pt x="7" y="0"/>
                  </a:lnTo>
                  <a:lnTo>
                    <a:pt x="110" y="8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7" name="Freeform 48"/>
            <p:cNvSpPr>
              <a:spLocks/>
            </p:cNvSpPr>
            <p:nvPr/>
          </p:nvSpPr>
          <p:spPr bwMode="auto">
            <a:xfrm>
              <a:off x="3125" y="3347"/>
              <a:ext cx="260" cy="229"/>
            </a:xfrm>
            <a:custGeom>
              <a:avLst/>
              <a:gdLst>
                <a:gd name="T0" fmla="*/ 10 w 521"/>
                <a:gd name="T1" fmla="*/ 4 h 456"/>
                <a:gd name="T2" fmla="*/ 10 w 521"/>
                <a:gd name="T3" fmla="*/ 4 h 456"/>
                <a:gd name="T4" fmla="*/ 11 w 521"/>
                <a:gd name="T5" fmla="*/ 4 h 456"/>
                <a:gd name="T6" fmla="*/ 11 w 521"/>
                <a:gd name="T7" fmla="*/ 4 h 456"/>
                <a:gd name="T8" fmla="*/ 12 w 521"/>
                <a:gd name="T9" fmla="*/ 5 h 456"/>
                <a:gd name="T10" fmla="*/ 13 w 521"/>
                <a:gd name="T11" fmla="*/ 7 h 456"/>
                <a:gd name="T12" fmla="*/ 14 w 521"/>
                <a:gd name="T13" fmla="*/ 10 h 456"/>
                <a:gd name="T14" fmla="*/ 15 w 521"/>
                <a:gd name="T15" fmla="*/ 12 h 456"/>
                <a:gd name="T16" fmla="*/ 15 w 521"/>
                <a:gd name="T17" fmla="*/ 14 h 456"/>
                <a:gd name="T18" fmla="*/ 15 w 521"/>
                <a:gd name="T19" fmla="*/ 13 h 456"/>
                <a:gd name="T20" fmla="*/ 14 w 521"/>
                <a:gd name="T21" fmla="*/ 13 h 456"/>
                <a:gd name="T22" fmla="*/ 13 w 521"/>
                <a:gd name="T23" fmla="*/ 13 h 456"/>
                <a:gd name="T24" fmla="*/ 13 w 521"/>
                <a:gd name="T25" fmla="*/ 12 h 456"/>
                <a:gd name="T26" fmla="*/ 12 w 521"/>
                <a:gd name="T27" fmla="*/ 12 h 456"/>
                <a:gd name="T28" fmla="*/ 12 w 521"/>
                <a:gd name="T29" fmla="*/ 12 h 456"/>
                <a:gd name="T30" fmla="*/ 11 w 521"/>
                <a:gd name="T31" fmla="*/ 13 h 456"/>
                <a:gd name="T32" fmla="*/ 11 w 521"/>
                <a:gd name="T33" fmla="*/ 13 h 456"/>
                <a:gd name="T34" fmla="*/ 10 w 521"/>
                <a:gd name="T35" fmla="*/ 14 h 456"/>
                <a:gd name="T36" fmla="*/ 10 w 521"/>
                <a:gd name="T37" fmla="*/ 13 h 456"/>
                <a:gd name="T38" fmla="*/ 9 w 521"/>
                <a:gd name="T39" fmla="*/ 13 h 456"/>
                <a:gd name="T40" fmla="*/ 9 w 521"/>
                <a:gd name="T41" fmla="*/ 12 h 456"/>
                <a:gd name="T42" fmla="*/ 8 w 521"/>
                <a:gd name="T43" fmla="*/ 12 h 456"/>
                <a:gd name="T44" fmla="*/ 7 w 521"/>
                <a:gd name="T45" fmla="*/ 12 h 456"/>
                <a:gd name="T46" fmla="*/ 7 w 521"/>
                <a:gd name="T47" fmla="*/ 13 h 456"/>
                <a:gd name="T48" fmla="*/ 6 w 521"/>
                <a:gd name="T49" fmla="*/ 14 h 456"/>
                <a:gd name="T50" fmla="*/ 6 w 521"/>
                <a:gd name="T51" fmla="*/ 14 h 456"/>
                <a:gd name="T52" fmla="*/ 5 w 521"/>
                <a:gd name="T53" fmla="*/ 14 h 456"/>
                <a:gd name="T54" fmla="*/ 3 w 521"/>
                <a:gd name="T55" fmla="*/ 12 h 456"/>
                <a:gd name="T56" fmla="*/ 2 w 521"/>
                <a:gd name="T57" fmla="*/ 10 h 456"/>
                <a:gd name="T58" fmla="*/ 0 w 521"/>
                <a:gd name="T59" fmla="*/ 7 h 456"/>
                <a:gd name="T60" fmla="*/ 0 w 521"/>
                <a:gd name="T61" fmla="*/ 6 h 456"/>
                <a:gd name="T62" fmla="*/ 2 w 521"/>
                <a:gd name="T63" fmla="*/ 4 h 456"/>
                <a:gd name="T64" fmla="*/ 4 w 521"/>
                <a:gd name="T65" fmla="*/ 3 h 456"/>
                <a:gd name="T66" fmla="*/ 5 w 521"/>
                <a:gd name="T67" fmla="*/ 1 h 456"/>
                <a:gd name="T68" fmla="*/ 7 w 521"/>
                <a:gd name="T69" fmla="*/ 1 h 456"/>
                <a:gd name="T70" fmla="*/ 8 w 521"/>
                <a:gd name="T71" fmla="*/ 1 h 456"/>
                <a:gd name="T72" fmla="*/ 8 w 521"/>
                <a:gd name="T73" fmla="*/ 3 h 456"/>
                <a:gd name="T74" fmla="*/ 9 w 521"/>
                <a:gd name="T75" fmla="*/ 4 h 4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1"/>
                <a:gd name="T115" fmla="*/ 0 h 456"/>
                <a:gd name="T116" fmla="*/ 521 w 521"/>
                <a:gd name="T117" fmla="*/ 456 h 4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1" h="456">
                  <a:moveTo>
                    <a:pt x="316" y="117"/>
                  </a:moveTo>
                  <a:lnTo>
                    <a:pt x="323" y="117"/>
                  </a:lnTo>
                  <a:lnTo>
                    <a:pt x="330" y="113"/>
                  </a:lnTo>
                  <a:lnTo>
                    <a:pt x="338" y="110"/>
                  </a:lnTo>
                  <a:lnTo>
                    <a:pt x="345" y="104"/>
                  </a:lnTo>
                  <a:lnTo>
                    <a:pt x="352" y="101"/>
                  </a:lnTo>
                  <a:lnTo>
                    <a:pt x="360" y="99"/>
                  </a:lnTo>
                  <a:lnTo>
                    <a:pt x="367" y="99"/>
                  </a:lnTo>
                  <a:lnTo>
                    <a:pt x="374" y="102"/>
                  </a:lnTo>
                  <a:lnTo>
                    <a:pt x="404" y="137"/>
                  </a:lnTo>
                  <a:lnTo>
                    <a:pt x="426" y="176"/>
                  </a:lnTo>
                  <a:lnTo>
                    <a:pt x="442" y="216"/>
                  </a:lnTo>
                  <a:lnTo>
                    <a:pt x="457" y="256"/>
                  </a:lnTo>
                  <a:lnTo>
                    <a:pt x="472" y="299"/>
                  </a:lnTo>
                  <a:lnTo>
                    <a:pt x="484" y="339"/>
                  </a:lnTo>
                  <a:lnTo>
                    <a:pt x="501" y="379"/>
                  </a:lnTo>
                  <a:lnTo>
                    <a:pt x="521" y="420"/>
                  </a:lnTo>
                  <a:lnTo>
                    <a:pt x="508" y="416"/>
                  </a:lnTo>
                  <a:lnTo>
                    <a:pt x="495" y="414"/>
                  </a:lnTo>
                  <a:lnTo>
                    <a:pt x="484" y="412"/>
                  </a:lnTo>
                  <a:lnTo>
                    <a:pt x="473" y="410"/>
                  </a:lnTo>
                  <a:lnTo>
                    <a:pt x="462" y="407"/>
                  </a:lnTo>
                  <a:lnTo>
                    <a:pt x="451" y="401"/>
                  </a:lnTo>
                  <a:lnTo>
                    <a:pt x="442" y="394"/>
                  </a:lnTo>
                  <a:lnTo>
                    <a:pt x="433" y="385"/>
                  </a:lnTo>
                  <a:lnTo>
                    <a:pt x="428" y="374"/>
                  </a:lnTo>
                  <a:lnTo>
                    <a:pt x="420" y="363"/>
                  </a:lnTo>
                  <a:lnTo>
                    <a:pt x="409" y="355"/>
                  </a:lnTo>
                  <a:lnTo>
                    <a:pt x="398" y="352"/>
                  </a:lnTo>
                  <a:lnTo>
                    <a:pt x="391" y="361"/>
                  </a:lnTo>
                  <a:lnTo>
                    <a:pt x="384" y="372"/>
                  </a:lnTo>
                  <a:lnTo>
                    <a:pt x="378" y="385"/>
                  </a:lnTo>
                  <a:lnTo>
                    <a:pt x="374" y="398"/>
                  </a:lnTo>
                  <a:lnTo>
                    <a:pt x="369" y="409"/>
                  </a:lnTo>
                  <a:lnTo>
                    <a:pt x="360" y="416"/>
                  </a:lnTo>
                  <a:lnTo>
                    <a:pt x="351" y="420"/>
                  </a:lnTo>
                  <a:lnTo>
                    <a:pt x="336" y="418"/>
                  </a:lnTo>
                  <a:lnTo>
                    <a:pt x="329" y="410"/>
                  </a:lnTo>
                  <a:lnTo>
                    <a:pt x="321" y="401"/>
                  </a:lnTo>
                  <a:lnTo>
                    <a:pt x="312" y="392"/>
                  </a:lnTo>
                  <a:lnTo>
                    <a:pt x="305" y="385"/>
                  </a:lnTo>
                  <a:lnTo>
                    <a:pt x="297" y="377"/>
                  </a:lnTo>
                  <a:lnTo>
                    <a:pt x="286" y="372"/>
                  </a:lnTo>
                  <a:lnTo>
                    <a:pt x="277" y="370"/>
                  </a:lnTo>
                  <a:lnTo>
                    <a:pt x="264" y="370"/>
                  </a:lnTo>
                  <a:lnTo>
                    <a:pt x="252" y="377"/>
                  </a:lnTo>
                  <a:lnTo>
                    <a:pt x="241" y="387"/>
                  </a:lnTo>
                  <a:lnTo>
                    <a:pt x="231" y="398"/>
                  </a:lnTo>
                  <a:lnTo>
                    <a:pt x="224" y="409"/>
                  </a:lnTo>
                  <a:lnTo>
                    <a:pt x="217" y="421"/>
                  </a:lnTo>
                  <a:lnTo>
                    <a:pt x="211" y="432"/>
                  </a:lnTo>
                  <a:lnTo>
                    <a:pt x="204" y="445"/>
                  </a:lnTo>
                  <a:lnTo>
                    <a:pt x="197" y="456"/>
                  </a:lnTo>
                  <a:lnTo>
                    <a:pt x="175" y="421"/>
                  </a:lnTo>
                  <a:lnTo>
                    <a:pt x="151" y="387"/>
                  </a:lnTo>
                  <a:lnTo>
                    <a:pt x="125" y="354"/>
                  </a:lnTo>
                  <a:lnTo>
                    <a:pt x="99" y="322"/>
                  </a:lnTo>
                  <a:lnTo>
                    <a:pt x="72" y="289"/>
                  </a:lnTo>
                  <a:lnTo>
                    <a:pt x="46" y="256"/>
                  </a:lnTo>
                  <a:lnTo>
                    <a:pt x="22" y="223"/>
                  </a:lnTo>
                  <a:lnTo>
                    <a:pt x="0" y="189"/>
                  </a:lnTo>
                  <a:lnTo>
                    <a:pt x="30" y="165"/>
                  </a:lnTo>
                  <a:lnTo>
                    <a:pt x="55" y="141"/>
                  </a:lnTo>
                  <a:lnTo>
                    <a:pt x="83" y="117"/>
                  </a:lnTo>
                  <a:lnTo>
                    <a:pt x="109" y="91"/>
                  </a:lnTo>
                  <a:lnTo>
                    <a:pt x="132" y="68"/>
                  </a:lnTo>
                  <a:lnTo>
                    <a:pt x="160" y="44"/>
                  </a:lnTo>
                  <a:lnTo>
                    <a:pt x="186" y="20"/>
                  </a:lnTo>
                  <a:lnTo>
                    <a:pt x="215" y="0"/>
                  </a:lnTo>
                  <a:lnTo>
                    <a:pt x="235" y="5"/>
                  </a:lnTo>
                  <a:lnTo>
                    <a:pt x="250" y="16"/>
                  </a:lnTo>
                  <a:lnTo>
                    <a:pt x="263" y="31"/>
                  </a:lnTo>
                  <a:lnTo>
                    <a:pt x="274" y="47"/>
                  </a:lnTo>
                  <a:lnTo>
                    <a:pt x="283" y="66"/>
                  </a:lnTo>
                  <a:lnTo>
                    <a:pt x="292" y="84"/>
                  </a:lnTo>
                  <a:lnTo>
                    <a:pt x="303" y="102"/>
                  </a:lnTo>
                  <a:lnTo>
                    <a:pt x="316" y="1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8" name="Freeform 49"/>
            <p:cNvSpPr>
              <a:spLocks/>
            </p:cNvSpPr>
            <p:nvPr/>
          </p:nvSpPr>
          <p:spPr bwMode="auto">
            <a:xfrm>
              <a:off x="2653" y="3328"/>
              <a:ext cx="24" cy="20"/>
            </a:xfrm>
            <a:custGeom>
              <a:avLst/>
              <a:gdLst>
                <a:gd name="T0" fmla="*/ 2 w 47"/>
                <a:gd name="T1" fmla="*/ 0 h 40"/>
                <a:gd name="T2" fmla="*/ 0 w 47"/>
                <a:gd name="T3" fmla="*/ 1 h 40"/>
                <a:gd name="T4" fmla="*/ 1 w 47"/>
                <a:gd name="T5" fmla="*/ 1 h 40"/>
                <a:gd name="T6" fmla="*/ 1 w 47"/>
                <a:gd name="T7" fmla="*/ 1 h 40"/>
                <a:gd name="T8" fmla="*/ 1 w 47"/>
                <a:gd name="T9" fmla="*/ 1 h 40"/>
                <a:gd name="T10" fmla="*/ 2 w 47"/>
                <a:gd name="T11" fmla="*/ 1 h 40"/>
                <a:gd name="T12" fmla="*/ 2 w 47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0"/>
                <a:gd name="T23" fmla="*/ 47 w 47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0">
                  <a:moveTo>
                    <a:pt x="47" y="0"/>
                  </a:moveTo>
                  <a:lnTo>
                    <a:pt x="0" y="40"/>
                  </a:lnTo>
                  <a:lnTo>
                    <a:pt x="7" y="2"/>
                  </a:lnTo>
                  <a:lnTo>
                    <a:pt x="14" y="4"/>
                  </a:lnTo>
                  <a:lnTo>
                    <a:pt x="23" y="6"/>
                  </a:lnTo>
                  <a:lnTo>
                    <a:pt x="34" y="4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89" name="Freeform 50"/>
            <p:cNvSpPr>
              <a:spLocks/>
            </p:cNvSpPr>
            <p:nvPr/>
          </p:nvSpPr>
          <p:spPr bwMode="auto">
            <a:xfrm>
              <a:off x="2587" y="3344"/>
              <a:ext cx="25" cy="24"/>
            </a:xfrm>
            <a:custGeom>
              <a:avLst/>
              <a:gdLst>
                <a:gd name="T0" fmla="*/ 2 w 49"/>
                <a:gd name="T1" fmla="*/ 2 h 48"/>
                <a:gd name="T2" fmla="*/ 2 w 49"/>
                <a:gd name="T3" fmla="*/ 2 h 48"/>
                <a:gd name="T4" fmla="*/ 1 w 49"/>
                <a:gd name="T5" fmla="*/ 1 h 48"/>
                <a:gd name="T6" fmla="*/ 1 w 49"/>
                <a:gd name="T7" fmla="*/ 1 h 48"/>
                <a:gd name="T8" fmla="*/ 0 w 49"/>
                <a:gd name="T9" fmla="*/ 1 h 48"/>
                <a:gd name="T10" fmla="*/ 1 w 49"/>
                <a:gd name="T11" fmla="*/ 0 h 48"/>
                <a:gd name="T12" fmla="*/ 1 w 49"/>
                <a:gd name="T13" fmla="*/ 1 h 48"/>
                <a:gd name="T14" fmla="*/ 2 w 49"/>
                <a:gd name="T15" fmla="*/ 1 h 48"/>
                <a:gd name="T16" fmla="*/ 2 w 49"/>
                <a:gd name="T17" fmla="*/ 2 h 48"/>
                <a:gd name="T18" fmla="*/ 2 w 49"/>
                <a:gd name="T19" fmla="*/ 2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48"/>
                <a:gd name="T32" fmla="*/ 49 w 49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48">
                  <a:moveTo>
                    <a:pt x="49" y="48"/>
                  </a:moveTo>
                  <a:lnTo>
                    <a:pt x="40" y="41"/>
                  </a:lnTo>
                  <a:lnTo>
                    <a:pt x="23" y="26"/>
                  </a:lnTo>
                  <a:lnTo>
                    <a:pt x="9" y="13"/>
                  </a:lnTo>
                  <a:lnTo>
                    <a:pt x="0" y="2"/>
                  </a:lnTo>
                  <a:lnTo>
                    <a:pt x="22" y="0"/>
                  </a:lnTo>
                  <a:lnTo>
                    <a:pt x="27" y="8"/>
                  </a:lnTo>
                  <a:lnTo>
                    <a:pt x="36" y="22"/>
                  </a:lnTo>
                  <a:lnTo>
                    <a:pt x="44" y="39"/>
                  </a:lnTo>
                  <a:lnTo>
                    <a:pt x="49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0" name="Freeform 51"/>
            <p:cNvSpPr>
              <a:spLocks/>
            </p:cNvSpPr>
            <p:nvPr/>
          </p:nvSpPr>
          <p:spPr bwMode="auto">
            <a:xfrm>
              <a:off x="1881" y="3326"/>
              <a:ext cx="266" cy="131"/>
            </a:xfrm>
            <a:custGeom>
              <a:avLst/>
              <a:gdLst>
                <a:gd name="T0" fmla="*/ 16 w 533"/>
                <a:gd name="T1" fmla="*/ 1 h 263"/>
                <a:gd name="T2" fmla="*/ 16 w 533"/>
                <a:gd name="T3" fmla="*/ 2 h 263"/>
                <a:gd name="T4" fmla="*/ 15 w 533"/>
                <a:gd name="T5" fmla="*/ 3 h 263"/>
                <a:gd name="T6" fmla="*/ 15 w 533"/>
                <a:gd name="T7" fmla="*/ 3 h 263"/>
                <a:gd name="T8" fmla="*/ 14 w 533"/>
                <a:gd name="T9" fmla="*/ 4 h 263"/>
                <a:gd name="T10" fmla="*/ 14 w 533"/>
                <a:gd name="T11" fmla="*/ 5 h 263"/>
                <a:gd name="T12" fmla="*/ 13 w 533"/>
                <a:gd name="T13" fmla="*/ 5 h 263"/>
                <a:gd name="T14" fmla="*/ 13 w 533"/>
                <a:gd name="T15" fmla="*/ 6 h 263"/>
                <a:gd name="T16" fmla="*/ 13 w 533"/>
                <a:gd name="T17" fmla="*/ 7 h 263"/>
                <a:gd name="T18" fmla="*/ 12 w 533"/>
                <a:gd name="T19" fmla="*/ 7 h 263"/>
                <a:gd name="T20" fmla="*/ 11 w 533"/>
                <a:gd name="T21" fmla="*/ 7 h 263"/>
                <a:gd name="T22" fmla="*/ 10 w 533"/>
                <a:gd name="T23" fmla="*/ 7 h 263"/>
                <a:gd name="T24" fmla="*/ 9 w 533"/>
                <a:gd name="T25" fmla="*/ 7 h 263"/>
                <a:gd name="T26" fmla="*/ 9 w 533"/>
                <a:gd name="T27" fmla="*/ 7 h 263"/>
                <a:gd name="T28" fmla="*/ 8 w 533"/>
                <a:gd name="T29" fmla="*/ 7 h 263"/>
                <a:gd name="T30" fmla="*/ 7 w 533"/>
                <a:gd name="T31" fmla="*/ 7 h 263"/>
                <a:gd name="T32" fmla="*/ 7 w 533"/>
                <a:gd name="T33" fmla="*/ 7 h 263"/>
                <a:gd name="T34" fmla="*/ 6 w 533"/>
                <a:gd name="T35" fmla="*/ 7 h 263"/>
                <a:gd name="T36" fmla="*/ 6 w 533"/>
                <a:gd name="T37" fmla="*/ 7 h 263"/>
                <a:gd name="T38" fmla="*/ 5 w 533"/>
                <a:gd name="T39" fmla="*/ 7 h 263"/>
                <a:gd name="T40" fmla="*/ 4 w 533"/>
                <a:gd name="T41" fmla="*/ 7 h 263"/>
                <a:gd name="T42" fmla="*/ 4 w 533"/>
                <a:gd name="T43" fmla="*/ 7 h 263"/>
                <a:gd name="T44" fmla="*/ 3 w 533"/>
                <a:gd name="T45" fmla="*/ 8 h 263"/>
                <a:gd name="T46" fmla="*/ 3 w 533"/>
                <a:gd name="T47" fmla="*/ 8 h 263"/>
                <a:gd name="T48" fmla="*/ 2 w 533"/>
                <a:gd name="T49" fmla="*/ 8 h 263"/>
                <a:gd name="T50" fmla="*/ 0 w 533"/>
                <a:gd name="T51" fmla="*/ 6 h 263"/>
                <a:gd name="T52" fmla="*/ 5 w 533"/>
                <a:gd name="T53" fmla="*/ 1 h 263"/>
                <a:gd name="T54" fmla="*/ 6 w 533"/>
                <a:gd name="T55" fmla="*/ 1 h 263"/>
                <a:gd name="T56" fmla="*/ 6 w 533"/>
                <a:gd name="T57" fmla="*/ 2 h 263"/>
                <a:gd name="T58" fmla="*/ 6 w 533"/>
                <a:gd name="T59" fmla="*/ 2 h 263"/>
                <a:gd name="T60" fmla="*/ 7 w 533"/>
                <a:gd name="T61" fmla="*/ 2 h 263"/>
                <a:gd name="T62" fmla="*/ 7 w 533"/>
                <a:gd name="T63" fmla="*/ 2 h 263"/>
                <a:gd name="T64" fmla="*/ 8 w 533"/>
                <a:gd name="T65" fmla="*/ 3 h 263"/>
                <a:gd name="T66" fmla="*/ 8 w 533"/>
                <a:gd name="T67" fmla="*/ 3 h 263"/>
                <a:gd name="T68" fmla="*/ 8 w 533"/>
                <a:gd name="T69" fmla="*/ 3 h 263"/>
                <a:gd name="T70" fmla="*/ 13 w 533"/>
                <a:gd name="T71" fmla="*/ 0 h 263"/>
                <a:gd name="T72" fmla="*/ 14 w 533"/>
                <a:gd name="T73" fmla="*/ 0 h 263"/>
                <a:gd name="T74" fmla="*/ 14 w 533"/>
                <a:gd name="T75" fmla="*/ 0 h 263"/>
                <a:gd name="T76" fmla="*/ 14 w 533"/>
                <a:gd name="T77" fmla="*/ 0 h 263"/>
                <a:gd name="T78" fmla="*/ 15 w 533"/>
                <a:gd name="T79" fmla="*/ 0 h 263"/>
                <a:gd name="T80" fmla="*/ 15 w 533"/>
                <a:gd name="T81" fmla="*/ 1 h 263"/>
                <a:gd name="T82" fmla="*/ 15 w 533"/>
                <a:gd name="T83" fmla="*/ 1 h 263"/>
                <a:gd name="T84" fmla="*/ 16 w 533"/>
                <a:gd name="T85" fmla="*/ 1 h 263"/>
                <a:gd name="T86" fmla="*/ 16 w 533"/>
                <a:gd name="T87" fmla="*/ 1 h 2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3"/>
                <a:gd name="T133" fmla="*/ 0 h 263"/>
                <a:gd name="T134" fmla="*/ 533 w 533"/>
                <a:gd name="T135" fmla="*/ 263 h 2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3" h="263">
                  <a:moveTo>
                    <a:pt x="533" y="59"/>
                  </a:moveTo>
                  <a:lnTo>
                    <a:pt x="518" y="81"/>
                  </a:lnTo>
                  <a:lnTo>
                    <a:pt x="504" y="103"/>
                  </a:lnTo>
                  <a:lnTo>
                    <a:pt x="489" y="125"/>
                  </a:lnTo>
                  <a:lnTo>
                    <a:pt x="474" y="147"/>
                  </a:lnTo>
                  <a:lnTo>
                    <a:pt x="460" y="169"/>
                  </a:lnTo>
                  <a:lnTo>
                    <a:pt x="445" y="191"/>
                  </a:lnTo>
                  <a:lnTo>
                    <a:pt x="432" y="213"/>
                  </a:lnTo>
                  <a:lnTo>
                    <a:pt x="419" y="235"/>
                  </a:lnTo>
                  <a:lnTo>
                    <a:pt x="394" y="233"/>
                  </a:lnTo>
                  <a:lnTo>
                    <a:pt x="368" y="237"/>
                  </a:lnTo>
                  <a:lnTo>
                    <a:pt x="342" y="244"/>
                  </a:lnTo>
                  <a:lnTo>
                    <a:pt x="317" y="252"/>
                  </a:lnTo>
                  <a:lnTo>
                    <a:pt x="293" y="255"/>
                  </a:lnTo>
                  <a:lnTo>
                    <a:pt x="269" y="255"/>
                  </a:lnTo>
                  <a:lnTo>
                    <a:pt x="249" y="246"/>
                  </a:lnTo>
                  <a:lnTo>
                    <a:pt x="229" y="226"/>
                  </a:lnTo>
                  <a:lnTo>
                    <a:pt x="210" y="224"/>
                  </a:lnTo>
                  <a:lnTo>
                    <a:pt x="192" y="228"/>
                  </a:lnTo>
                  <a:lnTo>
                    <a:pt x="176" y="235"/>
                  </a:lnTo>
                  <a:lnTo>
                    <a:pt x="159" y="244"/>
                  </a:lnTo>
                  <a:lnTo>
                    <a:pt x="143" y="254"/>
                  </a:lnTo>
                  <a:lnTo>
                    <a:pt x="126" y="261"/>
                  </a:lnTo>
                  <a:lnTo>
                    <a:pt x="110" y="263"/>
                  </a:lnTo>
                  <a:lnTo>
                    <a:pt x="91" y="261"/>
                  </a:lnTo>
                  <a:lnTo>
                    <a:pt x="0" y="202"/>
                  </a:lnTo>
                  <a:lnTo>
                    <a:pt x="177" y="61"/>
                  </a:lnTo>
                  <a:lnTo>
                    <a:pt x="194" y="61"/>
                  </a:lnTo>
                  <a:lnTo>
                    <a:pt x="209" y="67"/>
                  </a:lnTo>
                  <a:lnTo>
                    <a:pt x="221" y="72"/>
                  </a:lnTo>
                  <a:lnTo>
                    <a:pt x="232" y="81"/>
                  </a:lnTo>
                  <a:lnTo>
                    <a:pt x="245" y="90"/>
                  </a:lnTo>
                  <a:lnTo>
                    <a:pt x="258" y="98"/>
                  </a:lnTo>
                  <a:lnTo>
                    <a:pt x="271" y="101"/>
                  </a:lnTo>
                  <a:lnTo>
                    <a:pt x="286" y="103"/>
                  </a:lnTo>
                  <a:lnTo>
                    <a:pt x="441" y="0"/>
                  </a:lnTo>
                  <a:lnTo>
                    <a:pt x="454" y="4"/>
                  </a:lnTo>
                  <a:lnTo>
                    <a:pt x="467" y="10"/>
                  </a:lnTo>
                  <a:lnTo>
                    <a:pt x="478" y="17"/>
                  </a:lnTo>
                  <a:lnTo>
                    <a:pt x="491" y="24"/>
                  </a:lnTo>
                  <a:lnTo>
                    <a:pt x="500" y="33"/>
                  </a:lnTo>
                  <a:lnTo>
                    <a:pt x="511" y="43"/>
                  </a:lnTo>
                  <a:lnTo>
                    <a:pt x="522" y="52"/>
                  </a:lnTo>
                  <a:lnTo>
                    <a:pt x="533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1" name="Freeform 52"/>
            <p:cNvSpPr>
              <a:spLocks/>
            </p:cNvSpPr>
            <p:nvPr/>
          </p:nvSpPr>
          <p:spPr bwMode="auto">
            <a:xfrm>
              <a:off x="1957" y="2832"/>
              <a:ext cx="386" cy="320"/>
            </a:xfrm>
            <a:custGeom>
              <a:avLst/>
              <a:gdLst>
                <a:gd name="T0" fmla="*/ 23 w 771"/>
                <a:gd name="T1" fmla="*/ 1 h 640"/>
                <a:gd name="T2" fmla="*/ 22 w 771"/>
                <a:gd name="T3" fmla="*/ 1 h 640"/>
                <a:gd name="T4" fmla="*/ 21 w 771"/>
                <a:gd name="T5" fmla="*/ 1 h 640"/>
                <a:gd name="T6" fmla="*/ 20 w 771"/>
                <a:gd name="T7" fmla="*/ 3 h 640"/>
                <a:gd name="T8" fmla="*/ 18 w 771"/>
                <a:gd name="T9" fmla="*/ 5 h 640"/>
                <a:gd name="T10" fmla="*/ 17 w 771"/>
                <a:gd name="T11" fmla="*/ 6 h 640"/>
                <a:gd name="T12" fmla="*/ 17 w 771"/>
                <a:gd name="T13" fmla="*/ 5 h 640"/>
                <a:gd name="T14" fmla="*/ 16 w 771"/>
                <a:gd name="T15" fmla="*/ 3 h 640"/>
                <a:gd name="T16" fmla="*/ 15 w 771"/>
                <a:gd name="T17" fmla="*/ 3 h 640"/>
                <a:gd name="T18" fmla="*/ 14 w 771"/>
                <a:gd name="T19" fmla="*/ 3 h 640"/>
                <a:gd name="T20" fmla="*/ 13 w 771"/>
                <a:gd name="T21" fmla="*/ 3 h 640"/>
                <a:gd name="T22" fmla="*/ 12 w 771"/>
                <a:gd name="T23" fmla="*/ 5 h 640"/>
                <a:gd name="T24" fmla="*/ 10 w 771"/>
                <a:gd name="T25" fmla="*/ 6 h 640"/>
                <a:gd name="T26" fmla="*/ 9 w 771"/>
                <a:gd name="T27" fmla="*/ 7 h 640"/>
                <a:gd name="T28" fmla="*/ 9 w 771"/>
                <a:gd name="T29" fmla="*/ 5 h 640"/>
                <a:gd name="T30" fmla="*/ 9 w 771"/>
                <a:gd name="T31" fmla="*/ 3 h 640"/>
                <a:gd name="T32" fmla="*/ 8 w 771"/>
                <a:gd name="T33" fmla="*/ 3 h 640"/>
                <a:gd name="T34" fmla="*/ 7 w 771"/>
                <a:gd name="T35" fmla="*/ 3 h 640"/>
                <a:gd name="T36" fmla="*/ 6 w 771"/>
                <a:gd name="T37" fmla="*/ 3 h 640"/>
                <a:gd name="T38" fmla="*/ 5 w 771"/>
                <a:gd name="T39" fmla="*/ 5 h 640"/>
                <a:gd name="T40" fmla="*/ 2 w 771"/>
                <a:gd name="T41" fmla="*/ 11 h 640"/>
                <a:gd name="T42" fmla="*/ 0 w 771"/>
                <a:gd name="T43" fmla="*/ 18 h 640"/>
                <a:gd name="T44" fmla="*/ 1 w 771"/>
                <a:gd name="T45" fmla="*/ 19 h 640"/>
                <a:gd name="T46" fmla="*/ 1 w 771"/>
                <a:gd name="T47" fmla="*/ 20 h 640"/>
                <a:gd name="T48" fmla="*/ 3 w 771"/>
                <a:gd name="T49" fmla="*/ 20 h 640"/>
                <a:gd name="T50" fmla="*/ 4 w 771"/>
                <a:gd name="T51" fmla="*/ 20 h 640"/>
                <a:gd name="T52" fmla="*/ 4 w 771"/>
                <a:gd name="T53" fmla="*/ 19 h 640"/>
                <a:gd name="T54" fmla="*/ 5 w 771"/>
                <a:gd name="T55" fmla="*/ 18 h 640"/>
                <a:gd name="T56" fmla="*/ 5 w 771"/>
                <a:gd name="T57" fmla="*/ 17 h 640"/>
                <a:gd name="T58" fmla="*/ 5 w 771"/>
                <a:gd name="T59" fmla="*/ 17 h 640"/>
                <a:gd name="T60" fmla="*/ 6 w 771"/>
                <a:gd name="T61" fmla="*/ 17 h 640"/>
                <a:gd name="T62" fmla="*/ 7 w 771"/>
                <a:gd name="T63" fmla="*/ 17 h 640"/>
                <a:gd name="T64" fmla="*/ 8 w 771"/>
                <a:gd name="T65" fmla="*/ 17 h 640"/>
                <a:gd name="T66" fmla="*/ 9 w 771"/>
                <a:gd name="T67" fmla="*/ 15 h 640"/>
                <a:gd name="T68" fmla="*/ 10 w 771"/>
                <a:gd name="T69" fmla="*/ 13 h 640"/>
                <a:gd name="T70" fmla="*/ 10 w 771"/>
                <a:gd name="T71" fmla="*/ 13 h 640"/>
                <a:gd name="T72" fmla="*/ 10 w 771"/>
                <a:gd name="T73" fmla="*/ 14 h 640"/>
                <a:gd name="T74" fmla="*/ 10 w 771"/>
                <a:gd name="T75" fmla="*/ 17 h 640"/>
                <a:gd name="T76" fmla="*/ 11 w 771"/>
                <a:gd name="T77" fmla="*/ 18 h 640"/>
                <a:gd name="T78" fmla="*/ 13 w 771"/>
                <a:gd name="T79" fmla="*/ 18 h 640"/>
                <a:gd name="T80" fmla="*/ 13 w 771"/>
                <a:gd name="T81" fmla="*/ 17 h 640"/>
                <a:gd name="T82" fmla="*/ 15 w 771"/>
                <a:gd name="T83" fmla="*/ 14 h 640"/>
                <a:gd name="T84" fmla="*/ 18 w 771"/>
                <a:gd name="T85" fmla="*/ 11 h 640"/>
                <a:gd name="T86" fmla="*/ 19 w 771"/>
                <a:gd name="T87" fmla="*/ 11 h 640"/>
                <a:gd name="T88" fmla="*/ 20 w 771"/>
                <a:gd name="T89" fmla="*/ 12 h 640"/>
                <a:gd name="T90" fmla="*/ 21 w 771"/>
                <a:gd name="T91" fmla="*/ 12 h 640"/>
                <a:gd name="T92" fmla="*/ 22 w 771"/>
                <a:gd name="T93" fmla="*/ 12 h 640"/>
                <a:gd name="T94" fmla="*/ 23 w 771"/>
                <a:gd name="T95" fmla="*/ 11 h 640"/>
                <a:gd name="T96" fmla="*/ 23 w 771"/>
                <a:gd name="T97" fmla="*/ 10 h 640"/>
                <a:gd name="T98" fmla="*/ 24 w 771"/>
                <a:gd name="T99" fmla="*/ 5 h 640"/>
                <a:gd name="T100" fmla="*/ 25 w 771"/>
                <a:gd name="T101" fmla="*/ 3 h 640"/>
                <a:gd name="T102" fmla="*/ 24 w 771"/>
                <a:gd name="T103" fmla="*/ 1 h 6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71"/>
                <a:gd name="T157" fmla="*/ 0 h 640"/>
                <a:gd name="T158" fmla="*/ 771 w 771"/>
                <a:gd name="T159" fmla="*/ 640 h 6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71" h="640">
                  <a:moveTo>
                    <a:pt x="751" y="19"/>
                  </a:moveTo>
                  <a:lnTo>
                    <a:pt x="740" y="11"/>
                  </a:lnTo>
                  <a:lnTo>
                    <a:pt x="729" y="6"/>
                  </a:lnTo>
                  <a:lnTo>
                    <a:pt x="718" y="2"/>
                  </a:lnTo>
                  <a:lnTo>
                    <a:pt x="705" y="0"/>
                  </a:lnTo>
                  <a:lnTo>
                    <a:pt x="694" y="2"/>
                  </a:lnTo>
                  <a:lnTo>
                    <a:pt x="682" y="8"/>
                  </a:lnTo>
                  <a:lnTo>
                    <a:pt x="671" y="13"/>
                  </a:lnTo>
                  <a:lnTo>
                    <a:pt x="661" y="22"/>
                  </a:lnTo>
                  <a:lnTo>
                    <a:pt x="658" y="28"/>
                  </a:lnTo>
                  <a:lnTo>
                    <a:pt x="645" y="44"/>
                  </a:lnTo>
                  <a:lnTo>
                    <a:pt x="627" y="70"/>
                  </a:lnTo>
                  <a:lnTo>
                    <a:pt x="605" y="99"/>
                  </a:lnTo>
                  <a:lnTo>
                    <a:pt x="581" y="132"/>
                  </a:lnTo>
                  <a:lnTo>
                    <a:pt x="555" y="165"/>
                  </a:lnTo>
                  <a:lnTo>
                    <a:pt x="533" y="198"/>
                  </a:lnTo>
                  <a:lnTo>
                    <a:pt x="513" y="224"/>
                  </a:lnTo>
                  <a:lnTo>
                    <a:pt x="517" y="202"/>
                  </a:lnTo>
                  <a:lnTo>
                    <a:pt x="520" y="173"/>
                  </a:lnTo>
                  <a:lnTo>
                    <a:pt x="524" y="145"/>
                  </a:lnTo>
                  <a:lnTo>
                    <a:pt x="526" y="132"/>
                  </a:lnTo>
                  <a:lnTo>
                    <a:pt x="524" y="119"/>
                  </a:lnTo>
                  <a:lnTo>
                    <a:pt x="518" y="107"/>
                  </a:lnTo>
                  <a:lnTo>
                    <a:pt x="511" y="96"/>
                  </a:lnTo>
                  <a:lnTo>
                    <a:pt x="502" y="86"/>
                  </a:lnTo>
                  <a:lnTo>
                    <a:pt x="491" y="79"/>
                  </a:lnTo>
                  <a:lnTo>
                    <a:pt x="480" y="75"/>
                  </a:lnTo>
                  <a:lnTo>
                    <a:pt x="469" y="72"/>
                  </a:lnTo>
                  <a:lnTo>
                    <a:pt x="456" y="72"/>
                  </a:lnTo>
                  <a:lnTo>
                    <a:pt x="443" y="74"/>
                  </a:lnTo>
                  <a:lnTo>
                    <a:pt x="432" y="79"/>
                  </a:lnTo>
                  <a:lnTo>
                    <a:pt x="421" y="85"/>
                  </a:lnTo>
                  <a:lnTo>
                    <a:pt x="412" y="94"/>
                  </a:lnTo>
                  <a:lnTo>
                    <a:pt x="408" y="99"/>
                  </a:lnTo>
                  <a:lnTo>
                    <a:pt x="397" y="114"/>
                  </a:lnTo>
                  <a:lnTo>
                    <a:pt x="381" y="136"/>
                  </a:lnTo>
                  <a:lnTo>
                    <a:pt x="361" y="162"/>
                  </a:lnTo>
                  <a:lnTo>
                    <a:pt x="339" y="191"/>
                  </a:lnTo>
                  <a:lnTo>
                    <a:pt x="317" y="220"/>
                  </a:lnTo>
                  <a:lnTo>
                    <a:pt x="297" y="248"/>
                  </a:lnTo>
                  <a:lnTo>
                    <a:pt x="278" y="272"/>
                  </a:lnTo>
                  <a:lnTo>
                    <a:pt x="280" y="246"/>
                  </a:lnTo>
                  <a:lnTo>
                    <a:pt x="284" y="218"/>
                  </a:lnTo>
                  <a:lnTo>
                    <a:pt x="286" y="193"/>
                  </a:lnTo>
                  <a:lnTo>
                    <a:pt x="287" y="167"/>
                  </a:lnTo>
                  <a:lnTo>
                    <a:pt x="286" y="134"/>
                  </a:lnTo>
                  <a:lnTo>
                    <a:pt x="282" y="116"/>
                  </a:lnTo>
                  <a:lnTo>
                    <a:pt x="273" y="101"/>
                  </a:lnTo>
                  <a:lnTo>
                    <a:pt x="260" y="88"/>
                  </a:lnTo>
                  <a:lnTo>
                    <a:pt x="244" y="79"/>
                  </a:lnTo>
                  <a:lnTo>
                    <a:pt x="231" y="75"/>
                  </a:lnTo>
                  <a:lnTo>
                    <a:pt x="218" y="75"/>
                  </a:lnTo>
                  <a:lnTo>
                    <a:pt x="207" y="77"/>
                  </a:lnTo>
                  <a:lnTo>
                    <a:pt x="194" y="83"/>
                  </a:lnTo>
                  <a:lnTo>
                    <a:pt x="185" y="88"/>
                  </a:lnTo>
                  <a:lnTo>
                    <a:pt x="174" y="97"/>
                  </a:lnTo>
                  <a:lnTo>
                    <a:pt x="167" y="107"/>
                  </a:lnTo>
                  <a:lnTo>
                    <a:pt x="161" y="119"/>
                  </a:lnTo>
                  <a:lnTo>
                    <a:pt x="154" y="132"/>
                  </a:lnTo>
                  <a:lnTo>
                    <a:pt x="135" y="167"/>
                  </a:lnTo>
                  <a:lnTo>
                    <a:pt x="110" y="220"/>
                  </a:lnTo>
                  <a:lnTo>
                    <a:pt x="80" y="284"/>
                  </a:lnTo>
                  <a:lnTo>
                    <a:pt x="51" y="356"/>
                  </a:lnTo>
                  <a:lnTo>
                    <a:pt x="25" y="431"/>
                  </a:lnTo>
                  <a:lnTo>
                    <a:pt x="7" y="503"/>
                  </a:lnTo>
                  <a:lnTo>
                    <a:pt x="0" y="567"/>
                  </a:lnTo>
                  <a:lnTo>
                    <a:pt x="0" y="580"/>
                  </a:lnTo>
                  <a:lnTo>
                    <a:pt x="2" y="592"/>
                  </a:lnTo>
                  <a:lnTo>
                    <a:pt x="5" y="603"/>
                  </a:lnTo>
                  <a:lnTo>
                    <a:pt x="11" y="614"/>
                  </a:lnTo>
                  <a:lnTo>
                    <a:pt x="20" y="624"/>
                  </a:lnTo>
                  <a:lnTo>
                    <a:pt x="29" y="631"/>
                  </a:lnTo>
                  <a:lnTo>
                    <a:pt x="40" y="636"/>
                  </a:lnTo>
                  <a:lnTo>
                    <a:pt x="53" y="640"/>
                  </a:lnTo>
                  <a:lnTo>
                    <a:pt x="66" y="640"/>
                  </a:lnTo>
                  <a:lnTo>
                    <a:pt x="79" y="638"/>
                  </a:lnTo>
                  <a:lnTo>
                    <a:pt x="90" y="635"/>
                  </a:lnTo>
                  <a:lnTo>
                    <a:pt x="101" y="629"/>
                  </a:lnTo>
                  <a:lnTo>
                    <a:pt x="110" y="620"/>
                  </a:lnTo>
                  <a:lnTo>
                    <a:pt x="117" y="611"/>
                  </a:lnTo>
                  <a:lnTo>
                    <a:pt x="123" y="600"/>
                  </a:lnTo>
                  <a:lnTo>
                    <a:pt x="126" y="587"/>
                  </a:lnTo>
                  <a:lnTo>
                    <a:pt x="128" y="569"/>
                  </a:lnTo>
                  <a:lnTo>
                    <a:pt x="130" y="548"/>
                  </a:lnTo>
                  <a:lnTo>
                    <a:pt x="132" y="530"/>
                  </a:lnTo>
                  <a:lnTo>
                    <a:pt x="134" y="512"/>
                  </a:lnTo>
                  <a:lnTo>
                    <a:pt x="135" y="514"/>
                  </a:lnTo>
                  <a:lnTo>
                    <a:pt x="137" y="515"/>
                  </a:lnTo>
                  <a:lnTo>
                    <a:pt x="137" y="517"/>
                  </a:lnTo>
                  <a:lnTo>
                    <a:pt x="139" y="519"/>
                  </a:lnTo>
                  <a:lnTo>
                    <a:pt x="148" y="528"/>
                  </a:lnTo>
                  <a:lnTo>
                    <a:pt x="159" y="534"/>
                  </a:lnTo>
                  <a:lnTo>
                    <a:pt x="172" y="539"/>
                  </a:lnTo>
                  <a:lnTo>
                    <a:pt x="183" y="541"/>
                  </a:lnTo>
                  <a:lnTo>
                    <a:pt x="196" y="539"/>
                  </a:lnTo>
                  <a:lnTo>
                    <a:pt x="207" y="537"/>
                  </a:lnTo>
                  <a:lnTo>
                    <a:pt x="218" y="532"/>
                  </a:lnTo>
                  <a:lnTo>
                    <a:pt x="229" y="525"/>
                  </a:lnTo>
                  <a:lnTo>
                    <a:pt x="233" y="521"/>
                  </a:lnTo>
                  <a:lnTo>
                    <a:pt x="240" y="512"/>
                  </a:lnTo>
                  <a:lnTo>
                    <a:pt x="253" y="499"/>
                  </a:lnTo>
                  <a:lnTo>
                    <a:pt x="267" y="482"/>
                  </a:lnTo>
                  <a:lnTo>
                    <a:pt x="284" y="466"/>
                  </a:lnTo>
                  <a:lnTo>
                    <a:pt x="300" y="448"/>
                  </a:lnTo>
                  <a:lnTo>
                    <a:pt x="315" y="431"/>
                  </a:lnTo>
                  <a:lnTo>
                    <a:pt x="326" y="416"/>
                  </a:lnTo>
                  <a:lnTo>
                    <a:pt x="324" y="429"/>
                  </a:lnTo>
                  <a:lnTo>
                    <a:pt x="320" y="440"/>
                  </a:lnTo>
                  <a:lnTo>
                    <a:pt x="319" y="453"/>
                  </a:lnTo>
                  <a:lnTo>
                    <a:pt x="315" y="466"/>
                  </a:lnTo>
                  <a:lnTo>
                    <a:pt x="315" y="473"/>
                  </a:lnTo>
                  <a:lnTo>
                    <a:pt x="315" y="488"/>
                  </a:lnTo>
                  <a:lnTo>
                    <a:pt x="317" y="506"/>
                  </a:lnTo>
                  <a:lnTo>
                    <a:pt x="320" y="521"/>
                  </a:lnTo>
                  <a:lnTo>
                    <a:pt x="328" y="532"/>
                  </a:lnTo>
                  <a:lnTo>
                    <a:pt x="337" y="541"/>
                  </a:lnTo>
                  <a:lnTo>
                    <a:pt x="348" y="547"/>
                  </a:lnTo>
                  <a:lnTo>
                    <a:pt x="359" y="552"/>
                  </a:lnTo>
                  <a:lnTo>
                    <a:pt x="372" y="554"/>
                  </a:lnTo>
                  <a:lnTo>
                    <a:pt x="385" y="554"/>
                  </a:lnTo>
                  <a:lnTo>
                    <a:pt x="396" y="550"/>
                  </a:lnTo>
                  <a:lnTo>
                    <a:pt x="408" y="545"/>
                  </a:lnTo>
                  <a:lnTo>
                    <a:pt x="414" y="539"/>
                  </a:lnTo>
                  <a:lnTo>
                    <a:pt x="429" y="521"/>
                  </a:lnTo>
                  <a:lnTo>
                    <a:pt x="451" y="497"/>
                  </a:lnTo>
                  <a:lnTo>
                    <a:pt x="478" y="466"/>
                  </a:lnTo>
                  <a:lnTo>
                    <a:pt x="507" y="433"/>
                  </a:lnTo>
                  <a:lnTo>
                    <a:pt x="537" y="400"/>
                  </a:lnTo>
                  <a:lnTo>
                    <a:pt x="562" y="369"/>
                  </a:lnTo>
                  <a:lnTo>
                    <a:pt x="584" y="343"/>
                  </a:lnTo>
                  <a:lnTo>
                    <a:pt x="586" y="354"/>
                  </a:lnTo>
                  <a:lnTo>
                    <a:pt x="592" y="365"/>
                  </a:lnTo>
                  <a:lnTo>
                    <a:pt x="597" y="374"/>
                  </a:lnTo>
                  <a:lnTo>
                    <a:pt x="605" y="382"/>
                  </a:lnTo>
                  <a:lnTo>
                    <a:pt x="614" y="389"/>
                  </a:lnTo>
                  <a:lnTo>
                    <a:pt x="623" y="394"/>
                  </a:lnTo>
                  <a:lnTo>
                    <a:pt x="634" y="396"/>
                  </a:lnTo>
                  <a:lnTo>
                    <a:pt x="647" y="398"/>
                  </a:lnTo>
                  <a:lnTo>
                    <a:pt x="660" y="396"/>
                  </a:lnTo>
                  <a:lnTo>
                    <a:pt x="671" y="393"/>
                  </a:lnTo>
                  <a:lnTo>
                    <a:pt x="682" y="387"/>
                  </a:lnTo>
                  <a:lnTo>
                    <a:pt x="693" y="380"/>
                  </a:lnTo>
                  <a:lnTo>
                    <a:pt x="700" y="371"/>
                  </a:lnTo>
                  <a:lnTo>
                    <a:pt x="705" y="360"/>
                  </a:lnTo>
                  <a:lnTo>
                    <a:pt x="709" y="347"/>
                  </a:lnTo>
                  <a:lnTo>
                    <a:pt x="711" y="334"/>
                  </a:lnTo>
                  <a:lnTo>
                    <a:pt x="715" y="299"/>
                  </a:lnTo>
                  <a:lnTo>
                    <a:pt x="722" y="259"/>
                  </a:lnTo>
                  <a:lnTo>
                    <a:pt x="731" y="213"/>
                  </a:lnTo>
                  <a:lnTo>
                    <a:pt x="742" y="169"/>
                  </a:lnTo>
                  <a:lnTo>
                    <a:pt x="753" y="130"/>
                  </a:lnTo>
                  <a:lnTo>
                    <a:pt x="762" y="97"/>
                  </a:lnTo>
                  <a:lnTo>
                    <a:pt x="769" y="74"/>
                  </a:lnTo>
                  <a:lnTo>
                    <a:pt x="771" y="66"/>
                  </a:lnTo>
                  <a:lnTo>
                    <a:pt x="771" y="53"/>
                  </a:lnTo>
                  <a:lnTo>
                    <a:pt x="768" y="39"/>
                  </a:lnTo>
                  <a:lnTo>
                    <a:pt x="760" y="28"/>
                  </a:lnTo>
                  <a:lnTo>
                    <a:pt x="751" y="19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2" name="Freeform 53"/>
            <p:cNvSpPr>
              <a:spLocks/>
            </p:cNvSpPr>
            <p:nvPr/>
          </p:nvSpPr>
          <p:spPr bwMode="auto">
            <a:xfrm>
              <a:off x="2169" y="2882"/>
              <a:ext cx="1" cy="2"/>
            </a:xfrm>
            <a:custGeom>
              <a:avLst/>
              <a:gdLst>
                <a:gd name="T0" fmla="*/ 0 w 2"/>
                <a:gd name="T1" fmla="*/ 0 h 6"/>
                <a:gd name="T2" fmla="*/ 1 w 2"/>
                <a:gd name="T3" fmla="*/ 0 h 6"/>
                <a:gd name="T4" fmla="*/ 1 w 2"/>
                <a:gd name="T5" fmla="*/ 0 h 6"/>
                <a:gd name="T6" fmla="*/ 1 w 2"/>
                <a:gd name="T7" fmla="*/ 0 h 6"/>
                <a:gd name="T8" fmla="*/ 0 w 2"/>
                <a:gd name="T9" fmla="*/ 0 h 6"/>
                <a:gd name="T10" fmla="*/ 0 w 2"/>
                <a:gd name="T11" fmla="*/ 0 h 6"/>
                <a:gd name="T12" fmla="*/ 0 w 2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6"/>
                <a:gd name="T23" fmla="*/ 2 w 2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6">
                  <a:moveTo>
                    <a:pt x="0" y="4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2CC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3" name="Freeform 54"/>
            <p:cNvSpPr>
              <a:spLocks/>
            </p:cNvSpPr>
            <p:nvPr/>
          </p:nvSpPr>
          <p:spPr bwMode="auto">
            <a:xfrm>
              <a:off x="2243" y="2844"/>
              <a:ext cx="98" cy="139"/>
            </a:xfrm>
            <a:custGeom>
              <a:avLst/>
              <a:gdLst>
                <a:gd name="T0" fmla="*/ 1 w 196"/>
                <a:gd name="T1" fmla="*/ 0 h 279"/>
                <a:gd name="T2" fmla="*/ 1 w 196"/>
                <a:gd name="T3" fmla="*/ 0 h 279"/>
                <a:gd name="T4" fmla="*/ 2 w 196"/>
                <a:gd name="T5" fmla="*/ 2 h 279"/>
                <a:gd name="T6" fmla="*/ 2 w 196"/>
                <a:gd name="T7" fmla="*/ 2 h 279"/>
                <a:gd name="T8" fmla="*/ 2 w 196"/>
                <a:gd name="T9" fmla="*/ 4 h 279"/>
                <a:gd name="T10" fmla="*/ 3 w 196"/>
                <a:gd name="T11" fmla="*/ 5 h 279"/>
                <a:gd name="T12" fmla="*/ 3 w 196"/>
                <a:gd name="T13" fmla="*/ 6 h 279"/>
                <a:gd name="T14" fmla="*/ 3 w 196"/>
                <a:gd name="T15" fmla="*/ 7 h 279"/>
                <a:gd name="T16" fmla="*/ 3 w 196"/>
                <a:gd name="T17" fmla="*/ 8 h 279"/>
                <a:gd name="T18" fmla="*/ 3 w 196"/>
                <a:gd name="T19" fmla="*/ 7 h 279"/>
                <a:gd name="T20" fmla="*/ 5 w 196"/>
                <a:gd name="T21" fmla="*/ 7 h 279"/>
                <a:gd name="T22" fmla="*/ 5 w 196"/>
                <a:gd name="T23" fmla="*/ 7 h 279"/>
                <a:gd name="T24" fmla="*/ 5 w 196"/>
                <a:gd name="T25" fmla="*/ 7 h 279"/>
                <a:gd name="T26" fmla="*/ 5 w 196"/>
                <a:gd name="T27" fmla="*/ 7 h 279"/>
                <a:gd name="T28" fmla="*/ 6 w 196"/>
                <a:gd name="T29" fmla="*/ 7 h 279"/>
                <a:gd name="T30" fmla="*/ 6 w 196"/>
                <a:gd name="T31" fmla="*/ 7 h 279"/>
                <a:gd name="T32" fmla="*/ 6 w 196"/>
                <a:gd name="T33" fmla="*/ 7 h 279"/>
                <a:gd name="T34" fmla="*/ 6 w 196"/>
                <a:gd name="T35" fmla="*/ 7 h 279"/>
                <a:gd name="T36" fmla="*/ 6 w 196"/>
                <a:gd name="T37" fmla="*/ 7 h 279"/>
                <a:gd name="T38" fmla="*/ 6 w 196"/>
                <a:gd name="T39" fmla="*/ 7 h 279"/>
                <a:gd name="T40" fmla="*/ 6 w 196"/>
                <a:gd name="T41" fmla="*/ 7 h 279"/>
                <a:gd name="T42" fmla="*/ 6 w 196"/>
                <a:gd name="T43" fmla="*/ 8 h 279"/>
                <a:gd name="T44" fmla="*/ 6 w 196"/>
                <a:gd name="T45" fmla="*/ 8 h 279"/>
                <a:gd name="T46" fmla="*/ 5 w 196"/>
                <a:gd name="T47" fmla="*/ 8 h 279"/>
                <a:gd name="T48" fmla="*/ 5 w 196"/>
                <a:gd name="T49" fmla="*/ 8 h 279"/>
                <a:gd name="T50" fmla="*/ 5 w 196"/>
                <a:gd name="T51" fmla="*/ 8 h 279"/>
                <a:gd name="T52" fmla="*/ 3 w 196"/>
                <a:gd name="T53" fmla="*/ 8 h 279"/>
                <a:gd name="T54" fmla="*/ 3 w 196"/>
                <a:gd name="T55" fmla="*/ 8 h 279"/>
                <a:gd name="T56" fmla="*/ 3 w 196"/>
                <a:gd name="T57" fmla="*/ 8 h 279"/>
                <a:gd name="T58" fmla="*/ 3 w 196"/>
                <a:gd name="T59" fmla="*/ 7 h 279"/>
                <a:gd name="T60" fmla="*/ 3 w 196"/>
                <a:gd name="T61" fmla="*/ 6 h 279"/>
                <a:gd name="T62" fmla="*/ 2 w 196"/>
                <a:gd name="T63" fmla="*/ 5 h 279"/>
                <a:gd name="T64" fmla="*/ 2 w 196"/>
                <a:gd name="T65" fmla="*/ 4 h 279"/>
                <a:gd name="T66" fmla="*/ 2 w 196"/>
                <a:gd name="T67" fmla="*/ 3 h 279"/>
                <a:gd name="T68" fmla="*/ 1 w 196"/>
                <a:gd name="T69" fmla="*/ 2 h 279"/>
                <a:gd name="T70" fmla="*/ 1 w 196"/>
                <a:gd name="T71" fmla="*/ 1 h 279"/>
                <a:gd name="T72" fmla="*/ 0 w 196"/>
                <a:gd name="T73" fmla="*/ 0 h 279"/>
                <a:gd name="T74" fmla="*/ 1 w 196"/>
                <a:gd name="T75" fmla="*/ 0 h 2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96"/>
                <a:gd name="T115" fmla="*/ 0 h 279"/>
                <a:gd name="T116" fmla="*/ 196 w 196"/>
                <a:gd name="T117" fmla="*/ 279 h 2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96" h="279">
                  <a:moveTo>
                    <a:pt x="14" y="0"/>
                  </a:moveTo>
                  <a:lnTo>
                    <a:pt x="31" y="31"/>
                  </a:lnTo>
                  <a:lnTo>
                    <a:pt x="44" y="64"/>
                  </a:lnTo>
                  <a:lnTo>
                    <a:pt x="55" y="95"/>
                  </a:lnTo>
                  <a:lnTo>
                    <a:pt x="64" y="128"/>
                  </a:lnTo>
                  <a:lnTo>
                    <a:pt x="75" y="161"/>
                  </a:lnTo>
                  <a:lnTo>
                    <a:pt x="86" y="193"/>
                  </a:lnTo>
                  <a:lnTo>
                    <a:pt x="97" y="226"/>
                  </a:lnTo>
                  <a:lnTo>
                    <a:pt x="111" y="257"/>
                  </a:lnTo>
                  <a:lnTo>
                    <a:pt x="121" y="255"/>
                  </a:lnTo>
                  <a:lnTo>
                    <a:pt x="130" y="251"/>
                  </a:lnTo>
                  <a:lnTo>
                    <a:pt x="141" y="249"/>
                  </a:lnTo>
                  <a:lnTo>
                    <a:pt x="150" y="246"/>
                  </a:lnTo>
                  <a:lnTo>
                    <a:pt x="159" y="244"/>
                  </a:lnTo>
                  <a:lnTo>
                    <a:pt x="170" y="242"/>
                  </a:lnTo>
                  <a:lnTo>
                    <a:pt x="179" y="240"/>
                  </a:lnTo>
                  <a:lnTo>
                    <a:pt x="190" y="240"/>
                  </a:lnTo>
                  <a:lnTo>
                    <a:pt x="192" y="244"/>
                  </a:lnTo>
                  <a:lnTo>
                    <a:pt x="194" y="248"/>
                  </a:lnTo>
                  <a:lnTo>
                    <a:pt x="196" y="251"/>
                  </a:lnTo>
                  <a:lnTo>
                    <a:pt x="196" y="255"/>
                  </a:lnTo>
                  <a:lnTo>
                    <a:pt x="183" y="259"/>
                  </a:lnTo>
                  <a:lnTo>
                    <a:pt x="172" y="262"/>
                  </a:lnTo>
                  <a:lnTo>
                    <a:pt x="159" y="266"/>
                  </a:lnTo>
                  <a:lnTo>
                    <a:pt x="148" y="270"/>
                  </a:lnTo>
                  <a:lnTo>
                    <a:pt x="135" y="273"/>
                  </a:lnTo>
                  <a:lnTo>
                    <a:pt x="122" y="275"/>
                  </a:lnTo>
                  <a:lnTo>
                    <a:pt x="111" y="277"/>
                  </a:lnTo>
                  <a:lnTo>
                    <a:pt x="99" y="279"/>
                  </a:lnTo>
                  <a:lnTo>
                    <a:pt x="84" y="246"/>
                  </a:lnTo>
                  <a:lnTo>
                    <a:pt x="71" y="213"/>
                  </a:lnTo>
                  <a:lnTo>
                    <a:pt x="60" y="178"/>
                  </a:lnTo>
                  <a:lnTo>
                    <a:pt x="51" y="143"/>
                  </a:lnTo>
                  <a:lnTo>
                    <a:pt x="40" y="108"/>
                  </a:lnTo>
                  <a:lnTo>
                    <a:pt x="29" y="73"/>
                  </a:lnTo>
                  <a:lnTo>
                    <a:pt x="16" y="40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4" name="Freeform 55"/>
            <p:cNvSpPr>
              <a:spLocks/>
            </p:cNvSpPr>
            <p:nvPr/>
          </p:nvSpPr>
          <p:spPr bwMode="auto">
            <a:xfrm>
              <a:off x="2088" y="2872"/>
              <a:ext cx="79" cy="100"/>
            </a:xfrm>
            <a:custGeom>
              <a:avLst/>
              <a:gdLst>
                <a:gd name="T0" fmla="*/ 4 w 157"/>
                <a:gd name="T1" fmla="*/ 0 h 202"/>
                <a:gd name="T2" fmla="*/ 4 w 157"/>
                <a:gd name="T3" fmla="*/ 0 h 202"/>
                <a:gd name="T4" fmla="*/ 3 w 157"/>
                <a:gd name="T5" fmla="*/ 0 h 202"/>
                <a:gd name="T6" fmla="*/ 2 w 157"/>
                <a:gd name="T7" fmla="*/ 1 h 202"/>
                <a:gd name="T8" fmla="*/ 2 w 157"/>
                <a:gd name="T9" fmla="*/ 1 h 202"/>
                <a:gd name="T10" fmla="*/ 1 w 157"/>
                <a:gd name="T11" fmla="*/ 2 h 202"/>
                <a:gd name="T12" fmla="*/ 1 w 157"/>
                <a:gd name="T13" fmla="*/ 3 h 202"/>
                <a:gd name="T14" fmla="*/ 1 w 157"/>
                <a:gd name="T15" fmla="*/ 4 h 202"/>
                <a:gd name="T16" fmla="*/ 2 w 157"/>
                <a:gd name="T17" fmla="*/ 5 h 202"/>
                <a:gd name="T18" fmla="*/ 3 w 157"/>
                <a:gd name="T19" fmla="*/ 5 h 202"/>
                <a:gd name="T20" fmla="*/ 4 w 157"/>
                <a:gd name="T21" fmla="*/ 5 h 202"/>
                <a:gd name="T22" fmla="*/ 4 w 157"/>
                <a:gd name="T23" fmla="*/ 4 h 202"/>
                <a:gd name="T24" fmla="*/ 5 w 157"/>
                <a:gd name="T25" fmla="*/ 4 h 202"/>
                <a:gd name="T26" fmla="*/ 5 w 157"/>
                <a:gd name="T27" fmla="*/ 3 h 202"/>
                <a:gd name="T28" fmla="*/ 5 w 157"/>
                <a:gd name="T29" fmla="*/ 2 h 202"/>
                <a:gd name="T30" fmla="*/ 4 w 157"/>
                <a:gd name="T31" fmla="*/ 1 h 202"/>
                <a:gd name="T32" fmla="*/ 4 w 157"/>
                <a:gd name="T33" fmla="*/ 0 h 202"/>
                <a:gd name="T34" fmla="*/ 5 w 157"/>
                <a:gd name="T35" fmla="*/ 1 h 202"/>
                <a:gd name="T36" fmla="*/ 5 w 157"/>
                <a:gd name="T37" fmla="*/ 2 h 202"/>
                <a:gd name="T38" fmla="*/ 5 w 157"/>
                <a:gd name="T39" fmla="*/ 4 h 202"/>
                <a:gd name="T40" fmla="*/ 4 w 157"/>
                <a:gd name="T41" fmla="*/ 5 h 202"/>
                <a:gd name="T42" fmla="*/ 4 w 157"/>
                <a:gd name="T43" fmla="*/ 6 h 202"/>
                <a:gd name="T44" fmla="*/ 3 w 157"/>
                <a:gd name="T45" fmla="*/ 6 h 202"/>
                <a:gd name="T46" fmla="*/ 2 w 157"/>
                <a:gd name="T47" fmla="*/ 6 h 202"/>
                <a:gd name="T48" fmla="*/ 2 w 157"/>
                <a:gd name="T49" fmla="*/ 6 h 202"/>
                <a:gd name="T50" fmla="*/ 1 w 157"/>
                <a:gd name="T51" fmla="*/ 5 h 202"/>
                <a:gd name="T52" fmla="*/ 0 w 157"/>
                <a:gd name="T53" fmla="*/ 3 h 202"/>
                <a:gd name="T54" fmla="*/ 1 w 157"/>
                <a:gd name="T55" fmla="*/ 2 h 202"/>
                <a:gd name="T56" fmla="*/ 1 w 157"/>
                <a:gd name="T57" fmla="*/ 1 h 202"/>
                <a:gd name="T58" fmla="*/ 2 w 157"/>
                <a:gd name="T59" fmla="*/ 0 h 202"/>
                <a:gd name="T60" fmla="*/ 3 w 157"/>
                <a:gd name="T61" fmla="*/ 0 h 202"/>
                <a:gd name="T62" fmla="*/ 3 w 157"/>
                <a:gd name="T63" fmla="*/ 0 h 202"/>
                <a:gd name="T64" fmla="*/ 4 w 157"/>
                <a:gd name="T65" fmla="*/ 0 h 202"/>
                <a:gd name="T66" fmla="*/ 4 w 157"/>
                <a:gd name="T67" fmla="*/ 0 h 202"/>
                <a:gd name="T68" fmla="*/ 4 w 157"/>
                <a:gd name="T69" fmla="*/ 0 h 2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7"/>
                <a:gd name="T106" fmla="*/ 0 h 202"/>
                <a:gd name="T107" fmla="*/ 157 w 157"/>
                <a:gd name="T108" fmla="*/ 202 h 2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7" h="202">
                  <a:moveTo>
                    <a:pt x="124" y="17"/>
                  </a:moveTo>
                  <a:lnTo>
                    <a:pt x="124" y="20"/>
                  </a:lnTo>
                  <a:lnTo>
                    <a:pt x="112" y="20"/>
                  </a:lnTo>
                  <a:lnTo>
                    <a:pt x="99" y="20"/>
                  </a:lnTo>
                  <a:lnTo>
                    <a:pt x="86" y="20"/>
                  </a:lnTo>
                  <a:lnTo>
                    <a:pt x="73" y="26"/>
                  </a:lnTo>
                  <a:lnTo>
                    <a:pt x="64" y="35"/>
                  </a:lnTo>
                  <a:lnTo>
                    <a:pt x="53" y="42"/>
                  </a:lnTo>
                  <a:lnTo>
                    <a:pt x="46" y="53"/>
                  </a:lnTo>
                  <a:lnTo>
                    <a:pt x="36" y="62"/>
                  </a:lnTo>
                  <a:lnTo>
                    <a:pt x="29" y="73"/>
                  </a:lnTo>
                  <a:lnTo>
                    <a:pt x="24" y="84"/>
                  </a:lnTo>
                  <a:lnTo>
                    <a:pt x="18" y="95"/>
                  </a:lnTo>
                  <a:lnTo>
                    <a:pt x="14" y="108"/>
                  </a:lnTo>
                  <a:lnTo>
                    <a:pt x="20" y="128"/>
                  </a:lnTo>
                  <a:lnTo>
                    <a:pt x="27" y="150"/>
                  </a:lnTo>
                  <a:lnTo>
                    <a:pt x="40" y="169"/>
                  </a:lnTo>
                  <a:lnTo>
                    <a:pt x="57" y="183"/>
                  </a:lnTo>
                  <a:lnTo>
                    <a:pt x="68" y="183"/>
                  </a:lnTo>
                  <a:lnTo>
                    <a:pt x="79" y="182"/>
                  </a:lnTo>
                  <a:lnTo>
                    <a:pt x="88" y="178"/>
                  </a:lnTo>
                  <a:lnTo>
                    <a:pt x="97" y="172"/>
                  </a:lnTo>
                  <a:lnTo>
                    <a:pt x="106" y="165"/>
                  </a:lnTo>
                  <a:lnTo>
                    <a:pt x="115" y="158"/>
                  </a:lnTo>
                  <a:lnTo>
                    <a:pt x="123" y="149"/>
                  </a:lnTo>
                  <a:lnTo>
                    <a:pt x="130" y="141"/>
                  </a:lnTo>
                  <a:lnTo>
                    <a:pt x="137" y="125"/>
                  </a:lnTo>
                  <a:lnTo>
                    <a:pt x="139" y="108"/>
                  </a:lnTo>
                  <a:lnTo>
                    <a:pt x="137" y="92"/>
                  </a:lnTo>
                  <a:lnTo>
                    <a:pt x="134" y="75"/>
                  </a:lnTo>
                  <a:lnTo>
                    <a:pt x="128" y="62"/>
                  </a:lnTo>
                  <a:lnTo>
                    <a:pt x="113" y="53"/>
                  </a:lnTo>
                  <a:lnTo>
                    <a:pt x="106" y="44"/>
                  </a:lnTo>
                  <a:lnTo>
                    <a:pt x="113" y="31"/>
                  </a:lnTo>
                  <a:lnTo>
                    <a:pt x="128" y="35"/>
                  </a:lnTo>
                  <a:lnTo>
                    <a:pt x="141" y="44"/>
                  </a:lnTo>
                  <a:lnTo>
                    <a:pt x="148" y="57"/>
                  </a:lnTo>
                  <a:lnTo>
                    <a:pt x="156" y="70"/>
                  </a:lnTo>
                  <a:lnTo>
                    <a:pt x="157" y="101"/>
                  </a:lnTo>
                  <a:lnTo>
                    <a:pt x="156" y="132"/>
                  </a:lnTo>
                  <a:lnTo>
                    <a:pt x="143" y="161"/>
                  </a:lnTo>
                  <a:lnTo>
                    <a:pt x="119" y="182"/>
                  </a:lnTo>
                  <a:lnTo>
                    <a:pt x="110" y="187"/>
                  </a:lnTo>
                  <a:lnTo>
                    <a:pt x="101" y="193"/>
                  </a:lnTo>
                  <a:lnTo>
                    <a:pt x="91" y="196"/>
                  </a:lnTo>
                  <a:lnTo>
                    <a:pt x="82" y="200"/>
                  </a:lnTo>
                  <a:lnTo>
                    <a:pt x="71" y="202"/>
                  </a:lnTo>
                  <a:lnTo>
                    <a:pt x="62" y="202"/>
                  </a:lnTo>
                  <a:lnTo>
                    <a:pt x="53" y="200"/>
                  </a:lnTo>
                  <a:lnTo>
                    <a:pt x="42" y="196"/>
                  </a:lnTo>
                  <a:lnTo>
                    <a:pt x="25" y="182"/>
                  </a:lnTo>
                  <a:lnTo>
                    <a:pt x="14" y="165"/>
                  </a:lnTo>
                  <a:lnTo>
                    <a:pt x="7" y="147"/>
                  </a:lnTo>
                  <a:lnTo>
                    <a:pt x="0" y="127"/>
                  </a:lnTo>
                  <a:lnTo>
                    <a:pt x="0" y="105"/>
                  </a:lnTo>
                  <a:lnTo>
                    <a:pt x="3" y="86"/>
                  </a:lnTo>
                  <a:lnTo>
                    <a:pt x="9" y="70"/>
                  </a:lnTo>
                  <a:lnTo>
                    <a:pt x="16" y="55"/>
                  </a:lnTo>
                  <a:lnTo>
                    <a:pt x="25" y="42"/>
                  </a:lnTo>
                  <a:lnTo>
                    <a:pt x="38" y="29"/>
                  </a:lnTo>
                  <a:lnTo>
                    <a:pt x="51" y="18"/>
                  </a:lnTo>
                  <a:lnTo>
                    <a:pt x="66" y="9"/>
                  </a:lnTo>
                  <a:lnTo>
                    <a:pt x="73" y="7"/>
                  </a:lnTo>
                  <a:lnTo>
                    <a:pt x="80" y="4"/>
                  </a:lnTo>
                  <a:lnTo>
                    <a:pt x="90" y="2"/>
                  </a:lnTo>
                  <a:lnTo>
                    <a:pt x="99" y="0"/>
                  </a:lnTo>
                  <a:lnTo>
                    <a:pt x="106" y="0"/>
                  </a:lnTo>
                  <a:lnTo>
                    <a:pt x="115" y="4"/>
                  </a:lnTo>
                  <a:lnTo>
                    <a:pt x="121" y="7"/>
                  </a:lnTo>
                  <a:lnTo>
                    <a:pt x="12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5" name="Freeform 56"/>
            <p:cNvSpPr>
              <a:spLocks/>
            </p:cNvSpPr>
            <p:nvPr/>
          </p:nvSpPr>
          <p:spPr bwMode="auto">
            <a:xfrm>
              <a:off x="2169" y="2884"/>
              <a:ext cx="110" cy="147"/>
            </a:xfrm>
            <a:custGeom>
              <a:avLst/>
              <a:gdLst>
                <a:gd name="T0" fmla="*/ 2 w 222"/>
                <a:gd name="T1" fmla="*/ 2 h 293"/>
                <a:gd name="T2" fmla="*/ 3 w 222"/>
                <a:gd name="T3" fmla="*/ 4 h 293"/>
                <a:gd name="T4" fmla="*/ 5 w 222"/>
                <a:gd name="T5" fmla="*/ 6 h 293"/>
                <a:gd name="T6" fmla="*/ 6 w 222"/>
                <a:gd name="T7" fmla="*/ 7 h 293"/>
                <a:gd name="T8" fmla="*/ 6 w 222"/>
                <a:gd name="T9" fmla="*/ 9 h 293"/>
                <a:gd name="T10" fmla="*/ 6 w 222"/>
                <a:gd name="T11" fmla="*/ 9 h 293"/>
                <a:gd name="T12" fmla="*/ 6 w 222"/>
                <a:gd name="T13" fmla="*/ 8 h 293"/>
                <a:gd name="T14" fmla="*/ 5 w 222"/>
                <a:gd name="T15" fmla="*/ 8 h 293"/>
                <a:gd name="T16" fmla="*/ 5 w 222"/>
                <a:gd name="T17" fmla="*/ 7 h 293"/>
                <a:gd name="T18" fmla="*/ 4 w 222"/>
                <a:gd name="T19" fmla="*/ 6 h 293"/>
                <a:gd name="T20" fmla="*/ 4 w 222"/>
                <a:gd name="T21" fmla="*/ 6 h 293"/>
                <a:gd name="T22" fmla="*/ 3 w 222"/>
                <a:gd name="T23" fmla="*/ 6 h 293"/>
                <a:gd name="T24" fmla="*/ 2 w 222"/>
                <a:gd name="T25" fmla="*/ 6 h 293"/>
                <a:gd name="T26" fmla="*/ 2 w 222"/>
                <a:gd name="T27" fmla="*/ 6 h 293"/>
                <a:gd name="T28" fmla="*/ 2 w 222"/>
                <a:gd name="T29" fmla="*/ 6 h 293"/>
                <a:gd name="T30" fmla="*/ 2 w 222"/>
                <a:gd name="T31" fmla="*/ 5 h 293"/>
                <a:gd name="T32" fmla="*/ 2 w 222"/>
                <a:gd name="T33" fmla="*/ 5 h 293"/>
                <a:gd name="T34" fmla="*/ 2 w 222"/>
                <a:gd name="T35" fmla="*/ 5 h 293"/>
                <a:gd name="T36" fmla="*/ 3 w 222"/>
                <a:gd name="T37" fmla="*/ 5 h 293"/>
                <a:gd name="T38" fmla="*/ 3 w 222"/>
                <a:gd name="T39" fmla="*/ 5 h 293"/>
                <a:gd name="T40" fmla="*/ 3 w 222"/>
                <a:gd name="T41" fmla="*/ 5 h 293"/>
                <a:gd name="T42" fmla="*/ 3 w 222"/>
                <a:gd name="T43" fmla="*/ 4 h 293"/>
                <a:gd name="T44" fmla="*/ 3 w 222"/>
                <a:gd name="T45" fmla="*/ 3 h 293"/>
                <a:gd name="T46" fmla="*/ 2 w 222"/>
                <a:gd name="T47" fmla="*/ 2 h 293"/>
                <a:gd name="T48" fmla="*/ 2 w 222"/>
                <a:gd name="T49" fmla="*/ 3 h 293"/>
                <a:gd name="T50" fmla="*/ 1 w 222"/>
                <a:gd name="T51" fmla="*/ 5 h 293"/>
                <a:gd name="T52" fmla="*/ 0 w 222"/>
                <a:gd name="T53" fmla="*/ 8 h 293"/>
                <a:gd name="T54" fmla="*/ 0 w 222"/>
                <a:gd name="T55" fmla="*/ 9 h 293"/>
                <a:gd name="T56" fmla="*/ 0 w 222"/>
                <a:gd name="T57" fmla="*/ 10 h 293"/>
                <a:gd name="T58" fmla="*/ 0 w 222"/>
                <a:gd name="T59" fmla="*/ 9 h 293"/>
                <a:gd name="T60" fmla="*/ 0 w 222"/>
                <a:gd name="T61" fmla="*/ 9 h 293"/>
                <a:gd name="T62" fmla="*/ 0 w 222"/>
                <a:gd name="T63" fmla="*/ 6 h 293"/>
                <a:gd name="T64" fmla="*/ 1 w 222"/>
                <a:gd name="T65" fmla="*/ 3 h 293"/>
                <a:gd name="T66" fmla="*/ 1 w 222"/>
                <a:gd name="T67" fmla="*/ 1 h 29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2"/>
                <a:gd name="T103" fmla="*/ 0 h 293"/>
                <a:gd name="T104" fmla="*/ 222 w 222"/>
                <a:gd name="T105" fmla="*/ 293 h 29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2" h="293">
                  <a:moveTo>
                    <a:pt x="73" y="0"/>
                  </a:moveTo>
                  <a:lnTo>
                    <a:pt x="90" y="33"/>
                  </a:lnTo>
                  <a:lnTo>
                    <a:pt x="108" y="66"/>
                  </a:lnTo>
                  <a:lnTo>
                    <a:pt x="127" y="97"/>
                  </a:lnTo>
                  <a:lnTo>
                    <a:pt x="145" y="128"/>
                  </a:lnTo>
                  <a:lnTo>
                    <a:pt x="163" y="161"/>
                  </a:lnTo>
                  <a:lnTo>
                    <a:pt x="182" y="192"/>
                  </a:lnTo>
                  <a:lnTo>
                    <a:pt x="202" y="223"/>
                  </a:lnTo>
                  <a:lnTo>
                    <a:pt x="222" y="256"/>
                  </a:lnTo>
                  <a:lnTo>
                    <a:pt x="218" y="260"/>
                  </a:lnTo>
                  <a:lnTo>
                    <a:pt x="213" y="260"/>
                  </a:lnTo>
                  <a:lnTo>
                    <a:pt x="207" y="260"/>
                  </a:lnTo>
                  <a:lnTo>
                    <a:pt x="204" y="260"/>
                  </a:lnTo>
                  <a:lnTo>
                    <a:pt x="196" y="251"/>
                  </a:lnTo>
                  <a:lnTo>
                    <a:pt x="191" y="240"/>
                  </a:lnTo>
                  <a:lnTo>
                    <a:pt x="183" y="227"/>
                  </a:lnTo>
                  <a:lnTo>
                    <a:pt x="178" y="214"/>
                  </a:lnTo>
                  <a:lnTo>
                    <a:pt x="171" y="201"/>
                  </a:lnTo>
                  <a:lnTo>
                    <a:pt x="163" y="189"/>
                  </a:lnTo>
                  <a:lnTo>
                    <a:pt x="154" y="178"/>
                  </a:lnTo>
                  <a:lnTo>
                    <a:pt x="143" y="170"/>
                  </a:lnTo>
                  <a:lnTo>
                    <a:pt x="132" y="167"/>
                  </a:lnTo>
                  <a:lnTo>
                    <a:pt x="119" y="165"/>
                  </a:lnTo>
                  <a:lnTo>
                    <a:pt x="106" y="165"/>
                  </a:lnTo>
                  <a:lnTo>
                    <a:pt x="94" y="168"/>
                  </a:lnTo>
                  <a:lnTo>
                    <a:pt x="84" y="170"/>
                  </a:lnTo>
                  <a:lnTo>
                    <a:pt x="75" y="174"/>
                  </a:lnTo>
                  <a:lnTo>
                    <a:pt x="68" y="176"/>
                  </a:lnTo>
                  <a:lnTo>
                    <a:pt x="66" y="178"/>
                  </a:lnTo>
                  <a:lnTo>
                    <a:pt x="64" y="172"/>
                  </a:lnTo>
                  <a:lnTo>
                    <a:pt x="66" y="165"/>
                  </a:lnTo>
                  <a:lnTo>
                    <a:pt x="68" y="159"/>
                  </a:lnTo>
                  <a:lnTo>
                    <a:pt x="70" y="156"/>
                  </a:lnTo>
                  <a:lnTo>
                    <a:pt x="77" y="154"/>
                  </a:lnTo>
                  <a:lnTo>
                    <a:pt x="84" y="154"/>
                  </a:lnTo>
                  <a:lnTo>
                    <a:pt x="92" y="152"/>
                  </a:lnTo>
                  <a:lnTo>
                    <a:pt x="101" y="152"/>
                  </a:lnTo>
                  <a:lnTo>
                    <a:pt x="108" y="150"/>
                  </a:lnTo>
                  <a:lnTo>
                    <a:pt x="116" y="148"/>
                  </a:lnTo>
                  <a:lnTo>
                    <a:pt x="123" y="146"/>
                  </a:lnTo>
                  <a:lnTo>
                    <a:pt x="130" y="145"/>
                  </a:lnTo>
                  <a:lnTo>
                    <a:pt x="123" y="132"/>
                  </a:lnTo>
                  <a:lnTo>
                    <a:pt x="116" y="117"/>
                  </a:lnTo>
                  <a:lnTo>
                    <a:pt x="108" y="104"/>
                  </a:lnTo>
                  <a:lnTo>
                    <a:pt x="103" y="91"/>
                  </a:lnTo>
                  <a:lnTo>
                    <a:pt x="97" y="77"/>
                  </a:lnTo>
                  <a:lnTo>
                    <a:pt x="90" y="64"/>
                  </a:lnTo>
                  <a:lnTo>
                    <a:pt x="81" y="51"/>
                  </a:lnTo>
                  <a:lnTo>
                    <a:pt x="72" y="38"/>
                  </a:lnTo>
                  <a:lnTo>
                    <a:pt x="64" y="71"/>
                  </a:lnTo>
                  <a:lnTo>
                    <a:pt x="57" y="110"/>
                  </a:lnTo>
                  <a:lnTo>
                    <a:pt x="48" y="150"/>
                  </a:lnTo>
                  <a:lnTo>
                    <a:pt x="40" y="192"/>
                  </a:lnTo>
                  <a:lnTo>
                    <a:pt x="31" y="229"/>
                  </a:lnTo>
                  <a:lnTo>
                    <a:pt x="24" y="260"/>
                  </a:lnTo>
                  <a:lnTo>
                    <a:pt x="17" y="284"/>
                  </a:lnTo>
                  <a:lnTo>
                    <a:pt x="13" y="293"/>
                  </a:lnTo>
                  <a:lnTo>
                    <a:pt x="7" y="293"/>
                  </a:lnTo>
                  <a:lnTo>
                    <a:pt x="4" y="291"/>
                  </a:lnTo>
                  <a:lnTo>
                    <a:pt x="2" y="288"/>
                  </a:lnTo>
                  <a:lnTo>
                    <a:pt x="0" y="284"/>
                  </a:lnTo>
                  <a:lnTo>
                    <a:pt x="2" y="271"/>
                  </a:lnTo>
                  <a:lnTo>
                    <a:pt x="7" y="238"/>
                  </a:lnTo>
                  <a:lnTo>
                    <a:pt x="15" y="190"/>
                  </a:lnTo>
                  <a:lnTo>
                    <a:pt x="26" y="137"/>
                  </a:lnTo>
                  <a:lnTo>
                    <a:pt x="37" y="84"/>
                  </a:lnTo>
                  <a:lnTo>
                    <a:pt x="50" y="38"/>
                  </a:lnTo>
                  <a:lnTo>
                    <a:pt x="62" y="9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1496" name="Freeform 57"/>
            <p:cNvSpPr>
              <a:spLocks/>
            </p:cNvSpPr>
            <p:nvPr/>
          </p:nvSpPr>
          <p:spPr bwMode="auto">
            <a:xfrm>
              <a:off x="1959" y="2883"/>
              <a:ext cx="123" cy="194"/>
            </a:xfrm>
            <a:custGeom>
              <a:avLst/>
              <a:gdLst>
                <a:gd name="T0" fmla="*/ 5 w 246"/>
                <a:gd name="T1" fmla="*/ 1 h 389"/>
                <a:gd name="T2" fmla="*/ 5 w 246"/>
                <a:gd name="T3" fmla="*/ 1 h 389"/>
                <a:gd name="T4" fmla="*/ 5 w 246"/>
                <a:gd name="T5" fmla="*/ 1 h 389"/>
                <a:gd name="T6" fmla="*/ 4 w 246"/>
                <a:gd name="T7" fmla="*/ 0 h 389"/>
                <a:gd name="T8" fmla="*/ 3 w 246"/>
                <a:gd name="T9" fmla="*/ 0 h 389"/>
                <a:gd name="T10" fmla="*/ 2 w 246"/>
                <a:gd name="T11" fmla="*/ 1 h 389"/>
                <a:gd name="T12" fmla="*/ 1 w 246"/>
                <a:gd name="T13" fmla="*/ 3 h 389"/>
                <a:gd name="T14" fmla="*/ 1 w 246"/>
                <a:gd name="T15" fmla="*/ 4 h 389"/>
                <a:gd name="T16" fmla="*/ 1 w 246"/>
                <a:gd name="T17" fmla="*/ 6 h 389"/>
                <a:gd name="T18" fmla="*/ 1 w 246"/>
                <a:gd name="T19" fmla="*/ 7 h 389"/>
                <a:gd name="T20" fmla="*/ 2 w 246"/>
                <a:gd name="T21" fmla="*/ 9 h 389"/>
                <a:gd name="T22" fmla="*/ 2 w 246"/>
                <a:gd name="T23" fmla="*/ 10 h 389"/>
                <a:gd name="T24" fmla="*/ 3 w 246"/>
                <a:gd name="T25" fmla="*/ 11 h 389"/>
                <a:gd name="T26" fmla="*/ 4 w 246"/>
                <a:gd name="T27" fmla="*/ 11 h 389"/>
                <a:gd name="T28" fmla="*/ 5 w 246"/>
                <a:gd name="T29" fmla="*/ 11 h 389"/>
                <a:gd name="T30" fmla="*/ 5 w 246"/>
                <a:gd name="T31" fmla="*/ 11 h 389"/>
                <a:gd name="T32" fmla="*/ 6 w 246"/>
                <a:gd name="T33" fmla="*/ 11 h 389"/>
                <a:gd name="T34" fmla="*/ 7 w 246"/>
                <a:gd name="T35" fmla="*/ 9 h 389"/>
                <a:gd name="T36" fmla="*/ 7 w 246"/>
                <a:gd name="T37" fmla="*/ 7 h 389"/>
                <a:gd name="T38" fmla="*/ 7 w 246"/>
                <a:gd name="T39" fmla="*/ 7 h 389"/>
                <a:gd name="T40" fmla="*/ 6 w 246"/>
                <a:gd name="T41" fmla="*/ 6 h 389"/>
                <a:gd name="T42" fmla="*/ 6 w 246"/>
                <a:gd name="T43" fmla="*/ 6 h 389"/>
                <a:gd name="T44" fmla="*/ 5 w 246"/>
                <a:gd name="T45" fmla="*/ 6 h 389"/>
                <a:gd name="T46" fmla="*/ 5 w 246"/>
                <a:gd name="T47" fmla="*/ 6 h 389"/>
                <a:gd name="T48" fmla="*/ 5 w 246"/>
                <a:gd name="T49" fmla="*/ 6 h 389"/>
                <a:gd name="T50" fmla="*/ 5 w 246"/>
                <a:gd name="T51" fmla="*/ 6 h 389"/>
                <a:gd name="T52" fmla="*/ 5 w 246"/>
                <a:gd name="T53" fmla="*/ 6 h 389"/>
                <a:gd name="T54" fmla="*/ 7 w 246"/>
                <a:gd name="T55" fmla="*/ 5 h 389"/>
                <a:gd name="T56" fmla="*/ 8 w 246"/>
                <a:gd name="T57" fmla="*/ 5 h 389"/>
                <a:gd name="T58" fmla="*/ 8 w 246"/>
                <a:gd name="T59" fmla="*/ 5 h 389"/>
                <a:gd name="T60" fmla="*/ 8 w 246"/>
                <a:gd name="T61" fmla="*/ 5 h 389"/>
                <a:gd name="T62" fmla="*/ 8 w 246"/>
                <a:gd name="T63" fmla="*/ 6 h 389"/>
                <a:gd name="T64" fmla="*/ 8 w 246"/>
                <a:gd name="T65" fmla="*/ 7 h 389"/>
                <a:gd name="T66" fmla="*/ 8 w 246"/>
                <a:gd name="T67" fmla="*/ 8 h 389"/>
                <a:gd name="T68" fmla="*/ 8 w 246"/>
                <a:gd name="T69" fmla="*/ 9 h 389"/>
                <a:gd name="T70" fmla="*/ 7 w 246"/>
                <a:gd name="T71" fmla="*/ 10 h 389"/>
                <a:gd name="T72" fmla="*/ 6 w 246"/>
                <a:gd name="T73" fmla="*/ 11 h 389"/>
                <a:gd name="T74" fmla="*/ 6 w 246"/>
                <a:gd name="T75" fmla="*/ 12 h 389"/>
                <a:gd name="T76" fmla="*/ 5 w 246"/>
                <a:gd name="T77" fmla="*/ 12 h 389"/>
                <a:gd name="T78" fmla="*/ 4 w 246"/>
                <a:gd name="T79" fmla="*/ 11 h 389"/>
                <a:gd name="T80" fmla="*/ 3 w 246"/>
                <a:gd name="T81" fmla="*/ 11 h 389"/>
                <a:gd name="T82" fmla="*/ 2 w 246"/>
                <a:gd name="T83" fmla="*/ 10 h 389"/>
                <a:gd name="T84" fmla="*/ 1 w 246"/>
                <a:gd name="T85" fmla="*/ 7 h 389"/>
                <a:gd name="T86" fmla="*/ 0 w 246"/>
                <a:gd name="T87" fmla="*/ 5 h 389"/>
                <a:gd name="T88" fmla="*/ 1 w 246"/>
                <a:gd name="T89" fmla="*/ 2 h 389"/>
                <a:gd name="T90" fmla="*/ 2 w 246"/>
                <a:gd name="T91" fmla="*/ 1 h 389"/>
                <a:gd name="T92" fmla="*/ 2 w 246"/>
                <a:gd name="T93" fmla="*/ 0 h 389"/>
                <a:gd name="T94" fmla="*/ 3 w 246"/>
                <a:gd name="T95" fmla="*/ 0 h 389"/>
                <a:gd name="T96" fmla="*/ 3 w 246"/>
                <a:gd name="T97" fmla="*/ 0 h 389"/>
                <a:gd name="T98" fmla="*/ 4 w 246"/>
                <a:gd name="T99" fmla="*/ 0 h 389"/>
                <a:gd name="T100" fmla="*/ 5 w 246"/>
                <a:gd name="T101" fmla="*/ 0 h 389"/>
                <a:gd name="T102" fmla="*/ 5 w 246"/>
                <a:gd name="T103" fmla="*/ 0 h 389"/>
                <a:gd name="T104" fmla="*/ 6 w 246"/>
                <a:gd name="T105" fmla="*/ 1 h 3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46"/>
                <a:gd name="T160" fmla="*/ 0 h 389"/>
                <a:gd name="T161" fmla="*/ 246 w 246"/>
                <a:gd name="T162" fmla="*/ 389 h 3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46" h="389">
                  <a:moveTo>
                    <a:pt x="169" y="53"/>
                  </a:moveTo>
                  <a:lnTo>
                    <a:pt x="158" y="62"/>
                  </a:lnTo>
                  <a:lnTo>
                    <a:pt x="151" y="55"/>
                  </a:lnTo>
                  <a:lnTo>
                    <a:pt x="143" y="48"/>
                  </a:lnTo>
                  <a:lnTo>
                    <a:pt x="136" y="40"/>
                  </a:lnTo>
                  <a:lnTo>
                    <a:pt x="129" y="33"/>
                  </a:lnTo>
                  <a:lnTo>
                    <a:pt x="120" y="28"/>
                  </a:lnTo>
                  <a:lnTo>
                    <a:pt x="110" y="24"/>
                  </a:lnTo>
                  <a:lnTo>
                    <a:pt x="99" y="22"/>
                  </a:lnTo>
                  <a:lnTo>
                    <a:pt x="88" y="22"/>
                  </a:lnTo>
                  <a:lnTo>
                    <a:pt x="66" y="39"/>
                  </a:lnTo>
                  <a:lnTo>
                    <a:pt x="50" y="57"/>
                  </a:lnTo>
                  <a:lnTo>
                    <a:pt x="37" y="79"/>
                  </a:lnTo>
                  <a:lnTo>
                    <a:pt x="28" y="101"/>
                  </a:lnTo>
                  <a:lnTo>
                    <a:pt x="22" y="127"/>
                  </a:lnTo>
                  <a:lnTo>
                    <a:pt x="19" y="152"/>
                  </a:lnTo>
                  <a:lnTo>
                    <a:pt x="17" y="178"/>
                  </a:lnTo>
                  <a:lnTo>
                    <a:pt x="17" y="204"/>
                  </a:lnTo>
                  <a:lnTo>
                    <a:pt x="21" y="226"/>
                  </a:lnTo>
                  <a:lnTo>
                    <a:pt x="26" y="248"/>
                  </a:lnTo>
                  <a:lnTo>
                    <a:pt x="32" y="270"/>
                  </a:lnTo>
                  <a:lnTo>
                    <a:pt x="39" y="292"/>
                  </a:lnTo>
                  <a:lnTo>
                    <a:pt x="50" y="312"/>
                  </a:lnTo>
                  <a:lnTo>
                    <a:pt x="61" y="330"/>
                  </a:lnTo>
                  <a:lnTo>
                    <a:pt x="76" y="347"/>
                  </a:lnTo>
                  <a:lnTo>
                    <a:pt x="94" y="361"/>
                  </a:lnTo>
                  <a:lnTo>
                    <a:pt x="105" y="363"/>
                  </a:lnTo>
                  <a:lnTo>
                    <a:pt x="114" y="365"/>
                  </a:lnTo>
                  <a:lnTo>
                    <a:pt x="123" y="367"/>
                  </a:lnTo>
                  <a:lnTo>
                    <a:pt x="132" y="369"/>
                  </a:lnTo>
                  <a:lnTo>
                    <a:pt x="142" y="369"/>
                  </a:lnTo>
                  <a:lnTo>
                    <a:pt x="151" y="369"/>
                  </a:lnTo>
                  <a:lnTo>
                    <a:pt x="160" y="365"/>
                  </a:lnTo>
                  <a:lnTo>
                    <a:pt x="169" y="361"/>
                  </a:lnTo>
                  <a:lnTo>
                    <a:pt x="193" y="341"/>
                  </a:lnTo>
                  <a:lnTo>
                    <a:pt x="209" y="315"/>
                  </a:lnTo>
                  <a:lnTo>
                    <a:pt x="217" y="286"/>
                  </a:lnTo>
                  <a:lnTo>
                    <a:pt x="219" y="255"/>
                  </a:lnTo>
                  <a:lnTo>
                    <a:pt x="215" y="242"/>
                  </a:lnTo>
                  <a:lnTo>
                    <a:pt x="209" y="229"/>
                  </a:lnTo>
                  <a:lnTo>
                    <a:pt x="202" y="218"/>
                  </a:lnTo>
                  <a:lnTo>
                    <a:pt x="191" y="209"/>
                  </a:lnTo>
                  <a:lnTo>
                    <a:pt x="186" y="211"/>
                  </a:lnTo>
                  <a:lnTo>
                    <a:pt x="178" y="213"/>
                  </a:lnTo>
                  <a:lnTo>
                    <a:pt x="169" y="215"/>
                  </a:lnTo>
                  <a:lnTo>
                    <a:pt x="160" y="216"/>
                  </a:lnTo>
                  <a:lnTo>
                    <a:pt x="153" y="218"/>
                  </a:lnTo>
                  <a:lnTo>
                    <a:pt x="145" y="220"/>
                  </a:lnTo>
                  <a:lnTo>
                    <a:pt x="138" y="222"/>
                  </a:lnTo>
                  <a:lnTo>
                    <a:pt x="134" y="222"/>
                  </a:lnTo>
                  <a:lnTo>
                    <a:pt x="127" y="209"/>
                  </a:lnTo>
                  <a:lnTo>
                    <a:pt x="132" y="204"/>
                  </a:lnTo>
                  <a:lnTo>
                    <a:pt x="145" y="200"/>
                  </a:lnTo>
                  <a:lnTo>
                    <a:pt x="160" y="194"/>
                  </a:lnTo>
                  <a:lnTo>
                    <a:pt x="178" y="191"/>
                  </a:lnTo>
                  <a:lnTo>
                    <a:pt x="197" y="187"/>
                  </a:lnTo>
                  <a:lnTo>
                    <a:pt x="215" y="183"/>
                  </a:lnTo>
                  <a:lnTo>
                    <a:pt x="231" y="180"/>
                  </a:lnTo>
                  <a:lnTo>
                    <a:pt x="242" y="178"/>
                  </a:lnTo>
                  <a:lnTo>
                    <a:pt x="246" y="182"/>
                  </a:lnTo>
                  <a:lnTo>
                    <a:pt x="246" y="185"/>
                  </a:lnTo>
                  <a:lnTo>
                    <a:pt x="246" y="189"/>
                  </a:lnTo>
                  <a:lnTo>
                    <a:pt x="246" y="193"/>
                  </a:lnTo>
                  <a:lnTo>
                    <a:pt x="226" y="204"/>
                  </a:lnTo>
                  <a:lnTo>
                    <a:pt x="228" y="220"/>
                  </a:lnTo>
                  <a:lnTo>
                    <a:pt x="237" y="240"/>
                  </a:lnTo>
                  <a:lnTo>
                    <a:pt x="241" y="260"/>
                  </a:lnTo>
                  <a:lnTo>
                    <a:pt x="239" y="279"/>
                  </a:lnTo>
                  <a:lnTo>
                    <a:pt x="235" y="297"/>
                  </a:lnTo>
                  <a:lnTo>
                    <a:pt x="231" y="314"/>
                  </a:lnTo>
                  <a:lnTo>
                    <a:pt x="224" y="330"/>
                  </a:lnTo>
                  <a:lnTo>
                    <a:pt x="215" y="345"/>
                  </a:lnTo>
                  <a:lnTo>
                    <a:pt x="204" y="358"/>
                  </a:lnTo>
                  <a:lnTo>
                    <a:pt x="191" y="370"/>
                  </a:lnTo>
                  <a:lnTo>
                    <a:pt x="176" y="380"/>
                  </a:lnTo>
                  <a:lnTo>
                    <a:pt x="162" y="385"/>
                  </a:lnTo>
                  <a:lnTo>
                    <a:pt x="147" y="387"/>
                  </a:lnTo>
                  <a:lnTo>
                    <a:pt x="131" y="389"/>
                  </a:lnTo>
                  <a:lnTo>
                    <a:pt x="116" y="385"/>
                  </a:lnTo>
                  <a:lnTo>
                    <a:pt x="99" y="381"/>
                  </a:lnTo>
                  <a:lnTo>
                    <a:pt x="85" y="376"/>
                  </a:lnTo>
                  <a:lnTo>
                    <a:pt x="72" y="369"/>
                  </a:lnTo>
                  <a:lnTo>
                    <a:pt x="59" y="359"/>
                  </a:lnTo>
                  <a:lnTo>
                    <a:pt x="37" y="326"/>
                  </a:lnTo>
                  <a:lnTo>
                    <a:pt x="21" y="290"/>
                  </a:lnTo>
                  <a:lnTo>
                    <a:pt x="8" y="251"/>
                  </a:lnTo>
                  <a:lnTo>
                    <a:pt x="0" y="211"/>
                  </a:lnTo>
                  <a:lnTo>
                    <a:pt x="0" y="171"/>
                  </a:lnTo>
                  <a:lnTo>
                    <a:pt x="4" y="130"/>
                  </a:lnTo>
                  <a:lnTo>
                    <a:pt x="13" y="92"/>
                  </a:lnTo>
                  <a:lnTo>
                    <a:pt x="30" y="53"/>
                  </a:lnTo>
                  <a:lnTo>
                    <a:pt x="37" y="46"/>
                  </a:lnTo>
                  <a:lnTo>
                    <a:pt x="44" y="37"/>
                  </a:lnTo>
                  <a:lnTo>
                    <a:pt x="52" y="29"/>
                  </a:lnTo>
                  <a:lnTo>
                    <a:pt x="61" y="20"/>
                  </a:lnTo>
                  <a:lnTo>
                    <a:pt x="70" y="15"/>
                  </a:lnTo>
                  <a:lnTo>
                    <a:pt x="79" y="7"/>
                  </a:lnTo>
                  <a:lnTo>
                    <a:pt x="88" y="4"/>
                  </a:lnTo>
                  <a:lnTo>
                    <a:pt x="99" y="0"/>
                  </a:lnTo>
                  <a:lnTo>
                    <a:pt x="110" y="2"/>
                  </a:lnTo>
                  <a:lnTo>
                    <a:pt x="121" y="6"/>
                  </a:lnTo>
                  <a:lnTo>
                    <a:pt x="132" y="11"/>
                  </a:lnTo>
                  <a:lnTo>
                    <a:pt x="142" y="18"/>
                  </a:lnTo>
                  <a:lnTo>
                    <a:pt x="149" y="28"/>
                  </a:lnTo>
                  <a:lnTo>
                    <a:pt x="156" y="35"/>
                  </a:lnTo>
                  <a:lnTo>
                    <a:pt x="164" y="44"/>
                  </a:lnTo>
                  <a:lnTo>
                    <a:pt x="169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Motivation is internal to man.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single motive can cause different Behaviour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Different motives may result in single behaviour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Motives come and go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Ongoing process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Complicated process</a:t>
            </a:r>
            <a:endParaRPr lang="en-IN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Nature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keep employees happy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instill human treatment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increase work efficiency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improve communication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combine ability with willingness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reduce the rate of labour turnover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develop the leadership quality</a:t>
            </a:r>
            <a:endParaRPr lang="en-IN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Importance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Maslow’s Hierarchy of Needs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57200" y="1828800"/>
            <a:ext cx="8535988" cy="4802188"/>
            <a:chOff x="288" y="1152"/>
            <a:chExt cx="5377" cy="3025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88" y="3564"/>
              <a:ext cx="5377" cy="613"/>
              <a:chOff x="288" y="3564"/>
              <a:chExt cx="5377" cy="613"/>
            </a:xfrm>
          </p:grpSpPr>
          <p:sp>
            <p:nvSpPr>
              <p:cNvPr id="64545" name="Freeform 17"/>
              <p:cNvSpPr>
                <a:spLocks/>
              </p:cNvSpPr>
              <p:nvPr/>
            </p:nvSpPr>
            <p:spPr bwMode="auto">
              <a:xfrm>
                <a:off x="288" y="3564"/>
                <a:ext cx="5377" cy="613"/>
              </a:xfrm>
              <a:custGeom>
                <a:avLst/>
                <a:gdLst>
                  <a:gd name="T0" fmla="*/ 473 w 5377"/>
                  <a:gd name="T1" fmla="*/ 0 h 613"/>
                  <a:gd name="T2" fmla="*/ 4878 w 5377"/>
                  <a:gd name="T3" fmla="*/ 0 h 613"/>
                  <a:gd name="T4" fmla="*/ 5376 w 5377"/>
                  <a:gd name="T5" fmla="*/ 612 h 613"/>
                  <a:gd name="T6" fmla="*/ 0 w 5377"/>
                  <a:gd name="T7" fmla="*/ 612 h 613"/>
                  <a:gd name="T8" fmla="*/ 473 w 5377"/>
                  <a:gd name="T9" fmla="*/ 0 h 6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77"/>
                  <a:gd name="T16" fmla="*/ 0 h 613"/>
                  <a:gd name="T17" fmla="*/ 5377 w 5377"/>
                  <a:gd name="T18" fmla="*/ 613 h 6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77" h="613">
                    <a:moveTo>
                      <a:pt x="473" y="0"/>
                    </a:moveTo>
                    <a:lnTo>
                      <a:pt x="4878" y="0"/>
                    </a:lnTo>
                    <a:lnTo>
                      <a:pt x="5376" y="612"/>
                    </a:lnTo>
                    <a:lnTo>
                      <a:pt x="0" y="612"/>
                    </a:lnTo>
                    <a:lnTo>
                      <a:pt x="473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4546" name="Rectangle 18"/>
              <p:cNvSpPr>
                <a:spLocks noChangeArrowheads="1"/>
              </p:cNvSpPr>
              <p:nvPr/>
            </p:nvSpPr>
            <p:spPr bwMode="auto">
              <a:xfrm>
                <a:off x="2075" y="3626"/>
                <a:ext cx="17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>
                    <a:solidFill>
                      <a:srgbClr val="000000"/>
                    </a:solidFill>
                  </a:rPr>
                  <a:t>Physiological</a:t>
                </a:r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853" y="2958"/>
              <a:ext cx="4242" cy="527"/>
              <a:chOff x="853" y="2958"/>
              <a:chExt cx="4242" cy="527"/>
            </a:xfrm>
          </p:grpSpPr>
          <p:sp>
            <p:nvSpPr>
              <p:cNvPr id="64543" name="Freeform 20"/>
              <p:cNvSpPr>
                <a:spLocks/>
              </p:cNvSpPr>
              <p:nvPr/>
            </p:nvSpPr>
            <p:spPr bwMode="auto">
              <a:xfrm>
                <a:off x="853" y="2958"/>
                <a:ext cx="4242" cy="527"/>
              </a:xfrm>
              <a:custGeom>
                <a:avLst/>
                <a:gdLst>
                  <a:gd name="T0" fmla="*/ 0 w 4242"/>
                  <a:gd name="T1" fmla="*/ 526 h 527"/>
                  <a:gd name="T2" fmla="*/ 4241 w 4242"/>
                  <a:gd name="T3" fmla="*/ 526 h 527"/>
                  <a:gd name="T4" fmla="*/ 3771 w 4242"/>
                  <a:gd name="T5" fmla="*/ 0 h 527"/>
                  <a:gd name="T6" fmla="*/ 465 w 4242"/>
                  <a:gd name="T7" fmla="*/ 0 h 527"/>
                  <a:gd name="T8" fmla="*/ 0 w 4242"/>
                  <a:gd name="T9" fmla="*/ 526 h 5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42"/>
                  <a:gd name="T16" fmla="*/ 0 h 527"/>
                  <a:gd name="T17" fmla="*/ 4242 w 4242"/>
                  <a:gd name="T18" fmla="*/ 527 h 5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42" h="527">
                    <a:moveTo>
                      <a:pt x="0" y="526"/>
                    </a:moveTo>
                    <a:lnTo>
                      <a:pt x="4241" y="526"/>
                    </a:lnTo>
                    <a:lnTo>
                      <a:pt x="3771" y="0"/>
                    </a:lnTo>
                    <a:lnTo>
                      <a:pt x="465" y="0"/>
                    </a:lnTo>
                    <a:lnTo>
                      <a:pt x="0" y="526"/>
                    </a:lnTo>
                  </a:path>
                </a:pathLst>
              </a:custGeom>
              <a:solidFill>
                <a:srgbClr val="FF993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4544" name="Rectangle 21"/>
              <p:cNvSpPr>
                <a:spLocks noChangeArrowheads="1"/>
              </p:cNvSpPr>
              <p:nvPr/>
            </p:nvSpPr>
            <p:spPr bwMode="auto">
              <a:xfrm>
                <a:off x="1809" y="3020"/>
                <a:ext cx="2322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>
                    <a:solidFill>
                      <a:srgbClr val="000000"/>
                    </a:solidFill>
                  </a:rPr>
                  <a:t>Safety &amp; Security</a:t>
                </a:r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392" y="2352"/>
              <a:ext cx="3161" cy="514"/>
              <a:chOff x="1392" y="2352"/>
              <a:chExt cx="3161" cy="514"/>
            </a:xfrm>
          </p:grpSpPr>
          <p:sp>
            <p:nvSpPr>
              <p:cNvPr id="64541" name="Freeform 23"/>
              <p:cNvSpPr>
                <a:spLocks/>
              </p:cNvSpPr>
              <p:nvPr/>
            </p:nvSpPr>
            <p:spPr bwMode="auto">
              <a:xfrm>
                <a:off x="1392" y="2352"/>
                <a:ext cx="3161" cy="514"/>
              </a:xfrm>
              <a:custGeom>
                <a:avLst/>
                <a:gdLst>
                  <a:gd name="T0" fmla="*/ 0 w 3161"/>
                  <a:gd name="T1" fmla="*/ 513 h 514"/>
                  <a:gd name="T2" fmla="*/ 3160 w 3161"/>
                  <a:gd name="T3" fmla="*/ 513 h 514"/>
                  <a:gd name="T4" fmla="*/ 2680 w 3161"/>
                  <a:gd name="T5" fmla="*/ 0 h 514"/>
                  <a:gd name="T6" fmla="*/ 470 w 3161"/>
                  <a:gd name="T7" fmla="*/ 0 h 514"/>
                  <a:gd name="T8" fmla="*/ 0 w 3161"/>
                  <a:gd name="T9" fmla="*/ 513 h 5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1"/>
                  <a:gd name="T16" fmla="*/ 0 h 514"/>
                  <a:gd name="T17" fmla="*/ 3161 w 3161"/>
                  <a:gd name="T18" fmla="*/ 514 h 5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1" h="514">
                    <a:moveTo>
                      <a:pt x="0" y="513"/>
                    </a:moveTo>
                    <a:lnTo>
                      <a:pt x="3160" y="513"/>
                    </a:lnTo>
                    <a:lnTo>
                      <a:pt x="2680" y="0"/>
                    </a:lnTo>
                    <a:lnTo>
                      <a:pt x="470" y="0"/>
                    </a:lnTo>
                    <a:lnTo>
                      <a:pt x="0" y="513"/>
                    </a:lnTo>
                  </a:path>
                </a:pathLst>
              </a:custGeom>
              <a:solidFill>
                <a:srgbClr val="99CC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4542" name="Rectangle 24"/>
              <p:cNvSpPr>
                <a:spLocks noChangeArrowheads="1"/>
              </p:cNvSpPr>
              <p:nvPr/>
            </p:nvSpPr>
            <p:spPr bwMode="auto">
              <a:xfrm>
                <a:off x="2065" y="2434"/>
                <a:ext cx="1794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>
                    <a:solidFill>
                      <a:srgbClr val="000000"/>
                    </a:solidFill>
                  </a:rPr>
                  <a:t>Love (Social)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947" y="1753"/>
              <a:ext cx="2055" cy="522"/>
              <a:chOff x="1851" y="1897"/>
              <a:chExt cx="2055" cy="522"/>
            </a:xfrm>
          </p:grpSpPr>
          <p:sp>
            <p:nvSpPr>
              <p:cNvPr id="64539" name="Freeform 26"/>
              <p:cNvSpPr>
                <a:spLocks/>
              </p:cNvSpPr>
              <p:nvPr/>
            </p:nvSpPr>
            <p:spPr bwMode="auto">
              <a:xfrm>
                <a:off x="1851" y="1897"/>
                <a:ext cx="2055" cy="522"/>
              </a:xfrm>
              <a:custGeom>
                <a:avLst/>
                <a:gdLst>
                  <a:gd name="T0" fmla="*/ 0 w 2055"/>
                  <a:gd name="T1" fmla="*/ 521 h 522"/>
                  <a:gd name="T2" fmla="*/ 2054 w 2055"/>
                  <a:gd name="T3" fmla="*/ 521 h 522"/>
                  <a:gd name="T4" fmla="*/ 1578 w 2055"/>
                  <a:gd name="T5" fmla="*/ 0 h 522"/>
                  <a:gd name="T6" fmla="*/ 478 w 2055"/>
                  <a:gd name="T7" fmla="*/ 0 h 522"/>
                  <a:gd name="T8" fmla="*/ 0 w 2055"/>
                  <a:gd name="T9" fmla="*/ 521 h 5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5"/>
                  <a:gd name="T16" fmla="*/ 0 h 522"/>
                  <a:gd name="T17" fmla="*/ 2055 w 2055"/>
                  <a:gd name="T18" fmla="*/ 522 h 5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5" h="522">
                    <a:moveTo>
                      <a:pt x="0" y="521"/>
                    </a:moveTo>
                    <a:lnTo>
                      <a:pt x="2054" y="521"/>
                    </a:lnTo>
                    <a:lnTo>
                      <a:pt x="1578" y="0"/>
                    </a:lnTo>
                    <a:lnTo>
                      <a:pt x="478" y="0"/>
                    </a:lnTo>
                    <a:lnTo>
                      <a:pt x="0" y="521"/>
                    </a:lnTo>
                  </a:path>
                </a:pathLst>
              </a:custGeom>
              <a:solidFill>
                <a:srgbClr val="FFCC66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4540" name="Rectangle 27"/>
              <p:cNvSpPr>
                <a:spLocks noChangeArrowheads="1"/>
              </p:cNvSpPr>
              <p:nvPr/>
            </p:nvSpPr>
            <p:spPr bwMode="auto">
              <a:xfrm>
                <a:off x="2360" y="1964"/>
                <a:ext cx="1090" cy="402"/>
              </a:xfrm>
              <a:prstGeom prst="rect">
                <a:avLst/>
              </a:prstGeom>
              <a:solidFill>
                <a:srgbClr val="FFCC66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>
                    <a:solidFill>
                      <a:srgbClr val="000000"/>
                    </a:solidFill>
                  </a:rPr>
                  <a:t>Esteem</a:t>
                </a:r>
              </a:p>
            </p:txBody>
          </p:sp>
        </p:grpSp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2496" y="1152"/>
              <a:ext cx="952" cy="543"/>
              <a:chOff x="2496" y="1152"/>
              <a:chExt cx="952" cy="543"/>
            </a:xfrm>
          </p:grpSpPr>
          <p:sp>
            <p:nvSpPr>
              <p:cNvPr id="64537" name="Freeform 29"/>
              <p:cNvSpPr>
                <a:spLocks/>
              </p:cNvSpPr>
              <p:nvPr/>
            </p:nvSpPr>
            <p:spPr bwMode="auto">
              <a:xfrm>
                <a:off x="2496" y="1152"/>
                <a:ext cx="952" cy="522"/>
              </a:xfrm>
              <a:custGeom>
                <a:avLst/>
                <a:gdLst>
                  <a:gd name="T0" fmla="*/ 0 w 952"/>
                  <a:gd name="T1" fmla="*/ 521 h 522"/>
                  <a:gd name="T2" fmla="*/ 951 w 952"/>
                  <a:gd name="T3" fmla="*/ 521 h 522"/>
                  <a:gd name="T4" fmla="*/ 475 w 952"/>
                  <a:gd name="T5" fmla="*/ 0 h 522"/>
                  <a:gd name="T6" fmla="*/ 0 w 952"/>
                  <a:gd name="T7" fmla="*/ 521 h 5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2"/>
                  <a:gd name="T13" fmla="*/ 0 h 522"/>
                  <a:gd name="T14" fmla="*/ 952 w 952"/>
                  <a:gd name="T15" fmla="*/ 522 h 5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2" h="522">
                    <a:moveTo>
                      <a:pt x="0" y="521"/>
                    </a:moveTo>
                    <a:lnTo>
                      <a:pt x="951" y="521"/>
                    </a:lnTo>
                    <a:lnTo>
                      <a:pt x="475" y="0"/>
                    </a:lnTo>
                    <a:lnTo>
                      <a:pt x="0" y="521"/>
                    </a:lnTo>
                  </a:path>
                </a:pathLst>
              </a:custGeom>
              <a:solidFill>
                <a:srgbClr val="6699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4538" name="Rectangle 30"/>
              <p:cNvSpPr>
                <a:spLocks noChangeArrowheads="1"/>
              </p:cNvSpPr>
              <p:nvPr/>
            </p:nvSpPr>
            <p:spPr bwMode="auto">
              <a:xfrm>
                <a:off x="2715" y="1293"/>
                <a:ext cx="498" cy="4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3600">
                    <a:solidFill>
                      <a:srgbClr val="000000"/>
                    </a:solidFill>
                  </a:rPr>
                  <a:t>SA</a:t>
                </a:r>
              </a:p>
            </p:txBody>
          </p:sp>
        </p:grp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914400" y="2057400"/>
            <a:ext cx="3276600" cy="3657600"/>
            <a:chOff x="288" y="1488"/>
            <a:chExt cx="2064" cy="2304"/>
          </a:xfrm>
        </p:grpSpPr>
        <p:sp>
          <p:nvSpPr>
            <p:cNvPr id="64530" name="Line 33"/>
            <p:cNvSpPr>
              <a:spLocks noChangeShapeType="1"/>
            </p:cNvSpPr>
            <p:nvPr/>
          </p:nvSpPr>
          <p:spPr bwMode="auto">
            <a:xfrm flipV="1">
              <a:off x="288" y="1488"/>
              <a:ext cx="2064" cy="2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64531" name="Text Box 34"/>
            <p:cNvSpPr txBox="1">
              <a:spLocks noChangeArrowheads="1"/>
            </p:cNvSpPr>
            <p:nvPr/>
          </p:nvSpPr>
          <p:spPr bwMode="auto">
            <a:xfrm rot="-2852036">
              <a:off x="72" y="2376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Lowest to highest order</a:t>
              </a:r>
            </a:p>
          </p:txBody>
        </p:sp>
      </p:grpSp>
      <p:pic>
        <p:nvPicPr>
          <p:cNvPr id="64529" name="Picture 36" descr="C:\Documents and Settings\bergmama\Application Data\Microsoft\Media Catalog\Downloaded Clips\cl4f\j0199813.wm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1905000"/>
            <a:ext cx="7620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228725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Alderfer’s ERG Theory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847725" y="2057400"/>
            <a:ext cx="4714875" cy="4040188"/>
            <a:chOff x="534" y="1296"/>
            <a:chExt cx="2970" cy="2545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534" y="3325"/>
              <a:ext cx="2970" cy="516"/>
              <a:chOff x="534" y="3325"/>
              <a:chExt cx="2970" cy="516"/>
            </a:xfrm>
          </p:grpSpPr>
          <p:sp>
            <p:nvSpPr>
              <p:cNvPr id="65561" name="Freeform 7"/>
              <p:cNvSpPr>
                <a:spLocks/>
              </p:cNvSpPr>
              <p:nvPr/>
            </p:nvSpPr>
            <p:spPr bwMode="auto">
              <a:xfrm>
                <a:off x="534" y="3325"/>
                <a:ext cx="2970" cy="516"/>
              </a:xfrm>
              <a:custGeom>
                <a:avLst/>
                <a:gdLst>
                  <a:gd name="T0" fmla="*/ 261 w 2970"/>
                  <a:gd name="T1" fmla="*/ 0 h 516"/>
                  <a:gd name="T2" fmla="*/ 2694 w 2970"/>
                  <a:gd name="T3" fmla="*/ 0 h 516"/>
                  <a:gd name="T4" fmla="*/ 2969 w 2970"/>
                  <a:gd name="T5" fmla="*/ 515 h 516"/>
                  <a:gd name="T6" fmla="*/ 0 w 2970"/>
                  <a:gd name="T7" fmla="*/ 515 h 516"/>
                  <a:gd name="T8" fmla="*/ 261 w 2970"/>
                  <a:gd name="T9" fmla="*/ 0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70"/>
                  <a:gd name="T16" fmla="*/ 0 h 516"/>
                  <a:gd name="T17" fmla="*/ 2970 w 2970"/>
                  <a:gd name="T18" fmla="*/ 516 h 5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70" h="516">
                    <a:moveTo>
                      <a:pt x="261" y="0"/>
                    </a:moveTo>
                    <a:lnTo>
                      <a:pt x="2694" y="0"/>
                    </a:lnTo>
                    <a:lnTo>
                      <a:pt x="2969" y="515"/>
                    </a:lnTo>
                    <a:lnTo>
                      <a:pt x="0" y="515"/>
                    </a:lnTo>
                    <a:lnTo>
                      <a:pt x="261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5562" name="Rectangle 8"/>
              <p:cNvSpPr>
                <a:spLocks noChangeArrowheads="1"/>
              </p:cNvSpPr>
              <p:nvPr/>
            </p:nvSpPr>
            <p:spPr bwMode="auto">
              <a:xfrm>
                <a:off x="1304" y="3416"/>
                <a:ext cx="142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</a:rPr>
                  <a:t>Physiological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857" y="2815"/>
              <a:ext cx="2343" cy="444"/>
              <a:chOff x="857" y="2815"/>
              <a:chExt cx="2343" cy="444"/>
            </a:xfrm>
          </p:grpSpPr>
          <p:sp>
            <p:nvSpPr>
              <p:cNvPr id="65559" name="Freeform 10"/>
              <p:cNvSpPr>
                <a:spLocks/>
              </p:cNvSpPr>
              <p:nvPr/>
            </p:nvSpPr>
            <p:spPr bwMode="auto">
              <a:xfrm>
                <a:off x="857" y="2815"/>
                <a:ext cx="2343" cy="444"/>
              </a:xfrm>
              <a:custGeom>
                <a:avLst/>
                <a:gdLst>
                  <a:gd name="T0" fmla="*/ 0 w 2343"/>
                  <a:gd name="T1" fmla="*/ 443 h 444"/>
                  <a:gd name="T2" fmla="*/ 2342 w 2343"/>
                  <a:gd name="T3" fmla="*/ 443 h 444"/>
                  <a:gd name="T4" fmla="*/ 2083 w 2343"/>
                  <a:gd name="T5" fmla="*/ 0 h 444"/>
                  <a:gd name="T6" fmla="*/ 257 w 2343"/>
                  <a:gd name="T7" fmla="*/ 0 h 444"/>
                  <a:gd name="T8" fmla="*/ 0 w 2343"/>
                  <a:gd name="T9" fmla="*/ 443 h 4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43"/>
                  <a:gd name="T16" fmla="*/ 0 h 444"/>
                  <a:gd name="T17" fmla="*/ 2343 w 2343"/>
                  <a:gd name="T18" fmla="*/ 444 h 4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43" h="444">
                    <a:moveTo>
                      <a:pt x="0" y="443"/>
                    </a:moveTo>
                    <a:lnTo>
                      <a:pt x="2342" y="443"/>
                    </a:lnTo>
                    <a:lnTo>
                      <a:pt x="2083" y="0"/>
                    </a:lnTo>
                    <a:lnTo>
                      <a:pt x="257" y="0"/>
                    </a:lnTo>
                    <a:lnTo>
                      <a:pt x="0" y="443"/>
                    </a:lnTo>
                  </a:path>
                </a:pathLst>
              </a:custGeom>
              <a:solidFill>
                <a:srgbClr val="FF993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5560" name="Rectangle 11"/>
              <p:cNvSpPr>
                <a:spLocks noChangeArrowheads="1"/>
              </p:cNvSpPr>
              <p:nvPr/>
            </p:nvSpPr>
            <p:spPr bwMode="auto">
              <a:xfrm>
                <a:off x="1109" y="2871"/>
                <a:ext cx="1832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</a:rPr>
                  <a:t>Safety &amp; Security</a:t>
                </a:r>
              </a:p>
            </p:txBody>
          </p:sp>
        </p:grp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1172" y="2328"/>
              <a:ext cx="1746" cy="433"/>
              <a:chOff x="1172" y="2328"/>
              <a:chExt cx="1746" cy="433"/>
            </a:xfrm>
          </p:grpSpPr>
          <p:sp>
            <p:nvSpPr>
              <p:cNvPr id="65557" name="Freeform 13"/>
              <p:cNvSpPr>
                <a:spLocks/>
              </p:cNvSpPr>
              <p:nvPr/>
            </p:nvSpPr>
            <p:spPr bwMode="auto">
              <a:xfrm>
                <a:off x="1172" y="2328"/>
                <a:ext cx="1746" cy="433"/>
              </a:xfrm>
              <a:custGeom>
                <a:avLst/>
                <a:gdLst>
                  <a:gd name="T0" fmla="*/ 0 w 1746"/>
                  <a:gd name="T1" fmla="*/ 432 h 433"/>
                  <a:gd name="T2" fmla="*/ 1745 w 1746"/>
                  <a:gd name="T3" fmla="*/ 432 h 433"/>
                  <a:gd name="T4" fmla="*/ 1480 w 1746"/>
                  <a:gd name="T5" fmla="*/ 0 h 433"/>
                  <a:gd name="T6" fmla="*/ 259 w 1746"/>
                  <a:gd name="T7" fmla="*/ 0 h 433"/>
                  <a:gd name="T8" fmla="*/ 0 w 1746"/>
                  <a:gd name="T9" fmla="*/ 432 h 4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46"/>
                  <a:gd name="T16" fmla="*/ 0 h 433"/>
                  <a:gd name="T17" fmla="*/ 1746 w 1746"/>
                  <a:gd name="T18" fmla="*/ 433 h 4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46" h="433">
                    <a:moveTo>
                      <a:pt x="0" y="432"/>
                    </a:moveTo>
                    <a:lnTo>
                      <a:pt x="1745" y="432"/>
                    </a:lnTo>
                    <a:lnTo>
                      <a:pt x="1480" y="0"/>
                    </a:lnTo>
                    <a:lnTo>
                      <a:pt x="259" y="0"/>
                    </a:lnTo>
                    <a:lnTo>
                      <a:pt x="0" y="432"/>
                    </a:lnTo>
                  </a:path>
                </a:pathLst>
              </a:custGeom>
              <a:solidFill>
                <a:srgbClr val="99CC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5558" name="Rectangle 14"/>
              <p:cNvSpPr>
                <a:spLocks noChangeArrowheads="1"/>
              </p:cNvSpPr>
              <p:nvPr/>
            </p:nvSpPr>
            <p:spPr bwMode="auto">
              <a:xfrm>
                <a:off x="1330" y="2378"/>
                <a:ext cx="142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</a:rPr>
                  <a:t>Love (Social)</a:t>
                </a:r>
              </a:p>
            </p:txBody>
          </p:sp>
        </p:grp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1462" y="1806"/>
              <a:ext cx="1135" cy="439"/>
              <a:chOff x="1462" y="1806"/>
              <a:chExt cx="1135" cy="439"/>
            </a:xfrm>
          </p:grpSpPr>
          <p:sp>
            <p:nvSpPr>
              <p:cNvPr id="65555" name="Freeform 16"/>
              <p:cNvSpPr>
                <a:spLocks/>
              </p:cNvSpPr>
              <p:nvPr/>
            </p:nvSpPr>
            <p:spPr bwMode="auto">
              <a:xfrm>
                <a:off x="1462" y="1806"/>
                <a:ext cx="1135" cy="439"/>
              </a:xfrm>
              <a:custGeom>
                <a:avLst/>
                <a:gdLst>
                  <a:gd name="T0" fmla="*/ 0 w 1135"/>
                  <a:gd name="T1" fmla="*/ 438 h 439"/>
                  <a:gd name="T2" fmla="*/ 1134 w 1135"/>
                  <a:gd name="T3" fmla="*/ 438 h 439"/>
                  <a:gd name="T4" fmla="*/ 871 w 1135"/>
                  <a:gd name="T5" fmla="*/ 0 h 439"/>
                  <a:gd name="T6" fmla="*/ 264 w 1135"/>
                  <a:gd name="T7" fmla="*/ 0 h 439"/>
                  <a:gd name="T8" fmla="*/ 0 w 1135"/>
                  <a:gd name="T9" fmla="*/ 438 h 4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5"/>
                  <a:gd name="T16" fmla="*/ 0 h 439"/>
                  <a:gd name="T17" fmla="*/ 1135 w 1135"/>
                  <a:gd name="T18" fmla="*/ 439 h 4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5" h="439">
                    <a:moveTo>
                      <a:pt x="0" y="438"/>
                    </a:moveTo>
                    <a:lnTo>
                      <a:pt x="1134" y="438"/>
                    </a:lnTo>
                    <a:lnTo>
                      <a:pt x="871" y="0"/>
                    </a:lnTo>
                    <a:lnTo>
                      <a:pt x="264" y="0"/>
                    </a:lnTo>
                    <a:lnTo>
                      <a:pt x="0" y="438"/>
                    </a:lnTo>
                  </a:path>
                </a:pathLst>
              </a:custGeom>
              <a:solidFill>
                <a:srgbClr val="FFCC66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5556" name="Rectangle 17"/>
              <p:cNvSpPr>
                <a:spLocks noChangeArrowheads="1"/>
              </p:cNvSpPr>
              <p:nvPr/>
            </p:nvSpPr>
            <p:spPr bwMode="auto">
              <a:xfrm>
                <a:off x="1590" y="1860"/>
                <a:ext cx="87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</a:rPr>
                  <a:t>Esteem</a:t>
                </a:r>
              </a:p>
            </p:txBody>
          </p:sp>
        </p:grp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1758" y="1296"/>
              <a:ext cx="526" cy="467"/>
              <a:chOff x="1758" y="1296"/>
              <a:chExt cx="526" cy="467"/>
            </a:xfrm>
          </p:grpSpPr>
          <p:sp>
            <p:nvSpPr>
              <p:cNvPr id="65553" name="Freeform 19"/>
              <p:cNvSpPr>
                <a:spLocks/>
              </p:cNvSpPr>
              <p:nvPr/>
            </p:nvSpPr>
            <p:spPr bwMode="auto">
              <a:xfrm>
                <a:off x="1758" y="1296"/>
                <a:ext cx="526" cy="439"/>
              </a:xfrm>
              <a:custGeom>
                <a:avLst/>
                <a:gdLst>
                  <a:gd name="T0" fmla="*/ 0 w 526"/>
                  <a:gd name="T1" fmla="*/ 438 h 439"/>
                  <a:gd name="T2" fmla="*/ 525 w 526"/>
                  <a:gd name="T3" fmla="*/ 438 h 439"/>
                  <a:gd name="T4" fmla="*/ 262 w 526"/>
                  <a:gd name="T5" fmla="*/ 0 h 439"/>
                  <a:gd name="T6" fmla="*/ 0 w 526"/>
                  <a:gd name="T7" fmla="*/ 438 h 4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6"/>
                  <a:gd name="T13" fmla="*/ 0 h 439"/>
                  <a:gd name="T14" fmla="*/ 526 w 526"/>
                  <a:gd name="T15" fmla="*/ 439 h 4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6" h="439">
                    <a:moveTo>
                      <a:pt x="0" y="438"/>
                    </a:moveTo>
                    <a:lnTo>
                      <a:pt x="525" y="438"/>
                    </a:lnTo>
                    <a:lnTo>
                      <a:pt x="262" y="0"/>
                    </a:lnTo>
                    <a:lnTo>
                      <a:pt x="0" y="438"/>
                    </a:lnTo>
                  </a:path>
                </a:pathLst>
              </a:custGeom>
              <a:solidFill>
                <a:srgbClr val="6699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5554" name="Rectangle 20"/>
              <p:cNvSpPr>
                <a:spLocks noChangeArrowheads="1"/>
              </p:cNvSpPr>
              <p:nvPr/>
            </p:nvSpPr>
            <p:spPr bwMode="auto">
              <a:xfrm>
                <a:off x="1812" y="1438"/>
                <a:ext cx="412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</a:rPr>
                  <a:t>SA</a:t>
                </a:r>
              </a:p>
            </p:txBody>
          </p:sp>
        </p:grpSp>
      </p:grpSp>
      <p:sp>
        <p:nvSpPr>
          <p:cNvPr id="65542" name="Rectangle 21"/>
          <p:cNvSpPr>
            <a:spLocks noChangeArrowheads="1"/>
          </p:cNvSpPr>
          <p:nvPr/>
        </p:nvSpPr>
        <p:spPr bwMode="auto">
          <a:xfrm>
            <a:off x="5757863" y="4826000"/>
            <a:ext cx="23828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/>
              <a:t>Existence</a:t>
            </a:r>
          </a:p>
        </p:txBody>
      </p:sp>
      <p:sp>
        <p:nvSpPr>
          <p:cNvPr id="65543" name="Rectangle 22"/>
          <p:cNvSpPr>
            <a:spLocks noChangeArrowheads="1"/>
          </p:cNvSpPr>
          <p:nvPr/>
        </p:nvSpPr>
        <p:spPr bwMode="auto">
          <a:xfrm>
            <a:off x="5757863" y="3429000"/>
            <a:ext cx="30051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/>
              <a:t>Relatedness</a:t>
            </a:r>
          </a:p>
        </p:txBody>
      </p:sp>
      <p:sp>
        <p:nvSpPr>
          <p:cNvPr id="65544" name="Rectangle 23"/>
          <p:cNvSpPr>
            <a:spLocks noChangeArrowheads="1"/>
          </p:cNvSpPr>
          <p:nvPr/>
        </p:nvSpPr>
        <p:spPr bwMode="auto">
          <a:xfrm>
            <a:off x="5757863" y="2209800"/>
            <a:ext cx="18192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/>
              <a:t>Growth</a:t>
            </a:r>
          </a:p>
        </p:txBody>
      </p:sp>
      <p:sp>
        <p:nvSpPr>
          <p:cNvPr id="65545" name="Freeform 24"/>
          <p:cNvSpPr>
            <a:spLocks/>
          </p:cNvSpPr>
          <p:nvPr/>
        </p:nvSpPr>
        <p:spPr bwMode="auto">
          <a:xfrm>
            <a:off x="5316538" y="1981200"/>
            <a:ext cx="387350" cy="1219200"/>
          </a:xfrm>
          <a:custGeom>
            <a:avLst/>
            <a:gdLst>
              <a:gd name="T0" fmla="*/ 2147483647 w 244"/>
              <a:gd name="T1" fmla="*/ 0 h 961"/>
              <a:gd name="T2" fmla="*/ 2147483647 w 244"/>
              <a:gd name="T3" fmla="*/ 2147483647 h 961"/>
              <a:gd name="T4" fmla="*/ 2147483647 w 244"/>
              <a:gd name="T5" fmla="*/ 2147483647 h 961"/>
              <a:gd name="T6" fmla="*/ 2147483647 w 244"/>
              <a:gd name="T7" fmla="*/ 2147483647 h 961"/>
              <a:gd name="T8" fmla="*/ 2147483647 w 244"/>
              <a:gd name="T9" fmla="*/ 2147483647 h 961"/>
              <a:gd name="T10" fmla="*/ 2147483647 w 244"/>
              <a:gd name="T11" fmla="*/ 2147483647 h 961"/>
              <a:gd name="T12" fmla="*/ 2147483647 w 244"/>
              <a:gd name="T13" fmla="*/ 2147483647 h 961"/>
              <a:gd name="T14" fmla="*/ 2147483647 w 244"/>
              <a:gd name="T15" fmla="*/ 2147483647 h 961"/>
              <a:gd name="T16" fmla="*/ 2147483647 w 244"/>
              <a:gd name="T17" fmla="*/ 2147483647 h 961"/>
              <a:gd name="T18" fmla="*/ 2147483647 w 244"/>
              <a:gd name="T19" fmla="*/ 2147483647 h 961"/>
              <a:gd name="T20" fmla="*/ 2147483647 w 244"/>
              <a:gd name="T21" fmla="*/ 2147483647 h 961"/>
              <a:gd name="T22" fmla="*/ 2147483647 w 244"/>
              <a:gd name="T23" fmla="*/ 2147483647 h 961"/>
              <a:gd name="T24" fmla="*/ 2147483647 w 244"/>
              <a:gd name="T25" fmla="*/ 2147483647 h 961"/>
              <a:gd name="T26" fmla="*/ 0 w 244"/>
              <a:gd name="T27" fmla="*/ 2147483647 h 961"/>
              <a:gd name="T28" fmla="*/ 2147483647 w 244"/>
              <a:gd name="T29" fmla="*/ 2147483647 h 961"/>
              <a:gd name="T30" fmla="*/ 2147483647 w 244"/>
              <a:gd name="T31" fmla="*/ 2147483647 h 961"/>
              <a:gd name="T32" fmla="*/ 2147483647 w 244"/>
              <a:gd name="T33" fmla="*/ 2147483647 h 961"/>
              <a:gd name="T34" fmla="*/ 2147483647 w 244"/>
              <a:gd name="T35" fmla="*/ 2147483647 h 961"/>
              <a:gd name="T36" fmla="*/ 2147483647 w 244"/>
              <a:gd name="T37" fmla="*/ 2147483647 h 961"/>
              <a:gd name="T38" fmla="*/ 2147483647 w 244"/>
              <a:gd name="T39" fmla="*/ 2147483647 h 961"/>
              <a:gd name="T40" fmla="*/ 2147483647 w 244"/>
              <a:gd name="T41" fmla="*/ 2147483647 h 961"/>
              <a:gd name="T42" fmla="*/ 2147483647 w 244"/>
              <a:gd name="T43" fmla="*/ 2147483647 h 961"/>
              <a:gd name="T44" fmla="*/ 2147483647 w 244"/>
              <a:gd name="T45" fmla="*/ 2147483647 h 961"/>
              <a:gd name="T46" fmla="*/ 2147483647 w 244"/>
              <a:gd name="T47" fmla="*/ 2147483647 h 961"/>
              <a:gd name="T48" fmla="*/ 2147483647 w 244"/>
              <a:gd name="T49" fmla="*/ 2147483647 h 961"/>
              <a:gd name="T50" fmla="*/ 2147483647 w 244"/>
              <a:gd name="T51" fmla="*/ 2147483647 h 961"/>
              <a:gd name="T52" fmla="*/ 2147483647 w 244"/>
              <a:gd name="T53" fmla="*/ 2147483647 h 9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4"/>
              <a:gd name="T82" fmla="*/ 0 h 961"/>
              <a:gd name="T83" fmla="*/ 244 w 244"/>
              <a:gd name="T84" fmla="*/ 961 h 96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4" h="961">
                <a:moveTo>
                  <a:pt x="243" y="0"/>
                </a:moveTo>
                <a:lnTo>
                  <a:pt x="220" y="2"/>
                </a:lnTo>
                <a:lnTo>
                  <a:pt x="194" y="5"/>
                </a:lnTo>
                <a:lnTo>
                  <a:pt x="158" y="24"/>
                </a:lnTo>
                <a:lnTo>
                  <a:pt x="132" y="48"/>
                </a:lnTo>
                <a:lnTo>
                  <a:pt x="128" y="64"/>
                </a:lnTo>
                <a:lnTo>
                  <a:pt x="123" y="79"/>
                </a:lnTo>
                <a:lnTo>
                  <a:pt x="123" y="400"/>
                </a:lnTo>
                <a:lnTo>
                  <a:pt x="119" y="415"/>
                </a:lnTo>
                <a:lnTo>
                  <a:pt x="114" y="431"/>
                </a:lnTo>
                <a:lnTo>
                  <a:pt x="88" y="455"/>
                </a:lnTo>
                <a:lnTo>
                  <a:pt x="49" y="473"/>
                </a:lnTo>
                <a:lnTo>
                  <a:pt x="26" y="476"/>
                </a:lnTo>
                <a:lnTo>
                  <a:pt x="0" y="479"/>
                </a:lnTo>
                <a:lnTo>
                  <a:pt x="26" y="483"/>
                </a:lnTo>
                <a:lnTo>
                  <a:pt x="49" y="486"/>
                </a:lnTo>
                <a:lnTo>
                  <a:pt x="88" y="504"/>
                </a:lnTo>
                <a:lnTo>
                  <a:pt x="114" y="528"/>
                </a:lnTo>
                <a:lnTo>
                  <a:pt x="119" y="543"/>
                </a:lnTo>
                <a:lnTo>
                  <a:pt x="123" y="559"/>
                </a:lnTo>
                <a:lnTo>
                  <a:pt x="123" y="880"/>
                </a:lnTo>
                <a:lnTo>
                  <a:pt x="128" y="895"/>
                </a:lnTo>
                <a:lnTo>
                  <a:pt x="132" y="910"/>
                </a:lnTo>
                <a:lnTo>
                  <a:pt x="158" y="935"/>
                </a:lnTo>
                <a:lnTo>
                  <a:pt x="194" y="953"/>
                </a:lnTo>
                <a:lnTo>
                  <a:pt x="220" y="957"/>
                </a:lnTo>
                <a:lnTo>
                  <a:pt x="243" y="96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6" name="Freeform 25"/>
          <p:cNvSpPr>
            <a:spLocks/>
          </p:cNvSpPr>
          <p:nvPr/>
        </p:nvSpPr>
        <p:spPr bwMode="auto">
          <a:xfrm>
            <a:off x="5354638" y="3276600"/>
            <a:ext cx="347662" cy="1068388"/>
          </a:xfrm>
          <a:custGeom>
            <a:avLst/>
            <a:gdLst>
              <a:gd name="T0" fmla="*/ 2147483647 w 196"/>
              <a:gd name="T1" fmla="*/ 0 h 492"/>
              <a:gd name="T2" fmla="*/ 2147483647 w 196"/>
              <a:gd name="T3" fmla="*/ 2147483647 h 492"/>
              <a:gd name="T4" fmla="*/ 2147483647 w 196"/>
              <a:gd name="T5" fmla="*/ 2147483647 h 492"/>
              <a:gd name="T6" fmla="*/ 2147483647 w 196"/>
              <a:gd name="T7" fmla="*/ 2147483647 h 492"/>
              <a:gd name="T8" fmla="*/ 2147483647 w 196"/>
              <a:gd name="T9" fmla="*/ 2147483647 h 492"/>
              <a:gd name="T10" fmla="*/ 2147483647 w 196"/>
              <a:gd name="T11" fmla="*/ 2147483647 h 492"/>
              <a:gd name="T12" fmla="*/ 2147483647 w 196"/>
              <a:gd name="T13" fmla="*/ 2147483647 h 492"/>
              <a:gd name="T14" fmla="*/ 2147483647 w 196"/>
              <a:gd name="T15" fmla="*/ 2147483647 h 492"/>
              <a:gd name="T16" fmla="*/ 2147483647 w 196"/>
              <a:gd name="T17" fmla="*/ 2147483647 h 492"/>
              <a:gd name="T18" fmla="*/ 2147483647 w 196"/>
              <a:gd name="T19" fmla="*/ 2147483647 h 492"/>
              <a:gd name="T20" fmla="*/ 2147483647 w 196"/>
              <a:gd name="T21" fmla="*/ 2147483647 h 492"/>
              <a:gd name="T22" fmla="*/ 2147483647 w 196"/>
              <a:gd name="T23" fmla="*/ 2147483647 h 492"/>
              <a:gd name="T24" fmla="*/ 2147483647 w 196"/>
              <a:gd name="T25" fmla="*/ 2147483647 h 492"/>
              <a:gd name="T26" fmla="*/ 0 w 196"/>
              <a:gd name="T27" fmla="*/ 2147483647 h 492"/>
              <a:gd name="T28" fmla="*/ 2147483647 w 196"/>
              <a:gd name="T29" fmla="*/ 2147483647 h 492"/>
              <a:gd name="T30" fmla="*/ 2147483647 w 196"/>
              <a:gd name="T31" fmla="*/ 2147483647 h 492"/>
              <a:gd name="T32" fmla="*/ 2147483647 w 196"/>
              <a:gd name="T33" fmla="*/ 2147483647 h 492"/>
              <a:gd name="T34" fmla="*/ 2147483647 w 196"/>
              <a:gd name="T35" fmla="*/ 2147483647 h 492"/>
              <a:gd name="T36" fmla="*/ 2147483647 w 196"/>
              <a:gd name="T37" fmla="*/ 2147483647 h 492"/>
              <a:gd name="T38" fmla="*/ 2147483647 w 196"/>
              <a:gd name="T39" fmla="*/ 2147483647 h 492"/>
              <a:gd name="T40" fmla="*/ 2147483647 w 196"/>
              <a:gd name="T41" fmla="*/ 2147483647 h 492"/>
              <a:gd name="T42" fmla="*/ 2147483647 w 196"/>
              <a:gd name="T43" fmla="*/ 2147483647 h 492"/>
              <a:gd name="T44" fmla="*/ 2147483647 w 196"/>
              <a:gd name="T45" fmla="*/ 2147483647 h 492"/>
              <a:gd name="T46" fmla="*/ 2147483647 w 196"/>
              <a:gd name="T47" fmla="*/ 2147483647 h 492"/>
              <a:gd name="T48" fmla="*/ 2147483647 w 196"/>
              <a:gd name="T49" fmla="*/ 2147483647 h 492"/>
              <a:gd name="T50" fmla="*/ 2147483647 w 196"/>
              <a:gd name="T51" fmla="*/ 2147483647 h 492"/>
              <a:gd name="T52" fmla="*/ 2147483647 w 196"/>
              <a:gd name="T53" fmla="*/ 2147483647 h 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96"/>
              <a:gd name="T82" fmla="*/ 0 h 492"/>
              <a:gd name="T83" fmla="*/ 196 w 196"/>
              <a:gd name="T84" fmla="*/ 492 h 49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96" h="492">
                <a:moveTo>
                  <a:pt x="195" y="0"/>
                </a:moveTo>
                <a:lnTo>
                  <a:pt x="176" y="1"/>
                </a:lnTo>
                <a:lnTo>
                  <a:pt x="156" y="2"/>
                </a:lnTo>
                <a:lnTo>
                  <a:pt x="127" y="12"/>
                </a:lnTo>
                <a:lnTo>
                  <a:pt x="106" y="24"/>
                </a:lnTo>
                <a:lnTo>
                  <a:pt x="102" y="32"/>
                </a:lnTo>
                <a:lnTo>
                  <a:pt x="99" y="40"/>
                </a:lnTo>
                <a:lnTo>
                  <a:pt x="99" y="204"/>
                </a:lnTo>
                <a:lnTo>
                  <a:pt x="96" y="212"/>
                </a:lnTo>
                <a:lnTo>
                  <a:pt x="92" y="220"/>
                </a:lnTo>
                <a:lnTo>
                  <a:pt x="70" y="232"/>
                </a:lnTo>
                <a:lnTo>
                  <a:pt x="39" y="242"/>
                </a:lnTo>
                <a:lnTo>
                  <a:pt x="21" y="243"/>
                </a:lnTo>
                <a:lnTo>
                  <a:pt x="0" y="245"/>
                </a:lnTo>
                <a:lnTo>
                  <a:pt x="21" y="247"/>
                </a:lnTo>
                <a:lnTo>
                  <a:pt x="39" y="248"/>
                </a:lnTo>
                <a:lnTo>
                  <a:pt x="70" y="258"/>
                </a:lnTo>
                <a:lnTo>
                  <a:pt x="92" y="270"/>
                </a:lnTo>
                <a:lnTo>
                  <a:pt x="96" y="278"/>
                </a:lnTo>
                <a:lnTo>
                  <a:pt x="99" y="286"/>
                </a:lnTo>
                <a:lnTo>
                  <a:pt x="99" y="450"/>
                </a:lnTo>
                <a:lnTo>
                  <a:pt x="102" y="458"/>
                </a:lnTo>
                <a:lnTo>
                  <a:pt x="106" y="465"/>
                </a:lnTo>
                <a:lnTo>
                  <a:pt x="127" y="478"/>
                </a:lnTo>
                <a:lnTo>
                  <a:pt x="156" y="487"/>
                </a:lnTo>
                <a:lnTo>
                  <a:pt x="176" y="489"/>
                </a:lnTo>
                <a:lnTo>
                  <a:pt x="195" y="491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5547" name="Freeform 26"/>
          <p:cNvSpPr>
            <a:spLocks/>
          </p:cNvSpPr>
          <p:nvPr/>
        </p:nvSpPr>
        <p:spPr bwMode="auto">
          <a:xfrm>
            <a:off x="5316538" y="4419600"/>
            <a:ext cx="387350" cy="1601788"/>
          </a:xfrm>
          <a:custGeom>
            <a:avLst/>
            <a:gdLst>
              <a:gd name="T0" fmla="*/ 2147483647 w 244"/>
              <a:gd name="T1" fmla="*/ 0 h 1009"/>
              <a:gd name="T2" fmla="*/ 2147483647 w 244"/>
              <a:gd name="T3" fmla="*/ 2147483647 h 1009"/>
              <a:gd name="T4" fmla="*/ 2147483647 w 244"/>
              <a:gd name="T5" fmla="*/ 2147483647 h 1009"/>
              <a:gd name="T6" fmla="*/ 2147483647 w 244"/>
              <a:gd name="T7" fmla="*/ 2147483647 h 1009"/>
              <a:gd name="T8" fmla="*/ 2147483647 w 244"/>
              <a:gd name="T9" fmla="*/ 2147483647 h 1009"/>
              <a:gd name="T10" fmla="*/ 2147483647 w 244"/>
              <a:gd name="T11" fmla="*/ 2147483647 h 1009"/>
              <a:gd name="T12" fmla="*/ 2147483647 w 244"/>
              <a:gd name="T13" fmla="*/ 2147483647 h 1009"/>
              <a:gd name="T14" fmla="*/ 2147483647 w 244"/>
              <a:gd name="T15" fmla="*/ 2147483647 h 1009"/>
              <a:gd name="T16" fmla="*/ 2147483647 w 244"/>
              <a:gd name="T17" fmla="*/ 2147483647 h 1009"/>
              <a:gd name="T18" fmla="*/ 2147483647 w 244"/>
              <a:gd name="T19" fmla="*/ 2147483647 h 1009"/>
              <a:gd name="T20" fmla="*/ 2147483647 w 244"/>
              <a:gd name="T21" fmla="*/ 2147483647 h 1009"/>
              <a:gd name="T22" fmla="*/ 2147483647 w 244"/>
              <a:gd name="T23" fmla="*/ 2147483647 h 1009"/>
              <a:gd name="T24" fmla="*/ 2147483647 w 244"/>
              <a:gd name="T25" fmla="*/ 2147483647 h 1009"/>
              <a:gd name="T26" fmla="*/ 0 w 244"/>
              <a:gd name="T27" fmla="*/ 2147483647 h 1009"/>
              <a:gd name="T28" fmla="*/ 2147483647 w 244"/>
              <a:gd name="T29" fmla="*/ 2147483647 h 1009"/>
              <a:gd name="T30" fmla="*/ 2147483647 w 244"/>
              <a:gd name="T31" fmla="*/ 2147483647 h 1009"/>
              <a:gd name="T32" fmla="*/ 2147483647 w 244"/>
              <a:gd name="T33" fmla="*/ 2147483647 h 1009"/>
              <a:gd name="T34" fmla="*/ 2147483647 w 244"/>
              <a:gd name="T35" fmla="*/ 2147483647 h 1009"/>
              <a:gd name="T36" fmla="*/ 2147483647 w 244"/>
              <a:gd name="T37" fmla="*/ 2147483647 h 1009"/>
              <a:gd name="T38" fmla="*/ 2147483647 w 244"/>
              <a:gd name="T39" fmla="*/ 2147483647 h 1009"/>
              <a:gd name="T40" fmla="*/ 2147483647 w 244"/>
              <a:gd name="T41" fmla="*/ 2147483647 h 1009"/>
              <a:gd name="T42" fmla="*/ 2147483647 w 244"/>
              <a:gd name="T43" fmla="*/ 2147483647 h 1009"/>
              <a:gd name="T44" fmla="*/ 2147483647 w 244"/>
              <a:gd name="T45" fmla="*/ 2147483647 h 1009"/>
              <a:gd name="T46" fmla="*/ 2147483647 w 244"/>
              <a:gd name="T47" fmla="*/ 2147483647 h 1009"/>
              <a:gd name="T48" fmla="*/ 2147483647 w 244"/>
              <a:gd name="T49" fmla="*/ 2147483647 h 1009"/>
              <a:gd name="T50" fmla="*/ 2147483647 w 244"/>
              <a:gd name="T51" fmla="*/ 2147483647 h 1009"/>
              <a:gd name="T52" fmla="*/ 2147483647 w 244"/>
              <a:gd name="T53" fmla="*/ 2147483647 h 100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4"/>
              <a:gd name="T82" fmla="*/ 0 h 1009"/>
              <a:gd name="T83" fmla="*/ 244 w 244"/>
              <a:gd name="T84" fmla="*/ 1009 h 100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4" h="1009">
                <a:moveTo>
                  <a:pt x="243" y="0"/>
                </a:moveTo>
                <a:lnTo>
                  <a:pt x="220" y="2"/>
                </a:lnTo>
                <a:lnTo>
                  <a:pt x="194" y="5"/>
                </a:lnTo>
                <a:lnTo>
                  <a:pt x="158" y="25"/>
                </a:lnTo>
                <a:lnTo>
                  <a:pt x="132" y="50"/>
                </a:lnTo>
                <a:lnTo>
                  <a:pt x="128" y="67"/>
                </a:lnTo>
                <a:lnTo>
                  <a:pt x="123" y="83"/>
                </a:lnTo>
                <a:lnTo>
                  <a:pt x="123" y="420"/>
                </a:lnTo>
                <a:lnTo>
                  <a:pt x="119" y="436"/>
                </a:lnTo>
                <a:lnTo>
                  <a:pt x="114" y="452"/>
                </a:lnTo>
                <a:lnTo>
                  <a:pt x="88" y="478"/>
                </a:lnTo>
                <a:lnTo>
                  <a:pt x="49" y="497"/>
                </a:lnTo>
                <a:lnTo>
                  <a:pt x="26" y="500"/>
                </a:lnTo>
                <a:lnTo>
                  <a:pt x="0" y="503"/>
                </a:lnTo>
                <a:lnTo>
                  <a:pt x="26" y="507"/>
                </a:lnTo>
                <a:lnTo>
                  <a:pt x="49" y="510"/>
                </a:lnTo>
                <a:lnTo>
                  <a:pt x="88" y="529"/>
                </a:lnTo>
                <a:lnTo>
                  <a:pt x="114" y="555"/>
                </a:lnTo>
                <a:lnTo>
                  <a:pt x="119" y="571"/>
                </a:lnTo>
                <a:lnTo>
                  <a:pt x="123" y="587"/>
                </a:lnTo>
                <a:lnTo>
                  <a:pt x="123" y="924"/>
                </a:lnTo>
                <a:lnTo>
                  <a:pt x="128" y="940"/>
                </a:lnTo>
                <a:lnTo>
                  <a:pt x="132" y="956"/>
                </a:lnTo>
                <a:lnTo>
                  <a:pt x="158" y="982"/>
                </a:lnTo>
                <a:lnTo>
                  <a:pt x="194" y="1001"/>
                </a:lnTo>
                <a:lnTo>
                  <a:pt x="220" y="1005"/>
                </a:lnTo>
                <a:lnTo>
                  <a:pt x="243" y="1008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2471" name="Rectangle 7"/>
          <p:cNvSpPr>
            <a:spLocks noGrp="1" noChangeArrowheads="1"/>
          </p:cNvSpPr>
          <p:nvPr>
            <p:ph idx="1"/>
          </p:nvPr>
        </p:nvSpPr>
        <p:spPr>
          <a:xfrm>
            <a:off x="228600" y="1481138"/>
            <a:ext cx="8686800" cy="4525962"/>
          </a:xfrm>
        </p:spPr>
        <p:txBody>
          <a:bodyPr lIns="90488" tIns="44450" rIns="90488" bIns="44450"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Hygiene Factor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work condition related to dissatisfaction caused by discomfort or pain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maintenance factor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contributes to employee’s feeling not dissatisfied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contributes to absence of complaints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Motivation Factor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work condition related to the satisfaction of the need for psychological growth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job enrichment</a:t>
            </a:r>
          </a:p>
          <a:p>
            <a:pPr marL="621792" lvl="1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leads to superior performance &amp; effort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Herzberg’s Two-Factor Theory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2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2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3494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Motivation–Hygiene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Theory of Motivation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08013" y="1905000"/>
            <a:ext cx="3811587" cy="4843463"/>
            <a:chOff x="288" y="1248"/>
            <a:chExt cx="2401" cy="3051"/>
          </a:xfrm>
        </p:grpSpPr>
        <p:sp>
          <p:nvSpPr>
            <p:cNvPr id="67599" name="Rectangle 10"/>
            <p:cNvSpPr>
              <a:spLocks noChangeArrowheads="1"/>
            </p:cNvSpPr>
            <p:nvPr/>
          </p:nvSpPr>
          <p:spPr bwMode="auto">
            <a:xfrm>
              <a:off x="288" y="3579"/>
              <a:ext cx="2400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 marL="342900" indent="-342900" algn="ctr" eaLnBrk="0" hangingPunct="0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>
                  <a:solidFill>
                    <a:schemeClr val="folHlink"/>
                  </a:solidFill>
                </a:rPr>
                <a:t>Hygiene factors avoid </a:t>
              </a:r>
            </a:p>
            <a:p>
              <a:pPr marL="342900" indent="-342900" algn="ctr" eaLnBrk="0" hangingPunct="0">
                <a:lnSpc>
                  <a:spcPct val="80000"/>
                </a:lnSpc>
                <a:spcBef>
                  <a:spcPct val="20000"/>
                </a:spcBef>
              </a:pPr>
              <a:r>
                <a:rPr lang="en-US" sz="2800">
                  <a:solidFill>
                    <a:schemeClr val="folHlink"/>
                  </a:solidFill>
                </a:rPr>
                <a:t>job dissatisfaction</a:t>
              </a:r>
            </a:p>
            <a:p>
              <a:pPr marL="342900" indent="-342900" algn="ctr" eaLnBrk="0" latinLnBrk="1" hangingPunct="0">
                <a:lnSpc>
                  <a:spcPct val="80000"/>
                </a:lnSpc>
                <a:spcBef>
                  <a:spcPct val="20000"/>
                </a:spcBef>
              </a:pPr>
              <a:endParaRPr lang="en-US" sz="2800">
                <a:solidFill>
                  <a:schemeClr val="folHlink"/>
                </a:solidFill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88" y="1248"/>
              <a:ext cx="2401" cy="2353"/>
              <a:chOff x="288" y="1248"/>
              <a:chExt cx="2401" cy="2353"/>
            </a:xfrm>
          </p:grpSpPr>
          <p:sp>
            <p:nvSpPr>
              <p:cNvPr id="67601" name="Freeform 12"/>
              <p:cNvSpPr>
                <a:spLocks/>
              </p:cNvSpPr>
              <p:nvPr/>
            </p:nvSpPr>
            <p:spPr bwMode="auto">
              <a:xfrm>
                <a:off x="288" y="1248"/>
                <a:ext cx="2401" cy="2353"/>
              </a:xfrm>
              <a:custGeom>
                <a:avLst/>
                <a:gdLst>
                  <a:gd name="T0" fmla="*/ 0 w 2401"/>
                  <a:gd name="T1" fmla="*/ 0 h 2353"/>
                  <a:gd name="T2" fmla="*/ 2400 w 2401"/>
                  <a:gd name="T3" fmla="*/ 0 h 2353"/>
                  <a:gd name="T4" fmla="*/ 2400 w 2401"/>
                  <a:gd name="T5" fmla="*/ 1960 h 2353"/>
                  <a:gd name="T6" fmla="*/ 1368 w 2401"/>
                  <a:gd name="T7" fmla="*/ 1960 h 2353"/>
                  <a:gd name="T8" fmla="*/ 1764 w 2401"/>
                  <a:gd name="T9" fmla="*/ 1960 h 2353"/>
                  <a:gd name="T10" fmla="*/ 1200 w 2401"/>
                  <a:gd name="T11" fmla="*/ 2352 h 2353"/>
                  <a:gd name="T12" fmla="*/ 636 w 2401"/>
                  <a:gd name="T13" fmla="*/ 1960 h 2353"/>
                  <a:gd name="T14" fmla="*/ 1032 w 2401"/>
                  <a:gd name="T15" fmla="*/ 1960 h 2353"/>
                  <a:gd name="T16" fmla="*/ 0 w 2401"/>
                  <a:gd name="T17" fmla="*/ 1960 h 2353"/>
                  <a:gd name="T18" fmla="*/ 0 w 2401"/>
                  <a:gd name="T19" fmla="*/ 0 h 23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01"/>
                  <a:gd name="T31" fmla="*/ 0 h 2353"/>
                  <a:gd name="T32" fmla="*/ 2401 w 2401"/>
                  <a:gd name="T33" fmla="*/ 2353 h 23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01" h="2353">
                    <a:moveTo>
                      <a:pt x="0" y="0"/>
                    </a:moveTo>
                    <a:lnTo>
                      <a:pt x="2400" y="0"/>
                    </a:lnTo>
                    <a:lnTo>
                      <a:pt x="2400" y="1960"/>
                    </a:lnTo>
                    <a:lnTo>
                      <a:pt x="1368" y="1960"/>
                    </a:lnTo>
                    <a:lnTo>
                      <a:pt x="1764" y="1960"/>
                    </a:lnTo>
                    <a:lnTo>
                      <a:pt x="1200" y="2352"/>
                    </a:lnTo>
                    <a:lnTo>
                      <a:pt x="636" y="1960"/>
                    </a:lnTo>
                    <a:lnTo>
                      <a:pt x="1032" y="1960"/>
                    </a:lnTo>
                    <a:lnTo>
                      <a:pt x="0" y="196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7602" name="Rectangle 13"/>
              <p:cNvSpPr>
                <a:spLocks noChangeArrowheads="1"/>
              </p:cNvSpPr>
              <p:nvPr/>
            </p:nvSpPr>
            <p:spPr bwMode="auto">
              <a:xfrm>
                <a:off x="350" y="1281"/>
                <a:ext cx="2276" cy="1905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marL="228600" indent="-228600" eaLnBrk="0" hangingPunct="0">
                  <a:buClr>
                    <a:srgbClr val="000000"/>
                  </a:buClr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Company policy &amp; </a:t>
                </a:r>
                <a:br>
                  <a:rPr lang="en-US">
                    <a:solidFill>
                      <a:srgbClr val="000000"/>
                    </a:solidFill>
                  </a:rPr>
                </a:br>
                <a:r>
                  <a:rPr lang="en-US">
                    <a:solidFill>
                      <a:srgbClr val="000000"/>
                    </a:solidFill>
                  </a:rPr>
                  <a:t>administration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Supervision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Interpersonal relations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Working conditions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Salary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Status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Security</a:t>
                </a:r>
              </a:p>
            </p:txBody>
          </p:sp>
        </p:grpSp>
      </p:grpSp>
      <p:sp>
        <p:nvSpPr>
          <p:cNvPr id="67592" name="Rectangle 14"/>
          <p:cNvSpPr>
            <a:spLocks noChangeArrowheads="1"/>
          </p:cNvSpPr>
          <p:nvPr/>
        </p:nvSpPr>
        <p:spPr bwMode="auto">
          <a:xfrm>
            <a:off x="5051425" y="3362325"/>
            <a:ext cx="3689350" cy="321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7593" name="Rectangle 18"/>
          <p:cNvSpPr>
            <a:spLocks noChangeArrowheads="1"/>
          </p:cNvSpPr>
          <p:nvPr/>
        </p:nvSpPr>
        <p:spPr bwMode="auto">
          <a:xfrm>
            <a:off x="990600" y="6629400"/>
            <a:ext cx="8382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800">
                <a:latin typeface="Times New Roman" pitchFamily="18" charset="0"/>
              </a:rPr>
              <a:t>SOURCE: Adapted from Frederick Herzberg, </a:t>
            </a:r>
            <a:r>
              <a:rPr lang="en-US" sz="800" i="1">
                <a:latin typeface="Times New Roman" pitchFamily="18" charset="0"/>
              </a:rPr>
              <a:t>The Managerial Choice: To be Efficient or to Be Human</a:t>
            </a:r>
            <a:r>
              <a:rPr lang="en-US" sz="800">
                <a:latin typeface="Times New Roman" pitchFamily="18" charset="0"/>
              </a:rPr>
              <a:t>. (Salt Lake City: Olympus, 1982). Reprinted by permission.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953000" y="1828800"/>
            <a:ext cx="4038600" cy="4802188"/>
            <a:chOff x="3120" y="1152"/>
            <a:chExt cx="2544" cy="3025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123" y="1680"/>
              <a:ext cx="2495" cy="2497"/>
              <a:chOff x="3123" y="1680"/>
              <a:chExt cx="2495" cy="2497"/>
            </a:xfrm>
          </p:grpSpPr>
          <p:sp>
            <p:nvSpPr>
              <p:cNvPr id="67597" name="Freeform 16"/>
              <p:cNvSpPr>
                <a:spLocks/>
              </p:cNvSpPr>
              <p:nvPr/>
            </p:nvSpPr>
            <p:spPr bwMode="auto">
              <a:xfrm>
                <a:off x="3123" y="1680"/>
                <a:ext cx="2495" cy="2497"/>
              </a:xfrm>
              <a:custGeom>
                <a:avLst/>
                <a:gdLst>
                  <a:gd name="T0" fmla="*/ 0 w 2449"/>
                  <a:gd name="T1" fmla="*/ 2496 h 2497"/>
                  <a:gd name="T2" fmla="*/ 2688 w 2449"/>
                  <a:gd name="T3" fmla="*/ 2496 h 2497"/>
                  <a:gd name="T4" fmla="*/ 2688 w 2449"/>
                  <a:gd name="T5" fmla="*/ 416 h 2497"/>
                  <a:gd name="T6" fmla="*/ 1531 w 2449"/>
                  <a:gd name="T7" fmla="*/ 416 h 2497"/>
                  <a:gd name="T8" fmla="*/ 1974 w 2449"/>
                  <a:gd name="T9" fmla="*/ 416 h 2497"/>
                  <a:gd name="T10" fmla="*/ 1343 w 2449"/>
                  <a:gd name="T11" fmla="*/ 0 h 2497"/>
                  <a:gd name="T12" fmla="*/ 712 w 2449"/>
                  <a:gd name="T13" fmla="*/ 416 h 2497"/>
                  <a:gd name="T14" fmla="*/ 1156 w 2449"/>
                  <a:gd name="T15" fmla="*/ 416 h 2497"/>
                  <a:gd name="T16" fmla="*/ 0 w 2449"/>
                  <a:gd name="T17" fmla="*/ 416 h 2497"/>
                  <a:gd name="T18" fmla="*/ 0 w 2449"/>
                  <a:gd name="T19" fmla="*/ 2496 h 24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49"/>
                  <a:gd name="T31" fmla="*/ 0 h 2497"/>
                  <a:gd name="T32" fmla="*/ 2449 w 2449"/>
                  <a:gd name="T33" fmla="*/ 2497 h 24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49" h="2497">
                    <a:moveTo>
                      <a:pt x="0" y="2496"/>
                    </a:moveTo>
                    <a:lnTo>
                      <a:pt x="2448" y="2496"/>
                    </a:lnTo>
                    <a:lnTo>
                      <a:pt x="2448" y="416"/>
                    </a:lnTo>
                    <a:lnTo>
                      <a:pt x="1395" y="416"/>
                    </a:lnTo>
                    <a:lnTo>
                      <a:pt x="1799" y="416"/>
                    </a:lnTo>
                    <a:lnTo>
                      <a:pt x="1224" y="0"/>
                    </a:lnTo>
                    <a:lnTo>
                      <a:pt x="649" y="416"/>
                    </a:lnTo>
                    <a:lnTo>
                      <a:pt x="1053" y="416"/>
                    </a:lnTo>
                    <a:lnTo>
                      <a:pt x="0" y="416"/>
                    </a:lnTo>
                    <a:lnTo>
                      <a:pt x="0" y="2496"/>
                    </a:lnTo>
                  </a:path>
                </a:pathLst>
              </a:custGeom>
              <a:solidFill>
                <a:schemeClr val="accent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67598" name="Rectangle 17"/>
              <p:cNvSpPr>
                <a:spLocks noChangeArrowheads="1"/>
              </p:cNvSpPr>
              <p:nvPr/>
            </p:nvSpPr>
            <p:spPr bwMode="auto">
              <a:xfrm>
                <a:off x="3147" y="2188"/>
                <a:ext cx="2400" cy="1896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marL="228600" indent="-228600" eaLnBrk="0" hangingPunct="0">
                  <a:buClr>
                    <a:srgbClr val="000000"/>
                  </a:buClr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Achievement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Achievement recognition 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Work itself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Responsibility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Advancement</a:t>
                </a: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Growth</a:t>
                </a:r>
                <a:br>
                  <a:rPr lang="en-US">
                    <a:solidFill>
                      <a:srgbClr val="000000"/>
                    </a:solidFill>
                  </a:rPr>
                </a:br>
                <a:endParaRPr lang="en-US">
                  <a:solidFill>
                    <a:srgbClr val="000000"/>
                  </a:solidFill>
                </a:endParaRPr>
              </a:p>
              <a:p>
                <a:pPr marL="228600" indent="-228600" eaLnBrk="0" hangingPunct="0">
                  <a:buFontTx/>
                  <a:buChar char="•"/>
                </a:pPr>
                <a:r>
                  <a:rPr lang="en-US">
                    <a:solidFill>
                      <a:srgbClr val="000000"/>
                    </a:solidFill>
                  </a:rPr>
                  <a:t>Salary?</a:t>
                </a:r>
              </a:p>
            </p:txBody>
          </p:sp>
        </p:grpSp>
        <p:sp>
          <p:nvSpPr>
            <p:cNvPr id="67596" name="Text Box 24"/>
            <p:cNvSpPr txBox="1">
              <a:spLocks noChangeArrowheads="1"/>
            </p:cNvSpPr>
            <p:nvPr/>
          </p:nvSpPr>
          <p:spPr bwMode="auto">
            <a:xfrm>
              <a:off x="3120" y="1152"/>
              <a:ext cx="2544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2800">
                  <a:solidFill>
                    <a:schemeClr val="folHlink"/>
                  </a:solidFill>
                </a:rPr>
                <a:t>Motivation factors increase job satisfaction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Leadership is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the ability to influence a group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toward the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achievement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of goals.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Leadership is a function of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knowing 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ones self, having a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vision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that is well communicated,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building trust 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among colleagues, and taking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 action to realize ones own leadership potential.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TYPES  OF  LEADERSHIP  STYLES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609600"/>
          <a:ext cx="8839200" cy="623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493520"/>
                <a:gridCol w="1676400"/>
                <a:gridCol w="2133600"/>
              </a:tblGrid>
              <a:tr h="84787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LEADERSHIP STYLES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DECISIONS MAKING STYLE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MEMBERS’ DEPENDENCY LEVEL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RESULTS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APPLICATION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</a:tr>
              <a:tr h="135660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AUTOCRATIC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chance for suggestions / opinions from others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High Alienation &amp;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Demotivation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Quicker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Members are not experts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High level of control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</a:tr>
              <a:tr h="135660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DEMOCRATIC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Consultative &amp; Persuasive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High Team Effectiveness  &amp; Motivation for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new ideas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Slower,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Members are equally efficient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High involvement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</a:tr>
              <a:tr h="16109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FREE-REIGN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Shared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Responsibility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Independence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High motivation, Self-monitoring,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Good Team &amp; Interpersonal relations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Creative ideas are the core business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 need for close monitoring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</a:tr>
              <a:tr h="106682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PATERNALISTIC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Makes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Self-decisions &amp; Rarely Consults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Welfare &amp; Supportive Work Environment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Policy Formulations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Members unaware of own strengths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334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Traits Theories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Behavioral Theories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Contingency /  Situational Theories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Transactional  Theories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Transformational Theories and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Charismatic Theories of Leadership</a:t>
            </a:r>
          </a:p>
          <a:p>
            <a:pPr algn="just" eaLnBrk="1" hangingPunct="1"/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THEORIES  OF 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blackWhite">
          <a:xfrm>
            <a:off x="4572000" y="1219200"/>
            <a:ext cx="42672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/>
          <a:lstStyle/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Factors determining leadership strategies of Traits based Leaders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Extraversion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Conscientiousness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Openness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Emotional Intelligence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7" name="Text Box 4"/>
          <p:cNvSpPr txBox="1">
            <a:spLocks noChangeArrowheads="1"/>
          </p:cNvSpPr>
          <p:nvPr/>
        </p:nvSpPr>
        <p:spPr bwMode="auto">
          <a:xfrm>
            <a:off x="304800" y="1536700"/>
            <a:ext cx="39624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Trait Theories of Leadership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Considers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personality, social, physical, or intellectual traits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to differentiate</a:t>
            </a:r>
          </a:p>
        </p:txBody>
      </p:sp>
      <p:sp>
        <p:nvSpPr>
          <p:cNvPr id="9421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THEORIES  OF  LEADERSHIP  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blackWhite">
          <a:xfrm>
            <a:off x="4343400" y="1371600"/>
            <a:ext cx="4648200" cy="518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/>
          <a:lstStyle/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Factors determining leadership strategies of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based Leaders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Initiative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Consideration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Employee orientation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Production orientation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Development orientation</a:t>
            </a: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3962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Behavioral  Theories of  Leadership</a:t>
            </a:r>
          </a:p>
          <a:p>
            <a:pPr algn="just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Specific behaviors differentiate leaders from non-leaders.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524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b="1">
                <a:latin typeface="Times New Roman" pitchFamily="18" charset="0"/>
                <a:ea typeface="+mj-ea"/>
                <a:cs typeface="Times New Roman" pitchFamily="18" charset="0"/>
              </a:rPr>
              <a:t>THEORIES  OF  LEADERSHIP  (Contd.)</a:t>
            </a:r>
            <a:endParaRPr lang="en-US" sz="3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9333" name="Picture 6" descr="http://choo.fis.utoronto.ca/fis/courses/lis1230/lis1230sharma/icons/gri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862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5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3810000" cy="2216150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en-US" sz="2400" b="1" u="sng" smtClean="0">
                <a:latin typeface="Times New Roman" pitchFamily="18" charset="0"/>
                <a:cs typeface="Times New Roman" pitchFamily="18" charset="0"/>
              </a:rPr>
              <a:t>Contingency  / Situational  Theories  of  Leadership</a:t>
            </a:r>
            <a:endParaRPr lang="en-US" sz="2000" b="1" u="sng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Blend of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a leader’s style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degree to which the situation gives control and influence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to the leader.</a:t>
            </a:r>
          </a:p>
        </p:txBody>
      </p:sp>
      <p:sp>
        <p:nvSpPr>
          <p:cNvPr id="9626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THEORIES  OF  LEADERSHIP  (Contd.)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blackWhite">
          <a:xfrm>
            <a:off x="4419600" y="838200"/>
            <a:ext cx="4572000" cy="563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/>
          <a:lstStyle/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Factors determining leadership strategies of Contingency based Leaders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Leader-Member relations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Leader readiness to delegate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Follower readiness to accept responsibilities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Task structure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Positional power</a:t>
            </a: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222250" indent="-222250" algn="ctr">
              <a:lnSpc>
                <a:spcPct val="90000"/>
              </a:lnSpc>
              <a:spcBef>
                <a:spcPct val="50000"/>
              </a:spcBef>
              <a:buClr>
                <a:srgbClr val="CC6600"/>
              </a:buCl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0357" name="Picture 6" descr="http://leadingforwardblog.files.wordpress.com/2012/10/situational-leadership-theory.gif"/>
          <p:cNvPicPr>
            <a:picLocks noChangeAspect="1" noChangeArrowheads="1"/>
          </p:cNvPicPr>
          <p:nvPr/>
        </p:nvPicPr>
        <p:blipFill>
          <a:blip r:embed="rId2"/>
          <a:srcRect t="11905"/>
          <a:stretch>
            <a:fillRect/>
          </a:stretch>
        </p:blipFill>
        <p:spPr bwMode="auto">
          <a:xfrm>
            <a:off x="179388" y="3352800"/>
            <a:ext cx="40878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blackWhite">
          <a:xfrm>
            <a:off x="5410200" y="1143000"/>
            <a:ext cx="3429000" cy="541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/>
          <a:lstStyle/>
          <a:p>
            <a:pPr marL="173038" indent="-173038" algn="ctr">
              <a:lnSpc>
                <a:spcPct val="90000"/>
              </a:lnSpc>
              <a:spcBef>
                <a:spcPct val="50000"/>
              </a:spcBef>
              <a:buClr>
                <a:srgbClr val="D3E307"/>
              </a:buClr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Factors determining leadership strategies of Transaction based Leadership: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Management by reward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Management by Exception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Laissez-Faire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4495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Transactional  Theories of  Leadership</a:t>
            </a:r>
          </a:p>
          <a:p>
            <a:pPr marL="290513" indent="-290513" algn="just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Guides or motivates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followers in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direction of established goals by clarifying role and task requirements.</a:t>
            </a:r>
          </a:p>
        </p:txBody>
      </p:sp>
      <p:sp>
        <p:nvSpPr>
          <p:cNvPr id="9728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THEORIES  OF  LEADERSHIP  (Contd.)</a:t>
            </a:r>
          </a:p>
        </p:txBody>
      </p:sp>
      <p:pic>
        <p:nvPicPr>
          <p:cNvPr id="101381" name="Picture 6" descr="http://www.free-management-ebooks.com/images/ldtl04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81400"/>
            <a:ext cx="449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blackWhite">
          <a:xfrm>
            <a:off x="5410200" y="838200"/>
            <a:ext cx="3429000" cy="571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35003" dir="2471156" algn="ctr" rotWithShape="0">
              <a:srgbClr val="DDDDDD"/>
            </a:outerShdw>
          </a:effectLst>
        </p:spPr>
        <p:txBody>
          <a:bodyPr lIns="274320" rIns="182880" anchor="ctr"/>
          <a:lstStyle/>
          <a:p>
            <a:pPr marL="173038" indent="-173038" algn="ctr">
              <a:lnSpc>
                <a:spcPct val="90000"/>
              </a:lnSpc>
              <a:spcBef>
                <a:spcPct val="50000"/>
              </a:spcBef>
              <a:buClr>
                <a:srgbClr val="D3E307"/>
              </a:buClr>
              <a:defRPr/>
            </a:pP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173038" indent="-173038" algn="ctr">
              <a:spcBef>
                <a:spcPct val="50000"/>
              </a:spcBef>
              <a:buClr>
                <a:srgbClr val="D3E307"/>
              </a:buClr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Factors determining leadership strategies of Transformation based Leaders          (4  ‘I’s):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Idealized Influence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Inspirational Motivation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Intellectual Stimulation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Individual Consideration</a:t>
            </a:r>
          </a:p>
        </p:txBody>
      </p:sp>
      <p:sp>
        <p:nvSpPr>
          <p:cNvPr id="66563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4800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Transformational Theories  of  Leadership</a:t>
            </a:r>
          </a:p>
          <a:p>
            <a:pPr marL="354013" indent="-354013" algn="just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Adopts transformational approaches using the 4 ‘I’s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rather than a conventional or transactional approaches</a:t>
            </a:r>
          </a:p>
        </p:txBody>
      </p:sp>
      <p:sp>
        <p:nvSpPr>
          <p:cNvPr id="9830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THEORIES  OF  LEADERSHIP  (Contd.)</a:t>
            </a:r>
          </a:p>
        </p:txBody>
      </p:sp>
      <p:pic>
        <p:nvPicPr>
          <p:cNvPr id="102405" name="Picture 6" descr="http://www.educational-business-articles.com/image-files/transformational-leadersh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3559175"/>
            <a:ext cx="47625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688</Words>
  <Application>Microsoft Office PowerPoint</Application>
  <PresentationFormat>On-screen Show (4:3)</PresentationFormat>
  <Paragraphs>192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      MODULE-3</vt:lpstr>
      <vt:lpstr>                  LEADERSHIP</vt:lpstr>
      <vt:lpstr>TYPES  OF  LEADERSHIP  STYLES</vt:lpstr>
      <vt:lpstr>THEORIES  OF  LEADERSHIP</vt:lpstr>
      <vt:lpstr>THEORIES  OF  LEADERSHIP  (Contd.)</vt:lpstr>
      <vt:lpstr>Slide 6</vt:lpstr>
      <vt:lpstr>THEORIES  OF  LEADERSHIP  (Contd.)</vt:lpstr>
      <vt:lpstr>THEORIES  OF  LEADERSHIP  (Contd.)</vt:lpstr>
      <vt:lpstr>THEORIES  OF  LEADERSHIP  (Contd.)</vt:lpstr>
      <vt:lpstr>THEORIES  OF  LEADERSHIP  (Contd.)</vt:lpstr>
      <vt:lpstr>TEAM, LEADERSHIP &amp; MOTIVATION LINKAGE  MODEL  </vt:lpstr>
      <vt:lpstr>MOTIVATION</vt:lpstr>
      <vt:lpstr>Definition of Motivation</vt:lpstr>
      <vt:lpstr>Nature</vt:lpstr>
      <vt:lpstr>Importance</vt:lpstr>
      <vt:lpstr>Maslow’s Hierarchy of Needs</vt:lpstr>
      <vt:lpstr>Alderfer’s ERG Theory</vt:lpstr>
      <vt:lpstr>Herzberg’s Two-Factor Theory</vt:lpstr>
      <vt:lpstr>Motivation–Hygiene  Theory of Motivation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MODULE-3</dc:title>
  <dc:creator>HELLO</dc:creator>
  <cp:lastModifiedBy>HELLO</cp:lastModifiedBy>
  <cp:revision>1</cp:revision>
  <dcterms:created xsi:type="dcterms:W3CDTF">2022-11-17T04:31:34Z</dcterms:created>
  <dcterms:modified xsi:type="dcterms:W3CDTF">2022-11-17T04:34:07Z</dcterms:modified>
</cp:coreProperties>
</file>