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57" r:id="rId3"/>
    <p:sldId id="293" r:id="rId4"/>
    <p:sldId id="294" r:id="rId5"/>
    <p:sldId id="258" r:id="rId6"/>
    <p:sldId id="259" r:id="rId7"/>
    <p:sldId id="261" r:id="rId8"/>
    <p:sldId id="262" r:id="rId9"/>
    <p:sldId id="263" r:id="rId10"/>
    <p:sldId id="295" r:id="rId11"/>
    <p:sldId id="296" r:id="rId12"/>
    <p:sldId id="297" r:id="rId13"/>
    <p:sldId id="298" r:id="rId14"/>
    <p:sldId id="299" r:id="rId15"/>
    <p:sldId id="266" r:id="rId16"/>
    <p:sldId id="300" r:id="rId17"/>
    <p:sldId id="301" r:id="rId18"/>
    <p:sldId id="302" r:id="rId19"/>
    <p:sldId id="303" r:id="rId20"/>
    <p:sldId id="304" r:id="rId21"/>
    <p:sldId id="305" r:id="rId22"/>
    <p:sldId id="274" r:id="rId23"/>
    <p:sldId id="260" r:id="rId24"/>
    <p:sldId id="267" r:id="rId25"/>
    <p:sldId id="264" r:id="rId26"/>
    <p:sldId id="265" r:id="rId27"/>
    <p:sldId id="268" r:id="rId28"/>
    <p:sldId id="269" r:id="rId29"/>
    <p:sldId id="306" r:id="rId30"/>
    <p:sldId id="270" r:id="rId31"/>
    <p:sldId id="271" r:id="rId32"/>
    <p:sldId id="272" r:id="rId33"/>
    <p:sldId id="273" r:id="rId34"/>
    <p:sldId id="275" r:id="rId35"/>
    <p:sldId id="276" r:id="rId36"/>
    <p:sldId id="277" r:id="rId37"/>
    <p:sldId id="278" r:id="rId38"/>
    <p:sldId id="307" r:id="rId39"/>
    <p:sldId id="279" r:id="rId40"/>
    <p:sldId id="280" r:id="rId41"/>
    <p:sldId id="281" r:id="rId42"/>
    <p:sldId id="282" r:id="rId43"/>
    <p:sldId id="283" r:id="rId44"/>
    <p:sldId id="308" r:id="rId45"/>
    <p:sldId id="309" r:id="rId46"/>
    <p:sldId id="310" r:id="rId47"/>
    <p:sldId id="313" r:id="rId48"/>
    <p:sldId id="311" r:id="rId49"/>
    <p:sldId id="312" r:id="rId50"/>
    <p:sldId id="284" r:id="rId51"/>
    <p:sldId id="288" r:id="rId52"/>
    <p:sldId id="289" r:id="rId53"/>
    <p:sldId id="314" r:id="rId54"/>
    <p:sldId id="290" r:id="rId55"/>
    <p:sldId id="315" r:id="rId56"/>
    <p:sldId id="291" r:id="rId57"/>
    <p:sldId id="316" r:id="rId58"/>
    <p:sldId id="29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3529" autoAdjust="0"/>
  </p:normalViewPr>
  <p:slideViewPr>
    <p:cSldViewPr>
      <p:cViewPr varScale="1">
        <p:scale>
          <a:sx n="68" d="100"/>
          <a:sy n="68" d="100"/>
        </p:scale>
        <p:origin x="-1434" y="-102"/>
      </p:cViewPr>
      <p:guideLst>
        <p:guide orient="horz" pos="2160"/>
        <p:guide pos="2880"/>
      </p:guideLst>
    </p:cSldViewPr>
  </p:slideViewPr>
  <p:outlineViewPr>
    <p:cViewPr>
      <p:scale>
        <a:sx n="33" d="100"/>
        <a:sy n="33" d="100"/>
      </p:scale>
      <p:origin x="0" y="20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5856-F546-4510-9608-2F80A6701735}" type="datetimeFigureOut">
              <a:rPr lang="en-US" smtClean="0"/>
              <a:pPr/>
              <a:t>8/5/2022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8E238-FF97-4FA1-8C5E-342A269A59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588ED5-FDEB-4890-B811-04CFE19C40A2}" type="datetime1">
              <a:rPr lang="en-US" smtClean="0"/>
              <a:pPr/>
              <a:t>8/5/2022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A13303-AAD7-4050-91B0-276105B339A2}" type="datetime1">
              <a:rPr lang="en-US" smtClean="0"/>
              <a:pPr/>
              <a:t>8/5/2022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F71924-1075-4C86-B921-FB0ED07B2AA9}" type="datetime1">
              <a:rPr lang="en-US" smtClean="0"/>
              <a:pPr/>
              <a:t>8/5/2022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97B7D2-3899-4838-A2BB-45E1D0B2FD87}" type="datetime1">
              <a:rPr lang="en-US" smtClean="0"/>
              <a:pPr/>
              <a:t>8/5/2022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2D9F468-30D4-4F7B-AF43-C39748AA935A}" type="datetime1">
              <a:rPr lang="en-US" smtClean="0"/>
              <a:pPr/>
              <a:t>8/5/2022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506363-ACCB-4838-B943-AFEE36365518}" type="datetime1">
              <a:rPr lang="en-US" smtClean="0"/>
              <a:pPr/>
              <a:t>8/5/2022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DEC88E-3C92-41AB-88B2-BF91359A3952}" type="datetime1">
              <a:rPr lang="en-US" smtClean="0"/>
              <a:pPr/>
              <a:t>8/5/2022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1C36C0-6576-434B-933B-B2A9272C5202}" type="datetime1">
              <a:rPr lang="en-US" smtClean="0"/>
              <a:pPr/>
              <a:t>8/5/2022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26454A-3B21-4CE3-A02F-9A20442C4D6C}" type="datetime1">
              <a:rPr lang="en-US" smtClean="0"/>
              <a:pPr/>
              <a:t>8/5/2022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253971-2050-489C-A07A-B7411D7E6087}" type="datetime1">
              <a:rPr lang="en-US" smtClean="0"/>
              <a:pPr/>
              <a:t>8/5/2022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F93EA3-93F4-4CC1-8863-9764142930FD}" type="datetime1">
              <a:rPr lang="en-US" smtClean="0"/>
              <a:pPr/>
              <a:t>8/5/2022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A25E1B-D807-4AF1-83B9-470B888FCFEA}" type="datetime1">
              <a:rPr lang="en-US" smtClean="0"/>
              <a:pPr/>
              <a:t>8/5/2022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statology.org/population-vs-sampl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543050"/>
          </a:xfrm>
        </p:spPr>
        <p:txBody>
          <a:bodyPr>
            <a:normAutofit fontScale="90000"/>
          </a:bodyPr>
          <a:lstStyle/>
          <a:p>
            <a:r>
              <a:rPr lang="en-US" u="sng" dirty="0" smtClean="0"/>
              <a:t>QUANTITATIVE METHODS</a:t>
            </a:r>
            <a:r>
              <a:rPr lang="en-US" b="1" u="sng" dirty="0" smtClean="0"/>
              <a:t/>
            </a:r>
            <a:br>
              <a:rPr lang="en-US" b="1" u="sng" dirty="0" smtClean="0"/>
            </a:br>
            <a:r>
              <a:rPr lang="en-US" b="1" u="sng" dirty="0" smtClean="0"/>
              <a:t>MSMSR/MBA/107</a:t>
            </a:r>
            <a:endParaRPr lang="en-US" b="1" u="sng" dirty="0"/>
          </a:p>
        </p:txBody>
      </p:sp>
      <p:sp>
        <p:nvSpPr>
          <p:cNvPr id="3" name="Subtitle 2"/>
          <p:cNvSpPr>
            <a:spLocks noGrp="1"/>
          </p:cNvSpPr>
          <p:nvPr>
            <p:ph type="subTitle" idx="1"/>
          </p:nvPr>
        </p:nvSpPr>
        <p:spPr/>
        <p:txBody>
          <a:bodyPr/>
          <a:lstStyle/>
          <a:p>
            <a:r>
              <a:rPr lang="en-US" u="sng" dirty="0" smtClean="0">
                <a:solidFill>
                  <a:schemeClr val="tx1"/>
                </a:solidFill>
              </a:rPr>
              <a:t>Mr. V. Suresh Pillai</a:t>
            </a:r>
          </a:p>
          <a:p>
            <a:r>
              <a:rPr lang="en-US" u="sng" dirty="0" smtClean="0">
                <a:solidFill>
                  <a:schemeClr val="tx1"/>
                </a:solidFill>
              </a:rPr>
              <a:t>Asst. Prof. (MSMSR)</a:t>
            </a:r>
            <a:endParaRPr lang="en-US" u="sng"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9144000" cy="4525963"/>
          </a:xfrm>
        </p:spPr>
        <p:txBody>
          <a:bodyPr>
            <a:noAutofit/>
          </a:bodyPr>
          <a:lstStyle/>
          <a:p>
            <a:pPr fontAlgn="base">
              <a:buNone/>
            </a:pPr>
            <a:r>
              <a:rPr lang="en-US" sz="1600" b="1" u="sng" dirty="0" smtClean="0">
                <a:latin typeface="Times New Roman" pitchFamily="18" charset="0"/>
                <a:cs typeface="Times New Roman" pitchFamily="18" charset="0"/>
              </a:rPr>
              <a:t>Arithmetic Progression (</a:t>
            </a:r>
            <a:r>
              <a:rPr lang="en-US" sz="1600" b="1" u="sng" dirty="0" smtClean="0">
                <a:latin typeface="Times New Roman" pitchFamily="18" charset="0"/>
                <a:cs typeface="Times New Roman" pitchFamily="18" charset="0"/>
              </a:rPr>
              <a:t>AP)- </a:t>
            </a:r>
            <a:r>
              <a:rPr lang="en-US" sz="1600" dirty="0" smtClean="0">
                <a:latin typeface="Times New Roman" pitchFamily="18" charset="0"/>
                <a:cs typeface="Times New Roman" pitchFamily="18" charset="0"/>
              </a:rPr>
              <a:t>A </a:t>
            </a:r>
            <a:r>
              <a:rPr lang="en-US" sz="1600" dirty="0" smtClean="0">
                <a:latin typeface="Times New Roman" pitchFamily="18" charset="0"/>
                <a:cs typeface="Times New Roman" pitchFamily="18" charset="0"/>
              </a:rPr>
              <a:t>sequence of numbers is called an arithmetic progression if the difference between any two consecutive terms is always same. In simple terms, it means that next number in the series is calculated by adding a fixed number to the previous number in the series. This fixed number is called the common difference.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For example, 2,4,6,8,10 is an AP because difference between any two consecutive terms in the series (common difference) is same (4 – 2 = 6 – 4 = 8 – 6 = 10 – 8 = 2</a:t>
            </a:r>
            <a:r>
              <a:rPr lang="en-US" sz="1600" dirty="0" smtClean="0">
                <a:latin typeface="Times New Roman" pitchFamily="18" charset="0"/>
                <a:cs typeface="Times New Roman" pitchFamily="18" charset="0"/>
              </a:rPr>
              <a:t>). If </a:t>
            </a:r>
            <a:r>
              <a:rPr lang="en-US" sz="1600" dirty="0" smtClean="0">
                <a:latin typeface="Times New Roman" pitchFamily="18" charset="0"/>
                <a:cs typeface="Times New Roman" pitchFamily="18" charset="0"/>
              </a:rPr>
              <a:t>‘a’ is the first term and ‘d’ is the common </a:t>
            </a:r>
            <a:r>
              <a:rPr lang="en-US" sz="1600" dirty="0" smtClean="0">
                <a:latin typeface="Times New Roman" pitchFamily="18" charset="0"/>
                <a:cs typeface="Times New Roman" pitchFamily="18" charset="0"/>
              </a:rPr>
              <a:t>difference ,</a:t>
            </a:r>
            <a:r>
              <a:rPr lang="en-US" sz="1600" dirty="0" smtClean="0">
                <a:latin typeface="Times New Roman" pitchFamily="18" charset="0"/>
                <a:cs typeface="Times New Roman" pitchFamily="18" charset="0"/>
              </a:rPr>
              <a:t>nth term of an AP = a + (n-1) </a:t>
            </a:r>
            <a:r>
              <a:rPr lang="en-US" sz="1600" dirty="0" smtClean="0">
                <a:latin typeface="Times New Roman" pitchFamily="18" charset="0"/>
                <a:cs typeface="Times New Roman" pitchFamily="18" charset="0"/>
              </a:rPr>
              <a:t>d, Arithmetic </a:t>
            </a:r>
            <a:r>
              <a:rPr lang="en-US" sz="1600" dirty="0" smtClean="0">
                <a:latin typeface="Times New Roman" pitchFamily="18" charset="0"/>
                <a:cs typeface="Times New Roman" pitchFamily="18" charset="0"/>
              </a:rPr>
              <a:t>Mean = Sum of all terms in the AP / Number of terms in the </a:t>
            </a:r>
            <a:r>
              <a:rPr lang="en-US" sz="1600" dirty="0" smtClean="0">
                <a:latin typeface="Times New Roman" pitchFamily="18" charset="0"/>
                <a:cs typeface="Times New Roman" pitchFamily="18" charset="0"/>
              </a:rPr>
              <a:t>AP, Sum </a:t>
            </a:r>
            <a:r>
              <a:rPr lang="en-US" sz="1600" dirty="0" smtClean="0">
                <a:latin typeface="Times New Roman" pitchFamily="18" charset="0"/>
                <a:cs typeface="Times New Roman" pitchFamily="18" charset="0"/>
              </a:rPr>
              <a:t>of ‘n’ terms of an AP = 0.5 n (first term + last term) = 0.5 n [ 2a + (n-1) d ]</a:t>
            </a:r>
          </a:p>
          <a:p>
            <a:pPr fontAlgn="base">
              <a:buNone/>
            </a:pPr>
            <a:r>
              <a:rPr lang="en-US" sz="1600" b="1" u="sng" dirty="0" smtClean="0">
                <a:latin typeface="Times New Roman" pitchFamily="18" charset="0"/>
                <a:cs typeface="Times New Roman" pitchFamily="18" charset="0"/>
              </a:rPr>
              <a:t>Geometric Progression (</a:t>
            </a:r>
            <a:r>
              <a:rPr lang="en-US" sz="1600" b="1" u="sng" dirty="0" smtClean="0">
                <a:latin typeface="Times New Roman" pitchFamily="18" charset="0"/>
                <a:cs typeface="Times New Roman" pitchFamily="18" charset="0"/>
              </a:rPr>
              <a:t>GP)- </a:t>
            </a:r>
            <a:r>
              <a:rPr lang="en-US" sz="1600" dirty="0" smtClean="0">
                <a:latin typeface="Times New Roman" pitchFamily="18" charset="0"/>
                <a:cs typeface="Times New Roman" pitchFamily="18" charset="0"/>
              </a:rPr>
              <a:t>A </a:t>
            </a:r>
            <a:r>
              <a:rPr lang="en-US" sz="1600" dirty="0" smtClean="0">
                <a:latin typeface="Times New Roman" pitchFamily="18" charset="0"/>
                <a:cs typeface="Times New Roman" pitchFamily="18" charset="0"/>
              </a:rPr>
              <a:t>sequence of numbers is called a geometric progression if the ratio of any two consecutive terms is always same. In simple terms, it means that next number in the series is calculated by multiplying a fixed number to the previous number in the series. This fixed number is called the common ratio.</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For example, 2,4,8,16 is a GP because ratio of any two consecutive terms in the series (common difference) is same (4 / 2 = 8 / 4 = 16 / 8 = 2</a:t>
            </a:r>
            <a:r>
              <a:rPr lang="en-US" sz="1600" dirty="0" smtClean="0">
                <a:latin typeface="Times New Roman" pitchFamily="18" charset="0"/>
                <a:cs typeface="Times New Roman" pitchFamily="18" charset="0"/>
              </a:rPr>
              <a:t>). If </a:t>
            </a:r>
            <a:r>
              <a:rPr lang="en-US" sz="1600" dirty="0" smtClean="0">
                <a:latin typeface="Times New Roman" pitchFamily="18" charset="0"/>
                <a:cs typeface="Times New Roman" pitchFamily="18" charset="0"/>
              </a:rPr>
              <a:t>‘a’ is the first term and ‘r’ is the common ratio</a:t>
            </a:r>
            <a:r>
              <a:rPr lang="en-US" sz="1600" dirty="0" smtClean="0">
                <a:latin typeface="Times New Roman" pitchFamily="18" charset="0"/>
                <a:cs typeface="Times New Roman" pitchFamily="18" charset="0"/>
              </a:rPr>
              <a:t>, nth </a:t>
            </a:r>
            <a:r>
              <a:rPr lang="en-US" sz="1600" dirty="0" smtClean="0">
                <a:latin typeface="Times New Roman" pitchFamily="18" charset="0"/>
                <a:cs typeface="Times New Roman" pitchFamily="18" charset="0"/>
              </a:rPr>
              <a:t>term of a GP = a </a:t>
            </a:r>
            <a:r>
              <a:rPr lang="en-US" sz="1600" dirty="0" smtClean="0">
                <a:latin typeface="Times New Roman" pitchFamily="18" charset="0"/>
                <a:cs typeface="Times New Roman" pitchFamily="18" charset="0"/>
              </a:rPr>
              <a:t>r</a:t>
            </a:r>
            <a:r>
              <a:rPr lang="en-US" sz="1600" baseline="30000" dirty="0" smtClean="0">
                <a:latin typeface="Times New Roman" pitchFamily="18" charset="0"/>
                <a:cs typeface="Times New Roman" pitchFamily="18" charset="0"/>
              </a:rPr>
              <a:t>n-1</a:t>
            </a:r>
            <a:r>
              <a:rPr lang="en-US" sz="1600" dirty="0" smtClean="0">
                <a:latin typeface="Times New Roman" pitchFamily="18" charset="0"/>
                <a:cs typeface="Times New Roman" pitchFamily="18" charset="0"/>
              </a:rPr>
              <a:t>Geometric </a:t>
            </a:r>
            <a:r>
              <a:rPr lang="en-US" sz="1600" dirty="0" smtClean="0">
                <a:latin typeface="Times New Roman" pitchFamily="18" charset="0"/>
                <a:cs typeface="Times New Roman" pitchFamily="18" charset="0"/>
              </a:rPr>
              <a:t>Mean = nth root of product of n terms in the GP</a:t>
            </a:r>
          </a:p>
          <a:p>
            <a:pPr fontAlgn="base">
              <a:buNone/>
            </a:pPr>
            <a:r>
              <a:rPr lang="en-US" sz="1600" dirty="0" smtClean="0">
                <a:latin typeface="Times New Roman" pitchFamily="18" charset="0"/>
                <a:cs typeface="Times New Roman" pitchFamily="18" charset="0"/>
              </a:rPr>
              <a:t>Sum of ‘n’ terms of a GP (r &lt; 1) = [a (1 – </a:t>
            </a:r>
            <a:r>
              <a:rPr lang="en-US" sz="1600" dirty="0" err="1" smtClean="0">
                <a:latin typeface="Times New Roman" pitchFamily="18" charset="0"/>
                <a:cs typeface="Times New Roman" pitchFamily="18" charset="0"/>
              </a:rPr>
              <a:t>r</a:t>
            </a:r>
            <a:r>
              <a:rPr lang="en-US" sz="1600" baseline="30000" dirty="0" err="1"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 [1 – </a:t>
            </a:r>
            <a:r>
              <a:rPr lang="en-US" sz="1600" dirty="0" smtClean="0">
                <a:latin typeface="Times New Roman" pitchFamily="18" charset="0"/>
                <a:cs typeface="Times New Roman" pitchFamily="18" charset="0"/>
              </a:rPr>
              <a:t>r] Sum </a:t>
            </a:r>
            <a:r>
              <a:rPr lang="en-US" sz="1600" dirty="0" smtClean="0">
                <a:latin typeface="Times New Roman" pitchFamily="18" charset="0"/>
                <a:cs typeface="Times New Roman" pitchFamily="18" charset="0"/>
              </a:rPr>
              <a:t>of ‘n’ terms of a GP (r &gt; 1) = [a (</a:t>
            </a:r>
            <a:r>
              <a:rPr lang="en-US" sz="1600" dirty="0" err="1" smtClean="0">
                <a:latin typeface="Times New Roman" pitchFamily="18" charset="0"/>
                <a:cs typeface="Times New Roman" pitchFamily="18" charset="0"/>
              </a:rPr>
              <a:t>r</a:t>
            </a:r>
            <a:r>
              <a:rPr lang="en-US" sz="1600" baseline="30000" dirty="0" err="1"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 1)] / [r – 1]</a:t>
            </a:r>
          </a:p>
          <a:p>
            <a:pPr fontAlgn="base">
              <a:buNone/>
            </a:pPr>
            <a:r>
              <a:rPr lang="en-US" sz="1600" dirty="0" smtClean="0">
                <a:latin typeface="Times New Roman" pitchFamily="18" charset="0"/>
                <a:cs typeface="Times New Roman" pitchFamily="18" charset="0"/>
              </a:rPr>
              <a:t>Sum of infinite terms of a GP (r &lt; 1) = (a) / (1 – r)</a:t>
            </a:r>
          </a:p>
          <a:p>
            <a:pPr>
              <a:buNone/>
            </a:pPr>
            <a:endParaRPr lang="en-US" sz="16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Title 3"/>
          <p:cNvSpPr>
            <a:spLocks noGrp="1"/>
          </p:cNvSpPr>
          <p:nvPr>
            <p:ph type="title"/>
          </p:nvPr>
        </p:nvSpPr>
        <p:spPr/>
        <p:txBody>
          <a:bodyPr>
            <a:normAutofit fontScale="90000"/>
          </a:bodyPr>
          <a:lstStyle/>
          <a:p>
            <a:r>
              <a:rPr lang="en-US" sz="4400" dirty="0" smtClean="0">
                <a:solidFill>
                  <a:schemeClr val="dk1"/>
                </a:solidFill>
                <a:latin typeface="Times New Roman" pitchFamily="18" charset="0"/>
                <a:cs typeface="Times New Roman" pitchFamily="18" charset="0"/>
              </a:rPr>
              <a:t>Basic Mathematics: A.P. &amp; G.P. (nth term, sum of n terms and mean);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Matrices</a:t>
            </a:r>
            <a:r>
              <a:rPr lang="en-US" dirty="0" smtClean="0">
                <a:latin typeface="Times New Roman" pitchFamily="18" charset="0"/>
                <a:cs typeface="Times New Roman" pitchFamily="18" charset="0"/>
              </a:rPr>
              <a:t> are the ordered rectangular array of numbers, which are used to express linear equations. A matrix has rows and columns. we can also perform the mathematical operations on matrices such as addition, subtraction, multiplication of matrix. Suppose the number of rows is m and columns is n, then the matrix is represented as m × n matrix</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Types of Matrices</a:t>
            </a:r>
          </a:p>
          <a:p>
            <a:pPr>
              <a:buNone/>
            </a:pPr>
            <a:r>
              <a:rPr lang="en-US" dirty="0" smtClean="0">
                <a:latin typeface="Times New Roman" pitchFamily="18" charset="0"/>
                <a:cs typeface="Times New Roman" pitchFamily="18" charset="0"/>
              </a:rPr>
              <a:t>There are different types of matrices. Let’s see some of the examples of different types of matrices</a:t>
            </a:r>
          </a:p>
          <a:p>
            <a:pPr>
              <a:buNone/>
            </a:pPr>
            <a:r>
              <a:rPr lang="en-US" dirty="0" smtClean="0">
                <a:latin typeface="Times New Roman" pitchFamily="18" charset="0"/>
                <a:cs typeface="Times New Roman" pitchFamily="18" charset="0"/>
              </a:rPr>
              <a:t>Zero Matrix:</a:t>
            </a:r>
          </a:p>
          <a:p>
            <a:pPr>
              <a:buNone/>
            </a:pPr>
            <a:r>
              <a:rPr lang="en-US" dirty="0" smtClean="0">
                <a:latin typeface="Times New Roman" pitchFamily="18" charset="0"/>
                <a:cs typeface="Times New Roman" pitchFamily="18" charset="0"/>
              </a:rPr>
              <a:t>Identity Matrix:</a:t>
            </a:r>
          </a:p>
          <a:p>
            <a:pPr>
              <a:buNone/>
            </a:pPr>
            <a:r>
              <a:rPr lang="en-US" dirty="0" smtClean="0">
                <a:latin typeface="Times New Roman" pitchFamily="18" charset="0"/>
                <a:cs typeface="Times New Roman" pitchFamily="18" charset="0"/>
              </a:rPr>
              <a:t>Symmetric Matrix :</a:t>
            </a:r>
          </a:p>
          <a:p>
            <a:pPr>
              <a:buNone/>
            </a:pPr>
            <a:r>
              <a:rPr lang="en-US" dirty="0" smtClean="0">
                <a:latin typeface="Times New Roman" pitchFamily="18" charset="0"/>
                <a:cs typeface="Times New Roman" pitchFamily="18" charset="0"/>
              </a:rPr>
              <a:t>Diagonal Matrix:</a:t>
            </a:r>
          </a:p>
          <a:p>
            <a:pPr>
              <a:buNone/>
            </a:pPr>
            <a:r>
              <a:rPr lang="en-US" dirty="0" smtClean="0">
                <a:latin typeface="Times New Roman" pitchFamily="18" charset="0"/>
                <a:cs typeface="Times New Roman" pitchFamily="18" charset="0"/>
              </a:rPr>
              <a:t>Upper Triangular Matrix:</a:t>
            </a:r>
          </a:p>
          <a:p>
            <a:pPr>
              <a:buNone/>
            </a:pPr>
            <a:r>
              <a:rPr lang="en-US" dirty="0" smtClean="0">
                <a:latin typeface="Times New Roman" pitchFamily="18" charset="0"/>
                <a:cs typeface="Times New Roman" pitchFamily="18" charset="0"/>
              </a:rPr>
              <a:t>Lower Triangular Matrix:</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Title 3"/>
          <p:cNvSpPr>
            <a:spLocks noGrp="1"/>
          </p:cNvSpPr>
          <p:nvPr>
            <p:ph type="title"/>
          </p:nvPr>
        </p:nvSpPr>
        <p:spPr>
          <a:xfrm>
            <a:off x="228600" y="274638"/>
            <a:ext cx="8915400" cy="1143000"/>
          </a:xfrm>
        </p:spPr>
        <p:txBody>
          <a:bodyPr>
            <a:noAutofit/>
          </a:bodyPr>
          <a:lstStyle/>
          <a:p>
            <a:r>
              <a:rPr lang="en-US" sz="3200" dirty="0" smtClean="0">
                <a:solidFill>
                  <a:schemeClr val="dk1"/>
                </a:solidFill>
                <a:latin typeface="Times New Roman" pitchFamily="18" charset="0"/>
                <a:cs typeface="Times New Roman" pitchFamily="18" charset="0"/>
              </a:rPr>
              <a:t>Matrices and Determinants (Meaning, Types, Inverse, Matrix method and Cramer’s Method</a:t>
            </a:r>
            <a:r>
              <a:rPr lang="en-US" sz="3200" dirty="0" smtClean="0">
                <a:solidFill>
                  <a:schemeClr val="dk1"/>
                </a:solidFill>
                <a:latin typeface="Times New Roman" pitchFamily="18" charset="0"/>
                <a:cs typeface="Times New Roman" pitchFamily="18" charset="0"/>
              </a:rPr>
              <a:t>) </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Inverse of a Matrix</a:t>
            </a:r>
          </a:p>
          <a:p>
            <a:pPr>
              <a:buNone/>
            </a:pPr>
            <a:r>
              <a:rPr lang="en-US" dirty="0" smtClean="0">
                <a:latin typeface="Times New Roman" pitchFamily="18" charset="0"/>
                <a:cs typeface="Times New Roman" pitchFamily="18" charset="0"/>
              </a:rPr>
              <a:t>Inverse of a matrix is defined usually for square matrices. For every m × n square matrix, there exists an inverse matrix. If A is the square matrix then A</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is the inverse of matrix A and satisfies the property:</a:t>
            </a:r>
          </a:p>
          <a:p>
            <a:pPr>
              <a:buNone/>
            </a:pPr>
            <a:r>
              <a:rPr lang="en-US" dirty="0" smtClean="0">
                <a:latin typeface="Times New Roman" pitchFamily="18" charset="0"/>
                <a:cs typeface="Times New Roman" pitchFamily="18" charset="0"/>
              </a:rPr>
              <a:t>AA</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 = I, where I is the Identity matrix.</a:t>
            </a:r>
          </a:p>
          <a:p>
            <a:pPr>
              <a:buNone/>
            </a:pPr>
            <a:r>
              <a:rPr lang="en-US" dirty="0" smtClean="0">
                <a:latin typeface="Times New Roman" pitchFamily="18" charset="0"/>
                <a:cs typeface="Times New Roman" pitchFamily="18" charset="0"/>
              </a:rPr>
              <a:t>Also, the determinant of the square matrix here should not be equal to zero.</a:t>
            </a:r>
          </a:p>
          <a:p>
            <a:pPr>
              <a:buNone/>
            </a:pPr>
            <a:r>
              <a:rPr lang="en-US" b="1" dirty="0" smtClean="0">
                <a:latin typeface="Times New Roman" pitchFamily="18" charset="0"/>
                <a:cs typeface="Times New Roman" pitchFamily="18" charset="0"/>
              </a:rPr>
              <a:t>Transpose of Matrix</a:t>
            </a:r>
          </a:p>
          <a:p>
            <a:pPr>
              <a:buNone/>
            </a:pPr>
            <a:r>
              <a:rPr lang="en-US" dirty="0" smtClean="0">
                <a:latin typeface="Times New Roman" pitchFamily="18" charset="0"/>
                <a:cs typeface="Times New Roman" pitchFamily="18" charset="0"/>
              </a:rPr>
              <a:t>The transpose of a matrix can be determined by rows for the columns. If A is a matrix, then the transpose of a matrix is represented by A</a:t>
            </a:r>
            <a:r>
              <a:rPr lang="en-US" baseline="30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For example, let us assume a 3×3 matrix, Say A, then the transpose of A, i.e. A</a:t>
            </a:r>
            <a:r>
              <a:rPr lang="en-US" baseline="30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is given by</a:t>
            </a:r>
          </a:p>
          <a:p>
            <a:pPr>
              <a:buNone/>
            </a:pPr>
            <a:r>
              <a:rPr lang="en-US" dirty="0" smtClean="0">
                <a:latin typeface="Times New Roman" pitchFamily="18" charset="0"/>
                <a:cs typeface="Times New Roman" pitchFamily="18" charset="0"/>
              </a:rPr>
              <a:t>In case, if the given square matrix is a symmetric matrix, then the matrix A should be equal to A</a:t>
            </a:r>
            <a:r>
              <a:rPr lang="en-US" baseline="30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It means that A = A</a:t>
            </a:r>
            <a:r>
              <a:rPr lang="en-US" baseline="30000" dirty="0" smtClean="0">
                <a:latin typeface="Times New Roman" pitchFamily="18" charset="0"/>
                <a:cs typeface="Times New Roman" pitchFamily="18" charset="0"/>
              </a:rPr>
              <a:t>T</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Title 3"/>
          <p:cNvSpPr>
            <a:spLocks noGrp="1"/>
          </p:cNvSpPr>
          <p:nvPr>
            <p:ph type="title"/>
          </p:nvPr>
        </p:nvSpPr>
        <p:spPr>
          <a:xfrm>
            <a:off x="457200" y="274638"/>
            <a:ext cx="8534400" cy="1143000"/>
          </a:xfrm>
        </p:spPr>
        <p:txBody>
          <a:bodyPr>
            <a:noAutofit/>
          </a:bodyPr>
          <a:lstStyle/>
          <a:p>
            <a:r>
              <a:rPr lang="en-US" sz="3200" dirty="0" smtClean="0">
                <a:solidFill>
                  <a:schemeClr val="dk1"/>
                </a:solidFill>
                <a:latin typeface="Times New Roman" pitchFamily="18" charset="0"/>
                <a:cs typeface="Times New Roman" pitchFamily="18" charset="0"/>
              </a:rPr>
              <a:t>Matrices and Determinants (Meaning, Types, Inverse, Matrix method and Cramer’s Method) </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1400" dirty="0" smtClean="0">
                <a:latin typeface="Times New Roman" pitchFamily="18" charset="0"/>
                <a:cs typeface="Times New Roman" pitchFamily="18" charset="0"/>
              </a:rPr>
              <a:t>A determinant can be defined in many ways for a square </a:t>
            </a:r>
            <a:r>
              <a:rPr lang="en-US" sz="1400" dirty="0" smtClean="0">
                <a:latin typeface="Times New Roman" pitchFamily="18" charset="0"/>
                <a:cs typeface="Times New Roman" pitchFamily="18" charset="0"/>
              </a:rPr>
              <a:t>matrix. The </a:t>
            </a:r>
            <a:r>
              <a:rPr lang="en-US" sz="1400" dirty="0" smtClean="0">
                <a:latin typeface="Times New Roman" pitchFamily="18" charset="0"/>
                <a:cs typeface="Times New Roman" pitchFamily="18" charset="0"/>
              </a:rPr>
              <a:t>first and most simple way is to formulate the determinant by taking into account the top row elements and the corresponding minors. Take the first element of the top row and multiply it by it’s minor, then subtract the product of the second element and its minor. Continue to alternately add and subtract the product of each element of the top row with its respective minor until all the elements of the top row have been </a:t>
            </a:r>
            <a:r>
              <a:rPr lang="en-US" sz="1400" dirty="0" smtClean="0">
                <a:latin typeface="Times New Roman" pitchFamily="18" charset="0"/>
                <a:cs typeface="Times New Roman" pitchFamily="18" charset="0"/>
              </a:rPr>
              <a:t>considered. For </a:t>
            </a:r>
            <a:r>
              <a:rPr lang="en-US" sz="1400" dirty="0" smtClean="0">
                <a:latin typeface="Times New Roman" pitchFamily="18" charset="0"/>
                <a:cs typeface="Times New Roman" pitchFamily="18" charset="0"/>
              </a:rPr>
              <a:t>example let us consider a 4×4 matrix A.</a:t>
            </a:r>
          </a:p>
          <a:p>
            <a:pPr>
              <a:buNone/>
            </a:pPr>
            <a:r>
              <a:rPr lang="en-US" sz="1400" b="1" dirty="0" smtClean="0">
                <a:latin typeface="Times New Roman" pitchFamily="18" charset="0"/>
                <a:cs typeface="Times New Roman" pitchFamily="18" charset="0"/>
              </a:rPr>
              <a:t>Second Method to find the determinant:</a:t>
            </a:r>
            <a:endParaRPr lang="en-US"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The second way to define a determinant is to express in terms of the columns of the matrix by expressing an </a:t>
            </a:r>
            <a:r>
              <a:rPr lang="en-US" sz="1400" dirty="0" err="1" smtClean="0">
                <a:latin typeface="Times New Roman" pitchFamily="18" charset="0"/>
                <a:cs typeface="Times New Roman" pitchFamily="18" charset="0"/>
              </a:rPr>
              <a:t>nx</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n matrix in terms of the column </a:t>
            </a:r>
            <a:r>
              <a:rPr lang="en-US" sz="1400" dirty="0" smtClean="0">
                <a:latin typeface="Times New Roman" pitchFamily="18" charset="0"/>
                <a:cs typeface="Times New Roman" pitchFamily="18" charset="0"/>
              </a:rPr>
              <a:t>vectors. Consider </a:t>
            </a:r>
            <a:r>
              <a:rPr lang="en-US" sz="1400" dirty="0" smtClean="0">
                <a:latin typeface="Times New Roman" pitchFamily="18" charset="0"/>
                <a:cs typeface="Times New Roman" pitchFamily="18" charset="0"/>
              </a:rPr>
              <a:t>the column vectors of matrix A as A = [ a</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a</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a</a:t>
            </a:r>
            <a:r>
              <a:rPr lang="en-US" sz="1400" baseline="-25000" dirty="0" smtClean="0">
                <a:latin typeface="Times New Roman" pitchFamily="18" charset="0"/>
                <a:cs typeface="Times New Roman" pitchFamily="18" charset="0"/>
              </a:rPr>
              <a:t>3</a:t>
            </a:r>
            <a:r>
              <a:rPr lang="en-US" sz="1400" dirty="0" smtClean="0">
                <a:latin typeface="Times New Roman" pitchFamily="18" charset="0"/>
                <a:cs typeface="Times New Roman" pitchFamily="18" charset="0"/>
              </a:rPr>
              <a:t>, …a</a:t>
            </a:r>
            <a:r>
              <a:rPr lang="en-US" sz="1400" baseline="-25000" dirty="0" smtClean="0">
                <a:latin typeface="Times New Roman" pitchFamily="18" charset="0"/>
                <a:cs typeface="Times New Roman" pitchFamily="18" charset="0"/>
              </a:rPr>
              <a:t>n</a:t>
            </a:r>
            <a:r>
              <a:rPr lang="en-US" sz="1400" dirty="0" smtClean="0">
                <a:latin typeface="Times New Roman" pitchFamily="18" charset="0"/>
                <a:cs typeface="Times New Roman" pitchFamily="18" charset="0"/>
              </a:rPr>
              <a:t>] where any element </a:t>
            </a:r>
            <a:r>
              <a:rPr lang="en-US" sz="1400" dirty="0" err="1" smtClean="0">
                <a:latin typeface="Times New Roman" pitchFamily="18" charset="0"/>
                <a:cs typeface="Times New Roman" pitchFamily="18" charset="0"/>
              </a:rPr>
              <a:t>a</a:t>
            </a:r>
            <a:r>
              <a:rPr lang="en-US" sz="1400" baseline="-25000" dirty="0" err="1" smtClean="0">
                <a:latin typeface="Times New Roman" pitchFamily="18" charset="0"/>
                <a:cs typeface="Times New Roman" pitchFamily="18" charset="0"/>
              </a:rPr>
              <a:t>j</a:t>
            </a:r>
            <a:r>
              <a:rPr lang="en-US" sz="1400" baseline="-25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is a vector of size </a:t>
            </a:r>
            <a:r>
              <a:rPr lang="en-US" sz="1400" dirty="0" smtClean="0">
                <a:latin typeface="Times New Roman" pitchFamily="18" charset="0"/>
                <a:cs typeface="Times New Roman" pitchFamily="18" charset="0"/>
              </a:rPr>
              <a:t>x. Then </a:t>
            </a:r>
            <a:r>
              <a:rPr lang="en-US" sz="1400" dirty="0" smtClean="0">
                <a:latin typeface="Times New Roman" pitchFamily="18" charset="0"/>
                <a:cs typeface="Times New Roman" pitchFamily="18" charset="0"/>
              </a:rPr>
              <a:t>the determinant of matrix A is defined such that</a:t>
            </a:r>
          </a:p>
          <a:p>
            <a:pPr>
              <a:buNone/>
            </a:pP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ba</a:t>
            </a:r>
            <a:r>
              <a:rPr lang="en-US" sz="1400" baseline="-25000" dirty="0" err="1" smtClean="0">
                <a:latin typeface="Times New Roman" pitchFamily="18" charset="0"/>
                <a:cs typeface="Times New Roman" pitchFamily="18" charset="0"/>
              </a:rPr>
              <a:t>j</a:t>
            </a:r>
            <a:r>
              <a:rPr lang="en-US" sz="1400" dirty="0" err="1" smtClean="0">
                <a:latin typeface="Times New Roman" pitchFamily="18" charset="0"/>
                <a:cs typeface="Times New Roman" pitchFamily="18" charset="0"/>
              </a:rPr>
              <a:t>+cv</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 = b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(A) + c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a</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 … v … a</a:t>
            </a:r>
            <a:r>
              <a:rPr lang="en-US" sz="1400" baseline="-25000"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a:t>
            </a:r>
          </a:p>
          <a:p>
            <a:pPr>
              <a:buNone/>
            </a:pP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a</a:t>
            </a:r>
            <a:r>
              <a:rPr lang="en-US" sz="1400" baseline="-25000" dirty="0" err="1" smtClean="0">
                <a:latin typeface="Times New Roman" pitchFamily="18" charset="0"/>
                <a:cs typeface="Times New Roman" pitchFamily="18" charset="0"/>
              </a:rPr>
              <a:t>j</a:t>
            </a:r>
            <a:r>
              <a:rPr lang="en-US" sz="1400" baseline="-25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a:t>
            </a:r>
            <a:r>
              <a:rPr lang="en-US" sz="1400" baseline="-25000" dirty="0" smtClean="0">
                <a:latin typeface="Times New Roman" pitchFamily="18" charset="0"/>
                <a:cs typeface="Times New Roman" pitchFamily="18" charset="0"/>
              </a:rPr>
              <a:t>j+1</a:t>
            </a:r>
            <a:r>
              <a:rPr lang="en-US" sz="1400" dirty="0" smtClean="0">
                <a:latin typeface="Times New Roman" pitchFamily="18" charset="0"/>
                <a:cs typeface="Times New Roman" pitchFamily="18" charset="0"/>
              </a:rPr>
              <a:t>… a</a:t>
            </a:r>
            <a:r>
              <a:rPr lang="en-US" sz="1400" baseline="-25000"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 =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a</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 … a</a:t>
            </a:r>
            <a:r>
              <a:rPr lang="en-US" sz="1400" baseline="-25000" dirty="0" smtClean="0">
                <a:latin typeface="Times New Roman" pitchFamily="18" charset="0"/>
                <a:cs typeface="Times New Roman" pitchFamily="18" charset="0"/>
              </a:rPr>
              <a:t>j+1</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a:t>
            </a:r>
            <a:r>
              <a:rPr lang="en-US" sz="1400" baseline="-25000" dirty="0" err="1" smtClean="0">
                <a:latin typeface="Times New Roman" pitchFamily="18" charset="0"/>
                <a:cs typeface="Times New Roman" pitchFamily="18" charset="0"/>
              </a:rPr>
              <a:t>j</a:t>
            </a:r>
            <a:r>
              <a:rPr lang="en-US" sz="1400" dirty="0" smtClean="0">
                <a:latin typeface="Times New Roman" pitchFamily="18" charset="0"/>
                <a:cs typeface="Times New Roman" pitchFamily="18" charset="0"/>
              </a:rPr>
              <a:t> … a</a:t>
            </a:r>
            <a:r>
              <a:rPr lang="en-US" sz="1400" baseline="-25000"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a:t>
            </a:r>
          </a:p>
          <a:p>
            <a:pPr>
              <a:buNone/>
            </a:pP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(I) = </a:t>
            </a:r>
            <a:r>
              <a:rPr lang="en-US" sz="1400" dirty="0" smtClean="0">
                <a:latin typeface="Times New Roman" pitchFamily="18" charset="0"/>
                <a:cs typeface="Times New Roman" pitchFamily="18" charset="0"/>
              </a:rPr>
              <a:t>1; Where </a:t>
            </a:r>
            <a:r>
              <a:rPr lang="en-US" sz="1400" dirty="0" smtClean="0">
                <a:latin typeface="Times New Roman" pitchFamily="18" charset="0"/>
                <a:cs typeface="Times New Roman" pitchFamily="18" charset="0"/>
              </a:rPr>
              <a:t>the scalars are denoted by b and c, a vector of size x is denoted by v, and the identity matrix of size x is denoted by I.</a:t>
            </a:r>
          </a:p>
          <a:p>
            <a:pPr>
              <a:buNone/>
            </a:pPr>
            <a:r>
              <a:rPr lang="en-US" sz="1400" dirty="0" smtClean="0">
                <a:latin typeface="Times New Roman" pitchFamily="18" charset="0"/>
                <a:cs typeface="Times New Roman" pitchFamily="18" charset="0"/>
              </a:rPr>
              <a:t>We can infer from these equations that the determinant is a linear function of the columns. Further, we observe that the sign of the determinant can be interchanged by interchanging the position of adjacent columns. The identity matrix of the respective unit scalar is mapped by the alternating multi-linear function of the columns. This function is the determinant of the </a:t>
            </a:r>
            <a:r>
              <a:rPr lang="en-US" sz="1400" dirty="0" smtClean="0">
                <a:latin typeface="Times New Roman" pitchFamily="18" charset="0"/>
                <a:cs typeface="Times New Roman" pitchFamily="18" charset="0"/>
              </a:rPr>
              <a:t>matrix. </a:t>
            </a:r>
            <a:r>
              <a:rPr lang="en-US" sz="1400" b="1" dirty="0" smtClean="0">
                <a:latin typeface="Times New Roman" pitchFamily="18" charset="0"/>
                <a:cs typeface="Times New Roman" pitchFamily="18" charset="0"/>
              </a:rPr>
              <a:t>Check</a:t>
            </a:r>
            <a:r>
              <a:rPr lang="en-US" sz="1400" b="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Determinant Of A 3×3 Matrix</a:t>
            </a:r>
            <a:br>
              <a:rPr lang="en-US" sz="1400" dirty="0" smtClean="0">
                <a:latin typeface="Times New Roman" pitchFamily="18" charset="0"/>
                <a:cs typeface="Times New Roman" pitchFamily="18" charset="0"/>
              </a:rPr>
            </a:br>
            <a:endParaRPr lang="en-US" sz="1400" dirty="0" smtClean="0">
              <a:latin typeface="Times New Roman" pitchFamily="18" charset="0"/>
              <a:cs typeface="Times New Roman" pitchFamily="18" charset="0"/>
            </a:endParaRPr>
          </a:p>
          <a:p>
            <a:pPr>
              <a:buNone/>
            </a:pPr>
            <a:endParaRPr lang="en-US" sz="1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Title 3"/>
          <p:cNvSpPr>
            <a:spLocks noGrp="1"/>
          </p:cNvSpPr>
          <p:nvPr>
            <p:ph type="title"/>
          </p:nvPr>
        </p:nvSpPr>
        <p:spPr>
          <a:xfrm>
            <a:off x="0" y="274638"/>
            <a:ext cx="8991600" cy="1143000"/>
          </a:xfrm>
        </p:spPr>
        <p:txBody>
          <a:bodyPr>
            <a:noAutofit/>
          </a:bodyPr>
          <a:lstStyle/>
          <a:p>
            <a:r>
              <a:rPr lang="en-US" sz="3200" dirty="0" smtClean="0">
                <a:solidFill>
                  <a:schemeClr val="dk1"/>
                </a:solidFill>
                <a:latin typeface="Times New Roman" pitchFamily="18" charset="0"/>
                <a:cs typeface="Times New Roman" pitchFamily="18" charset="0"/>
              </a:rPr>
              <a:t>Matrices and Determinants (Meaning, Types, Inverse, Matrix method and Cramer’s Method) </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991600" cy="4525963"/>
          </a:xfrm>
        </p:spPr>
        <p:txBody>
          <a:bodyPr>
            <a:noAutofit/>
          </a:bodyPr>
          <a:lstStyle/>
          <a:p>
            <a:pPr>
              <a:buNone/>
            </a:pPr>
            <a:r>
              <a:rPr lang="en-US" sz="1400" b="1" u="sng" dirty="0" smtClean="0">
                <a:latin typeface="Times New Roman" pitchFamily="18" charset="0"/>
                <a:cs typeface="Times New Roman" pitchFamily="18" charset="0"/>
              </a:rPr>
              <a:t>Properties of Determinant</a:t>
            </a:r>
          </a:p>
          <a:p>
            <a:pPr>
              <a:buNone/>
            </a:pPr>
            <a:r>
              <a:rPr lang="en-US" sz="1400" dirty="0" smtClean="0">
                <a:latin typeface="Times New Roman" pitchFamily="18" charset="0"/>
                <a:cs typeface="Times New Roman" pitchFamily="18" charset="0"/>
              </a:rPr>
              <a:t>If I</a:t>
            </a:r>
            <a:r>
              <a:rPr lang="en-US" sz="1400" baseline="-25000" dirty="0" smtClean="0">
                <a:latin typeface="Times New Roman" pitchFamily="18" charset="0"/>
                <a:cs typeface="Times New Roman" pitchFamily="18" charset="0"/>
              </a:rPr>
              <a:t>n </a:t>
            </a:r>
            <a:r>
              <a:rPr lang="en-US" sz="1400" dirty="0" smtClean="0">
                <a:latin typeface="Times New Roman" pitchFamily="18" charset="0"/>
                <a:cs typeface="Times New Roman" pitchFamily="18" charset="0"/>
              </a:rPr>
              <a:t>is the identity matrix of the order </a:t>
            </a:r>
            <a:r>
              <a:rPr lang="en-US" sz="1400" dirty="0" err="1" smtClean="0">
                <a:latin typeface="Times New Roman" pitchFamily="18" charset="0"/>
                <a:cs typeface="Times New Roman" pitchFamily="18" charset="0"/>
              </a:rPr>
              <a:t>nxn</a:t>
            </a:r>
            <a:r>
              <a:rPr lang="en-US" sz="1400" dirty="0" smtClean="0">
                <a:latin typeface="Times New Roman" pitchFamily="18" charset="0"/>
                <a:cs typeface="Times New Roman" pitchFamily="18" charset="0"/>
              </a:rPr>
              <a:t>, then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(I) = </a:t>
            </a:r>
            <a:r>
              <a:rPr lang="en-US" sz="1400" dirty="0" smtClean="0">
                <a:latin typeface="Times New Roman" pitchFamily="18" charset="0"/>
                <a:cs typeface="Times New Roman" pitchFamily="18" charset="0"/>
              </a:rPr>
              <a:t>1; If </a:t>
            </a:r>
            <a:r>
              <a:rPr lang="en-US" sz="1400" dirty="0" smtClean="0">
                <a:latin typeface="Times New Roman" pitchFamily="18" charset="0"/>
                <a:cs typeface="Times New Roman" pitchFamily="18" charset="0"/>
              </a:rPr>
              <a:t>the matrix M</a:t>
            </a:r>
            <a:r>
              <a:rPr lang="en-US" sz="1400" baseline="30000" dirty="0" smtClean="0">
                <a:latin typeface="Times New Roman" pitchFamily="18" charset="0"/>
                <a:cs typeface="Times New Roman" pitchFamily="18" charset="0"/>
              </a:rPr>
              <a:t>T </a:t>
            </a:r>
            <a:r>
              <a:rPr lang="en-US" sz="1400" dirty="0" smtClean="0">
                <a:latin typeface="Times New Roman" pitchFamily="18" charset="0"/>
                <a:cs typeface="Times New Roman" pitchFamily="18" charset="0"/>
              </a:rPr>
              <a:t>is the transpose of matrix M, then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(M</a:t>
            </a:r>
            <a:r>
              <a:rPr lang="en-US" sz="1400" baseline="30000" dirty="0" smtClean="0">
                <a:latin typeface="Times New Roman" pitchFamily="18" charset="0"/>
                <a:cs typeface="Times New Roman" pitchFamily="18" charset="0"/>
              </a:rPr>
              <a:t>T</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M); If </a:t>
            </a:r>
            <a:r>
              <a:rPr lang="en-US" sz="1400" dirty="0" smtClean="0">
                <a:latin typeface="Times New Roman" pitchFamily="18" charset="0"/>
                <a:cs typeface="Times New Roman" pitchFamily="18" charset="0"/>
              </a:rPr>
              <a:t>matrix M</a:t>
            </a:r>
            <a:r>
              <a:rPr lang="en-US" sz="1400" baseline="30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is the inverse of matrix M, then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(M</a:t>
            </a:r>
            <a:r>
              <a:rPr lang="en-US" sz="1400" baseline="30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(M)</a:t>
            </a:r>
            <a:r>
              <a:rPr lang="en-US" sz="1400" baseline="30000" dirty="0" smtClean="0">
                <a:latin typeface="Times New Roman" pitchFamily="18" charset="0"/>
                <a:cs typeface="Times New Roman" pitchFamily="18" charset="0"/>
              </a:rPr>
              <a:t>-</a:t>
            </a:r>
            <a:r>
              <a:rPr lang="en-US" sz="1400" baseline="30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If </a:t>
            </a:r>
            <a:r>
              <a:rPr lang="en-US" sz="1400" dirty="0" smtClean="0">
                <a:latin typeface="Times New Roman" pitchFamily="18" charset="0"/>
                <a:cs typeface="Times New Roman" pitchFamily="18" charset="0"/>
              </a:rPr>
              <a:t>two square matrices M and N have the same size, then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(MN)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(M)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N); If </a:t>
            </a:r>
            <a:r>
              <a:rPr lang="en-US" sz="1400" dirty="0" smtClean="0">
                <a:latin typeface="Times New Roman" pitchFamily="18" charset="0"/>
                <a:cs typeface="Times New Roman" pitchFamily="18" charset="0"/>
              </a:rPr>
              <a:t>matrix M has a size </a:t>
            </a:r>
            <a:r>
              <a:rPr lang="en-US" sz="1400" dirty="0" err="1" smtClean="0">
                <a:latin typeface="Times New Roman" pitchFamily="18" charset="0"/>
                <a:cs typeface="Times New Roman" pitchFamily="18" charset="0"/>
              </a:rPr>
              <a:t>axa</a:t>
            </a:r>
            <a:r>
              <a:rPr lang="en-US" sz="1400" dirty="0" smtClean="0">
                <a:latin typeface="Times New Roman" pitchFamily="18" charset="0"/>
                <a:cs typeface="Times New Roman" pitchFamily="18" charset="0"/>
              </a:rPr>
              <a:t> and C is a constant, then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(CM) = C</a:t>
            </a:r>
            <a:r>
              <a:rPr lang="en-US" sz="1400" baseline="30000" dirty="0" smtClean="0">
                <a:latin typeface="Times New Roman" pitchFamily="18" charset="0"/>
                <a:cs typeface="Times New Roman" pitchFamily="18" charset="0"/>
              </a:rPr>
              <a:t>a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M); If </a:t>
            </a:r>
            <a:r>
              <a:rPr lang="en-US" sz="1400" dirty="0" smtClean="0">
                <a:latin typeface="Times New Roman" pitchFamily="18" charset="0"/>
                <a:cs typeface="Times New Roman" pitchFamily="18" charset="0"/>
              </a:rPr>
              <a:t>X, Y, and Z are three positive </a:t>
            </a:r>
            <a:r>
              <a:rPr lang="en-US" sz="1400" dirty="0" smtClean="0">
                <a:latin typeface="Times New Roman" pitchFamily="18" charset="0"/>
                <a:cs typeface="Times New Roman" pitchFamily="18" charset="0"/>
              </a:rPr>
              <a:t>semi definite </a:t>
            </a:r>
            <a:r>
              <a:rPr lang="en-US" sz="1400" dirty="0" smtClean="0">
                <a:latin typeface="Times New Roman" pitchFamily="18" charset="0"/>
                <a:cs typeface="Times New Roman" pitchFamily="18" charset="0"/>
              </a:rPr>
              <a:t>matrices of equal size, then the following holds true along with the corollary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(X+Y)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(X)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(Y) for X,Y, Z ≥ 0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(X+Y+Z)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C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(X+Y) + </a:t>
            </a:r>
            <a:r>
              <a:rPr lang="en-US" sz="1400" dirty="0" err="1" smtClean="0">
                <a:latin typeface="Times New Roman" pitchFamily="18" charset="0"/>
                <a:cs typeface="Times New Roman" pitchFamily="18" charset="0"/>
              </a:rPr>
              <a:t>det</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Y+Z) ;In </a:t>
            </a:r>
            <a:r>
              <a:rPr lang="en-US" sz="1400" dirty="0" smtClean="0">
                <a:latin typeface="Times New Roman" pitchFamily="18" charset="0"/>
                <a:cs typeface="Times New Roman" pitchFamily="18" charset="0"/>
              </a:rPr>
              <a:t>a triangular matrix, the determinant is equal to the product of the diagonal </a:t>
            </a:r>
            <a:r>
              <a:rPr lang="en-US" sz="1400" dirty="0" smtClean="0">
                <a:latin typeface="Times New Roman" pitchFamily="18" charset="0"/>
                <a:cs typeface="Times New Roman" pitchFamily="18" charset="0"/>
              </a:rPr>
              <a:t>elements. The </a:t>
            </a:r>
            <a:r>
              <a:rPr lang="en-US" sz="1400" dirty="0" smtClean="0">
                <a:latin typeface="Times New Roman" pitchFamily="18" charset="0"/>
                <a:cs typeface="Times New Roman" pitchFamily="18" charset="0"/>
              </a:rPr>
              <a:t>determinant of a matrix is zero if all the elements of the matrix are </a:t>
            </a:r>
            <a:r>
              <a:rPr lang="en-US" sz="1400" dirty="0" smtClean="0">
                <a:latin typeface="Times New Roman" pitchFamily="18" charset="0"/>
                <a:cs typeface="Times New Roman" pitchFamily="18" charset="0"/>
              </a:rPr>
              <a:t>zero. Laplace’s </a:t>
            </a:r>
            <a:r>
              <a:rPr lang="en-US" sz="1400" dirty="0" smtClean="0">
                <a:latin typeface="Times New Roman" pitchFamily="18" charset="0"/>
                <a:cs typeface="Times New Roman" pitchFamily="18" charset="0"/>
              </a:rPr>
              <a:t>Formula and the </a:t>
            </a:r>
            <a:r>
              <a:rPr lang="en-US" sz="1400" dirty="0" smtClean="0">
                <a:latin typeface="Times New Roman" pitchFamily="18" charset="0"/>
                <a:cs typeface="Times New Roman" pitchFamily="18" charset="0"/>
              </a:rPr>
              <a:t>Adjutant </a:t>
            </a:r>
            <a:r>
              <a:rPr lang="en-US" sz="1400" dirty="0" smtClean="0">
                <a:latin typeface="Times New Roman" pitchFamily="18" charset="0"/>
                <a:cs typeface="Times New Roman" pitchFamily="18" charset="0"/>
              </a:rPr>
              <a:t>Matrix</a:t>
            </a:r>
          </a:p>
          <a:p>
            <a:pPr>
              <a:buNone/>
            </a:pPr>
            <a:r>
              <a:rPr lang="en-US" sz="1400" b="1" u="sng" dirty="0" smtClean="0">
                <a:latin typeface="Times New Roman" pitchFamily="18" charset="0"/>
                <a:cs typeface="Times New Roman" pitchFamily="18" charset="0"/>
              </a:rPr>
              <a:t>Apart from these properties of determinants, there are some other properties, such as</a:t>
            </a:r>
          </a:p>
          <a:p>
            <a:pPr>
              <a:buNone/>
            </a:pPr>
            <a:r>
              <a:rPr lang="en-US" sz="1400" dirty="0" smtClean="0">
                <a:latin typeface="Times New Roman" pitchFamily="18" charset="0"/>
                <a:cs typeface="Times New Roman" pitchFamily="18" charset="0"/>
              </a:rPr>
              <a:t>Reflection Property</a:t>
            </a:r>
          </a:p>
          <a:p>
            <a:pPr>
              <a:buNone/>
            </a:pPr>
            <a:r>
              <a:rPr lang="en-US" sz="1400" dirty="0" smtClean="0">
                <a:latin typeface="Times New Roman" pitchFamily="18" charset="0"/>
                <a:cs typeface="Times New Roman" pitchFamily="18" charset="0"/>
              </a:rPr>
              <a:t>All-zero property</a:t>
            </a:r>
          </a:p>
          <a:p>
            <a:pPr>
              <a:buNone/>
            </a:pPr>
            <a:r>
              <a:rPr lang="en-US" sz="1400" dirty="0" smtClean="0">
                <a:latin typeface="Times New Roman" pitchFamily="18" charset="0"/>
                <a:cs typeface="Times New Roman" pitchFamily="18" charset="0"/>
              </a:rPr>
              <a:t>Proportionality property or Repetition Property</a:t>
            </a:r>
          </a:p>
          <a:p>
            <a:pPr>
              <a:buNone/>
            </a:pPr>
            <a:r>
              <a:rPr lang="en-US" sz="1400" dirty="0" smtClean="0">
                <a:latin typeface="Times New Roman" pitchFamily="18" charset="0"/>
                <a:cs typeface="Times New Roman" pitchFamily="18" charset="0"/>
              </a:rPr>
              <a:t>Switching Property</a:t>
            </a:r>
          </a:p>
          <a:p>
            <a:pPr>
              <a:buNone/>
            </a:pPr>
            <a:r>
              <a:rPr lang="en-US" sz="1400" dirty="0" smtClean="0">
                <a:latin typeface="Times New Roman" pitchFamily="18" charset="0"/>
                <a:cs typeface="Times New Roman" pitchFamily="18" charset="0"/>
              </a:rPr>
              <a:t>Sum Property</a:t>
            </a:r>
          </a:p>
          <a:p>
            <a:pPr>
              <a:buNone/>
            </a:pPr>
            <a:r>
              <a:rPr lang="en-US" sz="1400" dirty="0" smtClean="0">
                <a:latin typeface="Times New Roman" pitchFamily="18" charset="0"/>
                <a:cs typeface="Times New Roman" pitchFamily="18" charset="0"/>
              </a:rPr>
              <a:t>Scalar multiple Property</a:t>
            </a:r>
          </a:p>
          <a:p>
            <a:pPr>
              <a:buNone/>
            </a:pPr>
            <a:r>
              <a:rPr lang="en-US" sz="1400" dirty="0" smtClean="0">
                <a:latin typeface="Times New Roman" pitchFamily="18" charset="0"/>
                <a:cs typeface="Times New Roman" pitchFamily="18" charset="0"/>
              </a:rPr>
              <a:t>Factor Property</a:t>
            </a:r>
          </a:p>
          <a:p>
            <a:pPr>
              <a:buNone/>
            </a:pPr>
            <a:r>
              <a:rPr lang="en-US" sz="1400" dirty="0" smtClean="0">
                <a:latin typeface="Times New Roman" pitchFamily="18" charset="0"/>
                <a:cs typeface="Times New Roman" pitchFamily="18" charset="0"/>
              </a:rPr>
              <a:t>Triangle Property</a:t>
            </a:r>
          </a:p>
          <a:p>
            <a:pPr>
              <a:buNone/>
            </a:pPr>
            <a:r>
              <a:rPr lang="en-US" sz="1400" dirty="0" smtClean="0">
                <a:latin typeface="Times New Roman" pitchFamily="18" charset="0"/>
                <a:cs typeface="Times New Roman" pitchFamily="18" charset="0"/>
              </a:rPr>
              <a:t>Invariance </a:t>
            </a:r>
            <a:r>
              <a:rPr lang="en-US" sz="1400" dirty="0" smtClean="0">
                <a:latin typeface="Times New Roman" pitchFamily="18" charset="0"/>
                <a:cs typeface="Times New Roman" pitchFamily="18" charset="0"/>
              </a:rPr>
              <a:t>Property; The </a:t>
            </a:r>
            <a:r>
              <a:rPr lang="en-US" sz="1400" dirty="0" smtClean="0">
                <a:latin typeface="Times New Roman" pitchFamily="18" charset="0"/>
                <a:cs typeface="Times New Roman" pitchFamily="18" charset="0"/>
              </a:rPr>
              <a:t>determinant of Cofactor matrix</a:t>
            </a:r>
          </a:p>
          <a:p>
            <a:pPr>
              <a:buNone/>
            </a:pPr>
            <a:endParaRPr lang="en-US" sz="1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Title 3"/>
          <p:cNvSpPr>
            <a:spLocks noGrp="1"/>
          </p:cNvSpPr>
          <p:nvPr>
            <p:ph type="title"/>
          </p:nvPr>
        </p:nvSpPr>
        <p:spPr/>
        <p:txBody>
          <a:bodyPr>
            <a:noAutofit/>
          </a:bodyPr>
          <a:lstStyle/>
          <a:p>
            <a:r>
              <a:rPr lang="en-US" sz="3200" dirty="0" smtClean="0">
                <a:solidFill>
                  <a:schemeClr val="dk1"/>
                </a:solidFill>
                <a:latin typeface="Times New Roman" pitchFamily="18" charset="0"/>
                <a:cs typeface="Times New Roman" pitchFamily="18" charset="0"/>
              </a:rPr>
              <a:t>Matrices and Determinants (Meaning, Types, Inverse, Matrix method and Cramer’s Method) </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600200"/>
          <a:ext cx="8915400" cy="4571760"/>
        </p:xfrm>
        <a:graphic>
          <a:graphicData uri="http://schemas.openxmlformats.org/drawingml/2006/table">
            <a:tbl>
              <a:tblPr firstRow="1" bandRow="1">
                <a:tableStyleId>{5C22544A-7EE6-4342-B048-85BDC9FD1C3A}</a:tableStyleId>
              </a:tblPr>
              <a:tblGrid>
                <a:gridCol w="1337310"/>
                <a:gridCol w="1177290"/>
                <a:gridCol w="5063490"/>
                <a:gridCol w="1337310"/>
              </a:tblGrid>
              <a:tr h="338686">
                <a:tc>
                  <a:txBody>
                    <a:bodyPr/>
                    <a:lstStyle/>
                    <a:p>
                      <a:pPr algn="ctr"/>
                      <a:r>
                        <a:rPr lang="en-US" sz="1800" dirty="0" smtClean="0">
                          <a:latin typeface="Times New Roman" pitchFamily="18" charset="0"/>
                          <a:cs typeface="Times New Roman" pitchFamily="18" charset="0"/>
                        </a:rPr>
                        <a:t>S.NO</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Module</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Topics</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Proposed Date</a:t>
                      </a:r>
                      <a:endParaRPr lang="en-US" sz="1800" dirty="0">
                        <a:latin typeface="Times New Roman" pitchFamily="18" charset="0"/>
                        <a:cs typeface="Times New Roman" pitchFamily="18" charset="0"/>
                      </a:endParaRPr>
                    </a:p>
                  </a:txBody>
                  <a:tcPr/>
                </a:tc>
              </a:tr>
              <a:tr h="448180">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10</a:t>
                      </a:r>
                    </a:p>
                  </a:txBody>
                  <a:tcPr marL="68580" marR="68580" marT="0" marB="0"/>
                </a:tc>
                <a:tc rowSpan="9">
                  <a:txBody>
                    <a:bodyPr/>
                    <a:lstStyle/>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n-IN" sz="1800" dirty="0">
                          <a:latin typeface="Times New Roman" pitchFamily="18" charset="0"/>
                          <a:ea typeface="Calibri"/>
                          <a:cs typeface="Times New Roman" pitchFamily="18" charset="0"/>
                        </a:rPr>
                        <a:t>II</a:t>
                      </a:r>
                      <a:endParaRPr lang="en-US" sz="1800" dirty="0">
                        <a:latin typeface="Times New Roman" pitchFamily="18" charset="0"/>
                        <a:ea typeface="Calibri"/>
                        <a:cs typeface="Times New Roman" pitchFamily="18" charset="0"/>
                      </a:endParaRPr>
                    </a:p>
                  </a:txBody>
                  <a:tcPr marL="68580" marR="68580" marT="0" marB="0"/>
                </a:tc>
                <a:tc>
                  <a:txBody>
                    <a:bodyPr/>
                    <a:lstStyle/>
                    <a:p>
                      <a:pPr algn="ctr"/>
                      <a:r>
                        <a:rPr lang="en-IN" sz="1800" b="1" kern="1200" dirty="0" smtClean="0">
                          <a:solidFill>
                            <a:schemeClr val="dk1"/>
                          </a:solidFill>
                          <a:latin typeface="Times New Roman" pitchFamily="18" charset="0"/>
                          <a:ea typeface="+mn-ea"/>
                          <a:cs typeface="Times New Roman" pitchFamily="18" charset="0"/>
                        </a:rPr>
                        <a:t>Dispersion</a:t>
                      </a:r>
                      <a:endParaRPr lang="en-US" sz="18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algn="ctr"/>
                      <a:endParaRPr lang="en-US" sz="1800" dirty="0">
                        <a:latin typeface="Times New Roman" pitchFamily="18" charset="0"/>
                        <a:cs typeface="Times New Roman" pitchFamily="18" charset="0"/>
                      </a:endParaRPr>
                    </a:p>
                  </a:txBody>
                  <a:tcPr marL="68580" marR="68580" marT="0" marB="0"/>
                </a:tc>
              </a:tr>
              <a:tr h="533523">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11</a:t>
                      </a: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algn="ctr"/>
                      <a:r>
                        <a:rPr lang="en-IN" sz="1800" kern="1200" dirty="0" smtClean="0">
                          <a:solidFill>
                            <a:schemeClr val="dk1"/>
                          </a:solidFill>
                          <a:latin typeface="Times New Roman" pitchFamily="18" charset="0"/>
                          <a:ea typeface="+mn-ea"/>
                          <a:cs typeface="Times New Roman" pitchFamily="18" charset="0"/>
                        </a:rPr>
                        <a:t>Calculation of dispersion of discrete and group data using the following</a:t>
                      </a:r>
                      <a:endParaRPr lang="en-US" sz="18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330991">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12</a:t>
                      </a: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800" kern="1200" dirty="0" smtClean="0">
                          <a:solidFill>
                            <a:schemeClr val="dk1"/>
                          </a:solidFill>
                          <a:latin typeface="Times New Roman" pitchFamily="18" charset="0"/>
                          <a:ea typeface="+mn-ea"/>
                          <a:cs typeface="Times New Roman" pitchFamily="18" charset="0"/>
                        </a:rPr>
                        <a:t>Variance (VAR),</a:t>
                      </a:r>
                      <a:endParaRPr lang="en-US" sz="1800" dirty="0">
                        <a:latin typeface="Times New Roman" pitchFamily="18" charset="0"/>
                        <a:ea typeface="Calibri"/>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409034">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13</a:t>
                      </a:r>
                    </a:p>
                  </a:txBody>
                  <a:tcPr marL="68580" marR="68580" marT="0" marB="0"/>
                </a:tc>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800" kern="1200" dirty="0" smtClean="0">
                          <a:solidFill>
                            <a:schemeClr val="dk1"/>
                          </a:solidFill>
                          <a:latin typeface="Times New Roman" pitchFamily="18" charset="0"/>
                          <a:ea typeface="+mn-ea"/>
                          <a:cs typeface="Times New Roman" pitchFamily="18" charset="0"/>
                        </a:rPr>
                        <a:t>Standard deviation (</a:t>
                      </a:r>
                      <a:r>
                        <a:rPr lang="en-IN" sz="1800" kern="1200" dirty="0" smtClean="0">
                          <a:solidFill>
                            <a:schemeClr val="dk1"/>
                          </a:solidFill>
                          <a:latin typeface="Times New Roman" pitchFamily="18" charset="0"/>
                          <a:ea typeface="+mn-ea"/>
                          <a:cs typeface="Times New Roman" pitchFamily="18" charset="0"/>
                        </a:rPr>
                        <a:t>S.D</a:t>
                      </a:r>
                      <a:r>
                        <a:rPr lang="en-IN" sz="1800" kern="1200" dirty="0" smtClean="0">
                          <a:solidFill>
                            <a:schemeClr val="dk1"/>
                          </a:solidFill>
                          <a:latin typeface="Times New Roman" pitchFamily="18" charset="0"/>
                          <a:ea typeface="+mn-ea"/>
                          <a:cs typeface="Times New Roman" pitchFamily="18" charset="0"/>
                        </a:rPr>
                        <a:t>), </a:t>
                      </a:r>
                      <a:endParaRPr lang="en-US" sz="18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353141">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14</a:t>
                      </a: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kern="1200" dirty="0" smtClean="0">
                          <a:solidFill>
                            <a:schemeClr val="dk1"/>
                          </a:solidFill>
                          <a:latin typeface="Times New Roman" pitchFamily="18" charset="0"/>
                          <a:ea typeface="+mn-ea"/>
                          <a:cs typeface="Times New Roman" pitchFamily="18" charset="0"/>
                        </a:rPr>
                        <a:t>Covariance </a:t>
                      </a:r>
                      <a:r>
                        <a:rPr lang="en-IN" sz="1800" kern="1200" dirty="0" smtClean="0">
                          <a:solidFill>
                            <a:schemeClr val="dk1"/>
                          </a:solidFill>
                          <a:latin typeface="Times New Roman" pitchFamily="18" charset="0"/>
                          <a:ea typeface="+mn-ea"/>
                          <a:cs typeface="Times New Roman" pitchFamily="18" charset="0"/>
                        </a:rPr>
                        <a:t>(</a:t>
                      </a:r>
                      <a:r>
                        <a:rPr lang="en-IN" sz="1800" kern="1200" dirty="0" smtClean="0">
                          <a:solidFill>
                            <a:schemeClr val="dk1"/>
                          </a:solidFill>
                          <a:latin typeface="Times New Roman" pitchFamily="18" charset="0"/>
                          <a:ea typeface="+mn-ea"/>
                          <a:cs typeface="Times New Roman" pitchFamily="18" charset="0"/>
                        </a:rPr>
                        <a:t>C.V</a:t>
                      </a:r>
                      <a:r>
                        <a:rPr lang="en-IN" sz="1800" kern="1200" dirty="0" smtClean="0">
                          <a:solidFill>
                            <a:schemeClr val="dk1"/>
                          </a:solidFill>
                          <a:latin typeface="Times New Roman" pitchFamily="18" charset="0"/>
                          <a:ea typeface="+mn-ea"/>
                          <a:cs typeface="Times New Roman" pitchFamily="18" charset="0"/>
                        </a:rPr>
                        <a:t>)</a:t>
                      </a:r>
                      <a:endParaRPr lang="en-US" sz="1800" dirty="0">
                        <a:latin typeface="Times New Roman" pitchFamily="18" charset="0"/>
                        <a:ea typeface="Calibri"/>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317573">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15</a:t>
                      </a: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US" sz="1800" dirty="0" smtClean="0">
                          <a:latin typeface="Times New Roman" pitchFamily="18" charset="0"/>
                          <a:ea typeface="Calibri"/>
                          <a:cs typeface="Times New Roman" pitchFamily="18" charset="0"/>
                        </a:rPr>
                        <a:t>Practical</a:t>
                      </a:r>
                      <a:endParaRPr lang="en-US" sz="1800" dirty="0">
                        <a:latin typeface="Times New Roman" pitchFamily="18" charset="0"/>
                        <a:ea typeface="Calibri"/>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381088">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16</a:t>
                      </a:r>
                    </a:p>
                  </a:txBody>
                  <a:tcPr marL="68580" marR="68580" marT="0" marB="0"/>
                </a:tc>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800" dirty="0" smtClean="0">
                          <a:latin typeface="Times New Roman" pitchFamily="18" charset="0"/>
                          <a:ea typeface="Calibri"/>
                          <a:cs typeface="Times New Roman" pitchFamily="18" charset="0"/>
                        </a:rPr>
                        <a:t>Practical</a:t>
                      </a:r>
                      <a:endParaRPr lang="en-US" sz="1800" dirty="0" smtClean="0">
                        <a:latin typeface="Times New Roman" pitchFamily="18" charset="0"/>
                        <a:ea typeface="Calibri"/>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254058">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17</a:t>
                      </a: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ea typeface="Calibri"/>
                          <a:cs typeface="Times New Roman" pitchFamily="18" charset="0"/>
                        </a:rPr>
                        <a:t>Practical</a:t>
                      </a:r>
                      <a:endParaRPr lang="en-US" sz="1800" dirty="0">
                        <a:latin typeface="Times New Roman" pitchFamily="18" charset="0"/>
                        <a:ea typeface="Calibri"/>
                        <a:cs typeface="Times New Roman" pitchFamily="18" charset="0"/>
                      </a:endParaRPr>
                    </a:p>
                  </a:txBody>
                  <a:tcPr marL="68580" marR="68580" marT="0" marB="0"/>
                </a:tc>
                <a:tc>
                  <a:txBody>
                    <a:bodyPr/>
                    <a:lstStyle/>
                    <a:p>
                      <a:pPr algn="ctr"/>
                      <a:endParaRPr lang="en-US" sz="1800">
                        <a:latin typeface="Times New Roman" pitchFamily="18" charset="0"/>
                        <a:cs typeface="Times New Roman" pitchFamily="18" charset="0"/>
                      </a:endParaRPr>
                    </a:p>
                  </a:txBody>
                  <a:tcPr marL="68580" marR="68580" marT="0" marB="0"/>
                </a:tc>
              </a:tr>
              <a:tr h="494170">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18</a:t>
                      </a: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ea typeface="Calibri"/>
                          <a:cs typeface="Times New Roman" pitchFamily="18" charset="0"/>
                        </a:rPr>
                        <a:t>Practical</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dirty="0">
                          <a:latin typeface="Times New Roman" pitchFamily="18" charset="0"/>
                          <a:ea typeface="Calibri"/>
                          <a:cs typeface="Times New Roman" pitchFamily="18" charset="0"/>
                        </a:rPr>
                        <a:t>2</a:t>
                      </a:r>
                      <a:r>
                        <a:rPr lang="en-IN" sz="1800" baseline="30000" dirty="0">
                          <a:latin typeface="Times New Roman" pitchFamily="18" charset="0"/>
                          <a:ea typeface="Calibri"/>
                          <a:cs typeface="Times New Roman" pitchFamily="18" charset="0"/>
                        </a:rPr>
                        <a:t>nd</a:t>
                      </a:r>
                      <a:r>
                        <a:rPr lang="en-IN" sz="1800" dirty="0">
                          <a:latin typeface="Times New Roman" pitchFamily="18" charset="0"/>
                          <a:ea typeface="Calibri"/>
                          <a:cs typeface="Times New Roman" pitchFamily="18" charset="0"/>
                        </a:rPr>
                        <a:t> Aug 2022</a:t>
                      </a:r>
                      <a:endParaRPr lang="en-US" sz="1800" dirty="0">
                        <a:latin typeface="Times New Roman" pitchFamily="18" charset="0"/>
                        <a:ea typeface="Calibri"/>
                        <a:cs typeface="Times New Roman"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 MODULE-II</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Dispersion is a statistical term that describes the size of the distribution of values expected for a particular variable and can be measured by several different statistics, such as range, variance, and standard deviation. In finance and investing, dispersion usually refers to the range of possible returns on an investment. It can also be used to measure the risk inherent in a particular security or investment portfolio.</a:t>
            </a:r>
          </a:p>
          <a:p>
            <a:pPr>
              <a:buNone/>
            </a:pPr>
            <a:r>
              <a:rPr lang="en-US" b="1" cap="all" dirty="0" smtClean="0">
                <a:latin typeface="Times New Roman" pitchFamily="18" charset="0"/>
                <a:cs typeface="Times New Roman" pitchFamily="18" charset="0"/>
              </a:rPr>
              <a:t>KEY TAKEAWAYS</a:t>
            </a:r>
          </a:p>
          <a:p>
            <a:pPr>
              <a:buNone/>
            </a:pPr>
            <a:r>
              <a:rPr lang="en-US" dirty="0" smtClean="0">
                <a:latin typeface="Times New Roman" pitchFamily="18" charset="0"/>
                <a:cs typeface="Times New Roman" pitchFamily="18" charset="0"/>
              </a:rPr>
              <a:t>Dispersion refers to the range of potential outcomes </a:t>
            </a:r>
            <a:r>
              <a:rPr lang="en-US" dirty="0" smtClean="0">
                <a:latin typeface="Times New Roman" pitchFamily="18" charset="0"/>
                <a:cs typeface="Times New Roman" pitchFamily="18" charset="0"/>
              </a:rPr>
              <a:t>of investments </a:t>
            </a:r>
            <a:r>
              <a:rPr lang="en-US" dirty="0" smtClean="0">
                <a:latin typeface="Times New Roman" pitchFamily="18" charset="0"/>
                <a:cs typeface="Times New Roman" pitchFamily="18" charset="0"/>
              </a:rPr>
              <a:t>based on historical volatility or returns.</a:t>
            </a:r>
          </a:p>
          <a:p>
            <a:pPr>
              <a:buNone/>
            </a:pPr>
            <a:r>
              <a:rPr lang="en-US" dirty="0" smtClean="0">
                <a:latin typeface="Times New Roman" pitchFamily="18" charset="0"/>
                <a:cs typeface="Times New Roman" pitchFamily="18" charset="0"/>
              </a:rPr>
              <a:t>Dispersion can be measured using alpha and beta, which measure risk-adjusted returns and returns relative to a benchmark index, respectively.</a:t>
            </a:r>
          </a:p>
          <a:p>
            <a:pPr>
              <a:buNone/>
            </a:pPr>
            <a:r>
              <a:rPr lang="en-US" dirty="0" smtClean="0">
                <a:latin typeface="Times New Roman" pitchFamily="18" charset="0"/>
                <a:cs typeface="Times New Roman" pitchFamily="18" charset="0"/>
              </a:rPr>
              <a:t>Generally speaking, the higher the dispersion, the riskier an investment is, and vice versa.</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Title 3"/>
          <p:cNvSpPr>
            <a:spLocks noGrp="1"/>
          </p:cNvSpPr>
          <p:nvPr>
            <p:ph type="title"/>
          </p:nvPr>
        </p:nvSpPr>
        <p:spPr/>
        <p:txBody>
          <a:bodyPr/>
          <a:lstStyle/>
          <a:p>
            <a:r>
              <a:rPr lang="en-US" dirty="0" smtClean="0">
                <a:latin typeface="Times New Roman" pitchFamily="18" charset="0"/>
                <a:cs typeface="Times New Roman" pitchFamily="18" charset="0"/>
              </a:rPr>
              <a:t>Dispersion</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Most of the data we deal with in real life is in a grouped form. The amount of data is generally large and is associated with corresponding frequencies (sometimes we divide data items into class intervals). For example- we are given data about people of varying age groups in a library. The data will be displayed as classified into intervals associated with their frequencies depending on the number of people belonging to each interval. Here, we will be studying methods to calculate range and mean deviation for grouped data</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Grouped Data: Further Classification</a:t>
            </a:r>
          </a:p>
          <a:p>
            <a:pPr>
              <a:buNone/>
            </a:pPr>
            <a:r>
              <a:rPr lang="en-US" dirty="0" smtClean="0">
                <a:latin typeface="Times New Roman" pitchFamily="18" charset="0"/>
                <a:cs typeface="Times New Roman" pitchFamily="18" charset="0"/>
              </a:rPr>
              <a:t>Grouped data can be further classified into two types. These are:</a:t>
            </a:r>
          </a:p>
          <a:p>
            <a:pPr>
              <a:buNone/>
            </a:pPr>
            <a:r>
              <a:rPr lang="en-US" dirty="0" smtClean="0">
                <a:latin typeface="Times New Roman" pitchFamily="18" charset="0"/>
                <a:cs typeface="Times New Roman" pitchFamily="18" charset="0"/>
              </a:rPr>
              <a:t>Discrete frequency distribution- In this type, the individual data members are accompanied by their corresponding frequencies. Effectively there are two columns. One column is for the individual data items denoted by </a:t>
            </a:r>
            <a:r>
              <a:rPr lang="en-US" b="1" dirty="0" smtClean="0">
                <a:latin typeface="Times New Roman" pitchFamily="18" charset="0"/>
                <a:cs typeface="Times New Roman" pitchFamily="18" charset="0"/>
              </a:rPr>
              <a:t>X </a:t>
            </a:r>
            <a:r>
              <a:rPr lang="en-US" dirty="0" smtClean="0">
                <a:latin typeface="Times New Roman" pitchFamily="18" charset="0"/>
                <a:cs typeface="Times New Roman" pitchFamily="18" charset="0"/>
              </a:rPr>
              <a:t>and other column consists of frequencies denoted by </a:t>
            </a:r>
            <a:r>
              <a:rPr lang="en-US" b="1" dirty="0" smtClean="0">
                <a:latin typeface="Times New Roman" pitchFamily="18" charset="0"/>
                <a:cs typeface="Times New Roman" pitchFamily="18" charset="0"/>
              </a:rPr>
              <a:t>f.</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Continuous </a:t>
            </a:r>
            <a:r>
              <a:rPr lang="en-US" dirty="0" smtClean="0">
                <a:latin typeface="Times New Roman" pitchFamily="18" charset="0"/>
                <a:cs typeface="Times New Roman" pitchFamily="18" charset="0"/>
              </a:rPr>
              <a:t>frequency distribution- In this classification, the data members are grouped into various class intervals and are associated to their corresponding frequencies. In essence, there is one column for class intervals and another column for frequencies.</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Title 3"/>
          <p:cNvSpPr>
            <a:spLocks noGrp="1"/>
          </p:cNvSpPr>
          <p:nvPr>
            <p:ph type="title"/>
          </p:nvPr>
        </p:nvSpPr>
        <p:spPr/>
        <p:txBody>
          <a:bodyPr>
            <a:normAutofit fontScale="90000"/>
          </a:bodyPr>
          <a:lstStyle/>
          <a:p>
            <a:r>
              <a:rPr lang="en-IN" sz="4400" dirty="0" smtClean="0">
                <a:solidFill>
                  <a:schemeClr val="dk1"/>
                </a:solidFill>
                <a:latin typeface="Times New Roman" pitchFamily="18" charset="0"/>
                <a:cs typeface="Times New Roman" pitchFamily="18" charset="0"/>
              </a:rPr>
              <a:t>Calculation of dispersion of discrete and group data using the </a:t>
            </a:r>
            <a:r>
              <a:rPr lang="en-IN" sz="4400" dirty="0" smtClean="0">
                <a:solidFill>
                  <a:schemeClr val="dk1"/>
                </a:solidFill>
                <a:latin typeface="Times New Roman" pitchFamily="18" charset="0"/>
                <a:cs typeface="Times New Roman" pitchFamily="18" charset="0"/>
              </a:rPr>
              <a:t>following</a:t>
            </a:r>
            <a:r>
              <a:rPr lang="en-US" sz="4400" dirty="0" smtClean="0">
                <a:solidFill>
                  <a:schemeClr val="dk1"/>
                </a:solidFill>
                <a:latin typeface="Times New Roman" pitchFamily="18" charset="0"/>
                <a:cs typeface="Times New Roman" pitchFamily="18" charset="0"/>
              </a:rPr>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latin typeface="Times New Roman" pitchFamily="18" charset="0"/>
                <a:cs typeface="Times New Roman" pitchFamily="18" charset="0"/>
              </a:rPr>
              <a:t>Discrete Frequency Distribution</a:t>
            </a:r>
          </a:p>
          <a:p>
            <a:pPr>
              <a:buNone/>
            </a:pPr>
            <a:r>
              <a:rPr lang="en-US" dirty="0" smtClean="0">
                <a:latin typeface="Times New Roman" pitchFamily="18" charset="0"/>
                <a:cs typeface="Times New Roman" pitchFamily="18" charset="0"/>
              </a:rPr>
              <a:t>Range</a:t>
            </a:r>
          </a:p>
          <a:p>
            <a:pPr>
              <a:buNone/>
            </a:pPr>
            <a:r>
              <a:rPr lang="en-US" dirty="0" smtClean="0">
                <a:latin typeface="Times New Roman" pitchFamily="18" charset="0"/>
                <a:cs typeface="Times New Roman" pitchFamily="18" charset="0"/>
              </a:rPr>
              <a:t>As we know already that range is defined as the difference between the maximum and minimum value. Here also we select the largest value denoted by </a:t>
            </a:r>
            <a:r>
              <a:rPr lang="en-US" b="1" dirty="0" smtClean="0">
                <a:latin typeface="Times New Roman" pitchFamily="18" charset="0"/>
                <a:cs typeface="Times New Roman" pitchFamily="18" charset="0"/>
              </a:rPr>
              <a:t>L </a:t>
            </a:r>
            <a:r>
              <a:rPr lang="en-US" dirty="0" smtClean="0">
                <a:latin typeface="Times New Roman" pitchFamily="18" charset="0"/>
                <a:cs typeface="Times New Roman" pitchFamily="18" charset="0"/>
              </a:rPr>
              <a:t>and smallest value denoted by </a:t>
            </a:r>
            <a:r>
              <a:rPr lang="en-US" b="1"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Thereafter range is calculated as </a:t>
            </a:r>
            <a:r>
              <a:rPr lang="en-US" b="1" dirty="0" smtClean="0">
                <a:latin typeface="Times New Roman" pitchFamily="18" charset="0"/>
                <a:cs typeface="Times New Roman" pitchFamily="18" charset="0"/>
              </a:rPr>
              <a:t>Range= </a:t>
            </a:r>
            <a:r>
              <a:rPr lang="en-US" b="1" dirty="0" smtClean="0">
                <a:latin typeface="Times New Roman" pitchFamily="18" charset="0"/>
                <a:cs typeface="Times New Roman" pitchFamily="18" charset="0"/>
              </a:rPr>
              <a:t>L-S.</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Title 3"/>
          <p:cNvSpPr>
            <a:spLocks noGrp="1"/>
          </p:cNvSpPr>
          <p:nvPr>
            <p:ph type="title"/>
          </p:nvPr>
        </p:nvSpPr>
        <p:spPr/>
        <p:txBody>
          <a:bodyPr>
            <a:normAutofit fontScale="90000"/>
          </a:bodyPr>
          <a:lstStyle/>
          <a:p>
            <a:r>
              <a:rPr lang="en-IN" sz="4000" dirty="0" smtClean="0">
                <a:solidFill>
                  <a:schemeClr val="dk1"/>
                </a:solidFill>
                <a:latin typeface="Times New Roman" pitchFamily="18" charset="0"/>
                <a:cs typeface="Times New Roman" pitchFamily="18" charset="0"/>
              </a:rPr>
              <a:t>Calculation of dispersion of discrete and group data using the following</a:t>
            </a:r>
            <a:r>
              <a:rPr lang="en-US" sz="4000" dirty="0" smtClean="0">
                <a:solidFill>
                  <a:schemeClr val="dk1"/>
                </a:solidFill>
                <a:latin typeface="Times New Roman" pitchFamily="18" charset="0"/>
                <a:cs typeface="Times New Roman" pitchFamily="18" charset="0"/>
              </a:rPr>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Autofit/>
          </a:bodyPr>
          <a:lstStyle/>
          <a:p>
            <a:pPr>
              <a:buNone/>
            </a:pPr>
            <a:r>
              <a:rPr lang="en-US" sz="1800" dirty="0" smtClean="0">
                <a:latin typeface="Times New Roman" pitchFamily="18" charset="0"/>
                <a:cs typeface="Times New Roman" pitchFamily="18" charset="0"/>
              </a:rPr>
              <a:t>Variance (of a discrete random </a:t>
            </a:r>
            <a:r>
              <a:rPr lang="en-US" sz="1800" dirty="0" smtClean="0">
                <a:latin typeface="Times New Roman" pitchFamily="18" charset="0"/>
                <a:cs typeface="Times New Roman" pitchFamily="18" charset="0"/>
              </a:rPr>
              <a:t>variable)- A</a:t>
            </a:r>
            <a:r>
              <a:rPr lang="en-US" sz="1800" dirty="0" smtClean="0">
                <a:latin typeface="Times New Roman" pitchFamily="18" charset="0"/>
                <a:cs typeface="Times New Roman" pitchFamily="18" charset="0"/>
              </a:rPr>
              <a:t> measure of spread for a distribution of a random variable that determines the degree to which the values of a random variable differ from the expected value.</a:t>
            </a:r>
          </a:p>
          <a:p>
            <a:pPr>
              <a:buNone/>
            </a:pPr>
            <a:r>
              <a:rPr lang="en-US" sz="1800" dirty="0" smtClean="0">
                <a:latin typeface="Times New Roman" pitchFamily="18" charset="0"/>
                <a:cs typeface="Times New Roman" pitchFamily="18" charset="0"/>
              </a:rPr>
              <a:t>The variance of random variable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is often written as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or σ</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or </a:t>
            </a:r>
            <a:r>
              <a:rPr lang="en-US" sz="1800" dirty="0" smtClean="0">
                <a:latin typeface="Times New Roman" pitchFamily="18" charset="0"/>
                <a:cs typeface="Times New Roman" pitchFamily="18" charset="0"/>
              </a:rPr>
              <a:t>σ</a:t>
            </a:r>
            <a:r>
              <a:rPr lang="en-US" sz="1800" baseline="30000" dirty="0" smtClean="0">
                <a:latin typeface="Times New Roman" pitchFamily="18" charset="0"/>
                <a:cs typeface="Times New Roman" pitchFamily="18" charset="0"/>
              </a:rPr>
              <a:t>2</a:t>
            </a:r>
            <a:r>
              <a:rPr lang="en-US" sz="1800" i="1" baseline="-25000"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For </a:t>
            </a:r>
            <a:r>
              <a:rPr lang="en-US" sz="1800" dirty="0" smtClean="0">
                <a:latin typeface="Times New Roman" pitchFamily="18" charset="0"/>
                <a:cs typeface="Times New Roman" pitchFamily="18" charset="0"/>
              </a:rPr>
              <a:t>a discrete random variable the variance is calculated by summing the product of the square of the difference between the value of the random variable and the expected value, and the associated probability of the value of the random variable, taken over all of the values of the random variable.</a:t>
            </a:r>
          </a:p>
          <a:p>
            <a:pPr>
              <a:buNone/>
            </a:pPr>
            <a:r>
              <a:rPr lang="en-US" sz="1800" dirty="0" smtClean="0">
                <a:latin typeface="Times New Roman" pitchFamily="18" charset="0"/>
                <a:cs typeface="Times New Roman" pitchFamily="18" charset="0"/>
              </a:rPr>
              <a:t>In symbols,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µ</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P(</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An </a:t>
            </a:r>
            <a:r>
              <a:rPr lang="en-US" sz="1800" dirty="0" smtClean="0">
                <a:latin typeface="Times New Roman" pitchFamily="18" charset="0"/>
                <a:cs typeface="Times New Roman" pitchFamily="18" charset="0"/>
              </a:rPr>
              <a:t>equivalent formula is,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E(</a:t>
            </a:r>
            <a:r>
              <a:rPr lang="en-US" sz="1800" i="1" dirty="0" smtClean="0">
                <a:latin typeface="Times New Roman" pitchFamily="18" charset="0"/>
                <a:cs typeface="Times New Roman" pitchFamily="18" charset="0"/>
              </a:rPr>
              <a:t>X</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[E(</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The </a:t>
            </a:r>
            <a:r>
              <a:rPr lang="en-US" sz="1800" dirty="0" smtClean="0">
                <a:latin typeface="Times New Roman" pitchFamily="18" charset="0"/>
                <a:cs typeface="Times New Roman" pitchFamily="18" charset="0"/>
              </a:rPr>
              <a:t>square root of the variance is equal to the standard deviation.</a:t>
            </a:r>
          </a:p>
          <a:p>
            <a:pPr>
              <a:buNone/>
            </a:pPr>
            <a:r>
              <a:rPr lang="en-US" sz="1800" b="1" dirty="0" smtClean="0">
                <a:latin typeface="Times New Roman" pitchFamily="18" charset="0"/>
                <a:cs typeface="Times New Roman" pitchFamily="18" charset="0"/>
              </a:rPr>
              <a:t>Example: </a:t>
            </a:r>
            <a:r>
              <a:rPr lang="en-US" sz="1800" dirty="0" smtClean="0">
                <a:latin typeface="Times New Roman" pitchFamily="18" charset="0"/>
                <a:cs typeface="Times New Roman" pitchFamily="18" charset="0"/>
              </a:rPr>
              <a:t>Random </a:t>
            </a:r>
            <a:r>
              <a:rPr lang="en-US" sz="1800" dirty="0" smtClean="0">
                <a:latin typeface="Times New Roman" pitchFamily="18" charset="0"/>
                <a:cs typeface="Times New Roman" pitchFamily="18" charset="0"/>
              </a:rPr>
              <a:t>variable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has the following probability function</a:t>
            </a:r>
            <a:r>
              <a:rPr 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0123P(</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)0.10.20.40.3 Using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µ</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P(</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µ</a:t>
            </a:r>
            <a:r>
              <a:rPr lang="en-US" sz="1800" dirty="0" smtClean="0">
                <a:latin typeface="Times New Roman" pitchFamily="18" charset="0"/>
                <a:cs typeface="Times New Roman" pitchFamily="18" charset="0"/>
              </a:rPr>
              <a:t>    = 0 x 0.1 + 1 x 0.2 + 2 x 0.4 + 3 x </a:t>
            </a:r>
            <a:r>
              <a:rPr lang="en-US" sz="1800" dirty="0" smtClean="0">
                <a:latin typeface="Times New Roman" pitchFamily="18" charset="0"/>
                <a:cs typeface="Times New Roman" pitchFamily="18" charset="0"/>
              </a:rPr>
              <a:t>0.3</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1.9</a:t>
            </a:r>
          </a:p>
          <a:p>
            <a:pPr>
              <a:buNone/>
            </a:pP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(0 – 1.9)</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x 0.1 + (1 – 1.9)</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x 0.2 + (2 – 1.9)</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x 0.4 + (3 – 1.9)</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x </a:t>
            </a:r>
            <a:r>
              <a:rPr lang="en-US" sz="1800" dirty="0" smtClean="0">
                <a:latin typeface="Times New Roman" pitchFamily="18" charset="0"/>
                <a:cs typeface="Times New Roman" pitchFamily="18" charset="0"/>
              </a:rPr>
              <a:t>0.3 = 0.89 Using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E(</a:t>
            </a:r>
            <a:r>
              <a:rPr lang="en-US" sz="1800" i="1" dirty="0" smtClean="0">
                <a:latin typeface="Times New Roman" pitchFamily="18" charset="0"/>
                <a:cs typeface="Times New Roman" pitchFamily="18" charset="0"/>
              </a:rPr>
              <a:t>X</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[E(</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E(</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0 x 0.1 + 1 x 0.2 + 2 x 0.4 + 3 x </a:t>
            </a:r>
            <a:r>
              <a:rPr lang="en-US" sz="1800" dirty="0" smtClean="0">
                <a:latin typeface="Times New Roman" pitchFamily="18" charset="0"/>
                <a:cs typeface="Times New Roman" pitchFamily="18" charset="0"/>
              </a:rPr>
              <a:t>0.3</a:t>
            </a:r>
            <a:r>
              <a:rPr lang="en-US" sz="1800" dirty="0" smtClean="0">
                <a:latin typeface="Times New Roman" pitchFamily="18" charset="0"/>
                <a:cs typeface="Times New Roman" pitchFamily="18" charset="0"/>
              </a:rPr>
              <a:t>    = </a:t>
            </a:r>
            <a:r>
              <a:rPr lang="en-US" sz="1800" dirty="0" smtClean="0">
                <a:latin typeface="Times New Roman" pitchFamily="18" charset="0"/>
                <a:cs typeface="Times New Roman" pitchFamily="18" charset="0"/>
              </a:rPr>
              <a:t>1.9 ;E(</a:t>
            </a:r>
            <a:r>
              <a:rPr lang="en-US" sz="1800" i="1" dirty="0" smtClean="0">
                <a:latin typeface="Times New Roman" pitchFamily="18" charset="0"/>
                <a:cs typeface="Times New Roman" pitchFamily="18" charset="0"/>
              </a:rPr>
              <a:t>X</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0</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0.1 + 1</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0.2 + 2</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0.4 + 3</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a:t>
            </a:r>
            <a:r>
              <a:rPr lang="en-US" sz="1800" dirty="0" smtClean="0">
                <a:latin typeface="Times New Roman" pitchFamily="18" charset="0"/>
                <a:cs typeface="Times New Roman" pitchFamily="18" charset="0"/>
              </a:rPr>
              <a:t>0.3</a:t>
            </a:r>
            <a:r>
              <a:rPr lang="en-US" sz="1800" dirty="0" smtClean="0">
                <a:latin typeface="Times New Roman" pitchFamily="18" charset="0"/>
                <a:cs typeface="Times New Roman" pitchFamily="18" charset="0"/>
              </a:rPr>
              <a:t>     = </a:t>
            </a:r>
            <a:r>
              <a:rPr lang="en-US" sz="1800" dirty="0" smtClean="0">
                <a:latin typeface="Times New Roman" pitchFamily="18" charset="0"/>
                <a:cs typeface="Times New Roman" pitchFamily="18" charset="0"/>
              </a:rPr>
              <a:t>4.5;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4.5 – 1.9</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a:t>
            </a:r>
            <a:r>
              <a:rPr lang="en-US" sz="1800" dirty="0" smtClean="0">
                <a:latin typeface="Times New Roman" pitchFamily="18" charset="0"/>
                <a:cs typeface="Times New Roman" pitchFamily="18" charset="0"/>
              </a:rPr>
              <a:t>0.89</a:t>
            </a: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Title 3"/>
          <p:cNvSpPr>
            <a:spLocks noGrp="1"/>
          </p:cNvSpPr>
          <p:nvPr>
            <p:ph type="title"/>
          </p:nvPr>
        </p:nvSpPr>
        <p:spPr/>
        <p:txBody>
          <a:bodyPr>
            <a:normAutofit/>
          </a:bodyPr>
          <a:lstStyle/>
          <a:p>
            <a:pPr algn="ctr"/>
            <a:r>
              <a:rPr lang="en-IN" sz="4000" dirty="0" smtClean="0">
                <a:solidFill>
                  <a:schemeClr val="dk1"/>
                </a:solidFill>
                <a:latin typeface="Times New Roman" pitchFamily="18" charset="0"/>
                <a:cs typeface="Times New Roman" pitchFamily="18" charset="0"/>
              </a:rPr>
              <a:t>Variance (VAR)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1447800"/>
          <a:ext cx="8915400" cy="5009344"/>
        </p:xfrm>
        <a:graphic>
          <a:graphicData uri="http://schemas.openxmlformats.org/drawingml/2006/table">
            <a:tbl>
              <a:tblPr firstRow="1" bandRow="1">
                <a:tableStyleId>{5C22544A-7EE6-4342-B048-85BDC9FD1C3A}</a:tableStyleId>
              </a:tblPr>
              <a:tblGrid>
                <a:gridCol w="838200"/>
                <a:gridCol w="1066800"/>
                <a:gridCol w="5562600"/>
                <a:gridCol w="1447800"/>
              </a:tblGrid>
              <a:tr h="568596">
                <a:tc>
                  <a:txBody>
                    <a:bodyPr/>
                    <a:lstStyle/>
                    <a:p>
                      <a:pPr marL="0" marR="0" algn="ctr">
                        <a:lnSpc>
                          <a:spcPct val="115000"/>
                        </a:lnSpc>
                        <a:spcBef>
                          <a:spcPts val="0"/>
                        </a:spcBef>
                        <a:spcAft>
                          <a:spcPts val="0"/>
                        </a:spcAft>
                      </a:pPr>
                      <a:r>
                        <a:rPr lang="en-IN" sz="1600" b="1" dirty="0" smtClean="0">
                          <a:latin typeface="Times New Roman" pitchFamily="18" charset="0"/>
                          <a:ea typeface="Calibri"/>
                          <a:cs typeface="Times New Roman" pitchFamily="18" charset="0"/>
                        </a:rPr>
                        <a:t>S.NO.</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b="1" dirty="0">
                          <a:latin typeface="Times New Roman" pitchFamily="18" charset="0"/>
                          <a:ea typeface="Calibri"/>
                          <a:cs typeface="Times New Roman" pitchFamily="18" charset="0"/>
                        </a:rPr>
                        <a:t>Unit</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b="1" dirty="0">
                          <a:latin typeface="Times New Roman" pitchFamily="18" charset="0"/>
                          <a:ea typeface="Calibri"/>
                          <a:cs typeface="Times New Roman" pitchFamily="18" charset="0"/>
                        </a:rPr>
                        <a:t>Topic</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b="1" dirty="0">
                          <a:latin typeface="Times New Roman" pitchFamily="18" charset="0"/>
                          <a:ea typeface="Calibri"/>
                          <a:cs typeface="Times New Roman" pitchFamily="18" charset="0"/>
                        </a:rPr>
                        <a:t>Proposed Date of Lecture</a:t>
                      </a: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smtClean="0">
                          <a:latin typeface="Times New Roman" pitchFamily="18" charset="0"/>
                          <a:ea typeface="Calibri"/>
                          <a:cs typeface="Times New Roman" pitchFamily="18" charset="0"/>
                        </a:rPr>
                        <a:t>1</a:t>
                      </a:r>
                      <a:r>
                        <a:rPr lang="en-US" sz="1600" dirty="0">
                          <a:latin typeface="Times New Roman" pitchFamily="18" charset="0"/>
                          <a:ea typeface="Calibri"/>
                          <a:cs typeface="Times New Roman" pitchFamily="18" charset="0"/>
                        </a:rPr>
                        <a:t>.</a:t>
                      </a:r>
                    </a:p>
                  </a:txBody>
                  <a:tcPr marL="68580" marR="68580" marT="0" marB="0"/>
                </a:tc>
                <a:tc rowSpan="9">
                  <a:txBody>
                    <a:bodyPr/>
                    <a:lstStyle/>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1600" dirty="0" smtClean="0">
                          <a:latin typeface="Times New Roman" pitchFamily="18" charset="0"/>
                          <a:ea typeface="Calibri"/>
                          <a:cs typeface="Times New Roman" pitchFamily="18" charset="0"/>
                        </a:rPr>
                        <a:t>I</a:t>
                      </a:r>
                      <a:endParaRPr lang="en-US" sz="1600" dirty="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c>
                  <a:txBody>
                    <a:bodyPr/>
                    <a:lstStyle/>
                    <a:p>
                      <a:pPr algn="ctr"/>
                      <a:r>
                        <a:rPr lang="en-IN" sz="1600" b="1" kern="1200" dirty="0" smtClean="0">
                          <a:solidFill>
                            <a:schemeClr val="dk1"/>
                          </a:solidFill>
                          <a:latin typeface="Times New Roman" pitchFamily="18" charset="0"/>
                          <a:ea typeface="+mn-ea"/>
                          <a:cs typeface="Times New Roman" pitchFamily="18" charset="0"/>
                        </a:rPr>
                        <a:t>Basic Mathematical Concepts</a:t>
                      </a:r>
                      <a:endParaRPr lang="en-US" sz="16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568596">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2.</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kern="1200" dirty="0" smtClean="0">
                          <a:solidFill>
                            <a:schemeClr val="dk1"/>
                          </a:solidFill>
                          <a:latin typeface="Times New Roman" pitchFamily="18" charset="0"/>
                          <a:ea typeface="+mn-ea"/>
                          <a:cs typeface="Times New Roman" pitchFamily="18" charset="0"/>
                        </a:rPr>
                        <a:t>Overview of Mathematical basis of Managerial Decision making;</a:t>
                      </a: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3</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600" kern="1200" dirty="0" smtClean="0">
                          <a:solidFill>
                            <a:schemeClr val="dk1"/>
                          </a:solidFill>
                          <a:latin typeface="Times New Roman" pitchFamily="18" charset="0"/>
                          <a:ea typeface="+mn-ea"/>
                          <a:cs typeface="Times New Roman" pitchFamily="18" charset="0"/>
                        </a:rPr>
                        <a:t>Scope, importance and limitations of statistics.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4</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kern="1200" dirty="0" smtClean="0">
                          <a:solidFill>
                            <a:schemeClr val="dk1"/>
                          </a:solidFill>
                          <a:latin typeface="Times New Roman" pitchFamily="18" charset="0"/>
                          <a:ea typeface="+mn-ea"/>
                          <a:cs typeface="Times New Roman" pitchFamily="18" charset="0"/>
                        </a:rPr>
                        <a:t>Basic Mathematics: A.P. &amp; G.P. (nth term, sum of n terms and mean); </a:t>
                      </a:r>
                      <a:endParaRPr lang="en-US" sz="16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5</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600" kern="1200" dirty="0" smtClean="0">
                          <a:solidFill>
                            <a:schemeClr val="dk1"/>
                          </a:solidFill>
                          <a:latin typeface="Times New Roman" pitchFamily="18" charset="0"/>
                          <a:ea typeface="+mn-ea"/>
                          <a:cs typeface="Times New Roman" pitchFamily="18" charset="0"/>
                        </a:rPr>
                        <a:t>Basic Mathematics: A.P. &amp; G.P. (nth term, sum of n terms and mean);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6</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600" kern="1200" dirty="0" smtClean="0">
                          <a:solidFill>
                            <a:schemeClr val="dk1"/>
                          </a:solidFill>
                          <a:latin typeface="Times New Roman" pitchFamily="18" charset="0"/>
                          <a:ea typeface="+mn-ea"/>
                          <a:cs typeface="Times New Roman" pitchFamily="18" charset="0"/>
                        </a:rPr>
                        <a:t>Matrices and Determinants (Meaning, Types, Inverse, Matrix method and Cramer’s Method).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503214">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7</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kern="1200" dirty="0" smtClean="0">
                          <a:solidFill>
                            <a:schemeClr val="dk1"/>
                          </a:solidFill>
                          <a:latin typeface="Times New Roman" pitchFamily="18" charset="0"/>
                          <a:ea typeface="+mn-ea"/>
                          <a:cs typeface="Times New Roman" pitchFamily="18" charset="0"/>
                        </a:rPr>
                        <a:t>Matrices and Determinants (Meaning, Types, Inverse, Matrix method and Cramer’s Method). </a:t>
                      </a:r>
                      <a:endParaRPr lang="en-US" sz="16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8</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pitchFamily="18" charset="0"/>
                          <a:ea typeface="Calibri"/>
                          <a:cs typeface="Times New Roman" pitchFamily="18" charset="0"/>
                        </a:rPr>
                        <a:t>Practical</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29685">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9</a:t>
                      </a: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pitchFamily="18" charset="0"/>
                          <a:ea typeface="Calibri"/>
                          <a:cs typeface="Times New Roman" pitchFamily="18" charset="0"/>
                        </a:rPr>
                        <a:t>Practical</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 MODULE- I </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Standard deviation is the positive square root of the variance. Standard deviation is one of the basic methods of statistical analysis. Standard deviation is commonly abbreviated as SD and denoted by 'σ’ and it tells about the value that how much it has deviated from the mean value. If we get a low standard deviation then it means that the values tend to be close to the mean whereas a high standard deviation tells us that the values are far from the mean value. Let us learn to calculate the standard deviation of grouped and ungrouped data and the standard deviation of a random variable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When we have n number of observations and the observations are x1,x2,.....xnx1,x2,.....</a:t>
            </a:r>
            <a:r>
              <a:rPr lang="en-US" dirty="0" err="1" smtClean="0">
                <a:latin typeface="Times New Roman" pitchFamily="18" charset="0"/>
                <a:cs typeface="Times New Roman" pitchFamily="18" charset="0"/>
              </a:rPr>
              <a:t>xn</a:t>
            </a:r>
            <a:r>
              <a:rPr lang="en-US" dirty="0" smtClean="0">
                <a:latin typeface="Times New Roman" pitchFamily="18" charset="0"/>
                <a:cs typeface="Times New Roman" pitchFamily="18" charset="0"/>
              </a:rPr>
              <a:t>, then the mean deviation of the value from the mean is determined as ∑</a:t>
            </a:r>
            <a:r>
              <a:rPr lang="en-US" dirty="0" err="1" smtClean="0">
                <a:latin typeface="Times New Roman" pitchFamily="18" charset="0"/>
                <a:cs typeface="Times New Roman" pitchFamily="18" charset="0"/>
              </a:rPr>
              <a:t>ni</a:t>
            </a:r>
            <a:r>
              <a:rPr lang="en-US" dirty="0" smtClean="0">
                <a:latin typeface="Times New Roman" pitchFamily="18" charset="0"/>
                <a:cs typeface="Times New Roman" pitchFamily="18" charset="0"/>
              </a:rPr>
              <a:t>=1(xi−¯x)2∑i=1n(xi−x¯)2. However, the sum of squares of deviations from the mean doesn't seem to be a proper measure of dispersion. If the average of the squared differences from the mean is small, it indicates that the observations </a:t>
            </a:r>
            <a:r>
              <a:rPr lang="en-US" dirty="0" err="1" smtClean="0">
                <a:latin typeface="Times New Roman" pitchFamily="18" charset="0"/>
                <a:cs typeface="Times New Roman" pitchFamily="18" charset="0"/>
              </a:rPr>
              <a:t>xixi</a:t>
            </a:r>
            <a:r>
              <a:rPr lang="en-US" dirty="0" smtClean="0">
                <a:latin typeface="Times New Roman" pitchFamily="18" charset="0"/>
                <a:cs typeface="Times New Roman" pitchFamily="18" charset="0"/>
              </a:rPr>
              <a:t> are close to the mean ¯xx¯. This is a lower degree of dispersion. If this sum is large, it indicates that there is a higher degree of dispersion of the observations from the mean ¯xx¯. Thus we conclude that ∑</a:t>
            </a:r>
            <a:r>
              <a:rPr lang="en-US" dirty="0" err="1" smtClean="0">
                <a:latin typeface="Times New Roman" pitchFamily="18" charset="0"/>
                <a:cs typeface="Times New Roman" pitchFamily="18" charset="0"/>
              </a:rPr>
              <a:t>ni</a:t>
            </a:r>
            <a:r>
              <a:rPr lang="en-US" dirty="0" smtClean="0">
                <a:latin typeface="Times New Roman" pitchFamily="18" charset="0"/>
                <a:cs typeface="Times New Roman" pitchFamily="18" charset="0"/>
              </a:rPr>
              <a:t>=1(xi−¯x)2∑i=1n(xi−x¯)2 is a reasonable indicator of the degree of dispersion or scatter.</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Title 3"/>
          <p:cNvSpPr>
            <a:spLocks noGrp="1"/>
          </p:cNvSpPr>
          <p:nvPr>
            <p:ph type="title"/>
          </p:nvPr>
        </p:nvSpPr>
        <p:spPr/>
        <p:txBody>
          <a:bodyPr>
            <a:normAutofit/>
          </a:bodyPr>
          <a:lstStyle/>
          <a:p>
            <a:pPr algn="ctr"/>
            <a:r>
              <a:rPr lang="en-IN" sz="4400" dirty="0" smtClean="0">
                <a:solidFill>
                  <a:schemeClr val="dk1"/>
                </a:solidFill>
                <a:latin typeface="Times New Roman" pitchFamily="18" charset="0"/>
                <a:cs typeface="Times New Roman" pitchFamily="18" charset="0"/>
              </a:rPr>
              <a:t>Standard deviation (S.D</a:t>
            </a:r>
            <a:r>
              <a:rPr lang="en-IN" sz="4400" dirty="0" smtClean="0">
                <a:solidFill>
                  <a:schemeClr val="dk1"/>
                </a:solidFill>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b="1" i="1" dirty="0" smtClean="0">
                <a:latin typeface="Times New Roman" pitchFamily="18" charset="0"/>
                <a:cs typeface="Times New Roman" pitchFamily="18" charset="0"/>
              </a:rPr>
              <a:t>What is ‘Coefficient of Variation’ and why do we need it as a statistical measure?</a:t>
            </a:r>
            <a:endParaRPr lang="en-US" i="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By far(till my previous blogs) we are summarizing the datasets based on a 2-number summary — </a:t>
            </a:r>
            <a:r>
              <a:rPr lang="en-US" i="1" dirty="0" smtClean="0">
                <a:latin typeface="Times New Roman" pitchFamily="18" charset="0"/>
                <a:cs typeface="Times New Roman" pitchFamily="18" charset="0"/>
              </a:rPr>
              <a:t>Central Tendency and Spread</a:t>
            </a:r>
            <a:r>
              <a:rPr lang="en-US" dirty="0" smtClean="0">
                <a:latin typeface="Times New Roman" pitchFamily="18" charset="0"/>
                <a:cs typeface="Times New Roman" pitchFamily="18" charset="0"/>
              </a:rPr>
              <a:t>. I want to probe you to think what if we want to compare the volatility of two or more data sets, is it feasible to do that right now with 2-number summary measures?</a:t>
            </a:r>
          </a:p>
          <a:p>
            <a:pPr>
              <a:buNone/>
            </a:pPr>
            <a:r>
              <a:rPr lang="en-US" dirty="0" smtClean="0">
                <a:latin typeface="Times New Roman" pitchFamily="18" charset="0"/>
                <a:cs typeface="Times New Roman" pitchFamily="18" charset="0"/>
              </a:rPr>
              <a:t>The answer is we can’t compare them without bringing the spread measure on the comparable scale (Standardize). This is what leads to the need for a Coefficient of Variation (CV) measure to identify which data set is more volatile relatively.</a:t>
            </a:r>
          </a:p>
          <a:p>
            <a:pPr>
              <a:buNone/>
            </a:pPr>
            <a:r>
              <a:rPr lang="en-US" b="1" i="1" dirty="0" smtClean="0">
                <a:latin typeface="Times New Roman" pitchFamily="18" charset="0"/>
                <a:cs typeface="Times New Roman" pitchFamily="18" charset="0"/>
              </a:rPr>
              <a:t>*Coefficient of Variation has no units.</a:t>
            </a: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Spread around a central tendency for a given dataset will not be comparable to another dataset’s spread measure because the latter is being calculated with reference to its own central tendency. To bring them both on the same scale of comparison, division by their central tendency is performed and multiplication by 100 converts the measure in a percentage form. We will see an appropriate example of how Standard Deviation measures alone can be deceiving.</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Title 3"/>
          <p:cNvSpPr>
            <a:spLocks noGrp="1"/>
          </p:cNvSpPr>
          <p:nvPr>
            <p:ph type="title"/>
          </p:nvPr>
        </p:nvSpPr>
        <p:spPr/>
        <p:txBody>
          <a:bodyPr>
            <a:normAutofit/>
          </a:bodyPr>
          <a:lstStyle/>
          <a:p>
            <a:r>
              <a:rPr lang="en-IN" sz="4400" dirty="0" smtClean="0">
                <a:solidFill>
                  <a:schemeClr val="dk1"/>
                </a:solidFill>
                <a:latin typeface="Times New Roman" pitchFamily="18" charset="0"/>
                <a:cs typeface="Times New Roman" pitchFamily="18" charset="0"/>
              </a:rPr>
              <a:t>Covariance (C.V</a:t>
            </a:r>
            <a:r>
              <a:rPr lang="en-IN" sz="4400" dirty="0" smtClean="0">
                <a:solidFill>
                  <a:schemeClr val="dk1"/>
                </a:solidFill>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1219200"/>
          <a:ext cx="8915401" cy="5357942"/>
        </p:xfrm>
        <a:graphic>
          <a:graphicData uri="http://schemas.openxmlformats.org/drawingml/2006/table">
            <a:tbl>
              <a:tblPr firstRow="1" bandRow="1">
                <a:tableStyleId>{5C22544A-7EE6-4342-B048-85BDC9FD1C3A}</a:tableStyleId>
              </a:tblPr>
              <a:tblGrid>
                <a:gridCol w="533400"/>
                <a:gridCol w="990600"/>
                <a:gridCol w="6324600"/>
                <a:gridCol w="1066801"/>
              </a:tblGrid>
              <a:tr h="485731">
                <a:tc>
                  <a:txBody>
                    <a:bodyPr/>
                    <a:lstStyle/>
                    <a:p>
                      <a:pPr algn="ctr"/>
                      <a:r>
                        <a:rPr lang="en-US" sz="1400" dirty="0" smtClean="0">
                          <a:latin typeface="Times New Roman" pitchFamily="18" charset="0"/>
                          <a:cs typeface="Times New Roman" pitchFamily="18" charset="0"/>
                        </a:rPr>
                        <a:t>S. no</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Module</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Topics</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Proposed date</a:t>
                      </a:r>
                      <a:endParaRPr lang="en-US" sz="1400" dirty="0">
                        <a:latin typeface="Times New Roman" pitchFamily="18" charset="0"/>
                        <a:cs typeface="Times New Roman" pitchFamily="18" charset="0"/>
                      </a:endParaRPr>
                    </a:p>
                  </a:txBody>
                  <a:tcPr/>
                </a:tc>
              </a:tr>
              <a:tr h="337642">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19</a:t>
                      </a:r>
                    </a:p>
                  </a:txBody>
                  <a:tcPr marL="68580" marR="68580" marT="0" marB="0"/>
                </a:tc>
                <a:tc>
                  <a:txBody>
                    <a:bodyPr/>
                    <a:lstStyle/>
                    <a:p>
                      <a:pPr marL="0" marR="0" algn="ctr">
                        <a:lnSpc>
                          <a:spcPct val="115000"/>
                        </a:lnSpc>
                        <a:spcBef>
                          <a:spcPts val="0"/>
                        </a:spcBef>
                        <a:spcAft>
                          <a:spcPts val="0"/>
                        </a:spcAft>
                      </a:pPr>
                      <a:r>
                        <a:rPr lang="en-IN" sz="1400" dirty="0">
                          <a:latin typeface="Times New Roman" pitchFamily="18" charset="0"/>
                          <a:ea typeface="Calibri"/>
                          <a:cs typeface="Times New Roman" pitchFamily="18" charset="0"/>
                        </a:rPr>
                        <a:t>III</a:t>
                      </a:r>
                      <a:endParaRPr lang="en-US" sz="1400" dirty="0">
                        <a:latin typeface="Times New Roman" pitchFamily="18" charset="0"/>
                        <a:ea typeface="Calibri"/>
                        <a:cs typeface="Times New Roman" pitchFamily="18" charset="0"/>
                      </a:endParaRPr>
                    </a:p>
                  </a:txBody>
                  <a:tcPr marL="68580" marR="68580" marT="0" marB="0"/>
                </a:tc>
                <a:tc>
                  <a:txBody>
                    <a:bodyPr/>
                    <a:lstStyle/>
                    <a:p>
                      <a:pPr algn="ctr"/>
                      <a:r>
                        <a:rPr lang="en-IN" sz="1400" b="1" kern="1200" dirty="0" smtClean="0">
                          <a:solidFill>
                            <a:schemeClr val="dk1"/>
                          </a:solidFill>
                          <a:latin typeface="Times New Roman" pitchFamily="18" charset="0"/>
                          <a:ea typeface="+mn-ea"/>
                          <a:cs typeface="Times New Roman" pitchFamily="18" charset="0"/>
                        </a:rPr>
                        <a:t>Introduction to Statistics</a:t>
                      </a:r>
                      <a:endParaRPr lang="en-US" sz="1400" kern="1200" dirty="0" smtClean="0">
                        <a:solidFill>
                          <a:schemeClr val="dk1"/>
                        </a:solidFill>
                        <a:latin typeface="Times New Roman" pitchFamily="18" charset="0"/>
                        <a:ea typeface="+mn-ea"/>
                        <a:cs typeface="Times New Roman" pitchFamily="18" charset="0"/>
                      </a:endParaRPr>
                    </a:p>
                    <a:p>
                      <a:pPr algn="ct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8580" marR="68580" marT="0" marB="0"/>
                </a:tc>
              </a:tr>
              <a:tr h="337642">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20</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dk1"/>
                          </a:solidFill>
                          <a:latin typeface="Times New Roman" pitchFamily="18" charset="0"/>
                          <a:ea typeface="+mn-ea"/>
                          <a:cs typeface="Times New Roman" pitchFamily="18" charset="0"/>
                        </a:rPr>
                        <a:t>Presentation of data</a:t>
                      </a:r>
                      <a:endParaRPr lang="en-US" sz="1400" kern="1200" dirty="0" smtClean="0">
                        <a:solidFill>
                          <a:schemeClr val="dk1"/>
                        </a:solidFill>
                        <a:latin typeface="Times New Roman" pitchFamily="18" charset="0"/>
                        <a:ea typeface="+mn-ea"/>
                        <a:cs typeface="Times New Roman" pitchFamily="18" charset="0"/>
                      </a:endParaRPr>
                    </a:p>
                    <a:p>
                      <a:pPr algn="ct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465902">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21</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algn="ctr"/>
                      <a:r>
                        <a:rPr lang="en-IN" sz="1400" kern="1200" dirty="0" smtClean="0">
                          <a:solidFill>
                            <a:schemeClr val="dk1"/>
                          </a:solidFill>
                          <a:latin typeface="Times New Roman" pitchFamily="18" charset="0"/>
                          <a:ea typeface="+mn-ea"/>
                          <a:cs typeface="Times New Roman" pitchFamily="18" charset="0"/>
                        </a:rPr>
                        <a:t> Tabulation, Diagrammatic presentation of Data- Pie diagram,, </a:t>
                      </a: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22</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algn="ctr"/>
                      <a:r>
                        <a:rPr lang="en-IN" sz="1400" kern="1200" dirty="0" smtClean="0">
                          <a:solidFill>
                            <a:schemeClr val="dk1"/>
                          </a:solidFill>
                          <a:latin typeface="Times New Roman" pitchFamily="18" charset="0"/>
                          <a:ea typeface="+mn-ea"/>
                          <a:cs typeface="Times New Roman" pitchFamily="18" charset="0"/>
                        </a:rPr>
                        <a:t>Multiple </a:t>
                      </a:r>
                      <a:r>
                        <a:rPr lang="en-IN" sz="1400" kern="1200" dirty="0" smtClean="0">
                          <a:solidFill>
                            <a:schemeClr val="dk1"/>
                          </a:solidFill>
                          <a:latin typeface="Times New Roman" pitchFamily="18" charset="0"/>
                          <a:ea typeface="+mn-ea"/>
                          <a:cs typeface="Times New Roman" pitchFamily="18" charset="0"/>
                        </a:rPr>
                        <a:t>bar chart and component bar chart. </a:t>
                      </a: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23</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algn="ctr"/>
                      <a:r>
                        <a:rPr lang="en-IN" sz="1400" kern="1200" dirty="0" smtClean="0">
                          <a:solidFill>
                            <a:schemeClr val="dk1"/>
                          </a:solidFill>
                          <a:latin typeface="Times New Roman" pitchFamily="18" charset="0"/>
                          <a:ea typeface="+mn-ea"/>
                          <a:cs typeface="Times New Roman" pitchFamily="18" charset="0"/>
                        </a:rPr>
                        <a:t>Collection of data</a:t>
                      </a: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24</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algn="ctr"/>
                      <a:r>
                        <a:rPr lang="en-US" sz="1400" dirty="0" smtClean="0">
                          <a:latin typeface="Times New Roman" pitchFamily="18" charset="0"/>
                          <a:cs typeface="Times New Roman" pitchFamily="18" charset="0"/>
                        </a:rPr>
                        <a:t>Practical</a:t>
                      </a: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337642">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25</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algn="ctr"/>
                      <a:r>
                        <a:rPr lang="en-IN" sz="1400" kern="1200" dirty="0" smtClean="0">
                          <a:solidFill>
                            <a:schemeClr val="dk1"/>
                          </a:solidFill>
                          <a:latin typeface="Times New Roman" pitchFamily="18" charset="0"/>
                          <a:ea typeface="+mn-ea"/>
                          <a:cs typeface="Times New Roman" pitchFamily="18" charset="0"/>
                        </a:rPr>
                        <a:t>Measures of central Tendency (Arithmetic Mean, Median, Mode, Geometric mean, Harmonic Mean)</a:t>
                      </a: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506463">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26</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dk1"/>
                          </a:solidFill>
                          <a:latin typeface="Times New Roman" pitchFamily="18" charset="0"/>
                          <a:ea typeface="+mn-ea"/>
                          <a:cs typeface="Times New Roman" pitchFamily="18" charset="0"/>
                        </a:rPr>
                        <a:t>Measures of central Tendency (Arithmetic Mean, Median, Mode, Geometric mean, Harmonic Mean)</a:t>
                      </a:r>
                      <a:endParaRPr lang="en-US" sz="1400" dirty="0" smtClean="0">
                        <a:latin typeface="Times New Roman" pitchFamily="18" charset="0"/>
                        <a:cs typeface="Times New Roman" pitchFamily="18" charset="0"/>
                      </a:endParaRPr>
                    </a:p>
                    <a:p>
                      <a:pPr algn="ctr"/>
                      <a:endParaRPr lang="en-US"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27</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Practical</a:t>
                      </a: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28</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ea typeface="Calibri"/>
                          <a:cs typeface="Times New Roman" pitchFamily="18" charset="0"/>
                        </a:rPr>
                        <a:t>Practical</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29</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ea typeface="Calibri"/>
                          <a:cs typeface="Times New Roman" pitchFamily="18" charset="0"/>
                        </a:rPr>
                        <a:t>Practical</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30</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ea typeface="Calibri"/>
                          <a:cs typeface="Times New Roman" pitchFamily="18" charset="0"/>
                        </a:rPr>
                        <a:t>Practical</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31</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ea typeface="Calibri"/>
                          <a:cs typeface="Times New Roman" pitchFamily="18" charset="0"/>
                        </a:rPr>
                        <a:t>Practical</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32</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pitchFamily="18" charset="0"/>
                          <a:ea typeface="Calibri"/>
                          <a:cs typeface="Times New Roman" pitchFamily="18" charset="0"/>
                        </a:rPr>
                        <a:t>Practical</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8580" marR="68580" marT="0" marB="0"/>
                </a:tc>
              </a:tr>
              <a:tr h="240578">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33</a:t>
                      </a:r>
                    </a:p>
                  </a:txBody>
                  <a:tcPr marL="68580" marR="68580" marT="0" marB="0"/>
                </a:tc>
                <a:tc>
                  <a:txBody>
                    <a:bodyPr/>
                    <a:lstStyle/>
                    <a:p>
                      <a:pPr marL="0" marR="0" algn="ctr">
                        <a:lnSpc>
                          <a:spcPct val="115000"/>
                        </a:lnSpc>
                        <a:spcBef>
                          <a:spcPts val="0"/>
                        </a:spcBef>
                        <a:spcAft>
                          <a:spcPts val="0"/>
                        </a:spcAft>
                      </a:pPr>
                      <a:r>
                        <a:rPr lang="en-IN" sz="1400">
                          <a:latin typeface="Times New Roman" pitchFamily="18" charset="0"/>
                          <a:ea typeface="Calibri"/>
                          <a:cs typeface="Times New Roman" pitchFamily="18" charset="0"/>
                        </a:rPr>
                        <a:t>III</a:t>
                      </a:r>
                      <a:endParaRPr lang="en-US" sz="14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400" dirty="0" smtClean="0">
                          <a:latin typeface="Times New Roman" pitchFamily="18" charset="0"/>
                          <a:ea typeface="Calibri"/>
                          <a:cs typeface="Times New Roman" pitchFamily="18" charset="0"/>
                        </a:rPr>
                        <a:t>Practical</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  MODULE -III</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1"/>
            <a:ext cx="9144000" cy="4724399"/>
          </a:xfrm>
        </p:spPr>
        <p:txBody>
          <a:bodyPr>
            <a:normAutofit fontScale="70000" lnSpcReduction="20000"/>
          </a:bodyPr>
          <a:lstStyle/>
          <a:p>
            <a:pPr>
              <a:buNone/>
            </a:pPr>
            <a:r>
              <a:rPr lang="en-US" b="1" u="sng" dirty="0" smtClean="0">
                <a:latin typeface="Times New Roman" pitchFamily="18" charset="0"/>
                <a:cs typeface="Times New Roman" pitchFamily="18" charset="0"/>
              </a:rPr>
              <a:t>Statistics Examples</a:t>
            </a:r>
          </a:p>
          <a:p>
            <a:pPr>
              <a:buNone/>
            </a:pPr>
            <a:r>
              <a:rPr lang="en-US" dirty="0" smtClean="0">
                <a:latin typeface="Times New Roman" pitchFamily="18" charset="0"/>
                <a:cs typeface="Times New Roman" pitchFamily="18" charset="0"/>
              </a:rPr>
              <a:t>Some of the real-life examples of statistics are:</a:t>
            </a:r>
          </a:p>
          <a:p>
            <a:pPr>
              <a:buNone/>
            </a:pPr>
            <a:r>
              <a:rPr lang="en-US" dirty="0" smtClean="0">
                <a:latin typeface="Times New Roman" pitchFamily="18" charset="0"/>
                <a:cs typeface="Times New Roman" pitchFamily="18" charset="0"/>
              </a:rPr>
              <a:t>To find the mean of the marks obtained by each student in the class whose strength is 50. The average value here is the statistics of the marks obtained.</a:t>
            </a:r>
          </a:p>
          <a:p>
            <a:pPr>
              <a:buNone/>
            </a:pPr>
            <a:r>
              <a:rPr lang="en-US" dirty="0" smtClean="0">
                <a:latin typeface="Times New Roman" pitchFamily="18" charset="0"/>
                <a:cs typeface="Times New Roman" pitchFamily="18" charset="0"/>
              </a:rPr>
              <a:t>Suppose you need to find how many members are employed in a city. Since the city is populated with 15 </a:t>
            </a:r>
            <a:r>
              <a:rPr lang="en-US" dirty="0" err="1" smtClean="0">
                <a:latin typeface="Times New Roman" pitchFamily="18" charset="0"/>
                <a:cs typeface="Times New Roman" pitchFamily="18" charset="0"/>
              </a:rPr>
              <a:t>lakh</a:t>
            </a:r>
            <a:r>
              <a:rPr lang="en-US" dirty="0" smtClean="0">
                <a:latin typeface="Times New Roman" pitchFamily="18" charset="0"/>
                <a:cs typeface="Times New Roman" pitchFamily="18" charset="0"/>
              </a:rPr>
              <a:t> people, hence we will take a survey here for 1000 people (sample). Based on that, we will create the data, which is the statistic.</a:t>
            </a:r>
          </a:p>
          <a:p>
            <a:pPr>
              <a:buNone/>
            </a:pPr>
            <a:r>
              <a:rPr lang="en-US" b="1" u="sng" dirty="0" smtClean="0">
                <a:latin typeface="Times New Roman" pitchFamily="18" charset="0"/>
                <a:cs typeface="Times New Roman" pitchFamily="18" charset="0"/>
              </a:rPr>
              <a:t>Basics of Statistics</a:t>
            </a:r>
          </a:p>
          <a:p>
            <a:pPr>
              <a:buNone/>
            </a:pPr>
            <a:r>
              <a:rPr lang="en-US" dirty="0" smtClean="0">
                <a:latin typeface="Times New Roman" pitchFamily="18" charset="0"/>
                <a:cs typeface="Times New Roman" pitchFamily="18" charset="0"/>
              </a:rPr>
              <a:t>The basics of statistics include the measure of central tendency and the measure of dispersion. The central tendencies are mean, median and mode and dispersions comprise variance and standard deviation. </a:t>
            </a:r>
          </a:p>
          <a:p>
            <a:pPr>
              <a:buNone/>
            </a:pPr>
            <a:r>
              <a:rPr lang="en-US" dirty="0" smtClean="0">
                <a:latin typeface="Times New Roman" pitchFamily="18" charset="0"/>
                <a:cs typeface="Times New Roman" pitchFamily="18" charset="0"/>
              </a:rPr>
              <a:t>Mean is the average of the observations. Median is the central value when observations are arranged in order. The mode determines the most frequent observations in a data set.</a:t>
            </a:r>
          </a:p>
          <a:p>
            <a:pPr>
              <a:buNone/>
            </a:pPr>
            <a:r>
              <a:rPr lang="en-US" dirty="0" smtClean="0">
                <a:latin typeface="Times New Roman" pitchFamily="18" charset="0"/>
                <a:cs typeface="Times New Roman" pitchFamily="18" charset="0"/>
              </a:rPr>
              <a:t>Variation is the measure of spread out of the collection of data. Standard deviation is the measure of the dispersion of data from the mean. The square of standard deviation is equal to the variance.</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2" name="Title 1"/>
          <p:cNvSpPr>
            <a:spLocks noGrp="1"/>
          </p:cNvSpPr>
          <p:nvPr>
            <p:ph type="title"/>
          </p:nvPr>
        </p:nvSpPr>
        <p:spPr/>
        <p:txBody>
          <a:bodyPr/>
          <a:lstStyle/>
          <a:p>
            <a:r>
              <a:rPr lang="en-US" b="1" u="sng" dirty="0" smtClean="0">
                <a:latin typeface="Times New Roman" pitchFamily="18" charset="0"/>
                <a:ea typeface="Calibri"/>
                <a:cs typeface="Times New Roman" pitchFamily="18" charset="0"/>
              </a:rPr>
              <a:t>Introduction to Statistics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latin typeface="Times New Roman" pitchFamily="18" charset="0"/>
                <a:cs typeface="Times New Roman" pitchFamily="18" charset="0"/>
              </a:rPr>
              <a:t>A measure of central tendency (also referred to as measures of centre or central location) is a summary measure that attempts to describe a whole set of data with a single value that represents the middle or centre of its distribution.</a:t>
            </a:r>
          </a:p>
          <a:p>
            <a:pPr>
              <a:buNone/>
            </a:pPr>
            <a:r>
              <a:rPr lang="en-US" dirty="0" smtClean="0">
                <a:latin typeface="Times New Roman" pitchFamily="18" charset="0"/>
                <a:cs typeface="Times New Roman" pitchFamily="18" charset="0"/>
              </a:rPr>
              <a:t>There are three main measures of central tendency:</a:t>
            </a:r>
          </a:p>
          <a:p>
            <a:pPr>
              <a:buNone/>
            </a:pPr>
            <a:r>
              <a:rPr lang="en-US" dirty="0" smtClean="0">
                <a:latin typeface="Times New Roman" pitchFamily="18" charset="0"/>
                <a:cs typeface="Times New Roman" pitchFamily="18" charset="0"/>
              </a:rPr>
              <a:t> the mode, </a:t>
            </a:r>
          </a:p>
          <a:p>
            <a:pPr>
              <a:buNone/>
            </a:pPr>
            <a:r>
              <a:rPr lang="en-US" dirty="0" smtClean="0">
                <a:latin typeface="Times New Roman" pitchFamily="18" charset="0"/>
                <a:cs typeface="Times New Roman" pitchFamily="18" charset="0"/>
              </a:rPr>
              <a:t>the median and </a:t>
            </a:r>
          </a:p>
          <a:p>
            <a:pPr>
              <a:buNone/>
            </a:pPr>
            <a:r>
              <a:rPr lang="en-US" dirty="0" smtClean="0">
                <a:latin typeface="Times New Roman" pitchFamily="18" charset="0"/>
                <a:cs typeface="Times New Roman" pitchFamily="18" charset="0"/>
              </a:rPr>
              <a:t>the mean. </a:t>
            </a:r>
          </a:p>
          <a:p>
            <a:pPr>
              <a:buNone/>
            </a:pPr>
            <a:r>
              <a:rPr lang="en-US" dirty="0" smtClean="0">
                <a:latin typeface="Times New Roman" pitchFamily="18" charset="0"/>
                <a:cs typeface="Times New Roman" pitchFamily="18" charset="0"/>
              </a:rPr>
              <a:t>Each of these measures describes a different indication of the typical or central value in the distribution.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2" name="Title 1"/>
          <p:cNvSpPr>
            <a:spLocks noGrp="1"/>
          </p:cNvSpPr>
          <p:nvPr>
            <p:ph type="title"/>
          </p:nvPr>
        </p:nvSpPr>
        <p:spPr/>
        <p:txBody>
          <a:bodyPr>
            <a:normAutofit/>
          </a:bodyPr>
          <a:lstStyle/>
          <a:p>
            <a:r>
              <a:rPr lang="en-IN" b="1" u="sng" dirty="0" smtClean="0">
                <a:latin typeface="Times New Roman" pitchFamily="18" charset="0"/>
                <a:ea typeface="Calibri"/>
                <a:cs typeface="Times New Roman" pitchFamily="18" charset="0"/>
              </a:rPr>
              <a:t>Measures of Central Tendency</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600200"/>
          <a:ext cx="9144000" cy="4998720"/>
        </p:xfrm>
        <a:graphic>
          <a:graphicData uri="http://schemas.openxmlformats.org/drawingml/2006/table">
            <a:tbl>
              <a:tblPr firstRow="1" bandRow="1">
                <a:tableStyleId>{5C22544A-7EE6-4342-B048-85BDC9FD1C3A}</a:tableStyleId>
              </a:tblPr>
              <a:tblGrid>
                <a:gridCol w="1947334"/>
                <a:gridCol w="7196666"/>
              </a:tblGrid>
              <a:tr h="1021195">
                <a:tc>
                  <a:txBody>
                    <a:bodyPr/>
                    <a:lstStyle/>
                    <a:p>
                      <a:pPr fontAlgn="t"/>
                      <a:r>
                        <a:rPr lang="en-US" sz="1600" b="0" dirty="0">
                          <a:latin typeface="+mn-lt"/>
                          <a:cs typeface="Times New Roman" pitchFamily="18" charset="0"/>
                        </a:rPr>
                        <a:t>(1) Geographical classification</a:t>
                      </a:r>
                      <a:endParaRPr lang="en-US" sz="1600" dirty="0">
                        <a:latin typeface="+mn-lt"/>
                        <a:cs typeface="Times New Roman" pitchFamily="18" charset="0"/>
                      </a:endParaRPr>
                    </a:p>
                  </a:txBody>
                  <a:tcPr marL="76200" marR="76200" marT="76200" marB="76200"/>
                </a:tc>
                <a:tc>
                  <a:txBody>
                    <a:bodyPr/>
                    <a:lstStyle/>
                    <a:p>
                      <a:pPr fontAlgn="t"/>
                      <a:r>
                        <a:rPr lang="en-US" sz="1600" b="0">
                          <a:latin typeface="+mn-lt"/>
                          <a:cs typeface="Times New Roman" pitchFamily="18" charset="0"/>
                        </a:rPr>
                        <a:t>●     When data are classified with reference to geographical locations such as countries, states, cities, districts, etc., it is known as geographical classification.</a:t>
                      </a:r>
                      <a:endParaRPr lang="en-US" sz="1600">
                        <a:latin typeface="+mn-lt"/>
                        <a:cs typeface="Times New Roman" pitchFamily="18" charset="0"/>
                      </a:endParaRPr>
                    </a:p>
                    <a:p>
                      <a:pPr fontAlgn="t"/>
                      <a:r>
                        <a:rPr lang="en-US" sz="1600" b="0">
                          <a:latin typeface="+mn-lt"/>
                          <a:cs typeface="Times New Roman" pitchFamily="18" charset="0"/>
                        </a:rPr>
                        <a:t>●     It is also known as ‘spatial classification’.</a:t>
                      </a:r>
                      <a:endParaRPr lang="en-US" sz="1600">
                        <a:latin typeface="+mn-lt"/>
                        <a:cs typeface="Times New Roman" pitchFamily="18" charset="0"/>
                      </a:endParaRPr>
                    </a:p>
                  </a:txBody>
                  <a:tcPr marL="76200" marR="76200" marT="76200" marB="76200"/>
                </a:tc>
              </a:tr>
              <a:tr h="1584614">
                <a:tc>
                  <a:txBody>
                    <a:bodyPr/>
                    <a:lstStyle/>
                    <a:p>
                      <a:pPr fontAlgn="t"/>
                      <a:r>
                        <a:rPr lang="en-US" sz="1600" b="0">
                          <a:latin typeface="+mn-lt"/>
                          <a:cs typeface="Times New Roman" pitchFamily="18" charset="0"/>
                        </a:rPr>
                        <a:t>(2) Chronological classification</a:t>
                      </a:r>
                      <a:endParaRPr lang="en-US" sz="1600">
                        <a:latin typeface="+mn-lt"/>
                        <a:cs typeface="Times New Roman" pitchFamily="18" charset="0"/>
                      </a:endParaRPr>
                    </a:p>
                  </a:txBody>
                  <a:tcPr marL="76200" marR="76200" marT="76200" marB="76200"/>
                </a:tc>
                <a:tc>
                  <a:txBody>
                    <a:bodyPr/>
                    <a:lstStyle/>
                    <a:p>
                      <a:pPr fontAlgn="t"/>
                      <a:r>
                        <a:rPr lang="en-US" sz="1600" b="0" dirty="0">
                          <a:latin typeface="+mn-lt"/>
                          <a:cs typeface="Times New Roman" pitchFamily="18" charset="0"/>
                        </a:rPr>
                        <a:t>●     A classification where data are grouped according to time is known as a chronological classification.</a:t>
                      </a:r>
                      <a:endParaRPr lang="en-US" sz="1600" dirty="0">
                        <a:latin typeface="+mn-lt"/>
                        <a:cs typeface="Times New Roman" pitchFamily="18" charset="0"/>
                      </a:endParaRPr>
                    </a:p>
                    <a:p>
                      <a:pPr fontAlgn="t"/>
                      <a:r>
                        <a:rPr lang="en-US" sz="1600" b="0" dirty="0">
                          <a:latin typeface="+mn-lt"/>
                          <a:cs typeface="Times New Roman" pitchFamily="18" charset="0"/>
                        </a:rPr>
                        <a:t>●     In such a classification, data are classified either in ascending or in descending order with reference to time such as years, quarters, months, weeks, etc.</a:t>
                      </a:r>
                      <a:endParaRPr lang="en-US" sz="1600" dirty="0">
                        <a:latin typeface="+mn-lt"/>
                        <a:cs typeface="Times New Roman" pitchFamily="18" charset="0"/>
                      </a:endParaRPr>
                    </a:p>
                    <a:p>
                      <a:pPr fontAlgn="t"/>
                      <a:r>
                        <a:rPr lang="en-US" sz="1600" b="0" dirty="0">
                          <a:latin typeface="+mn-lt"/>
                          <a:cs typeface="Times New Roman" pitchFamily="18" charset="0"/>
                        </a:rPr>
                        <a:t>●     It is also known as temporal classification’.</a:t>
                      </a:r>
                      <a:endParaRPr lang="en-US" sz="1600" dirty="0">
                        <a:latin typeface="+mn-lt"/>
                        <a:cs typeface="Times New Roman" pitchFamily="18" charset="0"/>
                      </a:endParaRPr>
                    </a:p>
                  </a:txBody>
                  <a:tcPr marL="76200" marR="76200" marT="76200" marB="76200"/>
                </a:tc>
              </a:tr>
              <a:tr h="1302905">
                <a:tc>
                  <a:txBody>
                    <a:bodyPr/>
                    <a:lstStyle/>
                    <a:p>
                      <a:pPr fontAlgn="t"/>
                      <a:r>
                        <a:rPr lang="en-US" sz="1600" b="0">
                          <a:latin typeface="+mn-lt"/>
                          <a:cs typeface="Times New Roman" pitchFamily="18" charset="0"/>
                        </a:rPr>
                        <a:t>(3) Qualitative classification</a:t>
                      </a:r>
                      <a:endParaRPr lang="en-US" sz="1600">
                        <a:latin typeface="+mn-lt"/>
                        <a:cs typeface="Times New Roman" pitchFamily="18" charset="0"/>
                      </a:endParaRPr>
                    </a:p>
                  </a:txBody>
                  <a:tcPr marL="76200" marR="76200" marT="76200" marB="76200"/>
                </a:tc>
                <a:tc>
                  <a:txBody>
                    <a:bodyPr/>
                    <a:lstStyle/>
                    <a:p>
                      <a:pPr fontAlgn="t"/>
                      <a:r>
                        <a:rPr lang="en-US" sz="1600" b="0" dirty="0">
                          <a:latin typeface="+mn-lt"/>
                          <a:cs typeface="Times New Roman" pitchFamily="18" charset="0"/>
                        </a:rPr>
                        <a:t>●     Under this classification, data are classified on the basis of some attributes or qualities like honesty, beauty, intelligence, literacy, marital status, etc.</a:t>
                      </a:r>
                      <a:endParaRPr lang="en-US" sz="1600" dirty="0">
                        <a:latin typeface="+mn-lt"/>
                        <a:cs typeface="Times New Roman" pitchFamily="18" charset="0"/>
                      </a:endParaRPr>
                    </a:p>
                    <a:p>
                      <a:pPr fontAlgn="t"/>
                      <a:r>
                        <a:rPr lang="en-US" sz="1600" b="0" dirty="0">
                          <a:latin typeface="+mn-lt"/>
                          <a:cs typeface="Times New Roman" pitchFamily="18" charset="0"/>
                        </a:rPr>
                        <a:t>●     For example, the population can be divided on the basis of marital status (as married or unmarried)</a:t>
                      </a:r>
                      <a:endParaRPr lang="en-US" sz="1600" dirty="0">
                        <a:latin typeface="+mn-lt"/>
                        <a:cs typeface="Times New Roman" pitchFamily="18" charset="0"/>
                      </a:endParaRPr>
                    </a:p>
                  </a:txBody>
                  <a:tcPr marL="76200" marR="76200" marT="76200" marB="76200"/>
                </a:tc>
              </a:tr>
              <a:tr h="739486">
                <a:tc>
                  <a:txBody>
                    <a:bodyPr/>
                    <a:lstStyle/>
                    <a:p>
                      <a:pPr fontAlgn="t"/>
                      <a:r>
                        <a:rPr lang="en-US" sz="1600" b="0">
                          <a:latin typeface="+mn-lt"/>
                          <a:cs typeface="Times New Roman" pitchFamily="18" charset="0"/>
                        </a:rPr>
                        <a:t>(4) Quantitative classification</a:t>
                      </a:r>
                      <a:endParaRPr lang="en-US" sz="1600">
                        <a:latin typeface="+mn-lt"/>
                        <a:cs typeface="Times New Roman" pitchFamily="18" charset="0"/>
                      </a:endParaRPr>
                    </a:p>
                  </a:txBody>
                  <a:tcPr marL="76200" marR="76200" marT="76200" marB="76200"/>
                </a:tc>
                <a:tc>
                  <a:txBody>
                    <a:bodyPr/>
                    <a:lstStyle/>
                    <a:p>
                      <a:pPr fontAlgn="t"/>
                      <a:r>
                        <a:rPr lang="en-US" sz="1600" b="0" dirty="0">
                          <a:latin typeface="+mn-lt"/>
                          <a:cs typeface="Times New Roman" pitchFamily="18" charset="0"/>
                        </a:rPr>
                        <a:t>●     This type of classification is made on the basis of some measurable characteristics like height, weight, age, income, marks of students, etc</a:t>
                      </a:r>
                      <a:endParaRPr lang="en-US" sz="1600" dirty="0">
                        <a:latin typeface="+mn-lt"/>
                        <a:cs typeface="Times New Roman" pitchFamily="18" charset="0"/>
                      </a:endParaRPr>
                    </a:p>
                  </a:txBody>
                  <a:tcPr marL="76200" marR="76200" marT="76200" marB="7620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2" name="Title 1"/>
          <p:cNvSpPr>
            <a:spLocks noGrp="1"/>
          </p:cNvSpPr>
          <p:nvPr>
            <p:ph type="title"/>
          </p:nvPr>
        </p:nvSpPr>
        <p:spPr/>
        <p:txBody>
          <a:bodyPr/>
          <a:lstStyle/>
          <a:p>
            <a:r>
              <a:rPr lang="en-US" b="1" u="sng" dirty="0" smtClean="0">
                <a:latin typeface="Times New Roman"/>
                <a:ea typeface="Calibri"/>
                <a:cs typeface="Mangal"/>
              </a:rPr>
              <a:t>Classification of Data</a:t>
            </a:r>
            <a:endParaRPr lang="en-US" b="1" u="sng"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525963"/>
          </a:xfrm>
        </p:spPr>
        <p:txBody>
          <a:bodyPr>
            <a:noAutofit/>
          </a:bodyPr>
          <a:lstStyle/>
          <a:p>
            <a:pPr>
              <a:buNone/>
            </a:pPr>
            <a:r>
              <a:rPr lang="en-US" sz="1400" dirty="0" smtClean="0">
                <a:latin typeface="Times New Roman" pitchFamily="18" charset="0"/>
                <a:cs typeface="Times New Roman" pitchFamily="18" charset="0"/>
              </a:rPr>
              <a:t>Tabulation is a systematic and logical representation of numeric data in rows and columns to facilitate comparison and statistical analysis. It facilitates comparison by bringing related information close to each other and helps in statistical analysis and interpretation.</a:t>
            </a:r>
          </a:p>
          <a:p>
            <a:pPr>
              <a:buNone/>
            </a:pPr>
            <a:r>
              <a:rPr lang="en-US" sz="1400" dirty="0" smtClean="0">
                <a:latin typeface="Times New Roman" pitchFamily="18" charset="0"/>
                <a:cs typeface="Times New Roman" pitchFamily="18" charset="0"/>
              </a:rPr>
              <a:t>In other words, the method of placing organized data into a tabular form is known as tabulation. It may be complex, double, or simple, depending upon the nature of categorization.</a:t>
            </a:r>
          </a:p>
          <a:p>
            <a:pPr>
              <a:buNone/>
            </a:pPr>
            <a:r>
              <a:rPr lang="en-US" sz="1400" dirty="0" smtClean="0">
                <a:latin typeface="Times New Roman" pitchFamily="18" charset="0"/>
                <a:cs typeface="Times New Roman" pitchFamily="18" charset="0"/>
              </a:rPr>
              <a:t>Objectives Of Tabulation:</a:t>
            </a:r>
          </a:p>
          <a:p>
            <a:pPr>
              <a:buNone/>
            </a:pPr>
            <a:r>
              <a:rPr lang="en-US" sz="1400" b="1" dirty="0" smtClean="0">
                <a:latin typeface="Times New Roman" pitchFamily="18" charset="0"/>
                <a:cs typeface="Times New Roman" pitchFamily="18" charset="0"/>
              </a:rPr>
              <a:t>(1) To simplify complex </a:t>
            </a:r>
            <a:r>
              <a:rPr lang="en-US" sz="1400" b="1" dirty="0" smtClean="0">
                <a:latin typeface="Times New Roman" pitchFamily="18" charset="0"/>
                <a:cs typeface="Times New Roman" pitchFamily="18" charset="0"/>
              </a:rPr>
              <a:t>data</a:t>
            </a:r>
            <a:r>
              <a:rPr lang="en-US" sz="1400" b="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It </a:t>
            </a:r>
            <a:r>
              <a:rPr lang="en-US" sz="1400" dirty="0" smtClean="0">
                <a:latin typeface="Times New Roman" pitchFamily="18" charset="0"/>
                <a:cs typeface="Times New Roman" pitchFamily="18" charset="0"/>
              </a:rPr>
              <a:t>reduces the bulk of information, i.e., it reduces raw data in a simplified and meaningful form so that it can be easily interpreted by a common man in less time.</a:t>
            </a:r>
          </a:p>
          <a:p>
            <a:pPr>
              <a:buNone/>
            </a:pPr>
            <a:r>
              <a:rPr lang="en-US" sz="1400" b="1" dirty="0" smtClean="0">
                <a:latin typeface="Times New Roman" pitchFamily="18" charset="0"/>
                <a:cs typeface="Times New Roman" pitchFamily="18" charset="0"/>
              </a:rPr>
              <a:t>(2) To bring out essential features of </a:t>
            </a:r>
            <a:r>
              <a:rPr lang="en-US" sz="1400" b="1" dirty="0" smtClean="0">
                <a:latin typeface="Times New Roman" pitchFamily="18" charset="0"/>
                <a:cs typeface="Times New Roman" pitchFamily="18" charset="0"/>
              </a:rPr>
              <a:t>data</a:t>
            </a:r>
            <a:r>
              <a:rPr lang="en-US" sz="1400" b="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It </a:t>
            </a:r>
            <a:r>
              <a:rPr lang="en-US" sz="1400" dirty="0" smtClean="0">
                <a:latin typeface="Times New Roman" pitchFamily="18" charset="0"/>
                <a:cs typeface="Times New Roman" pitchFamily="18" charset="0"/>
              </a:rPr>
              <a:t>brings out the chief/main characteristics of data.</a:t>
            </a:r>
          </a:p>
          <a:p>
            <a:pPr>
              <a:buNone/>
            </a:pPr>
            <a:r>
              <a:rPr lang="en-US" sz="1400" dirty="0" smtClean="0">
                <a:latin typeface="Times New Roman" pitchFamily="18" charset="0"/>
                <a:cs typeface="Times New Roman" pitchFamily="18" charset="0"/>
              </a:rPr>
              <a:t>It presents facts clearly and precisely without textual explanation.</a:t>
            </a:r>
          </a:p>
          <a:p>
            <a:pPr>
              <a:buNone/>
            </a:pPr>
            <a:r>
              <a:rPr lang="en-US" sz="1400" b="1" dirty="0" smtClean="0">
                <a:latin typeface="Times New Roman" pitchFamily="18" charset="0"/>
                <a:cs typeface="Times New Roman" pitchFamily="18" charset="0"/>
              </a:rPr>
              <a:t>(3) To facilitate </a:t>
            </a:r>
            <a:r>
              <a:rPr lang="en-US" sz="1400" b="1" dirty="0" smtClean="0">
                <a:latin typeface="Times New Roman" pitchFamily="18" charset="0"/>
                <a:cs typeface="Times New Roman" pitchFamily="18" charset="0"/>
              </a:rPr>
              <a:t>comparison</a:t>
            </a:r>
            <a:r>
              <a:rPr lang="en-US" sz="1400" b="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The </a:t>
            </a:r>
            <a:r>
              <a:rPr lang="en-US" sz="1400" dirty="0" smtClean="0">
                <a:latin typeface="Times New Roman" pitchFamily="18" charset="0"/>
                <a:cs typeface="Times New Roman" pitchFamily="18" charset="0"/>
              </a:rPr>
              <a:t>representation of data in rows and columns is helpful in simultaneous detailed comparison on the basis of several parameters.</a:t>
            </a:r>
          </a:p>
          <a:p>
            <a:pPr>
              <a:buNone/>
            </a:pPr>
            <a:r>
              <a:rPr lang="en-US" sz="1400" b="1" dirty="0" smtClean="0">
                <a:latin typeface="Times New Roman" pitchFamily="18" charset="0"/>
                <a:cs typeface="Times New Roman" pitchFamily="18" charset="0"/>
              </a:rPr>
              <a:t>(4) To facilitate statistical </a:t>
            </a:r>
            <a:r>
              <a:rPr lang="en-US" sz="1400" b="1" dirty="0" smtClean="0">
                <a:latin typeface="Times New Roman" pitchFamily="18" charset="0"/>
                <a:cs typeface="Times New Roman" pitchFamily="18" charset="0"/>
              </a:rPr>
              <a:t>analysis</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Tables </a:t>
            </a:r>
            <a:r>
              <a:rPr lang="en-US" sz="1400" dirty="0" smtClean="0">
                <a:latin typeface="Times New Roman" pitchFamily="18" charset="0"/>
                <a:cs typeface="Times New Roman" pitchFamily="18" charset="0"/>
              </a:rPr>
              <a:t>serve as the best source of organized data for statistical analysis.</a:t>
            </a:r>
          </a:p>
          <a:p>
            <a:pPr>
              <a:buNone/>
            </a:pPr>
            <a:r>
              <a:rPr lang="en-US" sz="1400" dirty="0" smtClean="0">
                <a:latin typeface="Times New Roman" pitchFamily="18" charset="0"/>
                <a:cs typeface="Times New Roman" pitchFamily="18" charset="0"/>
              </a:rPr>
              <a:t>The task of computing average, dispersion, correlation, etc., becomes easier if data is presented in the form of a table.</a:t>
            </a:r>
          </a:p>
          <a:p>
            <a:pPr>
              <a:buNone/>
            </a:pPr>
            <a:r>
              <a:rPr lang="en-US" sz="1400" b="1" dirty="0" smtClean="0">
                <a:latin typeface="Times New Roman" pitchFamily="18" charset="0"/>
                <a:cs typeface="Times New Roman" pitchFamily="18" charset="0"/>
              </a:rPr>
              <a:t>(5) To save </a:t>
            </a:r>
            <a:r>
              <a:rPr lang="en-US" sz="1400" b="1" dirty="0" smtClean="0">
                <a:latin typeface="Times New Roman" pitchFamily="18" charset="0"/>
                <a:cs typeface="Times New Roman" pitchFamily="18" charset="0"/>
              </a:rPr>
              <a:t>space</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 </a:t>
            </a:r>
            <a:r>
              <a:rPr lang="en-US" sz="1400" dirty="0" smtClean="0">
                <a:latin typeface="Times New Roman" pitchFamily="18" charset="0"/>
                <a:cs typeface="Times New Roman" pitchFamily="18" charset="0"/>
              </a:rPr>
              <a:t>table presents facts in a better way than the textual form.</a:t>
            </a:r>
          </a:p>
          <a:p>
            <a:pPr>
              <a:buNone/>
            </a:pPr>
            <a:r>
              <a:rPr lang="en-US" sz="1400" dirty="0" smtClean="0">
                <a:latin typeface="Times New Roman" pitchFamily="18" charset="0"/>
                <a:cs typeface="Times New Roman" pitchFamily="18" charset="0"/>
              </a:rPr>
              <a:t>It saves space without sacrificing the quality and quantity of data.</a:t>
            </a:r>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2" name="Title 1"/>
          <p:cNvSpPr>
            <a:spLocks noGrp="1"/>
          </p:cNvSpPr>
          <p:nvPr>
            <p:ph type="title"/>
          </p:nvPr>
        </p:nvSpPr>
        <p:spPr/>
        <p:txBody>
          <a:bodyPr>
            <a:normAutofit fontScale="90000"/>
          </a:bodyPr>
          <a:lstStyle/>
          <a:p>
            <a:r>
              <a:rPr lang="en-US" b="1" u="sng" dirty="0" smtClean="0">
                <a:latin typeface="Times New Roman" pitchFamily="18" charset="0"/>
                <a:ea typeface="Calibri"/>
                <a:cs typeface="Times New Roman" pitchFamily="18" charset="0"/>
              </a:rPr>
              <a:t/>
            </a:r>
            <a:br>
              <a:rPr lang="en-US" b="1" u="sng" dirty="0" smtClean="0">
                <a:latin typeface="Times New Roman" pitchFamily="18" charset="0"/>
                <a:ea typeface="Calibri"/>
                <a:cs typeface="Times New Roman" pitchFamily="18" charset="0"/>
              </a:rPr>
            </a:br>
            <a:r>
              <a:rPr lang="en-US" b="1" u="sng" dirty="0" smtClean="0">
                <a:latin typeface="Times New Roman" pitchFamily="18" charset="0"/>
                <a:ea typeface="Calibri"/>
                <a:cs typeface="Times New Roman" pitchFamily="18" charset="0"/>
              </a:rPr>
              <a:t>Tabulation of Data</a:t>
            </a:r>
            <a:r>
              <a:rPr lang="en-US" sz="3600" b="1" u="sng" dirty="0" smtClean="0">
                <a:latin typeface="Times New Roman" pitchFamily="18" charset="0"/>
                <a:ea typeface="Calibri"/>
                <a:cs typeface="Times New Roman" pitchFamily="18" charset="0"/>
              </a:rPr>
              <a:t/>
            </a:r>
            <a:br>
              <a:rPr lang="en-US" sz="3600" b="1" u="sng" dirty="0" smtClean="0">
                <a:latin typeface="Times New Roman" pitchFamily="18" charset="0"/>
                <a:ea typeface="Calibri"/>
                <a:cs typeface="Times New Roman" pitchFamily="18" charset="0"/>
              </a:rPr>
            </a:b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876800"/>
          </a:xfrm>
        </p:spPr>
        <p:txBody>
          <a:bodyPr>
            <a:normAutofit fontScale="40000" lnSpcReduction="20000"/>
          </a:bodyPr>
          <a:lstStyle/>
          <a:p>
            <a:pPr>
              <a:buNone/>
            </a:pPr>
            <a:r>
              <a:rPr lang="en-US" dirty="0" smtClean="0"/>
              <a:t>The most common types of averages are the mean, median, and mode.</a:t>
            </a:r>
          </a:p>
          <a:p>
            <a:pPr>
              <a:buNone/>
            </a:pPr>
            <a:r>
              <a:rPr lang="en-US" b="1" dirty="0" smtClean="0"/>
              <a:t>Mean- </a:t>
            </a:r>
            <a:r>
              <a:rPr lang="en-US" dirty="0" smtClean="0"/>
              <a:t>The mean is found by adding all the numbers in a list and then divide by how many numbers there are.</a:t>
            </a:r>
          </a:p>
          <a:p>
            <a:pPr>
              <a:buNone/>
            </a:pPr>
            <a:r>
              <a:rPr lang="en-US" dirty="0" smtClean="0"/>
              <a:t>Let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 be a list.</a:t>
            </a:r>
          </a:p>
          <a:p>
            <a:pPr>
              <a:buNone/>
            </a:pPr>
            <a:r>
              <a:rPr lang="en-US" dirty="0" smtClean="0"/>
              <a:t>Mean = x</a:t>
            </a:r>
            <a:r>
              <a:rPr lang="en-US" baseline="-25000" dirty="0" smtClean="0"/>
              <a:t>1</a:t>
            </a:r>
            <a:r>
              <a:rPr lang="en-US" dirty="0" smtClean="0"/>
              <a:t> + x</a:t>
            </a:r>
            <a:r>
              <a:rPr lang="en-US" baseline="-25000" dirty="0" smtClean="0"/>
              <a:t>2</a:t>
            </a:r>
            <a:r>
              <a:rPr lang="en-US" dirty="0" smtClean="0"/>
              <a:t> +...+ </a:t>
            </a:r>
            <a:r>
              <a:rPr lang="en-US" dirty="0" err="1" smtClean="0"/>
              <a:t>x</a:t>
            </a:r>
            <a:r>
              <a:rPr lang="en-US" baseline="-25000" dirty="0" err="1" smtClean="0"/>
              <a:t>n</a:t>
            </a:r>
            <a:r>
              <a:rPr lang="en-US" dirty="0" err="1" smtClean="0"/>
              <a:t>n</a:t>
            </a:r>
            <a:endParaRPr lang="en-US" dirty="0" smtClean="0"/>
          </a:p>
          <a:p>
            <a:pPr>
              <a:buNone/>
            </a:pPr>
            <a:r>
              <a:rPr lang="en-US" b="1" dirty="0" smtClean="0"/>
              <a:t>Median</a:t>
            </a:r>
            <a:endParaRPr lang="en-US" dirty="0" smtClean="0"/>
          </a:p>
          <a:p>
            <a:pPr>
              <a:buNone/>
            </a:pPr>
            <a:r>
              <a:rPr lang="en-US" dirty="0" smtClean="0"/>
              <a:t>The median is the middle value when a list of numbers is ordered from least to greatest or from greatest to least.</a:t>
            </a:r>
          </a:p>
          <a:p>
            <a:pPr>
              <a:buNone/>
            </a:pPr>
            <a:r>
              <a:rPr lang="en-US" b="1" dirty="0" smtClean="0"/>
              <a:t>Mode</a:t>
            </a:r>
            <a:r>
              <a:rPr lang="en-US" dirty="0" smtClean="0"/>
              <a:t> The mode is(are) the number(s) which occur(s) most often.</a:t>
            </a:r>
          </a:p>
          <a:p>
            <a:pPr>
              <a:buNone/>
            </a:pPr>
            <a:r>
              <a:rPr lang="en-US" b="1" dirty="0" smtClean="0"/>
              <a:t>Harmonic mean</a:t>
            </a:r>
            <a:endParaRPr lang="en-US" dirty="0" smtClean="0"/>
          </a:p>
          <a:p>
            <a:pPr>
              <a:buNone/>
            </a:pPr>
            <a:r>
              <a:rPr lang="en-US" dirty="0" smtClean="0"/>
              <a:t>The harmonic mean is found by dividing the numbers of values by the sum of the reciprocals of all values.</a:t>
            </a:r>
          </a:p>
          <a:p>
            <a:pPr>
              <a:buNone/>
            </a:pPr>
            <a:r>
              <a:rPr lang="en-US" dirty="0" smtClean="0"/>
              <a:t>Let n be the number of values or how many numbers there are</a:t>
            </a:r>
          </a:p>
          <a:p>
            <a:pPr>
              <a:buNone/>
            </a:pPr>
            <a:r>
              <a:rPr lang="en-US" dirty="0" smtClean="0"/>
              <a:t>Harmonic mean=nΣ1xHarmonic mean=nΣ1x</a:t>
            </a:r>
            <a:br>
              <a:rPr lang="en-US" dirty="0" smtClean="0"/>
            </a:br>
            <a:r>
              <a:rPr lang="en-US" dirty="0" smtClean="0"/>
              <a:t>Notice that x represents a set of numbers such as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a:t>
            </a:r>
          </a:p>
          <a:p>
            <a:pPr>
              <a:buNone/>
            </a:pPr>
            <a:r>
              <a:rPr lang="en-US" b="1" dirty="0" smtClean="0"/>
              <a:t>Quadratic mean</a:t>
            </a:r>
            <a:endParaRPr lang="en-US" dirty="0" smtClean="0"/>
          </a:p>
          <a:p>
            <a:pPr>
              <a:buNone/>
            </a:pPr>
            <a:r>
              <a:rPr lang="en-US" dirty="0" smtClean="0"/>
              <a:t>The quadratic mean is found by squaring each value, adding the results, dividing by the numbers of values, and then taking the square root of that result.</a:t>
            </a:r>
          </a:p>
          <a:p>
            <a:pPr>
              <a:buNone/>
            </a:pPr>
            <a:r>
              <a:rPr lang="en-US" dirty="0" smtClean="0"/>
              <a:t>Quadratic mean=√Σx2nQuadratic mean=Σx2nNotice again that x represents a set of numbers such as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a:t>
            </a:r>
          </a:p>
          <a:p>
            <a:pPr>
              <a:buNone/>
            </a:pPr>
            <a:r>
              <a:rPr lang="en-US" b="1" dirty="0" smtClean="0"/>
              <a:t>Geometric mean</a:t>
            </a:r>
            <a:endParaRPr lang="en-US" dirty="0" smtClean="0"/>
          </a:p>
          <a:p>
            <a:pPr>
              <a:buNone/>
            </a:pPr>
            <a:r>
              <a:rPr lang="en-US" dirty="0" smtClean="0"/>
              <a:t>Given n values that are positive, the geometric mean is the nth root of their product.</a:t>
            </a:r>
          </a:p>
          <a:p>
            <a:pPr>
              <a:buNone/>
            </a:pPr>
            <a:r>
              <a:rPr lang="en-US" dirty="0" smtClean="0"/>
              <a:t>Geometric mean=n√x1×x2 ... × </a:t>
            </a:r>
            <a:r>
              <a:rPr lang="en-US" dirty="0" err="1" smtClean="0"/>
              <a:t>xnGeometric</a:t>
            </a:r>
            <a:r>
              <a:rPr lang="en-US" dirty="0" smtClean="0"/>
              <a:t> mean=x1×x2 ... × </a:t>
            </a:r>
            <a:r>
              <a:rPr lang="en-US" dirty="0" err="1" smtClean="0"/>
              <a:t>xnn</a:t>
            </a:r>
            <a:r>
              <a:rPr lang="en-US" b="1" dirty="0" err="1" smtClean="0"/>
              <a:t>Weighted</a:t>
            </a:r>
            <a:r>
              <a:rPr lang="en-US" b="1" dirty="0" smtClean="0"/>
              <a:t> mean</a:t>
            </a:r>
            <a:endParaRPr lang="en-US" dirty="0" smtClean="0"/>
          </a:p>
          <a:p>
            <a:pPr>
              <a:buNone/>
            </a:pPr>
            <a:r>
              <a:rPr lang="en-US" dirty="0" smtClean="0"/>
              <a:t>The weighted mean is found by adding the product of each weight and each value and then dividing by the sum of all weight.</a:t>
            </a:r>
          </a:p>
          <a:p>
            <a:pPr>
              <a:buNone/>
            </a:pPr>
            <a:r>
              <a:rPr lang="en-US" dirty="0" smtClean="0"/>
              <a:t>Let w represents each weight and let x represent each value.</a:t>
            </a:r>
          </a:p>
          <a:p>
            <a:pPr fontAlgn="ctr">
              <a:buNone/>
            </a:pPr>
            <a:r>
              <a:rPr lang="en-US" dirty="0" smtClean="0"/>
              <a:t>  Weighted mean = </a:t>
            </a:r>
            <a:r>
              <a:rPr lang="en-US" dirty="0" err="1" smtClean="0"/>
              <a:t>Σw</a:t>
            </a:r>
            <a:r>
              <a:rPr lang="en-US" dirty="0" smtClean="0"/>
              <a:t> × </a:t>
            </a:r>
            <a:r>
              <a:rPr lang="en-US" dirty="0" err="1" smtClean="0"/>
              <a:t>xΣw</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2" name="Title 1"/>
          <p:cNvSpPr>
            <a:spLocks noGrp="1"/>
          </p:cNvSpPr>
          <p:nvPr>
            <p:ph type="title"/>
          </p:nvPr>
        </p:nvSpPr>
        <p:spPr/>
        <p:txBody>
          <a:bodyPr>
            <a:normAutofit/>
          </a:bodyPr>
          <a:lstStyle/>
          <a:p>
            <a:r>
              <a:rPr lang="en-IN" b="1" u="sng" dirty="0" smtClean="0">
                <a:latin typeface="Times New Roman"/>
                <a:ea typeface="Calibri"/>
                <a:cs typeface="Mangal"/>
              </a:rPr>
              <a:t>Introduction – Types of averages</a:t>
            </a:r>
            <a:endParaRPr lang="en-US" b="1" u="sn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143002"/>
          <a:ext cx="8610600" cy="4800598"/>
        </p:xfrm>
        <a:graphic>
          <a:graphicData uri="http://schemas.openxmlformats.org/drawingml/2006/table">
            <a:tbl>
              <a:tblPr firstRow="1" bandRow="1">
                <a:tableStyleId>{5C22544A-7EE6-4342-B048-85BDC9FD1C3A}</a:tableStyleId>
              </a:tblPr>
              <a:tblGrid>
                <a:gridCol w="1004570"/>
                <a:gridCol w="3515995"/>
                <a:gridCol w="4090035"/>
              </a:tblGrid>
              <a:tr h="389238">
                <a:tc>
                  <a:txBody>
                    <a:bodyPr/>
                    <a:lstStyle/>
                    <a:p>
                      <a:pPr algn="ctr"/>
                      <a:r>
                        <a:rPr lang="en-US" sz="1200" dirty="0" smtClean="0"/>
                        <a:t>Difference</a:t>
                      </a:r>
                      <a:endParaRPr lang="en-US" sz="1200" dirty="0"/>
                    </a:p>
                  </a:txBody>
                  <a:tcPr/>
                </a:tc>
                <a:tc>
                  <a:txBody>
                    <a:bodyPr/>
                    <a:lstStyle/>
                    <a:p>
                      <a:pPr algn="ctr"/>
                      <a:r>
                        <a:rPr lang="en-US" sz="1200" dirty="0" smtClean="0"/>
                        <a:t>Simple</a:t>
                      </a:r>
                      <a:r>
                        <a:rPr lang="en-US" sz="1200" baseline="0" dirty="0" smtClean="0"/>
                        <a:t> Average</a:t>
                      </a:r>
                      <a:endParaRPr lang="en-US" sz="1200" dirty="0"/>
                    </a:p>
                  </a:txBody>
                  <a:tcPr/>
                </a:tc>
                <a:tc>
                  <a:txBody>
                    <a:bodyPr/>
                    <a:lstStyle/>
                    <a:p>
                      <a:pPr algn="ctr"/>
                      <a:r>
                        <a:rPr lang="en-US" sz="1200" dirty="0" smtClean="0"/>
                        <a:t>Weighted Average</a:t>
                      </a:r>
                      <a:endParaRPr lang="en-US" sz="1200" dirty="0"/>
                    </a:p>
                  </a:txBody>
                  <a:tcPr/>
                </a:tc>
              </a:tr>
              <a:tr h="1167713">
                <a:tc>
                  <a:txBody>
                    <a:bodyPr/>
                    <a:lstStyle/>
                    <a:p>
                      <a:pPr algn="ctr"/>
                      <a:r>
                        <a:rPr lang="en-US" sz="1200" dirty="0" smtClean="0"/>
                        <a:t>1. Meaning</a:t>
                      </a:r>
                    </a:p>
                    <a:p>
                      <a:pPr algn="ct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Simple average is the average of a set of values calculated with each value being assigned equal importance or weightage.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Weighted average is the average of a set of values calculated by giving weightage to the relative importance of each value.</a:t>
                      </a:r>
                    </a:p>
                    <a:p>
                      <a:pPr algn="ctr"/>
                      <a:endParaRPr lang="en-US" sz="1200" dirty="0"/>
                    </a:p>
                  </a:txBody>
                  <a:tcPr/>
                </a:tc>
              </a:tr>
              <a:tr h="1167713">
                <a:tc>
                  <a:txBody>
                    <a:bodyPr/>
                    <a:lstStyle/>
                    <a:p>
                      <a:pPr algn="ctr"/>
                      <a:r>
                        <a:rPr lang="en-US" sz="1200" dirty="0" smtClean="0"/>
                        <a:t>2. Formula numerator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simple average calculation, the numerator of the formula is the sum total of all the values in the set.</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weighted average calculation, the numerator of the formula is the sum total of – the values in the set multiplied by the weightage assigned to each value.</a:t>
                      </a:r>
                    </a:p>
                  </a:txBody>
                  <a:tcPr/>
                </a:tc>
              </a:tr>
              <a:tr h="11677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 Formula denominator</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simple average calculation, the denominator of the formula is the total number of values in the set.</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weighted average calculation, the denominator of the formula is the sum total of all the weights assigned to the values in the set.</a:t>
                      </a:r>
                    </a:p>
                  </a:txBody>
                  <a:tcPr/>
                </a:tc>
              </a:tr>
              <a:tr h="9082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4. Weights assigned</a:t>
                      </a:r>
                    </a:p>
                    <a:p>
                      <a:pPr algn="ct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simple average calculation, weights are not assigned to each value.</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weighted average calculation, weights are assigned to each value in relation to their specific importance/relevance.</a:t>
                      </a: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2" name="Title 1"/>
          <p:cNvSpPr>
            <a:spLocks noGrp="1"/>
          </p:cNvSpPr>
          <p:nvPr>
            <p:ph type="title"/>
          </p:nvPr>
        </p:nvSpPr>
        <p:spPr>
          <a:xfrm>
            <a:off x="457200" y="0"/>
            <a:ext cx="8229600" cy="1143000"/>
          </a:xfrm>
        </p:spPr>
        <p:txBody>
          <a:bodyPr>
            <a:normAutofit/>
          </a:bodyPr>
          <a:lstStyle/>
          <a:p>
            <a:r>
              <a:rPr lang="en-IN" sz="3600" b="1" u="sng" dirty="0" smtClean="0">
                <a:latin typeface="Times New Roman"/>
                <a:ea typeface="Calibri"/>
                <a:cs typeface="Mangal"/>
              </a:rPr>
              <a:t>Arithmetic Mean (Simple and Weighted)</a:t>
            </a:r>
            <a:endParaRPr lang="en-US" sz="3600" b="1" u="sn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t">
              <a:buNone/>
            </a:pPr>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Title 3"/>
          <p:cNvSpPr>
            <a:spLocks noGrp="1"/>
          </p:cNvSpPr>
          <p:nvPr>
            <p:ph type="title"/>
          </p:nvPr>
        </p:nvSpPr>
        <p:spPr>
          <a:xfrm>
            <a:off x="0" y="274638"/>
            <a:ext cx="9144000" cy="1143000"/>
          </a:xfrm>
        </p:spPr>
        <p:txBody>
          <a:bodyPr>
            <a:normAutofit fontScale="90000"/>
          </a:bodyPr>
          <a:lstStyle/>
          <a:p>
            <a:r>
              <a:rPr lang="en-IN" sz="4400" u="sng" dirty="0" smtClean="0">
                <a:latin typeface="Times New Roman"/>
                <a:ea typeface="Calibri"/>
                <a:cs typeface="Mangal"/>
              </a:rPr>
              <a:t>Arithmetic Mean (Simple and Weighted)</a:t>
            </a:r>
            <a:endParaRPr lang="en-US" dirty="0"/>
          </a:p>
        </p:txBody>
      </p:sp>
      <p:graphicFrame>
        <p:nvGraphicFramePr>
          <p:cNvPr id="5" name="Table 4"/>
          <p:cNvGraphicFramePr>
            <a:graphicFrameLocks noGrp="1"/>
          </p:cNvGraphicFramePr>
          <p:nvPr/>
        </p:nvGraphicFramePr>
        <p:xfrm>
          <a:off x="228600" y="1676399"/>
          <a:ext cx="8686800" cy="4038601"/>
        </p:xfrm>
        <a:graphic>
          <a:graphicData uri="http://schemas.openxmlformats.org/drawingml/2006/table">
            <a:tbl>
              <a:tblPr firstRow="1" bandRow="1">
                <a:tableStyleId>{5C22544A-7EE6-4342-B048-85BDC9FD1C3A}</a:tableStyleId>
              </a:tblPr>
              <a:tblGrid>
                <a:gridCol w="2895600"/>
                <a:gridCol w="2895600"/>
                <a:gridCol w="2895600"/>
              </a:tblGrid>
              <a:tr h="12376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5. Useful when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Simple average calculation is useful in simpler data analysis when all values are equally important. It is more relevant in simple mathematical analysis.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Weighted average calculation finds more relevance in accounting and financial calculations such as – weighted average cost of inventory, weighted average cost of capital.</a:t>
                      </a:r>
                    </a:p>
                  </a:txBody>
                  <a:tcPr/>
                </a:tc>
              </a:tr>
              <a:tr h="12376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6. Indication of</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Simple average is an indication of arithmetical mean or center point of the set of values.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Weighted average on the other hand does not necessarily indicate this. It would be more tilted towards the values which have been assigned a greater weight in the set.</a:t>
                      </a:r>
                    </a:p>
                  </a:txBody>
                  <a:tcPr/>
                </a:tc>
              </a:tr>
              <a:tr h="553679">
                <a:tc>
                  <a:txBody>
                    <a:bodyPr/>
                    <a:lstStyle/>
                    <a:p>
                      <a:pPr algn="ctr"/>
                      <a:r>
                        <a:rPr lang="en-US" sz="1400" dirty="0" smtClean="0">
                          <a:latin typeface="Times New Roman" pitchFamily="18" charset="0"/>
                          <a:cs typeface="Times New Roman" pitchFamily="18" charset="0"/>
                        </a:rPr>
                        <a:t>7. Ease of calculation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Simple average is easier to calculate.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Weighted average is more complex to calculate than simple average.</a:t>
                      </a:r>
                    </a:p>
                  </a:txBody>
                  <a:tcPr/>
                </a:tc>
              </a:tr>
              <a:tr h="1009650">
                <a:tc>
                  <a:txBody>
                    <a:bodyPr/>
                    <a:lstStyle/>
                    <a:p>
                      <a:pPr algn="ctr"/>
                      <a:r>
                        <a:rPr lang="en-US" sz="1400" dirty="0" smtClean="0">
                          <a:latin typeface="Times New Roman" pitchFamily="18" charset="0"/>
                          <a:cs typeface="Times New Roman" pitchFamily="18" charset="0"/>
                        </a:rPr>
                        <a:t>8. Accuracy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Simple average is a less accurate method of average calculation especially in more complex sets of data.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Weighted average considers the relative importance of all values and thus is a more accurate representation of the average of a set</a:t>
                      </a: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fontAlgn="base">
              <a:buNone/>
            </a:pPr>
            <a:r>
              <a:rPr lang="en-US" dirty="0" smtClean="0">
                <a:solidFill>
                  <a:srgbClr val="424142"/>
                </a:solidFill>
                <a:latin typeface="Times New Roman" pitchFamily="18" charset="0"/>
                <a:cs typeface="Times New Roman" pitchFamily="18" charset="0"/>
              </a:rPr>
              <a:t>Broadly, there are three approaches to decision making pro­cess – quantitative approach, decision </a:t>
            </a:r>
            <a:r>
              <a:rPr lang="en-US" dirty="0" smtClean="0">
                <a:solidFill>
                  <a:srgbClr val="424142"/>
                </a:solidFill>
                <a:latin typeface="Times New Roman" pitchFamily="18" charset="0"/>
                <a:cs typeface="Times New Roman" pitchFamily="18" charset="0"/>
              </a:rPr>
              <a:t>centered </a:t>
            </a:r>
            <a:r>
              <a:rPr lang="en-US" dirty="0" smtClean="0">
                <a:solidFill>
                  <a:srgbClr val="424142"/>
                </a:solidFill>
                <a:latin typeface="Times New Roman" pitchFamily="18" charset="0"/>
                <a:cs typeface="Times New Roman" pitchFamily="18" charset="0"/>
              </a:rPr>
              <a:t>approach and the managerial roles approach.</a:t>
            </a:r>
          </a:p>
          <a:p>
            <a:pPr fontAlgn="base">
              <a:buNone/>
            </a:pPr>
            <a:r>
              <a:rPr lang="en-US" b="1" dirty="0" smtClean="0">
                <a:solidFill>
                  <a:srgbClr val="000000"/>
                </a:solidFill>
                <a:latin typeface="Times New Roman" pitchFamily="18" charset="0"/>
                <a:cs typeface="Times New Roman" pitchFamily="18" charset="0"/>
              </a:rPr>
              <a:t>1. Quantitative </a:t>
            </a:r>
            <a:r>
              <a:rPr lang="en-US" b="1" dirty="0" smtClean="0">
                <a:solidFill>
                  <a:srgbClr val="000000"/>
                </a:solidFill>
                <a:latin typeface="Times New Roman" pitchFamily="18" charset="0"/>
                <a:cs typeface="Times New Roman" pitchFamily="18" charset="0"/>
              </a:rPr>
              <a:t>Approach: </a:t>
            </a:r>
            <a:r>
              <a:rPr lang="en-US" dirty="0" smtClean="0">
                <a:solidFill>
                  <a:srgbClr val="424142"/>
                </a:solidFill>
                <a:latin typeface="Times New Roman" pitchFamily="18" charset="0"/>
                <a:cs typeface="Times New Roman" pitchFamily="18" charset="0"/>
              </a:rPr>
              <a:t>The </a:t>
            </a:r>
            <a:r>
              <a:rPr lang="en-US" dirty="0" smtClean="0">
                <a:solidFill>
                  <a:srgbClr val="424142"/>
                </a:solidFill>
                <a:latin typeface="Times New Roman" pitchFamily="18" charset="0"/>
                <a:cs typeface="Times New Roman" pitchFamily="18" charset="0"/>
              </a:rPr>
              <a:t>quantitative approach uses mathematical models to seek op­timal solutions to the problems in the given business situation well recognizing the constraints imposed by the environment. This ap­proach is problem oriented and more useful in the case of structured decisions.</a:t>
            </a:r>
            <a:endParaRPr lang="en-US" b="1" dirty="0" smtClean="0">
              <a:solidFill>
                <a:srgbClr val="000000"/>
              </a:solidFill>
              <a:latin typeface="Times New Roman" pitchFamily="18" charset="0"/>
              <a:cs typeface="Times New Roman" pitchFamily="18" charset="0"/>
            </a:endParaRPr>
          </a:p>
          <a:p>
            <a:pPr fontAlgn="base">
              <a:buNone/>
            </a:pPr>
            <a:r>
              <a:rPr lang="en-US" b="1" dirty="0" smtClean="0">
                <a:solidFill>
                  <a:srgbClr val="424142"/>
                </a:solidFill>
                <a:latin typeface="Times New Roman" pitchFamily="18" charset="0"/>
                <a:cs typeface="Times New Roman" pitchFamily="18" charset="0"/>
              </a:rPr>
              <a:t>The quantitative approach to decision making is an extension of the classical approach. It involves a sequential process of:</a:t>
            </a:r>
            <a:endParaRPr lang="en-US" dirty="0" smtClean="0">
              <a:solidFill>
                <a:srgbClr val="424142"/>
              </a:solidFill>
              <a:latin typeface="Times New Roman" pitchFamily="18" charset="0"/>
              <a:cs typeface="Times New Roman" pitchFamily="18" charset="0"/>
            </a:endParaRPr>
          </a:p>
          <a:p>
            <a:pPr marL="681228" indent="-571500" fontAlgn="base">
              <a:buAutoNum type="romanLcPeriod"/>
            </a:pPr>
            <a:r>
              <a:rPr lang="en-US" dirty="0" smtClean="0">
                <a:solidFill>
                  <a:srgbClr val="424142"/>
                </a:solidFill>
                <a:latin typeface="Times New Roman" pitchFamily="18" charset="0"/>
                <a:cs typeface="Times New Roman" pitchFamily="18" charset="0"/>
              </a:rPr>
              <a:t>Observing </a:t>
            </a:r>
            <a:r>
              <a:rPr lang="en-US" dirty="0" smtClean="0">
                <a:solidFill>
                  <a:srgbClr val="424142"/>
                </a:solidFill>
                <a:latin typeface="Times New Roman" pitchFamily="18" charset="0"/>
                <a:cs typeface="Times New Roman" pitchFamily="18" charset="0"/>
              </a:rPr>
              <a:t>a problem and defining its </a:t>
            </a:r>
            <a:r>
              <a:rPr lang="en-US" dirty="0" smtClean="0">
                <a:solidFill>
                  <a:srgbClr val="424142"/>
                </a:solidFill>
                <a:latin typeface="Times New Roman" pitchFamily="18" charset="0"/>
                <a:cs typeface="Times New Roman" pitchFamily="18" charset="0"/>
              </a:rPr>
              <a:t>scope,</a:t>
            </a:r>
          </a:p>
          <a:p>
            <a:pPr fontAlgn="base">
              <a:buNone/>
            </a:pPr>
            <a:r>
              <a:rPr lang="en-US" dirty="0" smtClean="0">
                <a:solidFill>
                  <a:srgbClr val="424142"/>
                </a:solidFill>
                <a:latin typeface="Times New Roman" pitchFamily="18" charset="0"/>
                <a:cs typeface="Times New Roman" pitchFamily="18" charset="0"/>
              </a:rPr>
              <a:t>ii. Formulating a hypothesis,</a:t>
            </a:r>
          </a:p>
          <a:p>
            <a:pPr fontAlgn="base">
              <a:buNone/>
            </a:pPr>
            <a:r>
              <a:rPr lang="en-US" dirty="0" smtClean="0">
                <a:solidFill>
                  <a:srgbClr val="424142"/>
                </a:solidFill>
                <a:latin typeface="Times New Roman" pitchFamily="18" charset="0"/>
                <a:cs typeface="Times New Roman" pitchFamily="18" charset="0"/>
              </a:rPr>
              <a:t>iii. Testing the hypothesis with the help of experiments,</a:t>
            </a:r>
          </a:p>
          <a:p>
            <a:pPr fontAlgn="base">
              <a:buNone/>
            </a:pPr>
            <a:r>
              <a:rPr lang="en-US" dirty="0" smtClean="0">
                <a:solidFill>
                  <a:srgbClr val="424142"/>
                </a:solidFill>
                <a:latin typeface="Times New Roman" pitchFamily="18" charset="0"/>
                <a:cs typeface="Times New Roman" pitchFamily="18" charset="0"/>
              </a:rPr>
              <a:t>iv. Verifying the solution by analogical reasoning,</a:t>
            </a:r>
          </a:p>
          <a:p>
            <a:pPr fontAlgn="base">
              <a:buNone/>
            </a:pPr>
            <a:r>
              <a:rPr lang="en-US" dirty="0" smtClean="0">
                <a:solidFill>
                  <a:srgbClr val="424142"/>
                </a:solidFill>
                <a:latin typeface="Times New Roman" pitchFamily="18" charset="0"/>
                <a:cs typeface="Times New Roman" pitchFamily="18" charset="0"/>
              </a:rPr>
              <a:t>v. Conducting sensitivity analysis.</a:t>
            </a:r>
          </a:p>
          <a:p>
            <a:pPr marL="681228" indent="-571500" fontAlgn="base">
              <a:buAutoNum type="romanLcPeriod"/>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Title 3"/>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Overview of Mathematical basis of managerial decision making</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85000" lnSpcReduction="20000"/>
          </a:bodyPr>
          <a:lstStyle/>
          <a:p>
            <a:pPr>
              <a:buNone/>
            </a:pPr>
            <a:r>
              <a:rPr lang="en-US" dirty="0" smtClean="0"/>
              <a:t>In statistics and probability theory, the </a:t>
            </a:r>
            <a:r>
              <a:rPr lang="en-US" b="1" dirty="0" smtClean="0"/>
              <a:t>median</a:t>
            </a:r>
            <a:r>
              <a:rPr lang="en-US" dirty="0" smtClean="0"/>
              <a:t> is the value separating the higher half from the lower half of a data sample, a population, or a probability distribution. For a data set, it may be thought of as "the middle" value. The basic feature of the median in describing data compared to the mean (often simply described as the "average") is that it is not skewed by a small proportion of extremely large or small values, and therefore provides a better representation of a "typical" value. Median income, for example, may be a better way to suggest what a "typical" income is, because income distribution can be very skewed. The median is of central importance in robust statistics, as it is the most resistant statistic, having a breakdown point of 50%: so long as no more than half the data are contaminated, the median is not an arbitrarily large or small result.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2" name="Title 1"/>
          <p:cNvSpPr>
            <a:spLocks noGrp="1"/>
          </p:cNvSpPr>
          <p:nvPr>
            <p:ph type="title"/>
          </p:nvPr>
        </p:nvSpPr>
        <p:spPr/>
        <p:txBody>
          <a:bodyPr>
            <a:normAutofit/>
          </a:bodyPr>
          <a:lstStyle/>
          <a:p>
            <a:r>
              <a:rPr lang="en-IN" b="1" u="sng" dirty="0" smtClean="0">
                <a:latin typeface="Times New Roman"/>
                <a:ea typeface="Calibri"/>
                <a:cs typeface="Mangal"/>
              </a:rPr>
              <a:t>Median</a:t>
            </a:r>
            <a:endParaRPr lang="en-US" b="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55000" lnSpcReduction="20000"/>
          </a:bodyPr>
          <a:lstStyle/>
          <a:p>
            <a:pPr>
              <a:buNone/>
            </a:pPr>
            <a:r>
              <a:rPr lang="en-US" dirty="0" smtClean="0"/>
              <a:t>The </a:t>
            </a:r>
            <a:r>
              <a:rPr lang="en-US" b="1" dirty="0" smtClean="0"/>
              <a:t>mode</a:t>
            </a:r>
            <a:r>
              <a:rPr lang="en-US" dirty="0" smtClean="0"/>
              <a:t> is the value that appears most often in a set of data values. If </a:t>
            </a:r>
            <a:r>
              <a:rPr lang="en-US" b="1" i="1" dirty="0" smtClean="0"/>
              <a:t>X</a:t>
            </a:r>
            <a:r>
              <a:rPr lang="en-US" dirty="0" smtClean="0"/>
              <a:t> is a discrete random variable, the mode is the value </a:t>
            </a:r>
            <a:r>
              <a:rPr lang="en-US" i="1" dirty="0" smtClean="0"/>
              <a:t>x</a:t>
            </a:r>
            <a:r>
              <a:rPr lang="en-US" dirty="0" smtClean="0"/>
              <a:t> (</a:t>
            </a:r>
            <a:r>
              <a:rPr lang="en-US" dirty="0" err="1" smtClean="0"/>
              <a:t>i.e</a:t>
            </a:r>
            <a:r>
              <a:rPr lang="en-US" dirty="0" smtClean="0"/>
              <a:t>, </a:t>
            </a:r>
            <a:r>
              <a:rPr lang="en-US" b="1" i="1" dirty="0" smtClean="0"/>
              <a:t>X</a:t>
            </a:r>
            <a:r>
              <a:rPr lang="en-US" dirty="0" smtClean="0"/>
              <a:t> = </a:t>
            </a:r>
            <a:r>
              <a:rPr lang="en-US" i="1" dirty="0" smtClean="0"/>
              <a:t>x</a:t>
            </a:r>
            <a:r>
              <a:rPr lang="en-US" dirty="0" smtClean="0"/>
              <a:t>) at which the probability mass function takes its maximum value. In other words, it is the value that is most likely to be sampled.</a:t>
            </a:r>
          </a:p>
          <a:p>
            <a:pPr>
              <a:buNone/>
            </a:pPr>
            <a:r>
              <a:rPr lang="en-US" dirty="0" smtClean="0"/>
              <a:t>Like the statistical mean and median, the mode is a way of expressing, in a (usually) single number, important information about a random variable or a population. The numerical value of the mode is the same as that of the mean and median in a normal distribution, and it may be very different in highly skewed distributions.</a:t>
            </a:r>
          </a:p>
          <a:p>
            <a:pPr>
              <a:buNone/>
            </a:pPr>
            <a:r>
              <a:rPr lang="en-US" dirty="0" smtClean="0"/>
              <a:t>The mode is not necessarily unique to a given discrete distribution, since the probability mass function may take the same maximum value at several points </a:t>
            </a:r>
            <a:r>
              <a:rPr lang="en-US" i="1" dirty="0" smtClean="0"/>
              <a:t>x</a:t>
            </a:r>
            <a:r>
              <a:rPr lang="en-US" baseline="-25000" dirty="0" smtClean="0"/>
              <a:t>1</a:t>
            </a:r>
            <a:r>
              <a:rPr lang="en-US" dirty="0" smtClean="0"/>
              <a:t>, </a:t>
            </a:r>
            <a:r>
              <a:rPr lang="en-US" i="1" dirty="0" smtClean="0"/>
              <a:t>x</a:t>
            </a:r>
            <a:r>
              <a:rPr lang="en-US" baseline="-25000" dirty="0" smtClean="0"/>
              <a:t>2</a:t>
            </a:r>
            <a:r>
              <a:rPr lang="en-US" dirty="0" smtClean="0"/>
              <a:t>, etc. The most extreme case occurs in uniform distributions, where all values occur equally frequently.</a:t>
            </a:r>
          </a:p>
          <a:p>
            <a:pPr>
              <a:buNone/>
            </a:pPr>
            <a:r>
              <a:rPr lang="en-US" dirty="0" smtClean="0"/>
              <a:t>When the probability density function of a continuous distribution has multiple local maxima it is common to refer to all of the local maxima as modes of the distribution. Such a continuous distribution is called multimodal (as opposed to unimodal). A mode of a continuous probability distribution is often considered to be any value </a:t>
            </a:r>
            <a:r>
              <a:rPr lang="en-US" i="1" dirty="0" smtClean="0"/>
              <a:t>x</a:t>
            </a:r>
            <a:r>
              <a:rPr lang="en-US" dirty="0" smtClean="0"/>
              <a:t> at which its probability density function has a locally maximum value, so any peak is a mode.</a:t>
            </a:r>
          </a:p>
          <a:p>
            <a:pPr>
              <a:buNone/>
            </a:pPr>
            <a:r>
              <a:rPr lang="en-US" dirty="0" smtClean="0"/>
              <a:t>In symmetric unimodal distributions, such as the normal distribution, the mean (if defined), median and mode all coincide. For samples, if it is known that they are drawn from a symmetric unimodal distribution, the sample mean can be used as an estimate of the population mode.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2" name="Title 1"/>
          <p:cNvSpPr>
            <a:spLocks noGrp="1"/>
          </p:cNvSpPr>
          <p:nvPr>
            <p:ph type="title"/>
          </p:nvPr>
        </p:nvSpPr>
        <p:spPr/>
        <p:txBody>
          <a:bodyPr>
            <a:normAutofit/>
          </a:bodyPr>
          <a:lstStyle/>
          <a:p>
            <a:r>
              <a:rPr lang="en-IN" b="1" u="sng" dirty="0" smtClean="0">
                <a:latin typeface="Times New Roman"/>
                <a:ea typeface="Calibri"/>
                <a:cs typeface="Mangal"/>
              </a:rPr>
              <a:t>Mode</a:t>
            </a:r>
            <a:endParaRPr lang="en-US" b="1"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838200"/>
          </a:xfrm>
        </p:spPr>
        <p:txBody>
          <a:bodyPr>
            <a:noAutofit/>
          </a:bodyPr>
          <a:lstStyle/>
          <a:p>
            <a:pPr>
              <a:buNone/>
            </a:pPr>
            <a:r>
              <a:rPr lang="en-US" sz="1400" dirty="0" smtClean="0"/>
              <a:t>Median and other partition values can be located on the graph of the cumulative frequency polygon (give Polygon). Suppose we have a graph of the cumulative frequency polygon as shown in the figure below:</a:t>
            </a:r>
            <a:br>
              <a:rPr lang="en-US" sz="1400" dirty="0" smtClean="0"/>
            </a:br>
            <a:r>
              <a:rPr lang="en-US" sz="1400" dirty="0" smtClean="0"/>
              <a:t/>
            </a:r>
            <a:br>
              <a:rPr lang="en-US" sz="1400" dirty="0" smtClean="0"/>
            </a:br>
            <a:endParaRPr lang="en-US" sz="1400" dirty="0"/>
          </a:p>
        </p:txBody>
      </p:sp>
      <p:sp>
        <p:nvSpPr>
          <p:cNvPr id="28" name="Slide Number Placeholder 27"/>
          <p:cNvSpPr>
            <a:spLocks noGrp="1"/>
          </p:cNvSpPr>
          <p:nvPr>
            <p:ph type="sldNum" sz="quarter" idx="12"/>
          </p:nvPr>
        </p:nvSpPr>
        <p:spPr/>
        <p:txBody>
          <a:bodyPr/>
          <a:lstStyle/>
          <a:p>
            <a:fld id="{B6F15528-21DE-4FAA-801E-634DDDAF4B2B}" type="slidenum">
              <a:rPr lang="en-US" smtClean="0"/>
              <a:pPr/>
              <a:t>32</a:t>
            </a:fld>
            <a:endParaRPr lang="en-US"/>
          </a:p>
        </p:txBody>
      </p:sp>
      <p:sp>
        <p:nvSpPr>
          <p:cNvPr id="2" name="Title 1"/>
          <p:cNvSpPr>
            <a:spLocks noGrp="1"/>
          </p:cNvSpPr>
          <p:nvPr>
            <p:ph type="title"/>
          </p:nvPr>
        </p:nvSpPr>
        <p:spPr/>
        <p:txBody>
          <a:bodyPr>
            <a:normAutofit/>
          </a:bodyPr>
          <a:lstStyle/>
          <a:p>
            <a:pPr fontAlgn="t"/>
            <a:r>
              <a:rPr lang="en-IN" b="1" u="sng" dirty="0" smtClean="0"/>
              <a:t>Graphic location of Median</a:t>
            </a:r>
            <a:endParaRPr lang="en-US" u="sng" dirty="0"/>
          </a:p>
        </p:txBody>
      </p:sp>
      <p:cxnSp>
        <p:nvCxnSpPr>
          <p:cNvPr id="5" name="Straight Connector 4"/>
          <p:cNvCxnSpPr/>
          <p:nvPr/>
        </p:nvCxnSpPr>
        <p:spPr>
          <a:xfrm rot="5400000">
            <a:off x="494903" y="3085703"/>
            <a:ext cx="23622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flipV="1">
            <a:off x="1676400" y="2133600"/>
            <a:ext cx="274320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1676400" y="4267200"/>
            <a:ext cx="320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676400" y="3810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574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1676400" y="3352800"/>
            <a:ext cx="12207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676400" y="28956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438400" y="38100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819400" y="3581400"/>
            <a:ext cx="1371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200400" y="2602468"/>
            <a:ext cx="340158" cy="369332"/>
          </a:xfrm>
          <a:prstGeom prst="rect">
            <a:avLst/>
          </a:prstGeom>
          <a:noFill/>
        </p:spPr>
        <p:txBody>
          <a:bodyPr wrap="none" rtlCol="0">
            <a:spAutoFit/>
          </a:bodyPr>
          <a:lstStyle/>
          <a:p>
            <a:r>
              <a:rPr lang="en-US" dirty="0" smtClean="0"/>
              <a:t>Q</a:t>
            </a:r>
            <a:endParaRPr lang="en-US" dirty="0"/>
          </a:p>
        </p:txBody>
      </p:sp>
      <p:sp>
        <p:nvSpPr>
          <p:cNvPr id="46" name="TextBox 45"/>
          <p:cNvSpPr txBox="1"/>
          <p:nvPr/>
        </p:nvSpPr>
        <p:spPr>
          <a:xfrm>
            <a:off x="1447800" y="4114800"/>
            <a:ext cx="306494" cy="369332"/>
          </a:xfrm>
          <a:prstGeom prst="rect">
            <a:avLst/>
          </a:prstGeom>
          <a:noFill/>
        </p:spPr>
        <p:txBody>
          <a:bodyPr wrap="none" rtlCol="0">
            <a:spAutoFit/>
          </a:bodyPr>
          <a:lstStyle/>
          <a:p>
            <a:r>
              <a:rPr lang="en-US" dirty="0" smtClean="0"/>
              <a:t>o</a:t>
            </a:r>
            <a:endParaRPr lang="en-US" dirty="0"/>
          </a:p>
        </p:txBody>
      </p:sp>
      <p:sp>
        <p:nvSpPr>
          <p:cNvPr id="47" name="TextBox 46"/>
          <p:cNvSpPr txBox="1"/>
          <p:nvPr/>
        </p:nvSpPr>
        <p:spPr>
          <a:xfrm>
            <a:off x="914400" y="1828801"/>
            <a:ext cx="381836" cy="2431435"/>
          </a:xfrm>
          <a:prstGeom prst="rect">
            <a:avLst/>
          </a:prstGeom>
          <a:noFill/>
        </p:spPr>
        <p:txBody>
          <a:bodyPr wrap="square" rtlCol="0">
            <a:spAutoFit/>
          </a:bodyPr>
          <a:lstStyle/>
          <a:p>
            <a:r>
              <a:rPr lang="en-US" sz="800" dirty="0" smtClean="0"/>
              <a:t>C</a:t>
            </a:r>
          </a:p>
          <a:p>
            <a:r>
              <a:rPr lang="en-US" sz="800" dirty="0" smtClean="0"/>
              <a:t>U</a:t>
            </a:r>
          </a:p>
          <a:p>
            <a:r>
              <a:rPr lang="en-US" sz="800" dirty="0" smtClean="0"/>
              <a:t>M</a:t>
            </a:r>
          </a:p>
          <a:p>
            <a:r>
              <a:rPr lang="en-US" sz="800" dirty="0" smtClean="0"/>
              <a:t>U</a:t>
            </a:r>
          </a:p>
          <a:p>
            <a:r>
              <a:rPr lang="en-US" sz="800" dirty="0" smtClean="0"/>
              <a:t>L</a:t>
            </a:r>
          </a:p>
          <a:p>
            <a:r>
              <a:rPr lang="en-US" sz="800" dirty="0" smtClean="0"/>
              <a:t>A</a:t>
            </a:r>
          </a:p>
          <a:p>
            <a:r>
              <a:rPr lang="en-US" sz="800" dirty="0" smtClean="0"/>
              <a:t>T</a:t>
            </a:r>
          </a:p>
          <a:p>
            <a:r>
              <a:rPr lang="en-US" sz="800" dirty="0" smtClean="0"/>
              <a:t>I</a:t>
            </a:r>
          </a:p>
          <a:p>
            <a:r>
              <a:rPr lang="en-US" sz="800" dirty="0" smtClean="0"/>
              <a:t>V</a:t>
            </a:r>
          </a:p>
          <a:p>
            <a:r>
              <a:rPr lang="en-US" sz="800" dirty="0" smtClean="0"/>
              <a:t>E</a:t>
            </a:r>
          </a:p>
          <a:p>
            <a:endParaRPr lang="en-US" sz="800" dirty="0" smtClean="0"/>
          </a:p>
          <a:p>
            <a:r>
              <a:rPr lang="en-US" sz="800" dirty="0" smtClean="0"/>
              <a:t>F</a:t>
            </a:r>
          </a:p>
          <a:p>
            <a:r>
              <a:rPr lang="en-US" sz="800" dirty="0" smtClean="0"/>
              <a:t>R</a:t>
            </a:r>
          </a:p>
          <a:p>
            <a:r>
              <a:rPr lang="en-US" sz="800" dirty="0" smtClean="0"/>
              <a:t>E</a:t>
            </a:r>
          </a:p>
          <a:p>
            <a:r>
              <a:rPr lang="en-US" sz="800" dirty="0" smtClean="0"/>
              <a:t>Q</a:t>
            </a:r>
          </a:p>
          <a:p>
            <a:r>
              <a:rPr lang="en-US" sz="800" dirty="0" smtClean="0"/>
              <a:t>U</a:t>
            </a:r>
          </a:p>
          <a:p>
            <a:r>
              <a:rPr lang="en-US" sz="800" dirty="0" smtClean="0"/>
              <a:t>I</a:t>
            </a:r>
          </a:p>
          <a:p>
            <a:r>
              <a:rPr lang="en-US" sz="800" dirty="0" smtClean="0"/>
              <a:t>E</a:t>
            </a:r>
          </a:p>
          <a:p>
            <a:r>
              <a:rPr lang="en-US" sz="800" dirty="0" smtClean="0"/>
              <a:t>S</a:t>
            </a:r>
          </a:p>
        </p:txBody>
      </p:sp>
      <p:sp>
        <p:nvSpPr>
          <p:cNvPr id="48" name="TextBox 47"/>
          <p:cNvSpPr txBox="1"/>
          <p:nvPr/>
        </p:nvSpPr>
        <p:spPr>
          <a:xfrm>
            <a:off x="1379524" y="1752600"/>
            <a:ext cx="296876" cy="369332"/>
          </a:xfrm>
          <a:prstGeom prst="rect">
            <a:avLst/>
          </a:prstGeom>
          <a:noFill/>
        </p:spPr>
        <p:txBody>
          <a:bodyPr wrap="none" rtlCol="0">
            <a:spAutoFit/>
          </a:bodyPr>
          <a:lstStyle/>
          <a:p>
            <a:r>
              <a:rPr lang="en-US" dirty="0" smtClean="0"/>
              <a:t>Y</a:t>
            </a:r>
            <a:endParaRPr lang="en-US" dirty="0"/>
          </a:p>
        </p:txBody>
      </p:sp>
      <p:sp>
        <p:nvSpPr>
          <p:cNvPr id="49" name="TextBox 48"/>
          <p:cNvSpPr txBox="1"/>
          <p:nvPr/>
        </p:nvSpPr>
        <p:spPr>
          <a:xfrm>
            <a:off x="4876800" y="4267200"/>
            <a:ext cx="304892" cy="369332"/>
          </a:xfrm>
          <a:prstGeom prst="rect">
            <a:avLst/>
          </a:prstGeom>
          <a:noFill/>
        </p:spPr>
        <p:txBody>
          <a:bodyPr wrap="none" rtlCol="0">
            <a:spAutoFit/>
          </a:bodyPr>
          <a:lstStyle/>
          <a:p>
            <a:r>
              <a:rPr lang="en-US" dirty="0" smtClean="0"/>
              <a:t>X</a:t>
            </a:r>
            <a:endParaRPr lang="en-US" dirty="0"/>
          </a:p>
        </p:txBody>
      </p:sp>
      <p:sp>
        <p:nvSpPr>
          <p:cNvPr id="52" name="TextBox 51"/>
          <p:cNvSpPr txBox="1"/>
          <p:nvPr/>
        </p:nvSpPr>
        <p:spPr>
          <a:xfrm>
            <a:off x="1066800" y="2667000"/>
            <a:ext cx="630301" cy="369332"/>
          </a:xfrm>
          <a:prstGeom prst="rect">
            <a:avLst/>
          </a:prstGeom>
          <a:noFill/>
        </p:spPr>
        <p:txBody>
          <a:bodyPr wrap="none" rtlCol="0">
            <a:spAutoFit/>
          </a:bodyPr>
          <a:lstStyle/>
          <a:p>
            <a:r>
              <a:rPr lang="en-US" dirty="0" smtClean="0"/>
              <a:t>3n/4</a:t>
            </a:r>
            <a:endParaRPr lang="en-US" dirty="0"/>
          </a:p>
        </p:txBody>
      </p:sp>
      <p:sp>
        <p:nvSpPr>
          <p:cNvPr id="53" name="TextBox 52"/>
          <p:cNvSpPr txBox="1"/>
          <p:nvPr/>
        </p:nvSpPr>
        <p:spPr>
          <a:xfrm>
            <a:off x="1163118" y="3200400"/>
            <a:ext cx="513282" cy="369332"/>
          </a:xfrm>
          <a:prstGeom prst="rect">
            <a:avLst/>
          </a:prstGeom>
          <a:noFill/>
        </p:spPr>
        <p:txBody>
          <a:bodyPr wrap="none" rtlCol="0">
            <a:spAutoFit/>
          </a:bodyPr>
          <a:lstStyle/>
          <a:p>
            <a:r>
              <a:rPr lang="en-US" dirty="0" smtClean="0"/>
              <a:t>n/2</a:t>
            </a:r>
            <a:endParaRPr lang="en-US" dirty="0"/>
          </a:p>
        </p:txBody>
      </p:sp>
      <p:sp>
        <p:nvSpPr>
          <p:cNvPr id="54" name="TextBox 53"/>
          <p:cNvSpPr txBox="1"/>
          <p:nvPr/>
        </p:nvSpPr>
        <p:spPr>
          <a:xfrm>
            <a:off x="1163118" y="3657600"/>
            <a:ext cx="513282" cy="369332"/>
          </a:xfrm>
          <a:prstGeom prst="rect">
            <a:avLst/>
          </a:prstGeom>
          <a:noFill/>
        </p:spPr>
        <p:txBody>
          <a:bodyPr wrap="none" rtlCol="0">
            <a:spAutoFit/>
          </a:bodyPr>
          <a:lstStyle/>
          <a:p>
            <a:r>
              <a:rPr lang="en-US" dirty="0" smtClean="0"/>
              <a:t>n/4</a:t>
            </a:r>
            <a:endParaRPr lang="en-US" dirty="0"/>
          </a:p>
        </p:txBody>
      </p:sp>
      <p:sp>
        <p:nvSpPr>
          <p:cNvPr id="55" name="TextBox 54"/>
          <p:cNvSpPr txBox="1"/>
          <p:nvPr/>
        </p:nvSpPr>
        <p:spPr>
          <a:xfrm>
            <a:off x="2057400" y="4267200"/>
            <a:ext cx="457176" cy="369332"/>
          </a:xfrm>
          <a:prstGeom prst="rect">
            <a:avLst/>
          </a:prstGeom>
          <a:noFill/>
        </p:spPr>
        <p:txBody>
          <a:bodyPr wrap="none" rtlCol="0">
            <a:spAutoFit/>
          </a:bodyPr>
          <a:lstStyle/>
          <a:p>
            <a:r>
              <a:rPr lang="en-US" dirty="0" smtClean="0"/>
              <a:t>Q1</a:t>
            </a:r>
            <a:endParaRPr lang="en-US" dirty="0"/>
          </a:p>
        </p:txBody>
      </p:sp>
      <p:sp>
        <p:nvSpPr>
          <p:cNvPr id="56" name="TextBox 55"/>
          <p:cNvSpPr txBox="1"/>
          <p:nvPr/>
        </p:nvSpPr>
        <p:spPr>
          <a:xfrm>
            <a:off x="2438400" y="4267200"/>
            <a:ext cx="904415" cy="369332"/>
          </a:xfrm>
          <a:prstGeom prst="rect">
            <a:avLst/>
          </a:prstGeom>
          <a:noFill/>
        </p:spPr>
        <p:txBody>
          <a:bodyPr wrap="none" rtlCol="0">
            <a:spAutoFit/>
          </a:bodyPr>
          <a:lstStyle/>
          <a:p>
            <a:r>
              <a:rPr lang="en-US" dirty="0" smtClean="0"/>
              <a:t>Median</a:t>
            </a:r>
            <a:endParaRPr lang="en-US" dirty="0"/>
          </a:p>
        </p:txBody>
      </p:sp>
      <p:sp>
        <p:nvSpPr>
          <p:cNvPr id="57" name="TextBox 56"/>
          <p:cNvSpPr txBox="1"/>
          <p:nvPr/>
        </p:nvSpPr>
        <p:spPr>
          <a:xfrm>
            <a:off x="3317442" y="4267200"/>
            <a:ext cx="457176" cy="369332"/>
          </a:xfrm>
          <a:prstGeom prst="rect">
            <a:avLst/>
          </a:prstGeom>
          <a:noFill/>
        </p:spPr>
        <p:txBody>
          <a:bodyPr wrap="none" rtlCol="0">
            <a:spAutoFit/>
          </a:bodyPr>
          <a:lstStyle/>
          <a:p>
            <a:r>
              <a:rPr lang="en-US" dirty="0" smtClean="0"/>
              <a:t>Q3</a:t>
            </a:r>
            <a:endParaRPr lang="en-US" dirty="0"/>
          </a:p>
        </p:txBody>
      </p:sp>
      <p:sp>
        <p:nvSpPr>
          <p:cNvPr id="58" name="TextBox 57"/>
          <p:cNvSpPr txBox="1"/>
          <p:nvPr/>
        </p:nvSpPr>
        <p:spPr>
          <a:xfrm>
            <a:off x="2133600" y="3505200"/>
            <a:ext cx="45719" cy="369332"/>
          </a:xfrm>
          <a:prstGeom prst="rect">
            <a:avLst/>
          </a:prstGeom>
          <a:noFill/>
        </p:spPr>
        <p:txBody>
          <a:bodyPr wrap="square" rtlCol="0">
            <a:spAutoFit/>
          </a:bodyPr>
          <a:lstStyle/>
          <a:p>
            <a:r>
              <a:rPr lang="en-US" dirty="0" smtClean="0"/>
              <a:t>q</a:t>
            </a:r>
            <a:endParaRPr lang="en-US" dirty="0"/>
          </a:p>
        </p:txBody>
      </p:sp>
      <p:sp>
        <p:nvSpPr>
          <p:cNvPr id="59" name="TextBox 58"/>
          <p:cNvSpPr txBox="1"/>
          <p:nvPr/>
        </p:nvSpPr>
        <p:spPr>
          <a:xfrm>
            <a:off x="2590800" y="3059668"/>
            <a:ext cx="369012" cy="369332"/>
          </a:xfrm>
          <a:prstGeom prst="rect">
            <a:avLst/>
          </a:prstGeom>
          <a:noFill/>
        </p:spPr>
        <p:txBody>
          <a:bodyPr wrap="none" rtlCol="0">
            <a:spAutoFit/>
          </a:bodyPr>
          <a:lstStyle/>
          <a:p>
            <a:r>
              <a:rPr lang="en-US" dirty="0" smtClean="0"/>
              <a:t>m</a:t>
            </a:r>
            <a:endParaRPr lang="en-US" dirty="0"/>
          </a:p>
        </p:txBody>
      </p:sp>
      <p:sp>
        <p:nvSpPr>
          <p:cNvPr id="60" name="TextBox 59"/>
          <p:cNvSpPr txBox="1"/>
          <p:nvPr/>
        </p:nvSpPr>
        <p:spPr>
          <a:xfrm>
            <a:off x="2590800" y="4648200"/>
            <a:ext cx="856325" cy="369332"/>
          </a:xfrm>
          <a:prstGeom prst="rect">
            <a:avLst/>
          </a:prstGeom>
          <a:noFill/>
        </p:spPr>
        <p:txBody>
          <a:bodyPr wrap="none" rtlCol="0">
            <a:spAutoFit/>
          </a:bodyPr>
          <a:lstStyle/>
          <a:p>
            <a:r>
              <a:rPr lang="en-US" dirty="0" smtClean="0"/>
              <a:t>Classes</a:t>
            </a:r>
            <a:endParaRPr lang="en-US" dirty="0"/>
          </a:p>
        </p:txBody>
      </p:sp>
      <p:sp>
        <p:nvSpPr>
          <p:cNvPr id="63" name="TextBox 62"/>
          <p:cNvSpPr txBox="1"/>
          <p:nvPr/>
        </p:nvSpPr>
        <p:spPr>
          <a:xfrm>
            <a:off x="1" y="5029199"/>
            <a:ext cx="9143999" cy="1815882"/>
          </a:xfrm>
          <a:prstGeom prst="rect">
            <a:avLst/>
          </a:prstGeom>
          <a:noFill/>
        </p:spPr>
        <p:txBody>
          <a:bodyPr wrap="square" rtlCol="0">
            <a:spAutoFit/>
          </a:bodyPr>
          <a:lstStyle/>
          <a:p>
            <a:r>
              <a:rPr lang="en-US" sz="1400" dirty="0" smtClean="0"/>
              <a:t>For median, we calculate n/2n/2. On the Y-axis we mark the height equal to n/2n/2 and from this point we draw a straight line parallel to the X-axis which intersects the polygon at point m. From point m we draw a perpendicular which touches the X-axis at M. This point on the X-axis is the median. Similarly, for the lower quartile we take a height equal to n/4n/4 on the Y-axis. From this we draw a line parallel to the X-axis which intersects the polygon at point q. From this point we draw a perpendicular on the X-axis which touches it at point Q1, which is the first quartile. For the upper quartile take the height on the Y-axis equal to 3n/43n/4</a:t>
            </a:r>
            <a:br>
              <a:rPr lang="en-US" sz="1400" dirty="0" smtClean="0"/>
            </a:br>
            <a:r>
              <a:rPr lang="en-US" sz="1400" dirty="0" smtClean="0"/>
              <a:t/>
            </a:r>
            <a:br>
              <a:rPr lang="en-US" sz="1400" dirty="0" smtClean="0"/>
            </a:br>
            <a:endParaRPr lang="en-US" sz="1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40000" lnSpcReduction="20000"/>
          </a:bodyPr>
          <a:lstStyle/>
          <a:p>
            <a:pPr>
              <a:buNone/>
            </a:pPr>
            <a:r>
              <a:rPr lang="en-US" dirty="0" smtClean="0"/>
              <a:t>A histogram consists of contiguous (adjoining) boxes. It has both a horizontal axis and a vertical axis. The horizontal axis is labeled with what the data represents (for instance, distance from your home to school). The vertical axis is labeled either frequency or relative frequency (or percent frequency or probability). The graph will have the same shape with either label. The histogram (like the </a:t>
            </a:r>
            <a:r>
              <a:rPr lang="en-US" dirty="0" err="1" smtClean="0"/>
              <a:t>stemplot</a:t>
            </a:r>
            <a:r>
              <a:rPr lang="en-US" dirty="0" smtClean="0"/>
              <a:t>) can give you the shape of the data, the center, and the spread of the data.  </a:t>
            </a:r>
          </a:p>
          <a:p>
            <a:pPr>
              <a:buNone/>
            </a:pPr>
            <a:endParaRPr lang="en-US" dirty="0" smtClean="0"/>
          </a:p>
          <a:p>
            <a:pPr>
              <a:buNone/>
            </a:pPr>
            <a:r>
              <a:rPr lang="en-US" dirty="0" smtClean="0"/>
              <a:t>The relative frequency is equal to the frequency for an observed value of the data divided by the total number of data values in the sample. (Remember, frequency is defined as the number of times an answer occurs.) If:</a:t>
            </a:r>
          </a:p>
          <a:p>
            <a:pPr>
              <a:buNone/>
            </a:pPr>
            <a:r>
              <a:rPr lang="en-US" i="1" dirty="0" smtClean="0"/>
              <a:t>f</a:t>
            </a:r>
            <a:r>
              <a:rPr lang="en-US" dirty="0" smtClean="0"/>
              <a:t> = frequency</a:t>
            </a:r>
          </a:p>
          <a:p>
            <a:pPr>
              <a:buNone/>
            </a:pPr>
            <a:r>
              <a:rPr lang="en-US" i="1" dirty="0" smtClean="0"/>
              <a:t>n</a:t>
            </a:r>
            <a:r>
              <a:rPr lang="en-US" dirty="0" smtClean="0"/>
              <a:t> = total number of data values (or the sum of the individual frequencies), and</a:t>
            </a:r>
          </a:p>
          <a:p>
            <a:pPr>
              <a:buNone/>
            </a:pPr>
            <a:r>
              <a:rPr lang="en-US" i="1" dirty="0" smtClean="0"/>
              <a:t>RF</a:t>
            </a:r>
            <a:r>
              <a:rPr lang="en-US" dirty="0" smtClean="0"/>
              <a:t> = relative frequency,</a:t>
            </a:r>
          </a:p>
          <a:p>
            <a:pPr>
              <a:buNone/>
            </a:pPr>
            <a:r>
              <a:rPr lang="en-US" dirty="0" smtClean="0"/>
              <a:t>then:</a:t>
            </a:r>
          </a:p>
          <a:p>
            <a:pPr>
              <a:buNone/>
            </a:pPr>
            <a:r>
              <a:rPr lang="en-US" dirty="0" smtClean="0"/>
              <a:t>For example, if three students in Mr. Ahab’s English class of 40 students received from 90% to 100%, then, &lt;!–&lt;newline count=”1″/&gt;–&gt;</a:t>
            </a:r>
            <a:r>
              <a:rPr lang="en-US" i="1" dirty="0" smtClean="0"/>
              <a:t>f</a:t>
            </a:r>
            <a:r>
              <a:rPr lang="en-US" dirty="0" smtClean="0"/>
              <a:t> = 3, </a:t>
            </a:r>
            <a:r>
              <a:rPr lang="en-US" i="1" dirty="0" smtClean="0"/>
              <a:t>n</a:t>
            </a:r>
            <a:r>
              <a:rPr lang="en-US" dirty="0" smtClean="0"/>
              <a:t> = 40, and </a:t>
            </a:r>
            <a:r>
              <a:rPr lang="en-US" i="1" dirty="0" smtClean="0"/>
              <a:t>RF</a:t>
            </a:r>
            <a:r>
              <a:rPr lang="en-US" dirty="0" smtClean="0"/>
              <a:t> =  =  = 0.075. 7.5% of the students received 90–100%. 90–100% are quantitative measures.</a:t>
            </a:r>
          </a:p>
          <a:p>
            <a:pPr>
              <a:buNone/>
            </a:pPr>
            <a:endParaRPr lang="en-US" b="1" dirty="0" smtClean="0"/>
          </a:p>
          <a:p>
            <a:pPr>
              <a:buNone/>
            </a:pPr>
            <a:r>
              <a:rPr lang="en-US" b="1" dirty="0" smtClean="0"/>
              <a:t>To construct a histogram</a:t>
            </a:r>
            <a:r>
              <a:rPr lang="en-US" dirty="0" smtClean="0"/>
              <a:t>, first decide how many </a:t>
            </a:r>
            <a:r>
              <a:rPr lang="en-US" b="1" dirty="0" smtClean="0"/>
              <a:t>bars</a:t>
            </a:r>
            <a:r>
              <a:rPr lang="en-US" dirty="0" smtClean="0"/>
              <a:t> or </a:t>
            </a:r>
            <a:r>
              <a:rPr lang="en-US" b="1" dirty="0" smtClean="0"/>
              <a:t>intervals</a:t>
            </a:r>
            <a:r>
              <a:rPr lang="en-US" dirty="0" smtClean="0"/>
              <a:t>, also called classes, represent the data. Many histograms consist of five to 15 bars or classes for clarity. The number of bars needs to be chosen. Choose a starting point for the first interval to be less than the smallest data value. A </a:t>
            </a:r>
            <a:r>
              <a:rPr lang="en-US" b="1" dirty="0" smtClean="0"/>
              <a:t>convenient starting point</a:t>
            </a:r>
            <a:r>
              <a:rPr lang="en-US" dirty="0" smtClean="0"/>
              <a:t> is a lower value carried out to one more decimal place than the value with the most decimal places. For example, if the value with the most decimal places is 6.1 and this is the smallest value, a convenient starting point is 6.05 (6.1 – 0.05 = 6.05). We say that 6.05 has more precision. If the value with the most decimal places is 2.23 and the lowest value is 1.5, a convenient starting point is 1.495 (1.5 – 0.005 = 1.495). If the value with the most decimal places is 3.234 and the lowest value is 1.0, a convenient starting point is 0.9995 (1.0 – 0.0005 = 0.9995). If all the data happen to be integers and the smallest value is two, then a convenient starting point is 1.5 (2 – 0.5 = 1.5). Also, when the starting point and other boundaries are carried to one additional decimal place, no data value will fall on a boundary. The next two examples go into detail about how to construct a histogram using continuous data and how to create a histogram using discrete data.</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2" name="Title 1"/>
          <p:cNvSpPr>
            <a:spLocks noGrp="1"/>
          </p:cNvSpPr>
          <p:nvPr>
            <p:ph type="title"/>
          </p:nvPr>
        </p:nvSpPr>
        <p:spPr/>
        <p:txBody>
          <a:bodyPr>
            <a:normAutofit fontScale="90000"/>
          </a:bodyPr>
          <a:lstStyle/>
          <a:p>
            <a:r>
              <a:rPr lang="en-IN" b="1" u="sng" dirty="0" smtClean="0"/>
              <a:t>Mode through give Curves and Histogram</a:t>
            </a:r>
            <a:endParaRPr lang="en-US" b="1" u="sng"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b="1" dirty="0" smtClean="0"/>
              <a:t>What is Dispersion?</a:t>
            </a:r>
          </a:p>
          <a:p>
            <a:pPr>
              <a:buNone/>
            </a:pPr>
            <a:r>
              <a:rPr lang="en-US" dirty="0" smtClean="0"/>
              <a:t>In statistics, dispersion is a measure of how distributed the data is meaning it specifies how the values within a data set differ from one another in size. It is the range to which a statistical distribution is spread around a central point. It mainly determines the variability of the items of a data set around its central point. Simply put, it measures the degree of variability around the mean value. The measures of dispersion are important to determine the spread of data around a measure of location. For example, the variance is a standard measure of dispersion which specifies how the data is distributed about the mean. Other measures of dispersion are Range and Average Deviation.</a:t>
            </a:r>
          </a:p>
          <a:p>
            <a:pPr>
              <a:buNone/>
            </a:pPr>
            <a:r>
              <a:rPr lang="en-US" b="1" dirty="0" smtClean="0"/>
              <a:t>What is Skewness?</a:t>
            </a:r>
          </a:p>
          <a:p>
            <a:pPr>
              <a:buNone/>
            </a:pPr>
            <a:r>
              <a:rPr lang="en-US" dirty="0" smtClean="0"/>
              <a:t>Skewness is a measure of asymmetry of distribution about a certain point. A distribution may be mildly asymmetric, strongly asymmetric, or symmetric. The measure of asymmetry of a distribution is computed using skewness. In case of a positive skewness, the distribution is said to be right-skewed and when the skewness is negative, the distribution is said to be left-skewed. If the skewness is zero, the distribution is symmetric. Skewness is measured on the basis of Mean, Median, and Mode. The value of skewness can be positive, negative, or undefined depending on whether the data points are skewed to left, or skewed to the right.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Measures of Dispersion and Skewness</a:t>
            </a:r>
            <a:endParaRPr lang="en-US" b="1" u="sng"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Autofit/>
          </a:bodyPr>
          <a:lstStyle/>
          <a:p>
            <a:pPr fontAlgn="base">
              <a:buNone/>
            </a:pPr>
            <a:r>
              <a:rPr lang="en-US" sz="1200" dirty="0" smtClean="0"/>
              <a:t>The </a:t>
            </a:r>
            <a:r>
              <a:rPr lang="en-US" sz="1200" b="1" dirty="0" smtClean="0"/>
              <a:t>standard deviation</a:t>
            </a:r>
            <a:r>
              <a:rPr lang="en-US" sz="1200" dirty="0" smtClean="0"/>
              <a:t> of a dataset is a way to measure how far the average value lies from the mean.</a:t>
            </a:r>
          </a:p>
          <a:p>
            <a:pPr fontAlgn="base">
              <a:buNone/>
            </a:pPr>
            <a:r>
              <a:rPr lang="en-US" sz="1200" dirty="0" smtClean="0"/>
              <a:t>To find the standard deviation of a given </a:t>
            </a:r>
            <a:r>
              <a:rPr lang="en-US" sz="1200" dirty="0" smtClean="0">
                <a:hlinkClick r:id="rId2"/>
              </a:rPr>
              <a:t>sample</a:t>
            </a:r>
            <a:r>
              <a:rPr lang="en-US" sz="1200" dirty="0" smtClean="0"/>
              <a:t>, we can use the following formula:</a:t>
            </a:r>
          </a:p>
          <a:p>
            <a:pPr fontAlgn="base">
              <a:buNone/>
            </a:pPr>
            <a:r>
              <a:rPr lang="en-US" sz="1200" b="1" dirty="0" smtClean="0"/>
              <a:t>s = √(Σ(x</a:t>
            </a:r>
            <a:r>
              <a:rPr lang="en-US" sz="1200" b="1" baseline="-25000" dirty="0" smtClean="0"/>
              <a:t>i</a:t>
            </a:r>
            <a:r>
              <a:rPr lang="en-US" sz="1200" b="1" dirty="0" smtClean="0"/>
              <a:t> – x)</a:t>
            </a:r>
            <a:r>
              <a:rPr lang="en-US" sz="1200" b="1" baseline="30000" dirty="0" smtClean="0"/>
              <a:t>2</a:t>
            </a:r>
            <a:r>
              <a:rPr lang="en-US" sz="1200" b="1" dirty="0" smtClean="0"/>
              <a:t> / (n-1))</a:t>
            </a:r>
            <a:endParaRPr lang="en-US" sz="1200" dirty="0" smtClean="0"/>
          </a:p>
          <a:p>
            <a:pPr fontAlgn="base">
              <a:buNone/>
            </a:pPr>
            <a:r>
              <a:rPr lang="en-US" sz="1200" dirty="0" smtClean="0"/>
              <a:t>where:</a:t>
            </a:r>
          </a:p>
          <a:p>
            <a:pPr fontAlgn="base">
              <a:buNone/>
            </a:pPr>
            <a:r>
              <a:rPr lang="en-US" sz="1200" b="1" dirty="0" smtClean="0"/>
              <a:t>Σ:</a:t>
            </a:r>
            <a:r>
              <a:rPr lang="en-US" sz="1200" dirty="0" smtClean="0"/>
              <a:t> A symbol that means “sum”</a:t>
            </a:r>
          </a:p>
          <a:p>
            <a:pPr fontAlgn="base">
              <a:buNone/>
            </a:pPr>
            <a:r>
              <a:rPr lang="en-US" sz="1200" b="1" dirty="0" smtClean="0"/>
              <a:t>x</a:t>
            </a:r>
            <a:r>
              <a:rPr lang="en-US" sz="1200" b="1" baseline="-25000" dirty="0" smtClean="0"/>
              <a:t>i</a:t>
            </a:r>
            <a:r>
              <a:rPr lang="en-US" sz="1200" b="1" dirty="0" smtClean="0"/>
              <a:t>:</a:t>
            </a:r>
            <a:r>
              <a:rPr lang="en-US" sz="1200" dirty="0" smtClean="0"/>
              <a:t> The value of the </a:t>
            </a:r>
            <a:r>
              <a:rPr lang="en-US" sz="1200" dirty="0" err="1" smtClean="0"/>
              <a:t>i</a:t>
            </a:r>
            <a:r>
              <a:rPr lang="en-US" sz="1200" baseline="30000" dirty="0" err="1" smtClean="0"/>
              <a:t>th</a:t>
            </a:r>
            <a:r>
              <a:rPr lang="en-US" sz="1200" dirty="0" smtClean="0"/>
              <a:t> observation in the sample</a:t>
            </a:r>
          </a:p>
          <a:p>
            <a:pPr fontAlgn="base">
              <a:buNone/>
            </a:pPr>
            <a:r>
              <a:rPr lang="en-US" sz="1200" b="1" dirty="0" smtClean="0"/>
              <a:t>x:</a:t>
            </a:r>
            <a:r>
              <a:rPr lang="en-US" sz="1200" dirty="0" smtClean="0"/>
              <a:t> The mean of the sample</a:t>
            </a:r>
          </a:p>
          <a:p>
            <a:pPr fontAlgn="base">
              <a:buNone/>
            </a:pPr>
            <a:r>
              <a:rPr lang="en-US" sz="1200" b="1" dirty="0" smtClean="0"/>
              <a:t>n:</a:t>
            </a:r>
            <a:r>
              <a:rPr lang="en-US" sz="1200" dirty="0" smtClean="0"/>
              <a:t> The sample size</a:t>
            </a:r>
          </a:p>
          <a:p>
            <a:pPr fontAlgn="base">
              <a:buNone/>
            </a:pPr>
            <a:r>
              <a:rPr lang="en-US" sz="1200" dirty="0" smtClean="0"/>
              <a:t>The higher the value for the standard deviation, the more spread out the values are in a sample. However, it’s hard to say if a given value for a standard deviation is “high” or “low” because it depends on the type of data we’re working with.</a:t>
            </a:r>
          </a:p>
          <a:p>
            <a:pPr fontAlgn="base">
              <a:buNone/>
            </a:pPr>
            <a:r>
              <a:rPr lang="en-US" sz="1200" dirty="0" smtClean="0"/>
              <a:t>For example, a standard deviation of 500 may be considered low if we’re talking about annual income of residents in a certain city. Conversely, a standard deviation of 50 may be considered high if we’re talking about exam scores of students on a certain test.</a:t>
            </a:r>
          </a:p>
          <a:p>
            <a:pPr fontAlgn="base">
              <a:buNone/>
            </a:pPr>
            <a:r>
              <a:rPr lang="en-US" sz="1200" dirty="0" smtClean="0"/>
              <a:t>On way to understand whether or not a certain value for the standard deviation is high or low is to find the </a:t>
            </a:r>
            <a:r>
              <a:rPr lang="en-US" sz="1200" b="1" dirty="0" smtClean="0"/>
              <a:t>coefficient of variation</a:t>
            </a:r>
            <a:r>
              <a:rPr lang="en-US" sz="1200" dirty="0" smtClean="0"/>
              <a:t>, which is calculated as:</a:t>
            </a:r>
          </a:p>
          <a:p>
            <a:pPr fontAlgn="base">
              <a:buNone/>
            </a:pPr>
            <a:r>
              <a:rPr lang="en-US" sz="1200" dirty="0" smtClean="0"/>
              <a:t>CV = s / x</a:t>
            </a:r>
          </a:p>
          <a:p>
            <a:pPr fontAlgn="base">
              <a:buNone/>
            </a:pPr>
            <a:r>
              <a:rPr lang="en-US" sz="1200" dirty="0" smtClean="0"/>
              <a:t>where:</a:t>
            </a:r>
          </a:p>
          <a:p>
            <a:pPr fontAlgn="base">
              <a:buNone/>
            </a:pPr>
            <a:r>
              <a:rPr lang="en-US" sz="1200" b="1" dirty="0" smtClean="0"/>
              <a:t>s:</a:t>
            </a:r>
            <a:r>
              <a:rPr lang="en-US" sz="1200" dirty="0" smtClean="0"/>
              <a:t> The sample standard deviation</a:t>
            </a:r>
          </a:p>
          <a:p>
            <a:pPr fontAlgn="base">
              <a:buNone/>
            </a:pPr>
            <a:r>
              <a:rPr lang="en-US" sz="1200" b="1" dirty="0" smtClean="0"/>
              <a:t>x:</a:t>
            </a:r>
            <a:r>
              <a:rPr lang="en-US" sz="1200" dirty="0" smtClean="0"/>
              <a:t> The sample mean</a:t>
            </a:r>
          </a:p>
          <a:p>
            <a:pPr fontAlgn="base">
              <a:buNone/>
            </a:pPr>
            <a:r>
              <a:rPr lang="en-US" sz="1200" dirty="0" smtClean="0"/>
              <a:t>In simple terms, the coefficient of variation is the ratio between the standard deviation and the mean.</a:t>
            </a:r>
          </a:p>
          <a:p>
            <a:pPr fontAlgn="base">
              <a:buNone/>
            </a:pPr>
            <a:r>
              <a:rPr lang="en-US" sz="1200" dirty="0" smtClean="0"/>
              <a:t>The higher the coefficient of variation, the higher the standard deviation of a sample </a:t>
            </a:r>
            <a:r>
              <a:rPr lang="en-US" sz="1200" i="1" dirty="0" smtClean="0"/>
              <a:t>relative</a:t>
            </a:r>
            <a:r>
              <a:rPr lang="en-US" sz="1200" dirty="0" smtClean="0"/>
              <a:t> to the mean.</a:t>
            </a:r>
          </a:p>
          <a:p>
            <a:pPr fontAlgn="base">
              <a:buNone/>
            </a:pPr>
            <a:r>
              <a:rPr lang="en-US" sz="1200" b="1" dirty="0" smtClean="0"/>
              <a:t>Example: Calculating the Standard Deviation &amp; Coefficient of Variation</a:t>
            </a:r>
          </a:p>
          <a:p>
            <a:pPr fontAlgn="base">
              <a:buNone/>
            </a:pPr>
            <a:r>
              <a:rPr lang="en-US" sz="1200" dirty="0" smtClean="0"/>
              <a:t>Suppose we have the following dataset: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Standard Deviation and Coefficient of Variation.</a:t>
            </a:r>
            <a:endParaRPr lang="en-US" b="1" u="sng"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Autofit/>
          </a:bodyPr>
          <a:lstStyle/>
          <a:p>
            <a:pPr fontAlgn="base">
              <a:buNone/>
            </a:pPr>
            <a:r>
              <a:rPr lang="en-US" sz="1800" b="1" dirty="0" smtClean="0"/>
              <a:t>Dataset:</a:t>
            </a:r>
            <a:r>
              <a:rPr lang="en-US" sz="1800" dirty="0" smtClean="0"/>
              <a:t> 1, 4, 8, 11, 13, 17, 19, 19, 20, 23, 24, 24, 25, 28, 29, 31, 32</a:t>
            </a:r>
          </a:p>
          <a:p>
            <a:pPr fontAlgn="base">
              <a:buNone/>
            </a:pPr>
            <a:r>
              <a:rPr lang="en-US" sz="1800" dirty="0" smtClean="0"/>
              <a:t>Using a calculator, we can find the following metrics for this dataset:</a:t>
            </a:r>
          </a:p>
          <a:p>
            <a:pPr fontAlgn="base">
              <a:buNone/>
            </a:pPr>
            <a:r>
              <a:rPr lang="en-US" sz="1800" dirty="0" smtClean="0"/>
              <a:t>Sample mean (x): 19.29</a:t>
            </a:r>
          </a:p>
          <a:p>
            <a:pPr fontAlgn="base">
              <a:buNone/>
            </a:pPr>
            <a:r>
              <a:rPr lang="en-US" sz="1800" dirty="0" smtClean="0"/>
              <a:t>Sample standard deviation (s): 9.25</a:t>
            </a:r>
          </a:p>
          <a:p>
            <a:pPr fontAlgn="base">
              <a:buNone/>
            </a:pPr>
            <a:r>
              <a:rPr lang="en-US" sz="1800" dirty="0" smtClean="0"/>
              <a:t>We can then use these values to calculate the coefficient of variation:</a:t>
            </a:r>
          </a:p>
          <a:p>
            <a:pPr fontAlgn="base">
              <a:buNone/>
            </a:pPr>
            <a:r>
              <a:rPr lang="en-US" sz="1800" dirty="0" smtClean="0"/>
              <a:t>CV = s / x</a:t>
            </a:r>
          </a:p>
          <a:p>
            <a:pPr fontAlgn="base">
              <a:buNone/>
            </a:pPr>
            <a:r>
              <a:rPr lang="en-US" sz="1800" dirty="0" smtClean="0"/>
              <a:t>CV = 9.25 / 19.29</a:t>
            </a:r>
          </a:p>
          <a:p>
            <a:pPr fontAlgn="base">
              <a:buNone/>
            </a:pPr>
            <a:r>
              <a:rPr lang="en-US" sz="1800" dirty="0" smtClean="0"/>
              <a:t>CV = 0.48</a:t>
            </a:r>
          </a:p>
          <a:p>
            <a:pPr fontAlgn="base">
              <a:buNone/>
            </a:pPr>
            <a:r>
              <a:rPr lang="en-US" sz="1800" dirty="0" smtClean="0"/>
              <a:t>Both the standard deviation and the coefficient of variation are useful to know for this dataset.</a:t>
            </a:r>
          </a:p>
          <a:p>
            <a:pPr fontAlgn="base">
              <a:buNone/>
            </a:pPr>
            <a:r>
              <a:rPr lang="en-US" sz="1800" dirty="0" smtClean="0"/>
              <a:t>The standard deviation tells us that the typical value in this dataset lies 9.25 units away from the mean. The coefficient of variation then tells us that the standard deviation is about half the size of the sample mean.</a:t>
            </a:r>
          </a:p>
          <a:p>
            <a:pPr>
              <a:buNone/>
            </a:pPr>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Standard Deviation and Coefficient of Variation.</a:t>
            </a:r>
            <a:endParaRPr lang="en-US" b="1" u="sn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Autofit/>
          </a:bodyPr>
          <a:lstStyle/>
          <a:p>
            <a:pPr fontAlgn="base">
              <a:buNone/>
            </a:pPr>
            <a:r>
              <a:rPr lang="en-US" sz="1600" b="1" dirty="0" smtClean="0">
                <a:latin typeface="Times New Roman" pitchFamily="18" charset="0"/>
                <a:cs typeface="Times New Roman" pitchFamily="18" charset="0"/>
              </a:rPr>
              <a:t>Standard Deviation vs. Coefficient of Variation: When to Use Each</a:t>
            </a:r>
          </a:p>
          <a:p>
            <a:pPr fontAlgn="base">
              <a:buNone/>
            </a:pPr>
            <a:r>
              <a:rPr lang="en-US" sz="1600" dirty="0" smtClean="0">
                <a:latin typeface="Times New Roman" pitchFamily="18" charset="0"/>
                <a:cs typeface="Times New Roman" pitchFamily="18" charset="0"/>
              </a:rPr>
              <a:t>The standard deviation is most commonly used when we want to know the spread of values in a single dataset.</a:t>
            </a:r>
          </a:p>
          <a:p>
            <a:pPr fontAlgn="base">
              <a:buNone/>
            </a:pPr>
            <a:r>
              <a:rPr lang="en-US" sz="1600" dirty="0" smtClean="0">
                <a:latin typeface="Times New Roman" pitchFamily="18" charset="0"/>
                <a:cs typeface="Times New Roman" pitchFamily="18" charset="0"/>
              </a:rPr>
              <a:t>However, the coefficient of variation is more commonly used when we want to compare the variation between two datasets.</a:t>
            </a:r>
          </a:p>
          <a:p>
            <a:pPr fontAlgn="base">
              <a:buNone/>
            </a:pPr>
            <a:r>
              <a:rPr lang="en-US" sz="1600" dirty="0" smtClean="0">
                <a:latin typeface="Times New Roman" pitchFamily="18" charset="0"/>
                <a:cs typeface="Times New Roman" pitchFamily="18" charset="0"/>
              </a:rPr>
              <a:t>For example, in finance the coefficient of variation is used to compare the mean expected return of an investment relative to the expected standard deviation of the investment.</a:t>
            </a:r>
          </a:p>
          <a:p>
            <a:pPr fontAlgn="base">
              <a:buNone/>
            </a:pPr>
            <a:r>
              <a:rPr lang="en-US" sz="1600" dirty="0" smtClean="0">
                <a:latin typeface="Times New Roman" pitchFamily="18" charset="0"/>
                <a:cs typeface="Times New Roman" pitchFamily="18" charset="0"/>
              </a:rPr>
              <a:t>For example, suppose an investor is considering investing in the following two mutual funds:</a:t>
            </a:r>
          </a:p>
          <a:p>
            <a:pPr fontAlgn="base">
              <a:buNone/>
            </a:pPr>
            <a:r>
              <a:rPr lang="en-US" sz="1600" dirty="0" smtClean="0">
                <a:latin typeface="Times New Roman" pitchFamily="18" charset="0"/>
                <a:cs typeface="Times New Roman" pitchFamily="18" charset="0"/>
              </a:rPr>
              <a:t>Mutual Fund A: mean = 9%, standard deviation = 12.4%</a:t>
            </a:r>
          </a:p>
          <a:p>
            <a:pPr fontAlgn="base">
              <a:buNone/>
            </a:pPr>
            <a:r>
              <a:rPr lang="en-US" sz="1600" dirty="0" smtClean="0">
                <a:latin typeface="Times New Roman" pitchFamily="18" charset="0"/>
                <a:cs typeface="Times New Roman" pitchFamily="18" charset="0"/>
              </a:rPr>
              <a:t>Mutual Fund B: mean = 5%, standard deviation = 8.2%</a:t>
            </a:r>
          </a:p>
          <a:p>
            <a:pPr fontAlgn="base">
              <a:buNone/>
            </a:pPr>
            <a:r>
              <a:rPr lang="en-US" sz="1600" dirty="0" smtClean="0">
                <a:latin typeface="Times New Roman" pitchFamily="18" charset="0"/>
                <a:cs typeface="Times New Roman" pitchFamily="18" charset="0"/>
              </a:rPr>
              <a:t>The investor can calculate the coefficient of variation for each fund:</a:t>
            </a:r>
          </a:p>
          <a:p>
            <a:pPr fontAlgn="base">
              <a:buNone/>
            </a:pPr>
            <a:r>
              <a:rPr lang="en-US" sz="1600" dirty="0" smtClean="0">
                <a:latin typeface="Times New Roman" pitchFamily="18" charset="0"/>
                <a:cs typeface="Times New Roman" pitchFamily="18" charset="0"/>
              </a:rPr>
              <a:t>CV for Mutual Fund A = 12.4% / 9% = </a:t>
            </a:r>
            <a:r>
              <a:rPr lang="en-US" sz="1600" b="1" dirty="0" smtClean="0">
                <a:latin typeface="Times New Roman" pitchFamily="18" charset="0"/>
                <a:cs typeface="Times New Roman" pitchFamily="18" charset="0"/>
              </a:rPr>
              <a:t>1.38</a:t>
            </a:r>
            <a:endParaRPr lang="en-US" sz="1600" dirty="0" smtClean="0">
              <a:latin typeface="Times New Roman" pitchFamily="18" charset="0"/>
              <a:cs typeface="Times New Roman" pitchFamily="18" charset="0"/>
            </a:endParaRPr>
          </a:p>
          <a:p>
            <a:pPr fontAlgn="base">
              <a:buNone/>
            </a:pPr>
            <a:r>
              <a:rPr lang="en-US" sz="1600" dirty="0" smtClean="0">
                <a:latin typeface="Times New Roman" pitchFamily="18" charset="0"/>
                <a:cs typeface="Times New Roman" pitchFamily="18" charset="0"/>
              </a:rPr>
              <a:t>CV for Mutual Fund B = 8.2% / 5% = </a:t>
            </a:r>
            <a:r>
              <a:rPr lang="en-US" sz="1600" b="1" dirty="0" smtClean="0">
                <a:latin typeface="Times New Roman" pitchFamily="18" charset="0"/>
                <a:cs typeface="Times New Roman" pitchFamily="18" charset="0"/>
              </a:rPr>
              <a:t>1.64</a:t>
            </a:r>
            <a:endParaRPr lang="en-US" sz="1600" dirty="0" smtClean="0">
              <a:latin typeface="Times New Roman" pitchFamily="18" charset="0"/>
              <a:cs typeface="Times New Roman" pitchFamily="18" charset="0"/>
            </a:endParaRPr>
          </a:p>
          <a:p>
            <a:pPr fontAlgn="base">
              <a:buNone/>
            </a:pPr>
            <a:r>
              <a:rPr lang="en-US" sz="1600" dirty="0" smtClean="0">
                <a:latin typeface="Times New Roman" pitchFamily="18" charset="0"/>
                <a:cs typeface="Times New Roman" pitchFamily="18" charset="0"/>
              </a:rPr>
              <a:t>Since Mutual Fund A has a lower coefficient of variation, it offers a better mean return relative to the standard deviation.</a:t>
            </a:r>
          </a:p>
          <a:p>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Standard Deviation and Coefficient of Variation.</a:t>
            </a:r>
            <a:endParaRPr lang="en-US" b="1" u="sng"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buNone/>
            </a:pPr>
            <a:r>
              <a:rPr lang="en-US" sz="2800" b="1" dirty="0" smtClean="0">
                <a:latin typeface="Times New Roman" pitchFamily="18" charset="0"/>
                <a:cs typeface="Times New Roman" pitchFamily="18" charset="0"/>
              </a:rPr>
              <a:t>Summary</a:t>
            </a:r>
            <a:endParaRPr lang="en-US" sz="28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Both the standard deviation and the coefficient of variation measure the spread of values in a dataset.</a:t>
            </a:r>
          </a:p>
          <a:p>
            <a:pPr fontAlgn="base"/>
            <a:r>
              <a:rPr lang="en-US" sz="2800" dirty="0" smtClean="0">
                <a:latin typeface="Times New Roman" pitchFamily="18" charset="0"/>
                <a:cs typeface="Times New Roman" pitchFamily="18" charset="0"/>
              </a:rPr>
              <a:t>The standard deviation measures how far the average value lies from the mean.</a:t>
            </a:r>
          </a:p>
          <a:p>
            <a:pPr fontAlgn="base"/>
            <a:r>
              <a:rPr lang="en-US" sz="2800" dirty="0" smtClean="0">
                <a:latin typeface="Times New Roman" pitchFamily="18" charset="0"/>
                <a:cs typeface="Times New Roman" pitchFamily="18" charset="0"/>
              </a:rPr>
              <a:t>The coefficient of variation measures the ratio of the standard deviation to the mean.</a:t>
            </a:r>
          </a:p>
          <a:p>
            <a:pPr fontAlgn="base"/>
            <a:r>
              <a:rPr lang="en-US" sz="2800" dirty="0" smtClean="0">
                <a:latin typeface="Times New Roman" pitchFamily="18" charset="0"/>
                <a:cs typeface="Times New Roman" pitchFamily="18" charset="0"/>
              </a:rPr>
              <a:t>The standard deviation is used more often when we want to measure the spread of values in a single dataset.</a:t>
            </a:r>
          </a:p>
          <a:p>
            <a:pPr fontAlgn="base"/>
            <a:r>
              <a:rPr lang="en-US" sz="2800" dirty="0" smtClean="0">
                <a:latin typeface="Times New Roman" pitchFamily="18" charset="0"/>
                <a:cs typeface="Times New Roman" pitchFamily="18" charset="0"/>
              </a:rPr>
              <a:t>The coefficient of variation is used more often when we want to compare the variation between two different datasets.</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Title 3"/>
          <p:cNvSpPr>
            <a:spLocks noGrp="1"/>
          </p:cNvSpPr>
          <p:nvPr>
            <p:ph type="title"/>
          </p:nvPr>
        </p:nvSpPr>
        <p:spPr/>
        <p:txBody>
          <a:bodyPr>
            <a:normAutofit fontScale="90000"/>
          </a:bodyPr>
          <a:lstStyle/>
          <a:p>
            <a:r>
              <a:rPr lang="en-IN" u="sng" dirty="0" smtClean="0">
                <a:latin typeface="Times New Roman"/>
                <a:ea typeface="Calibri"/>
                <a:cs typeface="Mangal"/>
              </a:rPr>
              <a:t>Standard Deviation and Coefficient of Variation.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600200"/>
          <a:ext cx="9144001" cy="4533313"/>
        </p:xfrm>
        <a:graphic>
          <a:graphicData uri="http://schemas.openxmlformats.org/drawingml/2006/table">
            <a:tbl>
              <a:tblPr firstRow="1" bandRow="1">
                <a:tableStyleId>{5C22544A-7EE6-4342-B048-85BDC9FD1C3A}</a:tableStyleId>
              </a:tblPr>
              <a:tblGrid>
                <a:gridCol w="762000"/>
                <a:gridCol w="1143000"/>
                <a:gridCol w="5715000"/>
                <a:gridCol w="1524001"/>
              </a:tblGrid>
              <a:tr h="612305">
                <a:tc>
                  <a:txBody>
                    <a:bodyPr/>
                    <a:lstStyle/>
                    <a:p>
                      <a:pPr algn="ctr"/>
                      <a:r>
                        <a:rPr lang="en-US" sz="1600" dirty="0" smtClean="0">
                          <a:latin typeface="Times New Roman" pitchFamily="18" charset="0"/>
                          <a:cs typeface="Times New Roman" pitchFamily="18" charset="0"/>
                        </a:rPr>
                        <a:t>S. no</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Module</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Topics</a:t>
                      </a:r>
                      <a:endParaRPr 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Proposed Date</a:t>
                      </a:r>
                    </a:p>
                    <a:p>
                      <a:pPr algn="ctr"/>
                      <a:endParaRPr lang="en-US" sz="1600" dirty="0">
                        <a:latin typeface="Times New Roman" pitchFamily="18" charset="0"/>
                        <a:cs typeface="Times New Roman" pitchFamily="18" charset="0"/>
                      </a:endParaRPr>
                    </a:p>
                  </a:txBody>
                  <a:tcPr/>
                </a:tc>
              </a:tr>
              <a:tr h="447596">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34</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algn="ctr"/>
                      <a:r>
                        <a:rPr lang="en-IN" sz="1600" b="1" kern="1200" dirty="0" smtClean="0">
                          <a:solidFill>
                            <a:schemeClr val="dk1"/>
                          </a:solidFill>
                          <a:latin typeface="Times New Roman" pitchFamily="18" charset="0"/>
                          <a:ea typeface="+mn-ea"/>
                          <a:cs typeface="Times New Roman" pitchFamily="18" charset="0"/>
                        </a:rPr>
                        <a:t>Correlation, Regression, Index number</a:t>
                      </a:r>
                      <a:endParaRPr lang="en-US" sz="1600" kern="1200" dirty="0" smtClean="0">
                        <a:solidFill>
                          <a:schemeClr val="dk1"/>
                        </a:solidFill>
                        <a:latin typeface="Times New Roman" pitchFamily="18" charset="0"/>
                        <a:ea typeface="+mn-ea"/>
                        <a:cs typeface="Times New Roman" pitchFamily="18" charset="0"/>
                      </a:endParaRPr>
                    </a:p>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54552">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35</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600" kern="1200" dirty="0" smtClean="0">
                          <a:solidFill>
                            <a:schemeClr val="dk1"/>
                          </a:solidFill>
                          <a:latin typeface="Times New Roman" pitchFamily="18" charset="0"/>
                          <a:ea typeface="+mn-ea"/>
                          <a:cs typeface="Times New Roman" pitchFamily="18" charset="0"/>
                        </a:rPr>
                        <a:t>Correlation (Karl Pearson and Spearman’s), Regression Analysis</a:t>
                      </a:r>
                      <a:endParaRPr lang="en-US" sz="16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478823">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36</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kern="1200" dirty="0" smtClean="0">
                          <a:solidFill>
                            <a:schemeClr val="dk1"/>
                          </a:solidFill>
                          <a:latin typeface="Times New Roman" pitchFamily="18" charset="0"/>
                          <a:ea typeface="+mn-ea"/>
                          <a:cs typeface="Times New Roman" pitchFamily="18" charset="0"/>
                        </a:rPr>
                        <a:t>Introduction to Index number, Characteristics of index numbers, Uses of index numbers with practical examples.</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297832">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37</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kern="1200" dirty="0" smtClean="0">
                          <a:solidFill>
                            <a:schemeClr val="dk1"/>
                          </a:solidFill>
                          <a:latin typeface="Times New Roman" pitchFamily="18" charset="0"/>
                          <a:ea typeface="+mn-ea"/>
                          <a:cs typeface="Times New Roman" pitchFamily="18" charset="0"/>
                        </a:rPr>
                        <a:t>Uses of index numbers with practical examples</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a:latin typeface="Times New Roman" pitchFamily="18" charset="0"/>
                        <a:ea typeface="Calibri"/>
                        <a:cs typeface="Times New Roman" pitchFamily="18" charset="0"/>
                      </a:endParaRPr>
                    </a:p>
                  </a:txBody>
                  <a:tcPr marL="68580" marR="68580" marT="0" marB="0"/>
                </a:tc>
              </a:tr>
              <a:tr h="354749">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38</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Practical</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354749">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39</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Practical</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354749">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40</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Practical</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a:latin typeface="Times New Roman" pitchFamily="18" charset="0"/>
                        <a:ea typeface="Calibri"/>
                        <a:cs typeface="Times New Roman" pitchFamily="18" charset="0"/>
                      </a:endParaRPr>
                    </a:p>
                  </a:txBody>
                  <a:tcPr marL="68580" marR="68580" marT="0" marB="0"/>
                </a:tc>
              </a:tr>
              <a:tr h="354749">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41</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Practical</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354749">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42</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Practical</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r h="354749">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43</a:t>
                      </a: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IV</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ea typeface="Calibri"/>
                          <a:cs typeface="Times New Roman" pitchFamily="18" charset="0"/>
                        </a:rPr>
                        <a:t>Practical</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
        <p:nvSpPr>
          <p:cNvPr id="2" name="Title 1"/>
          <p:cNvSpPr>
            <a:spLocks noGrp="1"/>
          </p:cNvSpPr>
          <p:nvPr>
            <p:ph type="title"/>
          </p:nvPr>
        </p:nvSpPr>
        <p:spPr/>
        <p:txBody>
          <a:bodyPr/>
          <a:lstStyle/>
          <a:p>
            <a:r>
              <a:rPr lang="en-US" b="1" u="sng" dirty="0" smtClean="0"/>
              <a:t>LECTURE PLAN MODULE- IV</a:t>
            </a:r>
            <a:endParaRPr lang="en-US"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98637"/>
            <a:ext cx="8229600" cy="4525963"/>
          </a:xfrm>
        </p:spPr>
        <p:txBody>
          <a:bodyPr>
            <a:normAutofit fontScale="62500" lnSpcReduction="20000"/>
          </a:bodyPr>
          <a:lstStyle/>
          <a:p>
            <a:pPr fontAlgn="base">
              <a:buNone/>
            </a:pPr>
            <a:r>
              <a:rPr lang="en-US" b="1" dirty="0" smtClean="0">
                <a:solidFill>
                  <a:srgbClr val="000000"/>
                </a:solidFill>
                <a:latin typeface="Times New Roman" pitchFamily="18" charset="0"/>
                <a:cs typeface="Times New Roman" pitchFamily="18" charset="0"/>
              </a:rPr>
              <a:t>2. Decision Centered </a:t>
            </a:r>
            <a:r>
              <a:rPr lang="en-US" b="1" dirty="0" smtClean="0">
                <a:solidFill>
                  <a:srgbClr val="000000"/>
                </a:solidFill>
                <a:latin typeface="Times New Roman" pitchFamily="18" charset="0"/>
                <a:cs typeface="Times New Roman" pitchFamily="18" charset="0"/>
              </a:rPr>
              <a:t>Approach: </a:t>
            </a:r>
            <a:r>
              <a:rPr lang="en-US" dirty="0" smtClean="0">
                <a:solidFill>
                  <a:srgbClr val="424142"/>
                </a:solidFill>
                <a:latin typeface="Times New Roman" pitchFamily="18" charset="0"/>
                <a:cs typeface="Times New Roman" pitchFamily="18" charset="0"/>
              </a:rPr>
              <a:t>The </a:t>
            </a:r>
            <a:r>
              <a:rPr lang="en-US" dirty="0" smtClean="0">
                <a:solidFill>
                  <a:srgbClr val="424142"/>
                </a:solidFill>
                <a:latin typeface="Times New Roman" pitchFamily="18" charset="0"/>
                <a:cs typeface="Times New Roman" pitchFamily="18" charset="0"/>
              </a:rPr>
              <a:t>quantitative approach assumes the availability of adequate in­formation and time for analysis of information using some model. However, the decision making environment in business organisa­tions is far from ideal in this regard.</a:t>
            </a:r>
          </a:p>
          <a:p>
            <a:pPr fontAlgn="base">
              <a:buNone/>
            </a:pPr>
            <a:r>
              <a:rPr lang="en-US" b="1" dirty="0" smtClean="0">
                <a:solidFill>
                  <a:srgbClr val="000000"/>
                </a:solidFill>
                <a:latin typeface="Times New Roman" pitchFamily="18" charset="0"/>
                <a:cs typeface="Times New Roman" pitchFamily="18" charset="0"/>
              </a:rPr>
              <a:t>3. Managerial Roles </a:t>
            </a:r>
            <a:r>
              <a:rPr lang="en-US" b="1" dirty="0" smtClean="0">
                <a:solidFill>
                  <a:srgbClr val="000000"/>
                </a:solidFill>
                <a:latin typeface="Times New Roman" pitchFamily="18" charset="0"/>
                <a:cs typeface="Times New Roman" pitchFamily="18" charset="0"/>
              </a:rPr>
              <a:t>Approach: </a:t>
            </a:r>
            <a:r>
              <a:rPr lang="en-US" b="1" dirty="0" smtClean="0">
                <a:solidFill>
                  <a:srgbClr val="424142"/>
                </a:solidFill>
                <a:latin typeface="Times New Roman" pitchFamily="18" charset="0"/>
                <a:cs typeface="Times New Roman" pitchFamily="18" charset="0"/>
              </a:rPr>
              <a:t>Another </a:t>
            </a:r>
            <a:r>
              <a:rPr lang="en-US" b="1" dirty="0" smtClean="0">
                <a:solidFill>
                  <a:srgbClr val="424142"/>
                </a:solidFill>
                <a:latin typeface="Times New Roman" pitchFamily="18" charset="0"/>
                <a:cs typeface="Times New Roman" pitchFamily="18" charset="0"/>
              </a:rPr>
              <a:t>model of managerial decision making that is now gaining acceptability was originally suggested by Henry </a:t>
            </a:r>
            <a:r>
              <a:rPr lang="en-US" b="1" dirty="0" err="1" smtClean="0">
                <a:solidFill>
                  <a:srgbClr val="424142"/>
                </a:solidFill>
                <a:latin typeface="Times New Roman" pitchFamily="18" charset="0"/>
                <a:cs typeface="Times New Roman" pitchFamily="18" charset="0"/>
              </a:rPr>
              <a:t>Mintzberg.Accord­ing</a:t>
            </a:r>
            <a:r>
              <a:rPr lang="en-US" b="1" dirty="0" smtClean="0">
                <a:solidFill>
                  <a:srgbClr val="424142"/>
                </a:solidFill>
                <a:latin typeface="Times New Roman" pitchFamily="18" charset="0"/>
                <a:cs typeface="Times New Roman" pitchFamily="18" charset="0"/>
              </a:rPr>
              <a:t> to his model, a manager plays the following three basic roles:</a:t>
            </a:r>
            <a:endParaRPr lang="en-US" dirty="0" smtClean="0">
              <a:solidFill>
                <a:srgbClr val="424142"/>
              </a:solidFill>
              <a:latin typeface="Times New Roman" pitchFamily="18" charset="0"/>
              <a:cs typeface="Times New Roman" pitchFamily="18" charset="0"/>
            </a:endParaRPr>
          </a:p>
          <a:p>
            <a:pPr fontAlgn="base">
              <a:buNone/>
            </a:pPr>
            <a:r>
              <a:rPr lang="en-US" b="1" dirty="0" smtClean="0">
                <a:solidFill>
                  <a:srgbClr val="000000"/>
                </a:solidFill>
                <a:latin typeface="Times New Roman" pitchFamily="18" charset="0"/>
                <a:cs typeface="Times New Roman" pitchFamily="18" charset="0"/>
              </a:rPr>
              <a:t>Interpersonal </a:t>
            </a:r>
            <a:r>
              <a:rPr lang="en-US" b="1" dirty="0" smtClean="0">
                <a:solidFill>
                  <a:srgbClr val="000000"/>
                </a:solidFill>
                <a:latin typeface="Times New Roman" pitchFamily="18" charset="0"/>
                <a:cs typeface="Times New Roman" pitchFamily="18" charset="0"/>
              </a:rPr>
              <a:t>role: </a:t>
            </a:r>
            <a:r>
              <a:rPr lang="en-US" dirty="0" smtClean="0">
                <a:solidFill>
                  <a:srgbClr val="424142"/>
                </a:solidFill>
                <a:latin typeface="Times New Roman" pitchFamily="18" charset="0"/>
                <a:cs typeface="Times New Roman" pitchFamily="18" charset="0"/>
              </a:rPr>
              <a:t>A </a:t>
            </a:r>
            <a:r>
              <a:rPr lang="en-US" dirty="0" smtClean="0">
                <a:solidFill>
                  <a:srgbClr val="424142"/>
                </a:solidFill>
                <a:latin typeface="Times New Roman" pitchFamily="18" charset="0"/>
                <a:cs typeface="Times New Roman" pitchFamily="18" charset="0"/>
              </a:rPr>
              <a:t>manager plays the role of a leader of his sub­ordinates, maintains liaison with the external environment and plays the role of figurehead as and when occasions arise.</a:t>
            </a:r>
          </a:p>
          <a:p>
            <a:pPr fontAlgn="base">
              <a:buNone/>
            </a:pPr>
            <a:r>
              <a:rPr lang="en-US" b="1" dirty="0" smtClean="0">
                <a:solidFill>
                  <a:srgbClr val="000000"/>
                </a:solidFill>
                <a:latin typeface="Times New Roman" pitchFamily="18" charset="0"/>
                <a:cs typeface="Times New Roman" pitchFamily="18" charset="0"/>
              </a:rPr>
              <a:t>Information </a:t>
            </a:r>
            <a:r>
              <a:rPr lang="en-US" b="1" dirty="0" smtClean="0">
                <a:solidFill>
                  <a:srgbClr val="000000"/>
                </a:solidFill>
                <a:latin typeface="Times New Roman" pitchFamily="18" charset="0"/>
                <a:cs typeface="Times New Roman" pitchFamily="18" charset="0"/>
              </a:rPr>
              <a:t>role: </a:t>
            </a:r>
            <a:r>
              <a:rPr lang="en-US" dirty="0" smtClean="0">
                <a:solidFill>
                  <a:srgbClr val="424142"/>
                </a:solidFill>
                <a:latin typeface="Times New Roman" pitchFamily="18" charset="0"/>
                <a:cs typeface="Times New Roman" pitchFamily="18" charset="0"/>
              </a:rPr>
              <a:t>His </a:t>
            </a:r>
            <a:r>
              <a:rPr lang="en-US" dirty="0" smtClean="0">
                <a:solidFill>
                  <a:srgbClr val="424142"/>
                </a:solidFill>
                <a:latin typeface="Times New Roman" pitchFamily="18" charset="0"/>
                <a:cs typeface="Times New Roman" pitchFamily="18" charset="0"/>
              </a:rPr>
              <a:t>information role includes the responsibility of managing information in the organisation. He is responsible for making information available within the organisation and should be able to communicate the state of affairs to the external environment.</a:t>
            </a:r>
          </a:p>
          <a:p>
            <a:pPr fontAlgn="base">
              <a:buNone/>
            </a:pPr>
            <a:r>
              <a:rPr lang="en-US" b="1" dirty="0" smtClean="0">
                <a:solidFill>
                  <a:srgbClr val="000000"/>
                </a:solidFill>
                <a:latin typeface="Times New Roman" pitchFamily="18" charset="0"/>
                <a:cs typeface="Times New Roman" pitchFamily="18" charset="0"/>
              </a:rPr>
              <a:t>Decision </a:t>
            </a:r>
            <a:r>
              <a:rPr lang="en-US" b="1" dirty="0" smtClean="0">
                <a:solidFill>
                  <a:srgbClr val="000000"/>
                </a:solidFill>
                <a:latin typeface="Times New Roman" pitchFamily="18" charset="0"/>
                <a:cs typeface="Times New Roman" pitchFamily="18" charset="0"/>
              </a:rPr>
              <a:t>role: </a:t>
            </a:r>
            <a:r>
              <a:rPr lang="en-US" dirty="0" smtClean="0">
                <a:solidFill>
                  <a:srgbClr val="424142"/>
                </a:solidFill>
                <a:latin typeface="Times New Roman" pitchFamily="18" charset="0"/>
                <a:cs typeface="Times New Roman" pitchFamily="18" charset="0"/>
              </a:rPr>
              <a:t>A </a:t>
            </a:r>
            <a:r>
              <a:rPr lang="en-US" dirty="0" smtClean="0">
                <a:solidFill>
                  <a:srgbClr val="424142"/>
                </a:solidFill>
                <a:latin typeface="Times New Roman" pitchFamily="18" charset="0"/>
                <a:cs typeface="Times New Roman" pitchFamily="18" charset="0"/>
              </a:rPr>
              <a:t>manager is supposed to take decision for bring­ing about changes in the light of changes </a:t>
            </a:r>
            <a:r>
              <a:rPr lang="en-US" dirty="0" smtClean="0">
                <a:solidFill>
                  <a:srgbClr val="424142"/>
                </a:solidFill>
                <a:latin typeface="Times New Roman" pitchFamily="18" charset="0"/>
                <a:cs typeface="Times New Roman" pitchFamily="18" charset="0"/>
              </a:rPr>
              <a:t>in </a:t>
            </a:r>
            <a:r>
              <a:rPr lang="en-US" dirty="0" smtClean="0">
                <a:latin typeface="Times New Roman" pitchFamily="18" charset="0"/>
                <a:cs typeface="Times New Roman" pitchFamily="18" charset="0"/>
              </a:rPr>
              <a:t> in the environment. He should make decisions in case any problem arises, i.e. he should take up the role of a disturbance handler.</a:t>
            </a:r>
            <a:endParaRPr lang="en-US" dirty="0" smtClean="0">
              <a:solidFill>
                <a:srgbClr val="424142"/>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Title 3"/>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Overview of Mathematical basis of managerial decision making</a:t>
            </a: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85000" lnSpcReduction="10000"/>
          </a:bodyPr>
          <a:lstStyle/>
          <a:p>
            <a:pPr>
              <a:buNone/>
            </a:pPr>
            <a:r>
              <a:rPr lang="en-US" dirty="0" smtClean="0">
                <a:latin typeface="Times New Roman" pitchFamily="18" charset="0"/>
                <a:cs typeface="Times New Roman" pitchFamily="18" charset="0"/>
              </a:rPr>
              <a:t>The most commonly used techniques for investigating the relationship between two quantitative variables are correlation and linear regression. Correlation quantifies the strength of the linear relationship between a pair of variables, whereas regression expresses the relationship in the form of an equation. For example, in patients attending an accident and emergency unit (A&amp;E), we could use correlation and regression to determine whether there is a relationship between age and urea level, and whether the level of urea can be predicted for a given age.</a:t>
            </a:r>
          </a:p>
          <a:p>
            <a:pPr>
              <a:buNone/>
            </a:pPr>
            <a:r>
              <a:rPr lang="en-US" dirty="0" smtClean="0">
                <a:latin typeface="Times New Roman" pitchFamily="18" charset="0"/>
                <a:cs typeface="Times New Roman" pitchFamily="18" charset="0"/>
              </a:rPr>
              <a:t>Regression- In the A&amp;E example we are interested in the effect of age (the predictor or x variable) on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urea (the response or y variable). We want to estimate the underlying linear relationship so that we can predict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urea (and hence urea) for a given age. Regression can be used to find the equation of this line. This line is usually referred to as the regression line.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Correlation and Regression Analysis</a:t>
            </a:r>
            <a:endParaRPr lang="en-US" b="1"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lstStyle/>
          <a:p>
            <a:r>
              <a:rPr lang="en-US" dirty="0" smtClean="0">
                <a:latin typeface="Times New Roman" pitchFamily="18" charset="0"/>
                <a:cs typeface="Times New Roman" pitchFamily="18" charset="0"/>
              </a:rPr>
              <a:t>It is used in </a:t>
            </a:r>
            <a:r>
              <a:rPr lang="en-US" b="1" dirty="0" smtClean="0">
                <a:latin typeface="Times New Roman" pitchFamily="18" charset="0"/>
                <a:cs typeface="Times New Roman" pitchFamily="18" charset="0"/>
              </a:rPr>
              <a:t>deriving precisely the degree, </a:t>
            </a:r>
          </a:p>
          <a:p>
            <a:r>
              <a:rPr lang="en-US" b="1" dirty="0" smtClean="0">
                <a:latin typeface="Times New Roman" pitchFamily="18" charset="0"/>
                <a:cs typeface="Times New Roman" pitchFamily="18" charset="0"/>
              </a:rPr>
              <a:t>and direction of relationship between variables like price and demand, </a:t>
            </a:r>
          </a:p>
          <a:p>
            <a:r>
              <a:rPr lang="en-US" b="1" dirty="0" smtClean="0">
                <a:latin typeface="Times New Roman" pitchFamily="18" charset="0"/>
                <a:cs typeface="Times New Roman" pitchFamily="18" charset="0"/>
              </a:rPr>
              <a:t>advertising expenditure and sales,</a:t>
            </a:r>
          </a:p>
          <a:p>
            <a:r>
              <a:rPr lang="en-US" b="1" dirty="0" smtClean="0">
                <a:latin typeface="Times New Roman" pitchFamily="18" charset="0"/>
                <a:cs typeface="Times New Roman" pitchFamily="18" charset="0"/>
              </a:rPr>
              <a:t> rainfalls and crops yield</a:t>
            </a:r>
            <a:r>
              <a:rPr lang="en-US" dirty="0" smtClean="0">
                <a:latin typeface="Times New Roman" pitchFamily="18" charset="0"/>
                <a:cs typeface="Times New Roman" pitchFamily="18" charset="0"/>
              </a:rPr>
              <a:t> etc</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2" name="Title 1"/>
          <p:cNvSpPr>
            <a:spLocks noGrp="1"/>
          </p:cNvSpPr>
          <p:nvPr>
            <p:ph type="title"/>
          </p:nvPr>
        </p:nvSpPr>
        <p:spPr/>
        <p:txBody>
          <a:bodyPr/>
          <a:lstStyle/>
          <a:p>
            <a:r>
              <a:rPr lang="en-IN" b="1" u="sng" dirty="0" smtClean="0">
                <a:latin typeface="Times New Roman"/>
                <a:ea typeface="Calibri"/>
                <a:cs typeface="Mangal"/>
              </a:rPr>
              <a:t>Uses of correlation</a:t>
            </a:r>
            <a:endParaRPr lang="en-US" b="1" u="sng"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70000" lnSpcReduction="20000"/>
          </a:bodyPr>
          <a:lstStyle/>
          <a:p>
            <a:pPr>
              <a:buNone/>
            </a:pPr>
            <a:r>
              <a:rPr lang="en-US" dirty="0" smtClean="0">
                <a:latin typeface="Times New Roman" pitchFamily="18" charset="0"/>
                <a:cs typeface="Times New Roman" pitchFamily="18" charset="0"/>
              </a:rPr>
              <a:t>“Probable error” refers to the distance from the mean that bounds 50% of the probability mass. For asymmetric distributions, the distance on one side of the mean is generally not equal to the distance on the other side, but each distance bounds 25% of the probability mass bounded on the other side by the mean. For a Gaussian distribution, which is symmetric, the distance from the mean is about 0.6745 sigma.</a:t>
            </a:r>
          </a:p>
          <a:p>
            <a:pPr>
              <a:buNone/>
            </a:pPr>
            <a:r>
              <a:rPr lang="en-US" dirty="0" smtClean="0">
                <a:latin typeface="Times New Roman" pitchFamily="18" charset="0"/>
                <a:cs typeface="Times New Roman" pitchFamily="18" charset="0"/>
              </a:rPr>
              <a:t>Classical probability theory is essential to measurement theory in the physical sciences. Random variables are used to represent unknown errors which are implicit in all nontrivial measurements. Hence the association between random variables and errors.</a:t>
            </a:r>
          </a:p>
          <a:p>
            <a:pPr>
              <a:buNone/>
            </a:pPr>
            <a:r>
              <a:rPr lang="en-US" dirty="0" smtClean="0">
                <a:latin typeface="Times New Roman" pitchFamily="18" charset="0"/>
                <a:cs typeface="Times New Roman" pitchFamily="18" charset="0"/>
              </a:rPr>
              <a:t>The ordinary correlation coefficient is a function defined in a specific way on the sample space of a random variable, hence it is what is called a “statistic”. A common goal of sample statistics is to estimate the properties of the population from which the sample was drawn. For example, the sample mean is used as an estimator of the population mean; random fluctuations occurring in the process of drawing the sample from the population cause uncertainties in the accuracy of estimators computed from the sample.</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Probable error</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4952999"/>
          </a:xfrm>
        </p:spPr>
        <p:txBody>
          <a:bodyPr>
            <a:noAutofit/>
          </a:bodyPr>
          <a:lstStyle/>
          <a:p>
            <a:pPr>
              <a:buNone/>
            </a:pPr>
            <a:r>
              <a:rPr lang="en-US" sz="1600" b="1" dirty="0" smtClean="0">
                <a:latin typeface="Times New Roman" pitchFamily="18" charset="0"/>
                <a:cs typeface="Times New Roman" pitchFamily="18" charset="0"/>
              </a:rPr>
              <a:t>High and Low Correlation- </a:t>
            </a:r>
            <a:r>
              <a:rPr lang="en-US" sz="1600" dirty="0" smtClean="0">
                <a:latin typeface="Times New Roman" pitchFamily="18" charset="0"/>
                <a:cs typeface="Times New Roman" pitchFamily="18" charset="0"/>
              </a:rPr>
              <a:t>High correlation describes a stronger correlation between two variables, wherein a change in the first has a close association with a change in the second. Low correlation describes a weaker correlation, meaning that the two variables are probably not related.</a:t>
            </a:r>
          </a:p>
          <a:p>
            <a:pPr>
              <a:buNone/>
            </a:pPr>
            <a:r>
              <a:rPr lang="en-US" sz="1600" b="1" dirty="0" smtClean="0">
                <a:latin typeface="Times New Roman" pitchFamily="18" charset="0"/>
                <a:cs typeface="Times New Roman" pitchFamily="18" charset="0"/>
              </a:rPr>
              <a:t>Positive, Negative, and No Correlation- </a:t>
            </a:r>
            <a:r>
              <a:rPr lang="en-US" sz="1600" dirty="0" smtClean="0">
                <a:latin typeface="Times New Roman" pitchFamily="18" charset="0"/>
                <a:cs typeface="Times New Roman" pitchFamily="18" charset="0"/>
              </a:rPr>
              <a:t>A correlation in statistics denotes a linear relationship. A </a:t>
            </a:r>
            <a:r>
              <a:rPr lang="en-US" sz="1600" b="1" dirty="0" smtClean="0">
                <a:latin typeface="Times New Roman" pitchFamily="18" charset="0"/>
                <a:cs typeface="Times New Roman" pitchFamily="18" charset="0"/>
              </a:rPr>
              <a:t>positive correlation</a:t>
            </a:r>
            <a:r>
              <a:rPr lang="en-US" sz="1600" dirty="0" smtClean="0">
                <a:latin typeface="Times New Roman" pitchFamily="18" charset="0"/>
                <a:cs typeface="Times New Roman" pitchFamily="18" charset="0"/>
              </a:rPr>
              <a:t> means that this linear relationship is positive, and the two variables increase or decrease in the same direction. A </a:t>
            </a:r>
            <a:r>
              <a:rPr lang="en-US" sz="1600" b="1" dirty="0" smtClean="0">
                <a:latin typeface="Times New Roman" pitchFamily="18" charset="0"/>
                <a:cs typeface="Times New Roman" pitchFamily="18" charset="0"/>
              </a:rPr>
              <a:t>negative correlation</a:t>
            </a:r>
            <a:r>
              <a:rPr lang="en-US" sz="1600" dirty="0" smtClean="0">
                <a:latin typeface="Times New Roman" pitchFamily="18" charset="0"/>
                <a:cs typeface="Times New Roman" pitchFamily="18" charset="0"/>
              </a:rPr>
              <a:t> is just the opposite, wherein the relationship line has a negative slope and the variables change in opposite directions (</a:t>
            </a:r>
            <a:r>
              <a:rPr lang="en-US" sz="1600" dirty="0" err="1" smtClean="0">
                <a:latin typeface="Times New Roman" pitchFamily="18" charset="0"/>
                <a:cs typeface="Times New Roman" pitchFamily="18" charset="0"/>
              </a:rPr>
              <a:t>i.e</a:t>
            </a:r>
            <a:r>
              <a:rPr lang="en-US" sz="1600" dirty="0" smtClean="0">
                <a:latin typeface="Times New Roman" pitchFamily="18" charset="0"/>
                <a:cs typeface="Times New Roman" pitchFamily="18" charset="0"/>
              </a:rPr>
              <a:t>, one variable decreases while the other increases). </a:t>
            </a:r>
            <a:r>
              <a:rPr lang="en-US" sz="1600" b="1" dirty="0" smtClean="0">
                <a:latin typeface="Times New Roman" pitchFamily="18" charset="0"/>
                <a:cs typeface="Times New Roman" pitchFamily="18" charset="0"/>
              </a:rPr>
              <a:t>No correlation</a:t>
            </a:r>
            <a:r>
              <a:rPr lang="en-US" sz="1600" dirty="0" smtClean="0">
                <a:latin typeface="Times New Roman" pitchFamily="18" charset="0"/>
                <a:cs typeface="Times New Roman" pitchFamily="18" charset="0"/>
              </a:rPr>
              <a:t> simply means that the variables behave very differently and thus, have no linear relationship.</a:t>
            </a:r>
          </a:p>
          <a:p>
            <a:pPr>
              <a:buNone/>
            </a:pPr>
            <a:r>
              <a:rPr lang="en-US" sz="1600" dirty="0" smtClean="0">
                <a:latin typeface="Times New Roman" pitchFamily="18" charset="0"/>
                <a:cs typeface="Times New Roman" pitchFamily="18" charset="0"/>
              </a:rPr>
              <a:t>Positive, Negative, and No Correlation: Graphical Representations. When r is greater than zero, the correlation is positive. When r is less than zero, the correlation is negative. When r = 0, there is no correlation.</a:t>
            </a:r>
          </a:p>
          <a:p>
            <a:pPr>
              <a:buNone/>
            </a:pPr>
            <a:r>
              <a:rPr lang="en-US" sz="1600" dirty="0" smtClean="0">
                <a:latin typeface="Times New Roman" pitchFamily="18" charset="0"/>
                <a:cs typeface="Times New Roman" pitchFamily="18" charset="0"/>
              </a:rPr>
              <a:t>As the corresponding graphs show, we can conclude the following correlations:</a:t>
            </a:r>
          </a:p>
          <a:p>
            <a:pPr>
              <a:buNone/>
            </a:pPr>
            <a:r>
              <a:rPr lang="en-US" sz="1600" dirty="0" smtClean="0">
                <a:latin typeface="Times New Roman" pitchFamily="18" charset="0"/>
                <a:cs typeface="Times New Roman" pitchFamily="18" charset="0"/>
              </a:rPr>
              <a:t>temperature and ice cream sales: the hotter the day, the higher the ice cream sales. This is a positive correlation.</a:t>
            </a:r>
          </a:p>
          <a:p>
            <a:pPr>
              <a:buNone/>
            </a:pPr>
            <a:r>
              <a:rPr lang="en-US" sz="1600" dirty="0" smtClean="0">
                <a:latin typeface="Times New Roman" pitchFamily="18" charset="0"/>
                <a:cs typeface="Times New Roman" pitchFamily="18" charset="0"/>
              </a:rPr>
              <a:t>length of workout and body mass index (BMI): the longer the workout, the lower the BMI. This is a negative correlation.</a:t>
            </a:r>
          </a:p>
          <a:p>
            <a:pPr>
              <a:buNone/>
            </a:pPr>
            <a:r>
              <a:rPr lang="en-US" sz="1600" dirty="0" smtClean="0">
                <a:latin typeface="Times New Roman" pitchFamily="18" charset="0"/>
                <a:cs typeface="Times New Roman" pitchFamily="18" charset="0"/>
              </a:rPr>
              <a:t>shoe size and hair color: show size has no relation to hair color. This has no correlation</a:t>
            </a:r>
            <a:r>
              <a:rPr lang="en-US"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
        <p:nvSpPr>
          <p:cNvPr id="2" name="Title 1"/>
          <p:cNvSpPr>
            <a:spLocks noGrp="1"/>
          </p:cNvSpPr>
          <p:nvPr>
            <p:ph type="title"/>
          </p:nvPr>
        </p:nvSpPr>
        <p:spPr/>
        <p:txBody>
          <a:bodyPr/>
          <a:lstStyle/>
          <a:p>
            <a:r>
              <a:rPr lang="en-IN" b="1" u="sng" dirty="0" smtClean="0">
                <a:latin typeface="Times New Roman"/>
                <a:ea typeface="Calibri"/>
                <a:cs typeface="Mangal"/>
              </a:rPr>
              <a:t>Types of correlation</a:t>
            </a:r>
            <a:endParaRPr lang="en-US" b="1" u="sng"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2800" b="1" dirty="0" smtClean="0">
                <a:latin typeface="Times New Roman" pitchFamily="18" charset="0"/>
                <a:cs typeface="Times New Roman" pitchFamily="18" charset="0"/>
              </a:rPr>
              <a:t>Correlation Coefficient</a:t>
            </a:r>
          </a:p>
          <a:p>
            <a:pPr>
              <a:buNone/>
            </a:pPr>
            <a:r>
              <a:rPr lang="en-US" sz="2800" dirty="0" smtClean="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correlation coefficient</a:t>
            </a:r>
            <a:r>
              <a:rPr lang="en-US" sz="2800" dirty="0" smtClean="0">
                <a:latin typeface="Times New Roman" pitchFamily="18" charset="0"/>
                <a:cs typeface="Times New Roman" pitchFamily="18" charset="0"/>
              </a:rPr>
              <a:t> is an important statistical indicator of a correlation and how the two variables are indeed correlated (or not). This is a value denoted by the letter </a:t>
            </a:r>
            <a:r>
              <a:rPr lang="en-US" sz="2800" i="1" dirty="0" smtClean="0">
                <a:latin typeface="Times New Roman" pitchFamily="18" charset="0"/>
                <a:cs typeface="Times New Roman" pitchFamily="18" charset="0"/>
              </a:rPr>
              <a:t>r</a:t>
            </a:r>
            <a:r>
              <a:rPr lang="en-US" sz="2800" dirty="0" smtClean="0">
                <a:latin typeface="Times New Roman" pitchFamily="18" charset="0"/>
                <a:cs typeface="Times New Roman" pitchFamily="18" charset="0"/>
              </a:rPr>
              <a:t>, and it ranges between -1 and +1.</a:t>
            </a:r>
          </a:p>
          <a:p>
            <a:pPr>
              <a:buNone/>
            </a:pPr>
            <a:r>
              <a:rPr lang="en-US" sz="2800" i="1" dirty="0" smtClean="0">
                <a:latin typeface="Times New Roman" pitchFamily="18" charset="0"/>
                <a:cs typeface="Times New Roman" pitchFamily="18" charset="0"/>
              </a:rPr>
              <a:t>r</a:t>
            </a:r>
            <a:r>
              <a:rPr lang="en-US" sz="2800" dirty="0" smtClean="0">
                <a:latin typeface="Times New Roman" pitchFamily="18" charset="0"/>
                <a:cs typeface="Times New Roman" pitchFamily="18" charset="0"/>
              </a:rPr>
              <a:t> &lt; 0 implies negative correlation</a:t>
            </a:r>
          </a:p>
          <a:p>
            <a:pPr>
              <a:buNone/>
            </a:pPr>
            <a:r>
              <a:rPr lang="en-US" sz="2800" i="1" dirty="0" smtClean="0">
                <a:latin typeface="Times New Roman" pitchFamily="18" charset="0"/>
                <a:cs typeface="Times New Roman" pitchFamily="18" charset="0"/>
              </a:rPr>
              <a:t>r</a:t>
            </a:r>
            <a:r>
              <a:rPr lang="en-US" sz="2800" dirty="0" smtClean="0">
                <a:latin typeface="Times New Roman" pitchFamily="18" charset="0"/>
                <a:cs typeface="Times New Roman" pitchFamily="18" charset="0"/>
              </a:rPr>
              <a:t> &gt; 0 implies positive correlation</a:t>
            </a:r>
          </a:p>
          <a:p>
            <a:pPr>
              <a:buNone/>
            </a:pPr>
            <a:r>
              <a:rPr lang="en-US" sz="2800" i="1" dirty="0" smtClean="0">
                <a:latin typeface="Times New Roman" pitchFamily="18" charset="0"/>
                <a:cs typeface="Times New Roman" pitchFamily="18" charset="0"/>
              </a:rPr>
              <a:t>r</a:t>
            </a:r>
            <a:r>
              <a:rPr lang="en-US" sz="2800" dirty="0" smtClean="0">
                <a:latin typeface="Times New Roman" pitchFamily="18" charset="0"/>
                <a:cs typeface="Times New Roman" pitchFamily="18" charset="0"/>
              </a:rPr>
              <a:t> = 0 implies no correlation</a:t>
            </a:r>
          </a:p>
          <a:p>
            <a:pPr>
              <a:buNone/>
            </a:pPr>
            <a:r>
              <a:rPr lang="en-US" sz="2800" dirty="0" smtClean="0">
                <a:latin typeface="Times New Roman" pitchFamily="18" charset="0"/>
                <a:cs typeface="Times New Roman" pitchFamily="18" charset="0"/>
              </a:rPr>
              <a:t>For example, if the hot days and ice cream sales correlation coefficient was found to be 0.8, this means that the correlation between the two variables is positive and strong.</a:t>
            </a:r>
          </a:p>
          <a:p>
            <a:pPr>
              <a:buNone/>
            </a:pPr>
            <a:endParaRPr lang="en-US" sz="28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sp>
        <p:nvSpPr>
          <p:cNvPr id="4" name="Title 3"/>
          <p:cNvSpPr>
            <a:spLocks noGrp="1"/>
          </p:cNvSpPr>
          <p:nvPr>
            <p:ph type="title"/>
          </p:nvPr>
        </p:nvSpPr>
        <p:spPr/>
        <p:txBody>
          <a:bodyPr/>
          <a:lstStyle/>
          <a:p>
            <a:r>
              <a:rPr lang="en-IN" u="sng" dirty="0" smtClean="0">
                <a:latin typeface="Times New Roman"/>
                <a:ea typeface="Calibri"/>
                <a:cs typeface="Mangal"/>
              </a:rPr>
              <a:t>Types of correlation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If the two variables are increasing or decreasing in parallel then they have a positive correlation between them and if one of the variables is increasing and another one is decreasing then they have a negative correlation with each other. If the change of one variable has no effect on another variable then they have a zero correlation between them</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Pearson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Spearman correlation?</a:t>
            </a:r>
          </a:p>
          <a:p>
            <a:pPr>
              <a:buNone/>
            </a:pPr>
            <a:r>
              <a:rPr lang="en-US" dirty="0" smtClean="0">
                <a:latin typeface="Times New Roman" pitchFamily="18" charset="0"/>
                <a:cs typeface="Times New Roman" pitchFamily="18" charset="0"/>
              </a:rPr>
              <a:t>Both Pearson and Spearman are used for measuring the correlation but the difference between them lies in the kind of analysis we want.</a:t>
            </a:r>
          </a:p>
          <a:p>
            <a:pPr>
              <a:buNone/>
            </a:pPr>
            <a:r>
              <a:rPr lang="en-US" dirty="0" smtClean="0">
                <a:latin typeface="Times New Roman" pitchFamily="18" charset="0"/>
                <a:cs typeface="Times New Roman" pitchFamily="18" charset="0"/>
              </a:rPr>
              <a:t>Pearson correlation: Pearson correlation evaluates the linear relationship between two continuous variables.</a:t>
            </a:r>
          </a:p>
          <a:p>
            <a:pPr>
              <a:buNone/>
            </a:pPr>
            <a:r>
              <a:rPr lang="en-US" dirty="0" smtClean="0">
                <a:latin typeface="Times New Roman" pitchFamily="18" charset="0"/>
                <a:cs typeface="Times New Roman" pitchFamily="18" charset="0"/>
              </a:rPr>
              <a:t>Spearman correlation: Spearman correlation evaluates the monotonic relationship. The Spearman correlation coefficient is based on the ranked values for each variable rather than the raw data</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45</a:t>
            </a:fld>
            <a:endParaRPr lang="en-US"/>
          </a:p>
        </p:txBody>
      </p:sp>
      <p:sp>
        <p:nvSpPr>
          <p:cNvPr id="4" name="Title 3"/>
          <p:cNvSpPr>
            <a:spLocks noGrp="1"/>
          </p:cNvSpPr>
          <p:nvPr>
            <p:ph type="title"/>
          </p:nvPr>
        </p:nvSpPr>
        <p:spPr>
          <a:xfrm>
            <a:off x="0" y="274638"/>
            <a:ext cx="9144000" cy="1143000"/>
          </a:xfrm>
        </p:spPr>
        <p:txBody>
          <a:bodyPr>
            <a:normAutofit/>
          </a:bodyPr>
          <a:lstStyle/>
          <a:p>
            <a:r>
              <a:rPr lang="en-IN" sz="3600" dirty="0" smtClean="0">
                <a:solidFill>
                  <a:schemeClr val="dk1"/>
                </a:solidFill>
                <a:latin typeface="Times New Roman" pitchFamily="18" charset="0"/>
                <a:cs typeface="Times New Roman" pitchFamily="18" charset="0"/>
              </a:rPr>
              <a:t>Correlation (Karl Pearson and Spearman’s</a:t>
            </a:r>
            <a:r>
              <a:rPr lang="en-IN" sz="3600" dirty="0" smtClean="0">
                <a:solidFill>
                  <a:schemeClr val="dk1"/>
                </a:solidFill>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41437"/>
            <a:ext cx="8686800" cy="4525963"/>
          </a:xfrm>
        </p:spPr>
        <p:txBody>
          <a:bodyPr>
            <a:noAutofit/>
          </a:bodyPr>
          <a:lstStyle/>
          <a:p>
            <a:pPr>
              <a:buNone/>
            </a:pPr>
            <a:r>
              <a:rPr lang="en-US" sz="1800" dirty="0" smtClean="0">
                <a:latin typeface="Times New Roman" pitchFamily="18" charset="0"/>
                <a:cs typeface="Times New Roman" pitchFamily="18" charset="0"/>
              </a:rPr>
              <a:t>In statistical modeling, </a:t>
            </a:r>
            <a:r>
              <a:rPr lang="en-US" sz="1800" b="1" dirty="0" smtClean="0">
                <a:latin typeface="Times New Roman" pitchFamily="18" charset="0"/>
                <a:cs typeface="Times New Roman" pitchFamily="18" charset="0"/>
              </a:rPr>
              <a:t>regression analysis</a:t>
            </a:r>
            <a:r>
              <a:rPr lang="en-US" sz="1800" dirty="0" smtClean="0">
                <a:latin typeface="Times New Roman" pitchFamily="18" charset="0"/>
                <a:cs typeface="Times New Roman" pitchFamily="18" charset="0"/>
              </a:rPr>
              <a:t> is a set of statistical processes for estimating the relationships between a dependent variable (often called the 'outcome' or 'response' variable, or a 'label' in machine learning parlance) and one or more independent variables (often called 'predictors', 'covariates', 'explanatory variables' or 'features'). The most common form of regression analysis is linear regression, in which one finds the line (or a more complex linear combination) that most closely fits the data according to a specific mathematical criterion. For example, the method of ordinary least squares computes the unique line (or </a:t>
            </a:r>
            <a:r>
              <a:rPr lang="en-US" sz="1800" dirty="0" smtClean="0">
                <a:latin typeface="Times New Roman" pitchFamily="18" charset="0"/>
                <a:cs typeface="Times New Roman" pitchFamily="18" charset="0"/>
              </a:rPr>
              <a:t>hyper plane) </a:t>
            </a:r>
            <a:r>
              <a:rPr lang="en-US" sz="1800" dirty="0" smtClean="0">
                <a:latin typeface="Times New Roman" pitchFamily="18" charset="0"/>
                <a:cs typeface="Times New Roman" pitchFamily="18" charset="0"/>
              </a:rPr>
              <a:t>that minimizes the sum of squared differences between the true data and that line (or </a:t>
            </a:r>
            <a:r>
              <a:rPr lang="en-US" sz="1800" dirty="0" smtClean="0">
                <a:latin typeface="Times New Roman" pitchFamily="18" charset="0"/>
                <a:cs typeface="Times New Roman" pitchFamily="18" charset="0"/>
              </a:rPr>
              <a:t>hyper plane). </a:t>
            </a:r>
            <a:r>
              <a:rPr lang="en-US" sz="1800" dirty="0" smtClean="0">
                <a:latin typeface="Times New Roman" pitchFamily="18" charset="0"/>
                <a:cs typeface="Times New Roman" pitchFamily="18" charset="0"/>
              </a:rPr>
              <a:t>For specific mathematical reasons (see linear regression), this allows the researcher to estimate the conditional expectation (or population average value) of the dependent variable when the independent variables take on a given set of values. </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Less </a:t>
            </a:r>
            <a:r>
              <a:rPr lang="en-US" sz="1800" dirty="0" smtClean="0">
                <a:latin typeface="Times New Roman" pitchFamily="18" charset="0"/>
                <a:cs typeface="Times New Roman" pitchFamily="18" charset="0"/>
              </a:rPr>
              <a:t>common forms of regression use slightly different procedures to estimate alternative location parameters (e.g., quantile regression or Necessary Condition </a:t>
            </a:r>
            <a:r>
              <a:rPr lang="en-US" sz="1800" dirty="0" smtClean="0">
                <a:latin typeface="Times New Roman" pitchFamily="18" charset="0"/>
                <a:cs typeface="Times New Roman" pitchFamily="18" charset="0"/>
              </a:rPr>
              <a:t>Analysis) </a:t>
            </a:r>
            <a:r>
              <a:rPr lang="en-US" sz="1800" dirty="0" smtClean="0">
                <a:latin typeface="Times New Roman" pitchFamily="18" charset="0"/>
                <a:cs typeface="Times New Roman" pitchFamily="18" charset="0"/>
              </a:rPr>
              <a:t>or estimate the conditional expectation across a broader collection of non-linear models (e.g., nonparametric regression</a:t>
            </a: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
        <p:nvSpPr>
          <p:cNvPr id="4" name="Title 3"/>
          <p:cNvSpPr>
            <a:spLocks noGrp="1"/>
          </p:cNvSpPr>
          <p:nvPr>
            <p:ph type="title"/>
          </p:nvPr>
        </p:nvSpPr>
        <p:spPr/>
        <p:txBody>
          <a:bodyPr/>
          <a:lstStyle/>
          <a:p>
            <a:pPr algn="ctr"/>
            <a:r>
              <a:rPr lang="en-IN" sz="4400" dirty="0" smtClean="0">
                <a:solidFill>
                  <a:schemeClr val="dk1"/>
                </a:solidFill>
                <a:latin typeface="Times New Roman" pitchFamily="18" charset="0"/>
                <a:cs typeface="Times New Roman" pitchFamily="18" charset="0"/>
              </a:rPr>
              <a:t>Regression Analysis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sz="2800" dirty="0" smtClean="0">
                <a:latin typeface="Times New Roman" pitchFamily="18" charset="0"/>
                <a:cs typeface="Times New Roman" pitchFamily="18" charset="0"/>
              </a:rPr>
              <a:t>Regression analysis is primarily used for two conceptually distinct purposes.</a:t>
            </a:r>
          </a:p>
          <a:p>
            <a:pPr>
              <a:buNone/>
            </a:pPr>
            <a:r>
              <a:rPr lang="en-US" sz="2800" dirty="0" smtClean="0">
                <a:latin typeface="Times New Roman" pitchFamily="18" charset="0"/>
                <a:cs typeface="Times New Roman" pitchFamily="18" charset="0"/>
              </a:rPr>
              <a:t>First, regression analysis is widely used for prediction and forecasting, where its use has substantial overlap with the field of machine learning.</a:t>
            </a:r>
          </a:p>
          <a:p>
            <a:pPr>
              <a:buNone/>
            </a:pPr>
            <a:r>
              <a:rPr lang="en-US" sz="2800" dirty="0" smtClean="0">
                <a:latin typeface="Times New Roman" pitchFamily="18" charset="0"/>
                <a:cs typeface="Times New Roman" pitchFamily="18" charset="0"/>
              </a:rPr>
              <a:t>Second, in some situations regression analysis can be used to infer causal relationships between the independent and dependent variables. Importantly, regressions by themselves only reveal relationships between a dependent variable and a collection of independent variables in a fixed dataset. To use regressions for prediction or to infer causal relationships, respectively, a researcher must carefully justify why existing relationships have predictive power for a new context or why a relationship between two variables has a causal interpretation. The latter is especially important when researchers hope to estimate causal relationships using observational data.</a:t>
            </a:r>
          </a:p>
          <a:p>
            <a:pPr>
              <a:buNone/>
            </a:pP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
        <p:nvSpPr>
          <p:cNvPr id="4" name="Title 3"/>
          <p:cNvSpPr>
            <a:spLocks noGrp="1"/>
          </p:cNvSpPr>
          <p:nvPr>
            <p:ph type="title"/>
          </p:nvPr>
        </p:nvSpPr>
        <p:spPr/>
        <p:txBody>
          <a:bodyPr/>
          <a:lstStyle/>
          <a:p>
            <a:pPr algn="ctr"/>
            <a:r>
              <a:rPr lang="en-IN" sz="4000" dirty="0" smtClean="0">
                <a:solidFill>
                  <a:schemeClr val="dk1"/>
                </a:solidFill>
                <a:latin typeface="Times New Roman" pitchFamily="18" charset="0"/>
                <a:cs typeface="Times New Roman" pitchFamily="18" charset="0"/>
              </a:rPr>
              <a:t>Regression Analysis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An </a:t>
            </a:r>
            <a:r>
              <a:rPr lang="en-US" dirty="0" smtClean="0">
                <a:latin typeface="Times New Roman" pitchFamily="18" charset="0"/>
                <a:cs typeface="Times New Roman" pitchFamily="18" charset="0"/>
              </a:rPr>
              <a:t>index number is a method of evaluating variations in a variable or group of variables in regards to geographical location, time, and other features. The base value of the index number is usually 100, which indicates price, date, level of production, and more.</a:t>
            </a:r>
          </a:p>
          <a:p>
            <a:pPr>
              <a:buNone/>
            </a:pPr>
            <a:r>
              <a:rPr lang="en-US" dirty="0" smtClean="0">
                <a:latin typeface="Times New Roman" pitchFamily="18" charset="0"/>
                <a:cs typeface="Times New Roman" pitchFamily="18" charset="0"/>
              </a:rPr>
              <a:t>There are various kinds of index numbers. However, at present, the most relatable is the price index number that particularly indicates the changes in the overall price level (or in the value of money) for a particular time.</a:t>
            </a:r>
          </a:p>
          <a:p>
            <a:pPr>
              <a:buNone/>
            </a:pPr>
            <a:r>
              <a:rPr lang="en-US" dirty="0" smtClean="0">
                <a:latin typeface="Times New Roman" pitchFamily="18" charset="0"/>
                <a:cs typeface="Times New Roman" pitchFamily="18" charset="0"/>
              </a:rPr>
              <a:t>Here, the value of money is not constant, even if it falls or rises it will affect and change the price level. An increase in the price level determines a decline in the value of money. A decrease in the price level means an increase in the value of money.</a:t>
            </a:r>
          </a:p>
          <a:p>
            <a:pPr>
              <a:buNone/>
            </a:pPr>
            <a:r>
              <a:rPr lang="en-US" dirty="0" smtClean="0">
                <a:latin typeface="Times New Roman" pitchFamily="18" charset="0"/>
                <a:cs typeface="Times New Roman" pitchFamily="18" charset="0"/>
              </a:rPr>
              <a:t>Therefore, the differences in the value of money are indicated by the differences in the overall price level for a particular time. Therefore, the changes in the overall prices can be evaluated by a statistical device known as ‘index number.’</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
        <p:nvSpPr>
          <p:cNvPr id="4" name="Title 3"/>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Meaning and Characteristics of Index </a:t>
            </a:r>
            <a:r>
              <a:rPr lang="en-US" dirty="0" smtClean="0">
                <a:latin typeface="Times New Roman" pitchFamily="18" charset="0"/>
                <a:cs typeface="Times New Roman" pitchFamily="18" charset="0"/>
              </a:rPr>
              <a:t>Numbers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98637"/>
            <a:ext cx="8229600" cy="4525963"/>
          </a:xfrm>
        </p:spPr>
        <p:txBody>
          <a:bodyPr/>
          <a:lstStyle/>
          <a:p>
            <a:pPr>
              <a:buNone/>
            </a:pPr>
            <a:r>
              <a:rPr lang="en-US" b="1" dirty="0" smtClean="0">
                <a:latin typeface="Times New Roman" pitchFamily="18" charset="0"/>
                <a:cs typeface="Times New Roman" pitchFamily="18" charset="0"/>
              </a:rPr>
              <a:t>Price </a:t>
            </a:r>
            <a:r>
              <a:rPr lang="en-US" b="1" dirty="0" smtClean="0">
                <a:latin typeface="Times New Roman" pitchFamily="18" charset="0"/>
                <a:cs typeface="Times New Roman" pitchFamily="18" charset="0"/>
              </a:rPr>
              <a:t>index number:</a:t>
            </a:r>
            <a:r>
              <a:rPr lang="en-US" dirty="0" smtClean="0">
                <a:latin typeface="Times New Roman" pitchFamily="18" charset="0"/>
                <a:cs typeface="Times New Roman" pitchFamily="18" charset="0"/>
              </a:rPr>
              <a:t> It evaluates the relative differences in costs between two particular points in time.</a:t>
            </a:r>
          </a:p>
          <a:p>
            <a:pPr>
              <a:buNone/>
            </a:pPr>
            <a:r>
              <a:rPr lang="en-US" b="1" dirty="0" smtClean="0">
                <a:latin typeface="Times New Roman" pitchFamily="18" charset="0"/>
                <a:cs typeface="Times New Roman" pitchFamily="18" charset="0"/>
              </a:rPr>
              <a:t>Quantity index number:</a:t>
            </a:r>
            <a:r>
              <a:rPr lang="en-US" dirty="0" smtClean="0">
                <a:latin typeface="Times New Roman" pitchFamily="18" charset="0"/>
                <a:cs typeface="Times New Roman" pitchFamily="18" charset="0"/>
              </a:rPr>
              <a:t> It measures the differences in the physical quantity of the product’s manufacturing, buying, or selling of one item or a group of items.</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49</a:t>
            </a:fld>
            <a:endParaRPr lang="en-US"/>
          </a:p>
        </p:txBody>
      </p:sp>
      <p:sp>
        <p:nvSpPr>
          <p:cNvPr id="4" name="Title 3"/>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Types of Index </a:t>
            </a:r>
            <a:r>
              <a:rPr lang="en-US" dirty="0" smtClean="0">
                <a:latin typeface="Times New Roman" pitchFamily="18" charset="0"/>
                <a:cs typeface="Times New Roman" pitchFamily="18" charset="0"/>
              </a:rPr>
              <a:t>Numbers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4648200"/>
          </a:xfrm>
        </p:spPr>
        <p:txBody>
          <a:bodyPr>
            <a:normAutofit fontScale="92500" lnSpcReduction="10000"/>
          </a:bodyPr>
          <a:lstStyle/>
          <a:p>
            <a:pPr fontAlgn="base">
              <a:buNone/>
            </a:pPr>
            <a:r>
              <a:rPr lang="en-US" b="1" dirty="0" smtClean="0">
                <a:latin typeface="Times New Roman" pitchFamily="18" charset="0"/>
                <a:cs typeface="Times New Roman" pitchFamily="18" charset="0"/>
              </a:rPr>
              <a:t>Statistics</a:t>
            </a:r>
            <a:r>
              <a:rPr lang="en-US" dirty="0" smtClean="0">
                <a:latin typeface="Times New Roman" pitchFamily="18" charset="0"/>
                <a:cs typeface="Times New Roman" pitchFamily="18" charset="0"/>
              </a:rPr>
              <a:t> simply means numerical data, and is field of math that generally deals with collection of data, tabulation, and interpretation of numerical data. It is actually a form of mathematical analysis that uses different quantitative models to produce a set of experimental data or studies of real life. It is an area of applied mathematics concern with data collection analysis, interpretation, and presentation. Statistics deals with how data can be used to solve complex problems. Some people consider statistics to be a distinct mathematical science rather than a branch of mathematics.</a:t>
            </a:r>
          </a:p>
          <a:p>
            <a:pPr fontAlgn="base">
              <a:buNone/>
            </a:pPr>
            <a:r>
              <a:rPr lang="en-US" dirty="0" smtClean="0">
                <a:latin typeface="Times New Roman" pitchFamily="18" charset="0"/>
                <a:cs typeface="Times New Roman" pitchFamily="18" charset="0"/>
              </a:rPr>
              <a:t>Statistics makes work easy and simple and provides a clear and clean picture of work you do on a regular basis.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2" name="Title 1"/>
          <p:cNvSpPr>
            <a:spLocks noGrp="1"/>
          </p:cNvSpPr>
          <p:nvPr>
            <p:ph type="title"/>
          </p:nvPr>
        </p:nvSpPr>
        <p:spPr/>
        <p:txBody>
          <a:bodyPr/>
          <a:lstStyle/>
          <a:p>
            <a:pPr marL="0" marR="0">
              <a:lnSpc>
                <a:spcPct val="115000"/>
              </a:lnSpc>
              <a:spcBef>
                <a:spcPts val="240"/>
              </a:spcBef>
              <a:spcAft>
                <a:spcPts val="240"/>
              </a:spcAft>
              <a:tabLst>
                <a:tab pos="800100" algn="l"/>
              </a:tabLst>
            </a:pPr>
            <a:r>
              <a:rPr lang="en-US" b="1" u="sng" dirty="0" smtClean="0">
                <a:latin typeface="Times New Roman" pitchFamily="18" charset="0"/>
                <a:ea typeface="Calibri"/>
                <a:cs typeface="Times New Roman" pitchFamily="18" charset="0"/>
              </a:rPr>
              <a:t>Introduction to Statistics</a:t>
            </a:r>
            <a:endParaRPr lang="en-US" sz="3600" b="1" u="sng" dirty="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295399"/>
          <a:ext cx="8610599" cy="4886581"/>
        </p:xfrm>
        <a:graphic>
          <a:graphicData uri="http://schemas.openxmlformats.org/drawingml/2006/table">
            <a:tbl>
              <a:tblPr firstRow="1" bandRow="1">
                <a:tableStyleId>{5C22544A-7EE6-4342-B048-85BDC9FD1C3A}</a:tableStyleId>
              </a:tblPr>
              <a:tblGrid>
                <a:gridCol w="870735"/>
                <a:gridCol w="1064232"/>
                <a:gridCol w="4934163"/>
                <a:gridCol w="1741469"/>
              </a:tblGrid>
              <a:tr h="342958">
                <a:tc>
                  <a:txBody>
                    <a:bodyPr/>
                    <a:lstStyle/>
                    <a:p>
                      <a:pPr algn="ctr"/>
                      <a:r>
                        <a:rPr lang="en-US" sz="1800" dirty="0" smtClean="0">
                          <a:latin typeface="Times New Roman" pitchFamily="18" charset="0"/>
                          <a:cs typeface="Times New Roman" pitchFamily="18" charset="0"/>
                        </a:rPr>
                        <a:t>S</a:t>
                      </a:r>
                      <a:r>
                        <a:rPr lang="en-US" sz="1800" dirty="0" smtClean="0">
                          <a:latin typeface="Times New Roman" pitchFamily="18" charset="0"/>
                          <a:cs typeface="Times New Roman" pitchFamily="18" charset="0"/>
                        </a:rPr>
                        <a:t>. no</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Module</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Topics</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Proposed</a:t>
                      </a:r>
                      <a:r>
                        <a:rPr lang="en-US" sz="1800" baseline="0" dirty="0" smtClean="0">
                          <a:latin typeface="Times New Roman" pitchFamily="18" charset="0"/>
                          <a:cs typeface="Times New Roman" pitchFamily="18" charset="0"/>
                        </a:rPr>
                        <a:t> date</a:t>
                      </a:r>
                      <a:endParaRPr lang="en-US" sz="1800" dirty="0">
                        <a:latin typeface="Times New Roman" pitchFamily="18" charset="0"/>
                        <a:cs typeface="Times New Roman" pitchFamily="18" charset="0"/>
                      </a:endParaRPr>
                    </a:p>
                  </a:txBody>
                  <a:tcPr/>
                </a:tc>
              </a:tr>
              <a:tr h="460590">
                <a:tc>
                  <a:txBody>
                    <a:bodyPr/>
                    <a:lstStyle/>
                    <a:p>
                      <a:pPr marL="0" marR="0" algn="ctr">
                        <a:lnSpc>
                          <a:spcPct val="115000"/>
                        </a:lnSpc>
                        <a:spcBef>
                          <a:spcPts val="0"/>
                        </a:spcBef>
                        <a:spcAft>
                          <a:spcPts val="0"/>
                        </a:spcAft>
                      </a:pPr>
                      <a:r>
                        <a:rPr lang="en-US" sz="1800" dirty="0">
                          <a:latin typeface="Times New Roman" pitchFamily="18" charset="0"/>
                          <a:ea typeface="Calibri"/>
                          <a:cs typeface="Times New Roman" pitchFamily="18" charset="0"/>
                        </a:rPr>
                        <a:t>44</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algn="ctr"/>
                      <a:r>
                        <a:rPr lang="en-IN" sz="1800" b="1" kern="1200" dirty="0" smtClean="0">
                          <a:solidFill>
                            <a:schemeClr val="dk1"/>
                          </a:solidFill>
                          <a:latin typeface="Times New Roman" pitchFamily="18" charset="0"/>
                          <a:ea typeface="+mn-ea"/>
                          <a:cs typeface="Times New Roman" pitchFamily="18" charset="0"/>
                        </a:rPr>
                        <a:t>Probability Theory</a:t>
                      </a:r>
                      <a:endParaRPr lang="en-US" sz="1800" kern="1200" dirty="0" smtClean="0">
                        <a:solidFill>
                          <a:schemeClr val="dk1"/>
                        </a:solidFill>
                        <a:latin typeface="Times New Roman" pitchFamily="18" charset="0"/>
                        <a:ea typeface="+mn-ea"/>
                        <a:cs typeface="Times New Roman" pitchFamily="18" charset="0"/>
                      </a:endParaRPr>
                    </a:p>
                    <a:p>
                      <a:pPr algn="ctr"/>
                      <a:r>
                        <a:rPr lang="en-IN" sz="1800" kern="1200" dirty="0" smtClean="0">
                          <a:solidFill>
                            <a:schemeClr val="dk1"/>
                          </a:solidFill>
                          <a:latin typeface="Times New Roman" pitchFamily="18" charset="0"/>
                          <a:ea typeface="+mn-ea"/>
                          <a:cs typeface="Times New Roman" pitchFamily="18" charset="0"/>
                        </a:rPr>
                        <a:t>Classical definition </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81001">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45</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240"/>
                        </a:spcBef>
                        <a:spcAft>
                          <a:spcPts val="240"/>
                        </a:spcAft>
                        <a:buClrTx/>
                        <a:buSzTx/>
                        <a:buFontTx/>
                        <a:buNone/>
                        <a:tabLst>
                          <a:tab pos="800100" algn="l"/>
                        </a:tabLst>
                        <a:defRPr/>
                      </a:pPr>
                      <a:r>
                        <a:rPr lang="en-IN" sz="1800" kern="1200" dirty="0" smtClean="0">
                          <a:solidFill>
                            <a:schemeClr val="dk1"/>
                          </a:solidFill>
                          <a:latin typeface="Times New Roman" pitchFamily="18" charset="0"/>
                          <a:ea typeface="+mn-ea"/>
                          <a:cs typeface="Times New Roman" pitchFamily="18" charset="0"/>
                        </a:rPr>
                        <a:t>Identification of events</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680748">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46</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800" kern="1200" dirty="0" smtClean="0">
                          <a:solidFill>
                            <a:schemeClr val="dk1"/>
                          </a:solidFill>
                          <a:latin typeface="Times New Roman" pitchFamily="18" charset="0"/>
                          <a:ea typeface="+mn-ea"/>
                          <a:cs typeface="Times New Roman" pitchFamily="18" charset="0"/>
                        </a:rPr>
                        <a:t>Addition and multiplication theorem of probability</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453832">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47</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800" kern="1200" dirty="0" smtClean="0">
                          <a:solidFill>
                            <a:schemeClr val="dk1"/>
                          </a:solidFill>
                          <a:latin typeface="Times New Roman" pitchFamily="18" charset="0"/>
                          <a:ea typeface="+mn-ea"/>
                          <a:cs typeface="Times New Roman" pitchFamily="18" charset="0"/>
                        </a:rPr>
                        <a:t>General theories of probability</a:t>
                      </a:r>
                      <a:endParaRPr lang="en-US" sz="18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42958">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48</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kern="1200" dirty="0" smtClean="0">
                          <a:solidFill>
                            <a:schemeClr val="dk1"/>
                          </a:solidFill>
                          <a:latin typeface="Times New Roman" pitchFamily="18" charset="0"/>
                          <a:ea typeface="+mn-ea"/>
                          <a:cs typeface="Times New Roman" pitchFamily="18" charset="0"/>
                        </a:rPr>
                        <a:t>Discrete probability distribution </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508461">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49</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kern="1200" dirty="0" smtClean="0">
                          <a:solidFill>
                            <a:schemeClr val="dk1"/>
                          </a:solidFill>
                          <a:latin typeface="Times New Roman" pitchFamily="18" charset="0"/>
                          <a:ea typeface="+mn-ea"/>
                          <a:cs typeface="Times New Roman" pitchFamily="18" charset="0"/>
                        </a:rPr>
                        <a:t>(Binomial Distribution, Poisson’s Distribution, Normal distribution).</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453832">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50</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42958">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51</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Practical</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42958">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52</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Practical</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42958">
                <a:tc>
                  <a:txBody>
                    <a:bodyPr/>
                    <a:lstStyle/>
                    <a:p>
                      <a:pPr marL="0" marR="0" algn="ctr">
                        <a:lnSpc>
                          <a:spcPct val="115000"/>
                        </a:lnSpc>
                        <a:spcBef>
                          <a:spcPts val="0"/>
                        </a:spcBef>
                        <a:spcAft>
                          <a:spcPts val="0"/>
                        </a:spcAft>
                      </a:pPr>
                      <a:r>
                        <a:rPr lang="en-US" sz="1800">
                          <a:latin typeface="Times New Roman" pitchFamily="18" charset="0"/>
                          <a:ea typeface="Calibri"/>
                          <a:cs typeface="Times New Roman" pitchFamily="18" charset="0"/>
                        </a:rPr>
                        <a:t>53</a:t>
                      </a: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V</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ea typeface="Calibri"/>
                          <a:cs typeface="Times New Roman" pitchFamily="18" charset="0"/>
                        </a:rPr>
                        <a:t>Practical</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
        <p:nvSpPr>
          <p:cNvPr id="2" name="Title 1"/>
          <p:cNvSpPr>
            <a:spLocks noGrp="1"/>
          </p:cNvSpPr>
          <p:nvPr>
            <p:ph type="title"/>
          </p:nvPr>
        </p:nvSpPr>
        <p:spPr/>
        <p:txBody>
          <a:bodyPr/>
          <a:lstStyle/>
          <a:p>
            <a:pPr algn="ctr"/>
            <a:r>
              <a:rPr lang="en-US" b="1" u="sng" dirty="0" smtClean="0">
                <a:latin typeface="Times New Roman" pitchFamily="18" charset="0"/>
                <a:cs typeface="Times New Roman" pitchFamily="18" charset="0"/>
              </a:rPr>
              <a:t>LECTURE PLAN MODULE-IV</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77500" lnSpcReduction="20000"/>
          </a:bodyPr>
          <a:lstStyle/>
          <a:p>
            <a:pPr fontAlgn="base">
              <a:buNone/>
            </a:pPr>
            <a:r>
              <a:rPr lang="en-US" dirty="0" smtClean="0">
                <a:latin typeface="Times New Roman" pitchFamily="18" charset="0"/>
                <a:cs typeface="Times New Roman" pitchFamily="18" charset="0"/>
              </a:rPr>
              <a:t>It is a branch of mathematics that investigates the probabilities associated with a random phenomenon. A random phenomenon can have several outcomes. Probability theory describes the chance of occurrence of a particular outcome by using certain formal concepts.</a:t>
            </a:r>
          </a:p>
          <a:p>
            <a:pPr fontAlgn="base">
              <a:buNone/>
            </a:pPr>
            <a:r>
              <a:rPr lang="en-US" dirty="0" smtClean="0">
                <a:latin typeface="Times New Roman" pitchFamily="18" charset="0"/>
                <a:cs typeface="Times New Roman" pitchFamily="18" charset="0"/>
              </a:rPr>
              <a:t>Probability theory makes use of some fundamentals such as sample space, probability distributions, random variables, etc. to find the likelihood of occurrence of an event. In this article, we will take a look at the definition, basics, formulas, examples, and applications of probability theory.</a:t>
            </a:r>
          </a:p>
          <a:p>
            <a:pPr fontAlgn="base">
              <a:buNone/>
            </a:pPr>
            <a:r>
              <a:rPr lang="en-US" b="1" dirty="0" smtClean="0">
                <a:latin typeface="Times New Roman" pitchFamily="18" charset="0"/>
                <a:cs typeface="Times New Roman" pitchFamily="18" charset="0"/>
              </a:rPr>
              <a:t>What is Probability Theory?</a:t>
            </a:r>
          </a:p>
          <a:p>
            <a:pPr fontAlgn="base">
              <a:buNone/>
            </a:pPr>
            <a:r>
              <a:rPr lang="en-US" dirty="0" smtClean="0">
                <a:latin typeface="Times New Roman" pitchFamily="18" charset="0"/>
                <a:cs typeface="Times New Roman" pitchFamily="18" charset="0"/>
              </a:rPr>
              <a:t>Probability theory makes the use of random variables and probability distributions to assess uncertain situations mathematically. In probability theory, the concept of probability is used to assign a numerical description to the likelihood of occurrence of an event. Probability can be defined as the number of favorable outcomes divided by the total number of possible outcomes of an event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
        <p:nvSpPr>
          <p:cNvPr id="2" name="Title 1"/>
          <p:cNvSpPr>
            <a:spLocks noGrp="1"/>
          </p:cNvSpPr>
          <p:nvPr>
            <p:ph type="title"/>
          </p:nvPr>
        </p:nvSpPr>
        <p:spPr/>
        <p:txBody>
          <a:bodyPr/>
          <a:lstStyle/>
          <a:p>
            <a:pPr algn="ctr"/>
            <a:r>
              <a:rPr lang="en-US" b="1" u="sng" dirty="0" smtClean="0">
                <a:latin typeface="Times New Roman" pitchFamily="18" charset="0"/>
                <a:cs typeface="Times New Roman" pitchFamily="18" charset="0"/>
              </a:rPr>
              <a:t>Probability theory</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noAutofit/>
          </a:bodyPr>
          <a:lstStyle/>
          <a:p>
            <a:pPr fontAlgn="base">
              <a:buNone/>
            </a:pPr>
            <a:r>
              <a:rPr lang="en-US" sz="2400" b="1" dirty="0" smtClean="0">
                <a:latin typeface="Times New Roman" pitchFamily="18" charset="0"/>
                <a:cs typeface="Times New Roman" pitchFamily="18" charset="0"/>
              </a:rPr>
              <a:t>Probability Theory Basics- </a:t>
            </a:r>
            <a:r>
              <a:rPr lang="en-US" sz="2400" dirty="0" smtClean="0">
                <a:latin typeface="Times New Roman" pitchFamily="18" charset="0"/>
                <a:cs typeface="Times New Roman" pitchFamily="18" charset="0"/>
              </a:rPr>
              <a:t>There are some basic terminologies associated with probability theory that aid in the understanding of this field of mathematics.</a:t>
            </a:r>
          </a:p>
          <a:p>
            <a:pPr fontAlgn="base">
              <a:buNone/>
            </a:pPr>
            <a:r>
              <a:rPr lang="en-US" sz="2400" b="1" dirty="0" smtClean="0">
                <a:latin typeface="Times New Roman" pitchFamily="18" charset="0"/>
                <a:cs typeface="Times New Roman" pitchFamily="18" charset="0"/>
              </a:rPr>
              <a:t>Random Experiment- </a:t>
            </a:r>
            <a:r>
              <a:rPr lang="en-US" sz="2400" dirty="0" smtClean="0">
                <a:latin typeface="Times New Roman" pitchFamily="18" charset="0"/>
                <a:cs typeface="Times New Roman" pitchFamily="18" charset="0"/>
              </a:rPr>
              <a:t>A random experiment, in probability theory, can be defined as a trial that is repeated multiple times in order to get a well-defined set of possible outcomes. Tossing a coin is an example of a random experiment.</a:t>
            </a:r>
          </a:p>
          <a:p>
            <a:pPr fontAlgn="base">
              <a:buNone/>
            </a:pPr>
            <a:r>
              <a:rPr lang="en-US" sz="2400" b="1" dirty="0" smtClean="0">
                <a:latin typeface="Times New Roman" pitchFamily="18" charset="0"/>
                <a:cs typeface="Times New Roman" pitchFamily="18" charset="0"/>
              </a:rPr>
              <a:t>Sample Space- </a:t>
            </a:r>
            <a:r>
              <a:rPr lang="en-US" sz="2400" dirty="0" smtClean="0">
                <a:latin typeface="Times New Roman" pitchFamily="18" charset="0"/>
                <a:cs typeface="Times New Roman" pitchFamily="18" charset="0"/>
              </a:rPr>
              <a:t>Sample space can be defined as the set of all possible outcomes that result from conducting a random experiment. For example, the sample space of tossing a fair coin is {heads, tails}.</a:t>
            </a:r>
          </a:p>
          <a:p>
            <a:pPr fontAlgn="base">
              <a:buNone/>
            </a:pPr>
            <a:r>
              <a:rPr lang="en-US" sz="2400" b="1" dirty="0" smtClean="0">
                <a:latin typeface="Times New Roman" pitchFamily="18" charset="0"/>
                <a:cs typeface="Times New Roman" pitchFamily="18" charset="0"/>
              </a:rPr>
              <a:t>Event- </a:t>
            </a:r>
            <a:r>
              <a:rPr lang="en-US" sz="2400" dirty="0" smtClean="0">
                <a:latin typeface="Times New Roman" pitchFamily="18" charset="0"/>
                <a:cs typeface="Times New Roman" pitchFamily="18" charset="0"/>
              </a:rPr>
              <a:t>Probability theory defines an event as a set of outcomes of an experiment that forms a subset of the sample space. The types of events are given as follows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
        <p:nvSpPr>
          <p:cNvPr id="2" name="Title 1"/>
          <p:cNvSpPr>
            <a:spLocks noGrp="1"/>
          </p:cNvSpPr>
          <p:nvPr>
            <p:ph type="title"/>
          </p:nvPr>
        </p:nvSpPr>
        <p:spPr/>
        <p:txBody>
          <a:bodyPr/>
          <a:lstStyle/>
          <a:p>
            <a:pPr algn="ctr"/>
            <a:r>
              <a:rPr lang="en-US" b="1" u="sng" dirty="0" smtClean="0">
                <a:latin typeface="Times New Roman" pitchFamily="18" charset="0"/>
                <a:cs typeface="Times New Roman" pitchFamily="18" charset="0"/>
              </a:rPr>
              <a:t>Terms </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fontAlgn="base">
              <a:buNone/>
            </a:pPr>
            <a:r>
              <a:rPr lang="en-US" sz="2800" dirty="0" smtClean="0">
                <a:latin typeface="Times New Roman" pitchFamily="18" charset="0"/>
                <a:cs typeface="Times New Roman" pitchFamily="18" charset="0"/>
              </a:rPr>
              <a:t>Independent events: Events that are not affected by other events are independent events</a:t>
            </a:r>
            <a:r>
              <a:rPr lang="en-US" sz="2800" dirty="0" smtClean="0">
                <a:latin typeface="Times New Roman" pitchFamily="18" charset="0"/>
                <a:cs typeface="Times New Roman" pitchFamily="18" charset="0"/>
              </a:rPr>
              <a:t>.</a:t>
            </a:r>
          </a:p>
          <a:p>
            <a:pPr fontAlgn="base">
              <a:buNone/>
            </a:pPr>
            <a:r>
              <a:rPr lang="en-US" sz="2800" dirty="0" smtClean="0">
                <a:latin typeface="Times New Roman" pitchFamily="18" charset="0"/>
                <a:cs typeface="Times New Roman" pitchFamily="18" charset="0"/>
              </a:rPr>
              <a:t>Dependent </a:t>
            </a:r>
            <a:r>
              <a:rPr lang="en-US" sz="2800" dirty="0" smtClean="0">
                <a:latin typeface="Times New Roman" pitchFamily="18" charset="0"/>
                <a:cs typeface="Times New Roman" pitchFamily="18" charset="0"/>
              </a:rPr>
              <a:t>events: Events that are affected by other events are known as dependent events.</a:t>
            </a:r>
          </a:p>
          <a:p>
            <a:pPr fontAlgn="base">
              <a:buNone/>
            </a:pPr>
            <a:r>
              <a:rPr lang="en-US" sz="2800" dirty="0" smtClean="0">
                <a:latin typeface="Times New Roman" pitchFamily="18" charset="0"/>
                <a:cs typeface="Times New Roman" pitchFamily="18" charset="0"/>
              </a:rPr>
              <a:t>Mutually exclusive events: Events that cannot take place at the same time are mutually exclusive events.</a:t>
            </a:r>
          </a:p>
          <a:p>
            <a:pPr fontAlgn="base">
              <a:buNone/>
            </a:pPr>
            <a:r>
              <a:rPr lang="en-US" sz="2800" dirty="0" smtClean="0">
                <a:latin typeface="Times New Roman" pitchFamily="18" charset="0"/>
                <a:cs typeface="Times New Roman" pitchFamily="18" charset="0"/>
              </a:rPr>
              <a:t>Equally likely events: Two or more events that have the same chance of occurring are known as equally likely events.</a:t>
            </a:r>
          </a:p>
          <a:p>
            <a:pPr fontAlgn="base">
              <a:buNone/>
            </a:pPr>
            <a:r>
              <a:rPr lang="en-US" sz="2800" dirty="0" smtClean="0">
                <a:latin typeface="Times New Roman" pitchFamily="18" charset="0"/>
                <a:cs typeface="Times New Roman" pitchFamily="18" charset="0"/>
              </a:rPr>
              <a:t>Exhaustive events: An exhaustive event is one that is equal to the sample space of an experiment. </a:t>
            </a:r>
          </a:p>
          <a:p>
            <a:pPr>
              <a:buNone/>
            </a:pP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53</a:t>
            </a:fld>
            <a:endParaRPr lang="en-US"/>
          </a:p>
        </p:txBody>
      </p:sp>
      <p:sp>
        <p:nvSpPr>
          <p:cNvPr id="4" name="Title 3"/>
          <p:cNvSpPr>
            <a:spLocks noGrp="1"/>
          </p:cNvSpPr>
          <p:nvPr>
            <p:ph type="title"/>
          </p:nvPr>
        </p:nvSpPr>
        <p:spPr/>
        <p:txBody>
          <a:bodyPr/>
          <a:lstStyle/>
          <a:p>
            <a:pPr algn="ctr"/>
            <a:r>
              <a:rPr lang="en-US" u="sng" dirty="0" smtClean="0">
                <a:latin typeface="Times New Roman" pitchFamily="18" charset="0"/>
                <a:cs typeface="Times New Roman" pitchFamily="18" charset="0"/>
              </a:rPr>
              <a:t>Terms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4953000"/>
          </a:xfrm>
        </p:spPr>
        <p:txBody>
          <a:bodyPr>
            <a:noAutofit/>
          </a:bodyPr>
          <a:lstStyle/>
          <a:p>
            <a:pPr fontAlgn="base">
              <a:buNone/>
            </a:pPr>
            <a:r>
              <a:rPr lang="en-US" sz="2400" b="1" dirty="0" smtClean="0">
                <a:latin typeface="Times New Roman" pitchFamily="18" charset="0"/>
                <a:cs typeface="Times New Roman" pitchFamily="18" charset="0"/>
              </a:rPr>
              <a:t>Random Variable- </a:t>
            </a:r>
            <a:r>
              <a:rPr lang="en-US" sz="2400" dirty="0" smtClean="0">
                <a:latin typeface="Times New Roman" pitchFamily="18" charset="0"/>
                <a:cs typeface="Times New Roman" pitchFamily="18" charset="0"/>
              </a:rPr>
              <a:t>In probability theory, a random variable can be defined as a variable that assumes the value of all possible outcomes of an experiment. There are two types of random variables as given below.</a:t>
            </a:r>
          </a:p>
          <a:p>
            <a:pPr fontAlgn="base">
              <a:buNone/>
            </a:pPr>
            <a:r>
              <a:rPr lang="en-US" sz="2400" dirty="0" smtClean="0">
                <a:latin typeface="Times New Roman" pitchFamily="18" charset="0"/>
                <a:cs typeface="Times New Roman" pitchFamily="18" charset="0"/>
              </a:rPr>
              <a:t>Discrete Random Variable: Discrete random variables can take an exact countable value such as 0, 1, 2... It can be described by the cumulative distribution function and the probability mass function.</a:t>
            </a:r>
          </a:p>
          <a:p>
            <a:pPr fontAlgn="base">
              <a:buNone/>
            </a:pPr>
            <a:r>
              <a:rPr lang="en-US" sz="2400" dirty="0" smtClean="0">
                <a:latin typeface="Times New Roman" pitchFamily="18" charset="0"/>
                <a:cs typeface="Times New Roman" pitchFamily="18" charset="0"/>
              </a:rPr>
              <a:t>Continuous Random Variable: A variable that can take on an infinite number of values is known as a continuous random variable. The cumulative distribution function and probability density function are used to define the characteristics of this variable.</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
        <p:nvSpPr>
          <p:cNvPr id="2" name="Title 1"/>
          <p:cNvSpPr>
            <a:spLocks noGrp="1"/>
          </p:cNvSpPr>
          <p:nvPr>
            <p:ph type="title"/>
          </p:nvPr>
        </p:nvSpPr>
        <p:spPr/>
        <p:txBody>
          <a:bodyPr/>
          <a:lstStyle/>
          <a:p>
            <a:pPr algn="ctr"/>
            <a:r>
              <a:rPr lang="en-US" b="1" u="sng" dirty="0" smtClean="0">
                <a:latin typeface="Times New Roman" pitchFamily="18" charset="0"/>
                <a:cs typeface="Times New Roman" pitchFamily="18" charset="0"/>
              </a:rPr>
              <a:t>Terms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fontAlgn="base">
              <a:buNone/>
            </a:pPr>
            <a:r>
              <a:rPr lang="en-US" sz="2800" b="1" dirty="0" smtClean="0">
                <a:latin typeface="Times New Roman" pitchFamily="18" charset="0"/>
                <a:cs typeface="Times New Roman" pitchFamily="18" charset="0"/>
              </a:rPr>
              <a:t>Probability -</a:t>
            </a:r>
            <a:r>
              <a:rPr lang="en-US" sz="2800" dirty="0" smtClean="0">
                <a:latin typeface="Times New Roman" pitchFamily="18" charset="0"/>
                <a:cs typeface="Times New Roman" pitchFamily="18" charset="0"/>
              </a:rPr>
              <a:t>Probability, in probability theory, can be defined as the numerical likelihood of occurrence of an event. The probability of an event taking place will always lie between 0 and 1. This is because the number of desired outcomes can never exceed the total number of outcomes of an event. Theoretical probability and empirical probability are used in probability theory to measure the chance of an event taking place.</a:t>
            </a:r>
          </a:p>
          <a:p>
            <a:pPr fontAlgn="base">
              <a:buNone/>
            </a:pPr>
            <a:r>
              <a:rPr lang="en-US" sz="2800" b="1" dirty="0" smtClean="0">
                <a:latin typeface="Times New Roman" pitchFamily="18" charset="0"/>
                <a:cs typeface="Times New Roman" pitchFamily="18" charset="0"/>
              </a:rPr>
              <a:t>Conditional Probability- </a:t>
            </a:r>
            <a:r>
              <a:rPr lang="en-US" sz="2800" dirty="0" smtClean="0">
                <a:latin typeface="Times New Roman" pitchFamily="18" charset="0"/>
                <a:cs typeface="Times New Roman" pitchFamily="18" charset="0"/>
              </a:rPr>
              <a:t>When the likelihood of occurrence of an event needs to be determined given that another event has already taken place, it is known as conditional probability. It is denoted as P(A | B). This represents the conditional probability of event A given that event B has already occurred.</a:t>
            </a:r>
          </a:p>
          <a:p>
            <a:pPr>
              <a:buNone/>
            </a:pP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55</a:t>
            </a:fld>
            <a:endParaRPr lang="en-US"/>
          </a:p>
        </p:txBody>
      </p:sp>
      <p:sp>
        <p:nvSpPr>
          <p:cNvPr id="4" name="Title 3"/>
          <p:cNvSpPr>
            <a:spLocks noGrp="1"/>
          </p:cNvSpPr>
          <p:nvPr>
            <p:ph type="title"/>
          </p:nvPr>
        </p:nvSpPr>
        <p:spPr/>
        <p:txBody>
          <a:bodyPr/>
          <a:lstStyle/>
          <a:p>
            <a:pPr algn="ctr"/>
            <a:r>
              <a:rPr lang="en-US" dirty="0" smtClean="0">
                <a:latin typeface="Times New Roman" pitchFamily="18" charset="0"/>
                <a:cs typeface="Times New Roman" pitchFamily="18" charset="0"/>
              </a:rPr>
              <a:t>Terms</a:t>
            </a:r>
            <a:endParaRPr lang="en-US"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525963"/>
          </a:xfrm>
        </p:spPr>
        <p:txBody>
          <a:bodyPr>
            <a:noAutofit/>
          </a:bodyPr>
          <a:lstStyle/>
          <a:p>
            <a:pPr fontAlgn="base">
              <a:buNone/>
            </a:pPr>
            <a:r>
              <a:rPr lang="en-US" sz="2800" b="1" dirty="0" smtClean="0">
                <a:latin typeface="Times New Roman" pitchFamily="18" charset="0"/>
                <a:cs typeface="Times New Roman" pitchFamily="18" charset="0"/>
              </a:rPr>
              <a:t>Expectation- </a:t>
            </a:r>
            <a:r>
              <a:rPr lang="en-US" sz="2800" dirty="0" smtClean="0">
                <a:latin typeface="Times New Roman" pitchFamily="18" charset="0"/>
                <a:cs typeface="Times New Roman" pitchFamily="18" charset="0"/>
              </a:rPr>
              <a:t>The expectation of a random variable, X, can be defined as the average value of the outcomes of an experiment when it is conducted multiple times. It is denoted as E[X]. It is also known as the mean of the random variable.</a:t>
            </a:r>
          </a:p>
          <a:p>
            <a:pPr fontAlgn="base">
              <a:buNone/>
            </a:pPr>
            <a:r>
              <a:rPr lang="en-US" sz="2800" b="1" dirty="0" smtClean="0">
                <a:latin typeface="Times New Roman" pitchFamily="18" charset="0"/>
                <a:cs typeface="Times New Roman" pitchFamily="18" charset="0"/>
              </a:rPr>
              <a:t>Variance- </a:t>
            </a:r>
            <a:r>
              <a:rPr lang="en-US" sz="2800" dirty="0" smtClean="0">
                <a:latin typeface="Times New Roman" pitchFamily="18" charset="0"/>
                <a:cs typeface="Times New Roman" pitchFamily="18" charset="0"/>
              </a:rPr>
              <a:t>Variance is the measure of dispersion that shows how the distribution of a random variable varies with respect to the mean. It can be defined as the average of the squared differences from the mean of the random variable. Variance can be denoted as </a:t>
            </a:r>
            <a:r>
              <a:rPr lang="en-US" sz="2800" dirty="0" err="1" smtClean="0">
                <a:latin typeface="Times New Roman" pitchFamily="18" charset="0"/>
                <a:cs typeface="Times New Roman" pitchFamily="18" charset="0"/>
              </a:rPr>
              <a:t>Var</a:t>
            </a:r>
            <a:r>
              <a:rPr lang="en-US" sz="2800" dirty="0" smtClean="0">
                <a:latin typeface="Times New Roman" pitchFamily="18" charset="0"/>
                <a:cs typeface="Times New Roman" pitchFamily="18" charset="0"/>
              </a:rPr>
              <a:t>[X]. </a:t>
            </a:r>
          </a:p>
          <a:p>
            <a:pPr>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
        <p:nvSpPr>
          <p:cNvPr id="2" name="Title 1"/>
          <p:cNvSpPr>
            <a:spLocks noGrp="1"/>
          </p:cNvSpPr>
          <p:nvPr>
            <p:ph type="title"/>
          </p:nvPr>
        </p:nvSpPr>
        <p:spPr/>
        <p:txBody>
          <a:bodyPr/>
          <a:lstStyle/>
          <a:p>
            <a:pPr algn="ctr"/>
            <a:r>
              <a:rPr lang="en-US" b="1" u="sng" dirty="0" smtClean="0">
                <a:latin typeface="Times New Roman" pitchFamily="18" charset="0"/>
                <a:cs typeface="Times New Roman" pitchFamily="18" charset="0"/>
              </a:rPr>
              <a:t>Terms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fontAlgn="base">
              <a:buNone/>
            </a:pPr>
            <a:r>
              <a:rPr lang="en-US" sz="2800" b="1" dirty="0" smtClean="0">
                <a:latin typeface="Times New Roman" pitchFamily="18" charset="0"/>
                <a:cs typeface="Times New Roman" pitchFamily="18" charset="0"/>
              </a:rPr>
              <a:t>Probability Theory Distribution Function- </a:t>
            </a:r>
            <a:r>
              <a:rPr lang="en-US" sz="2800" dirty="0" smtClean="0">
                <a:latin typeface="Times New Roman" pitchFamily="18" charset="0"/>
                <a:cs typeface="Times New Roman" pitchFamily="18" charset="0"/>
              </a:rPr>
              <a:t>Probability distribution or cumulative distribution function is a function that models all the possible values of an experiment along with their probabilities using a random variable. Bernoulli distribution, binomial distribution, are some examples of discrete probability distributions in probability theory. Normal distribution is an example of a continuous probability distribution.</a:t>
            </a:r>
          </a:p>
          <a:p>
            <a:pPr fontAlgn="base">
              <a:buNone/>
            </a:pPr>
            <a:r>
              <a:rPr lang="en-US" sz="2800" b="1" dirty="0" smtClean="0">
                <a:latin typeface="Times New Roman" pitchFamily="18" charset="0"/>
                <a:cs typeface="Times New Roman" pitchFamily="18" charset="0"/>
              </a:rPr>
              <a:t>Probability Mass Function- </a:t>
            </a:r>
            <a:r>
              <a:rPr lang="en-US" sz="2800" dirty="0" smtClean="0">
                <a:latin typeface="Times New Roman" pitchFamily="18" charset="0"/>
                <a:cs typeface="Times New Roman" pitchFamily="18" charset="0"/>
              </a:rPr>
              <a:t>Probability mass function can be defined as the probability that a discrete random variable will be exactly equal to a specific value.</a:t>
            </a:r>
          </a:p>
          <a:p>
            <a:pPr fontAlgn="base">
              <a:buNone/>
            </a:pPr>
            <a:r>
              <a:rPr lang="en-US" sz="2800" b="1" dirty="0" smtClean="0">
                <a:latin typeface="Times New Roman" pitchFamily="18" charset="0"/>
                <a:cs typeface="Times New Roman" pitchFamily="18" charset="0"/>
              </a:rPr>
              <a:t>Probability Density Function- </a:t>
            </a:r>
            <a:r>
              <a:rPr lang="en-US" sz="2800" dirty="0" smtClean="0">
                <a:latin typeface="Times New Roman" pitchFamily="18" charset="0"/>
                <a:cs typeface="Times New Roman" pitchFamily="18" charset="0"/>
              </a:rPr>
              <a:t>Probability density function is the probability that a continuous random variable will take on a set of possible values</a:t>
            </a:r>
          </a:p>
          <a:p>
            <a:pPr>
              <a:buNone/>
            </a:pP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57</a:t>
            </a:fld>
            <a:endParaRPr lang="en-US"/>
          </a:p>
        </p:txBody>
      </p:sp>
      <p:sp>
        <p:nvSpPr>
          <p:cNvPr id="4" name="Title 3"/>
          <p:cNvSpPr>
            <a:spLocks noGrp="1"/>
          </p:cNvSpPr>
          <p:nvPr>
            <p:ph type="title"/>
          </p:nvPr>
        </p:nvSpPr>
        <p:spPr/>
        <p:txBody>
          <a:bodyPr/>
          <a:lstStyle/>
          <a:p>
            <a:pPr algn="ctr"/>
            <a:r>
              <a:rPr lang="en-US" dirty="0" smtClean="0">
                <a:latin typeface="Times New Roman" pitchFamily="18" charset="0"/>
                <a:cs typeface="Times New Roman" pitchFamily="18" charset="0"/>
              </a:rPr>
              <a:t>Terms</a:t>
            </a:r>
            <a:endParaRPr lang="en-US"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u="sng" dirty="0" smtClean="0"/>
              <a:t>                            </a:t>
            </a:r>
          </a:p>
          <a:p>
            <a:pPr>
              <a:buNone/>
            </a:pPr>
            <a:endParaRPr lang="en-US" sz="3600" b="1" u="sng" dirty="0" smtClean="0"/>
          </a:p>
          <a:p>
            <a:pPr>
              <a:buNone/>
            </a:pPr>
            <a:r>
              <a:rPr lang="en-US" sz="3600" b="1" u="sng" dirty="0" smtClean="0"/>
              <a:t>                             </a:t>
            </a:r>
          </a:p>
          <a:p>
            <a:pPr>
              <a:buNone/>
            </a:pPr>
            <a:endParaRPr lang="en-US" sz="3600" b="1" u="sng" dirty="0" smtClean="0"/>
          </a:p>
          <a:p>
            <a:pPr>
              <a:buNone/>
            </a:pPr>
            <a:r>
              <a:rPr lang="en-US" sz="3600" b="1" dirty="0" smtClean="0"/>
              <a:t>                                </a:t>
            </a:r>
            <a:r>
              <a:rPr lang="en-US" sz="3600" b="1" u="sng" dirty="0" smtClean="0"/>
              <a:t>THANK YOU</a:t>
            </a:r>
          </a:p>
          <a:p>
            <a:pPr>
              <a:buNone/>
            </a:pPr>
            <a:endParaRPr lang="en-US" sz="3600" b="1"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686800" cy="4724400"/>
          </a:xfrm>
        </p:spPr>
        <p:txBody>
          <a:bodyPr>
            <a:normAutofit fontScale="92500" lnSpcReduction="10000"/>
          </a:bodyPr>
          <a:lstStyle/>
          <a:p>
            <a:pPr>
              <a:buNone/>
            </a:pPr>
            <a:r>
              <a:rPr lang="en-US" dirty="0" smtClean="0">
                <a:latin typeface="Times New Roman" pitchFamily="18" charset="0"/>
                <a:cs typeface="Times New Roman" pitchFamily="18" charset="0"/>
              </a:rPr>
              <a:t>Statistics is simply defined as the study and manipulation of data. As we have already discussed in the introduction that statistics deals with the analysis and computation of numerical data. Let us see more definitions of statistics given by different authors here.</a:t>
            </a:r>
          </a:p>
          <a:p>
            <a:pPr>
              <a:buNone/>
            </a:pPr>
            <a:r>
              <a:rPr lang="en-US" dirty="0" smtClean="0">
                <a:latin typeface="Times New Roman" pitchFamily="18" charset="0"/>
                <a:cs typeface="Times New Roman" pitchFamily="18" charset="0"/>
              </a:rPr>
              <a:t>According to </a:t>
            </a:r>
            <a:r>
              <a:rPr lang="en-US" b="1" dirty="0" smtClean="0">
                <a:latin typeface="Times New Roman" pitchFamily="18" charset="0"/>
                <a:cs typeface="Times New Roman" pitchFamily="18" charset="0"/>
              </a:rPr>
              <a:t>Merriam-Webster dictionary</a:t>
            </a:r>
            <a:r>
              <a:rPr lang="en-US" dirty="0" smtClean="0">
                <a:latin typeface="Times New Roman" pitchFamily="18" charset="0"/>
                <a:cs typeface="Times New Roman" pitchFamily="18" charset="0"/>
              </a:rPr>
              <a:t>, statistics is defined as “classified facts representing the conditions of a people in a state – especially the facts that can be stated in numbers or any other tabular or classified arrangement”.</a:t>
            </a:r>
          </a:p>
          <a:p>
            <a:pPr>
              <a:buNone/>
            </a:pPr>
            <a:r>
              <a:rPr lang="en-US" dirty="0" smtClean="0">
                <a:latin typeface="Times New Roman" pitchFamily="18" charset="0"/>
                <a:cs typeface="Times New Roman" pitchFamily="18" charset="0"/>
              </a:rPr>
              <a:t>According to statistician </a:t>
            </a:r>
            <a:r>
              <a:rPr lang="en-US" b="1" dirty="0" smtClean="0">
                <a:latin typeface="Times New Roman" pitchFamily="18" charset="0"/>
                <a:cs typeface="Times New Roman" pitchFamily="18" charset="0"/>
              </a:rPr>
              <a:t>Sir Arthur Lyon </a:t>
            </a:r>
            <a:r>
              <a:rPr lang="en-US" b="1" dirty="0" err="1" smtClean="0">
                <a:latin typeface="Times New Roman" pitchFamily="18" charset="0"/>
                <a:cs typeface="Times New Roman" pitchFamily="18" charset="0"/>
              </a:rPr>
              <a:t>Bowley</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statistics is defined as “Numerical statements of facts in any department of inquiry placed in relation to each other”.</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What is Statistics?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800600"/>
          </a:xfrm>
        </p:spPr>
        <p:txBody>
          <a:bodyPr/>
          <a:lstStyle/>
          <a:p>
            <a:pPr>
              <a:buNone/>
            </a:pPr>
            <a:r>
              <a:rPr lang="en-US" dirty="0" smtClean="0">
                <a:latin typeface="Times New Roman" pitchFamily="18" charset="0"/>
                <a:cs typeface="Times New Roman" pitchFamily="18" charset="0"/>
              </a:rPr>
              <a:t>Statistics is used in many sectors such as psychology, geology, sociology, weather forecasting, probability and much more. The goal of statistics is to gain understanding from the data, it focuses on applications, and hence, it is distinctively considered as a mathematical science</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Scope of Statistics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92500" lnSpcReduction="20000"/>
          </a:bodyPr>
          <a:lstStyle/>
          <a:p>
            <a:pPr>
              <a:buNone/>
            </a:pPr>
            <a:r>
              <a:rPr lang="en-US" b="1"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Statistics helps in providing a better understanding and accurate description of nature’s phenomena.</a:t>
            </a:r>
          </a:p>
          <a:p>
            <a:pPr>
              <a:buNone/>
            </a:pP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Statistics helps in the proper and efficient planning of a statistical inquiry in any field of study.</a:t>
            </a:r>
          </a:p>
          <a:p>
            <a:pPr>
              <a:buNone/>
            </a:pPr>
            <a:r>
              <a:rPr lang="en-US" b="1"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Statistics helps in collecting appropriate quantitative data.</a:t>
            </a:r>
          </a:p>
          <a:p>
            <a:pPr>
              <a:buNone/>
            </a:pPr>
            <a:r>
              <a:rPr lang="en-US" b="1"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Statistics helps in presenting complex data in a suitable tabular, diagrammatic and graphic form for an easy and clear comprehension of the data.</a:t>
            </a:r>
          </a:p>
          <a:p>
            <a:pPr>
              <a:buNone/>
            </a:pPr>
            <a:r>
              <a:rPr lang="en-US" b="1"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Statistics helps in understanding the nature and pattern of variability of a phenomenon through quantitative observations.</a:t>
            </a:r>
          </a:p>
          <a:p>
            <a:pPr>
              <a:buNone/>
            </a:pPr>
            <a:r>
              <a:rPr lang="en-US" b="1"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Statistics helps in drawing valid inferences, along with a measure of their reliability about the population parameters from the sample data.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Functions or Uses of Statistics</a:t>
            </a:r>
            <a:br>
              <a:rPr lang="en-US" b="1" u="sng" dirty="0" smtClean="0">
                <a:latin typeface="Times New Roman" pitchFamily="18" charset="0"/>
                <a:cs typeface="Times New Roman" pitchFamily="18" charset="0"/>
              </a:rPr>
            </a:br>
            <a:endParaRPr lang="en-US"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a:bodyPr>
          <a:lstStyle/>
          <a:p>
            <a:pPr fontAlgn="base">
              <a:buNone/>
            </a:pPr>
            <a:r>
              <a:rPr lang="en-US" dirty="0" smtClean="0">
                <a:latin typeface="Times New Roman" pitchFamily="18" charset="0"/>
                <a:cs typeface="Times New Roman" pitchFamily="18" charset="0"/>
              </a:rPr>
              <a:t>1. Qualitative Aspect Ignored:</a:t>
            </a:r>
          </a:p>
          <a:p>
            <a:pPr fontAlgn="base">
              <a:buNone/>
            </a:pPr>
            <a:r>
              <a:rPr lang="en-US" dirty="0" smtClean="0">
                <a:latin typeface="Times New Roman" pitchFamily="18" charset="0"/>
                <a:cs typeface="Times New Roman" pitchFamily="18" charset="0"/>
              </a:rPr>
              <a:t>2. It does not deal with individual items:</a:t>
            </a:r>
          </a:p>
          <a:p>
            <a:pPr fontAlgn="base">
              <a:buNone/>
            </a:pPr>
            <a:r>
              <a:rPr lang="en-US" dirty="0" smtClean="0">
                <a:latin typeface="Times New Roman" pitchFamily="18" charset="0"/>
                <a:cs typeface="Times New Roman" pitchFamily="18" charset="0"/>
              </a:rPr>
              <a:t>3. It does not depict entire story of phenomenon:</a:t>
            </a:r>
          </a:p>
          <a:p>
            <a:pPr fontAlgn="base">
              <a:buNone/>
            </a:pPr>
            <a:r>
              <a:rPr lang="en-US" dirty="0" smtClean="0">
                <a:latin typeface="Times New Roman" pitchFamily="18" charset="0"/>
                <a:cs typeface="Times New Roman" pitchFamily="18" charset="0"/>
              </a:rPr>
              <a:t>4. It is liable to be miscued:</a:t>
            </a:r>
          </a:p>
          <a:p>
            <a:pPr fontAlgn="base">
              <a:buNone/>
            </a:pPr>
            <a:r>
              <a:rPr lang="en-US" dirty="0" smtClean="0">
                <a:latin typeface="Times New Roman" pitchFamily="18" charset="0"/>
                <a:cs typeface="Times New Roman" pitchFamily="18" charset="0"/>
              </a:rPr>
              <a:t>5. Laws are not exact:</a:t>
            </a:r>
          </a:p>
          <a:p>
            <a:pPr fontAlgn="base">
              <a:buNone/>
            </a:pPr>
            <a:r>
              <a:rPr lang="en-US" dirty="0" smtClean="0">
                <a:latin typeface="Times New Roman" pitchFamily="18" charset="0"/>
                <a:cs typeface="Times New Roman" pitchFamily="18" charset="0"/>
              </a:rPr>
              <a:t>As far as two fundamental laws are concerned with statistics:</a:t>
            </a:r>
          </a:p>
          <a:p>
            <a:pPr fontAlgn="base">
              <a:buNone/>
            </a:pPr>
            <a:r>
              <a:rPr lang="en-US" dirty="0" smtClean="0">
                <a:latin typeface="Times New Roman" pitchFamily="18" charset="0"/>
                <a:cs typeface="Times New Roman" pitchFamily="18" charset="0"/>
              </a:rPr>
              <a:t>6. Results are true only on average:</a:t>
            </a:r>
          </a:p>
          <a:p>
            <a:pPr fontAlgn="base">
              <a:buNone/>
            </a:pPr>
            <a:r>
              <a:rPr lang="en-US" dirty="0" smtClean="0">
                <a:latin typeface="Times New Roman" pitchFamily="18" charset="0"/>
                <a:cs typeface="Times New Roman" pitchFamily="18" charset="0"/>
              </a:rPr>
              <a:t>7. To Many methods to study problems:</a:t>
            </a:r>
          </a:p>
          <a:p>
            <a:pPr fontAlgn="base">
              <a:buNone/>
            </a:pPr>
            <a:r>
              <a:rPr lang="en-US" dirty="0" smtClean="0">
                <a:latin typeface="Times New Roman" pitchFamily="18" charset="0"/>
                <a:cs typeface="Times New Roman" pitchFamily="18" charset="0"/>
              </a:rPr>
              <a:t>8. Statistical results are not always beyond doubt: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2" name="Title 1"/>
          <p:cNvSpPr>
            <a:spLocks noGrp="1"/>
          </p:cNvSpPr>
          <p:nvPr>
            <p:ph type="title"/>
          </p:nvPr>
        </p:nvSpPr>
        <p:spPr/>
        <p:txBody>
          <a:bodyPr/>
          <a:lstStyle/>
          <a:p>
            <a:r>
              <a:rPr lang="en-US" b="1" u="sng" dirty="0" smtClean="0">
                <a:latin typeface="Times New Roman"/>
                <a:ea typeface="Calibri"/>
                <a:cs typeface="Mangal"/>
              </a:rPr>
              <a:t>Limitations of Data</a:t>
            </a:r>
            <a:endParaRPr lang="en-US" b="1"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320</TotalTime>
  <Words>4381</Words>
  <Application>Microsoft Office PowerPoint</Application>
  <PresentationFormat>On-screen Show (4:3)</PresentationFormat>
  <Paragraphs>658</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Concourse</vt:lpstr>
      <vt:lpstr>QUANTITATIVE METHODS MSMSR/MBA/107</vt:lpstr>
      <vt:lpstr>LECTURE PLAN MODULE- I </vt:lpstr>
      <vt:lpstr>Overview of Mathematical basis of managerial decision making</vt:lpstr>
      <vt:lpstr>Overview of Mathematical basis of managerial decision making</vt:lpstr>
      <vt:lpstr>Introduction to Statistics</vt:lpstr>
      <vt:lpstr>What is Statistics?</vt:lpstr>
      <vt:lpstr>Scope of Statistics</vt:lpstr>
      <vt:lpstr> Functions or Uses of Statistics </vt:lpstr>
      <vt:lpstr>Limitations of Data</vt:lpstr>
      <vt:lpstr>Basic Mathematics: A.P. &amp; G.P. (nth term, sum of n terms and mean); </vt:lpstr>
      <vt:lpstr>Matrices and Determinants (Meaning, Types, Inverse, Matrix method and Cramer’s Method) </vt:lpstr>
      <vt:lpstr>Matrices and Determinants (Meaning, Types, Inverse, Matrix method and Cramer’s Method) </vt:lpstr>
      <vt:lpstr>Matrices and Determinants (Meaning, Types, Inverse, Matrix method and Cramer’s Method) </vt:lpstr>
      <vt:lpstr>Matrices and Determinants (Meaning, Types, Inverse, Matrix method and Cramer’s Method) </vt:lpstr>
      <vt:lpstr>LECTURE PLAN MODULE-II</vt:lpstr>
      <vt:lpstr>Dispersion</vt:lpstr>
      <vt:lpstr>Calculation of dispersion of discrete and group data using the following:-</vt:lpstr>
      <vt:lpstr>Calculation of dispersion of discrete and group data using the following:-</vt:lpstr>
      <vt:lpstr>Variance (VAR)</vt:lpstr>
      <vt:lpstr>Standard deviation (S.D)</vt:lpstr>
      <vt:lpstr>Covariance (C.V)</vt:lpstr>
      <vt:lpstr>LECTURE PLAN  MODULE -III</vt:lpstr>
      <vt:lpstr>Introduction to Statistics</vt:lpstr>
      <vt:lpstr>Measures of Central Tendency</vt:lpstr>
      <vt:lpstr>Classification of Data</vt:lpstr>
      <vt:lpstr> Tabulation of Data </vt:lpstr>
      <vt:lpstr>Introduction – Types of averages</vt:lpstr>
      <vt:lpstr>Arithmetic Mean (Simple and Weighted)</vt:lpstr>
      <vt:lpstr>Arithmetic Mean (Simple and Weighted)</vt:lpstr>
      <vt:lpstr>Median</vt:lpstr>
      <vt:lpstr>Mode</vt:lpstr>
      <vt:lpstr>Graphic location of Median</vt:lpstr>
      <vt:lpstr>Mode through give Curves and Histogram</vt:lpstr>
      <vt:lpstr>Measures of Dispersion and Skewness</vt:lpstr>
      <vt:lpstr>Standard Deviation and Coefficient of Variation.</vt:lpstr>
      <vt:lpstr>Standard Deviation and Coefficient of Variation.</vt:lpstr>
      <vt:lpstr>Standard Deviation and Coefficient of Variation.</vt:lpstr>
      <vt:lpstr>Standard Deviation and Coefficient of Variation.</vt:lpstr>
      <vt:lpstr>LECTURE PLAN MODULE- IV</vt:lpstr>
      <vt:lpstr>Correlation and Regression Analysis</vt:lpstr>
      <vt:lpstr>Uses of correlation</vt:lpstr>
      <vt:lpstr>Probable error</vt:lpstr>
      <vt:lpstr>Types of correlation</vt:lpstr>
      <vt:lpstr>Types of correlation</vt:lpstr>
      <vt:lpstr>Correlation (Karl Pearson and Spearman’s)</vt:lpstr>
      <vt:lpstr>Regression Analysis</vt:lpstr>
      <vt:lpstr>Regression Analysis</vt:lpstr>
      <vt:lpstr>Meaning and Characteristics of Index Numbers</vt:lpstr>
      <vt:lpstr>Types of Index Numbers</vt:lpstr>
      <vt:lpstr>LECTURE PLAN MODULE-IV</vt:lpstr>
      <vt:lpstr>Probability theory</vt:lpstr>
      <vt:lpstr>Terms </vt:lpstr>
      <vt:lpstr>Terms</vt:lpstr>
      <vt:lpstr>Terms</vt:lpstr>
      <vt:lpstr>Terms</vt:lpstr>
      <vt:lpstr>Terms</vt:lpstr>
      <vt:lpstr>Terms</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 MSMSR/BBA/303 (Core)</dc:title>
  <dc:creator>USER</dc:creator>
  <cp:lastModifiedBy>USER</cp:lastModifiedBy>
  <cp:revision>44</cp:revision>
  <dcterms:created xsi:type="dcterms:W3CDTF">2006-08-16T00:00:00Z</dcterms:created>
  <dcterms:modified xsi:type="dcterms:W3CDTF">2022-08-05T09:51:25Z</dcterms:modified>
</cp:coreProperties>
</file>