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diagrams/data1.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3"/>
  </p:notesMasterIdLst>
  <p:sldIdLst>
    <p:sldId id="256" r:id="rId2"/>
    <p:sldId id="312" r:id="rId3"/>
    <p:sldId id="258" r:id="rId4"/>
    <p:sldId id="257" r:id="rId5"/>
    <p:sldId id="311" r:id="rId6"/>
    <p:sldId id="313" r:id="rId7"/>
    <p:sldId id="314" r:id="rId8"/>
    <p:sldId id="315" r:id="rId9"/>
    <p:sldId id="316" r:id="rId10"/>
    <p:sldId id="317" r:id="rId11"/>
    <p:sldId id="318" r:id="rId12"/>
    <p:sldId id="319" r:id="rId13"/>
    <p:sldId id="320" r:id="rId14"/>
    <p:sldId id="322" r:id="rId15"/>
    <p:sldId id="323" r:id="rId16"/>
    <p:sldId id="368" r:id="rId17"/>
    <p:sldId id="369" r:id="rId18"/>
    <p:sldId id="370" r:id="rId19"/>
    <p:sldId id="372" r:id="rId20"/>
    <p:sldId id="373" r:id="rId21"/>
    <p:sldId id="374" r:id="rId22"/>
    <p:sldId id="375" r:id="rId23"/>
    <p:sldId id="376" r:id="rId24"/>
    <p:sldId id="377" r:id="rId25"/>
    <p:sldId id="404" r:id="rId26"/>
    <p:sldId id="405" r:id="rId27"/>
    <p:sldId id="406" r:id="rId28"/>
    <p:sldId id="407" r:id="rId29"/>
    <p:sldId id="408" r:id="rId30"/>
    <p:sldId id="409" r:id="rId31"/>
    <p:sldId id="410" r:id="rId32"/>
    <p:sldId id="411" r:id="rId33"/>
    <p:sldId id="412" r:id="rId34"/>
    <p:sldId id="413" r:id="rId35"/>
    <p:sldId id="414" r:id="rId36"/>
    <p:sldId id="415" r:id="rId37"/>
    <p:sldId id="416" r:id="rId38"/>
    <p:sldId id="380" r:id="rId39"/>
    <p:sldId id="381" r:id="rId40"/>
    <p:sldId id="382" r:id="rId41"/>
    <p:sldId id="383" r:id="rId42"/>
    <p:sldId id="384" r:id="rId43"/>
    <p:sldId id="385" r:id="rId44"/>
    <p:sldId id="386" r:id="rId45"/>
    <p:sldId id="387" r:id="rId46"/>
    <p:sldId id="388" r:id="rId47"/>
    <p:sldId id="389" r:id="rId48"/>
    <p:sldId id="417" r:id="rId49"/>
    <p:sldId id="418" r:id="rId50"/>
    <p:sldId id="419" r:id="rId51"/>
    <p:sldId id="420" r:id="rId52"/>
    <p:sldId id="390" r:id="rId53"/>
    <p:sldId id="391" r:id="rId54"/>
    <p:sldId id="392" r:id="rId55"/>
    <p:sldId id="393" r:id="rId56"/>
    <p:sldId id="394" r:id="rId57"/>
    <p:sldId id="421" r:id="rId58"/>
    <p:sldId id="422" r:id="rId59"/>
    <p:sldId id="423" r:id="rId60"/>
    <p:sldId id="424" r:id="rId61"/>
    <p:sldId id="425" r:id="rId62"/>
    <p:sldId id="426" r:id="rId63"/>
    <p:sldId id="427" r:id="rId64"/>
    <p:sldId id="428" r:id="rId65"/>
    <p:sldId id="325" r:id="rId66"/>
    <p:sldId id="535" r:id="rId67"/>
    <p:sldId id="321" r:id="rId68"/>
    <p:sldId id="259" r:id="rId69"/>
    <p:sldId id="324" r:id="rId70"/>
    <p:sldId id="326" r:id="rId71"/>
    <p:sldId id="498" r:id="rId72"/>
    <p:sldId id="499" r:id="rId73"/>
    <p:sldId id="500" r:id="rId74"/>
    <p:sldId id="501" r:id="rId75"/>
    <p:sldId id="502" r:id="rId76"/>
    <p:sldId id="503" r:id="rId77"/>
    <p:sldId id="504" r:id="rId78"/>
    <p:sldId id="505" r:id="rId79"/>
    <p:sldId id="506" r:id="rId80"/>
    <p:sldId id="507" r:id="rId81"/>
    <p:sldId id="508" r:id="rId82"/>
    <p:sldId id="509" r:id="rId83"/>
    <p:sldId id="510" r:id="rId84"/>
    <p:sldId id="511" r:id="rId85"/>
    <p:sldId id="512" r:id="rId86"/>
    <p:sldId id="513" r:id="rId87"/>
    <p:sldId id="514" r:id="rId88"/>
    <p:sldId id="327" r:id="rId89"/>
    <p:sldId id="328" r:id="rId90"/>
    <p:sldId id="329" r:id="rId91"/>
    <p:sldId id="330" r:id="rId92"/>
    <p:sldId id="331" r:id="rId93"/>
    <p:sldId id="332" r:id="rId94"/>
    <p:sldId id="333" r:id="rId95"/>
    <p:sldId id="334" r:id="rId96"/>
    <p:sldId id="335" r:id="rId97"/>
    <p:sldId id="336" r:id="rId98"/>
    <p:sldId id="515" r:id="rId99"/>
    <p:sldId id="516" r:id="rId100"/>
    <p:sldId id="517" r:id="rId101"/>
    <p:sldId id="518" r:id="rId102"/>
    <p:sldId id="519" r:id="rId103"/>
    <p:sldId id="520" r:id="rId104"/>
    <p:sldId id="521" r:id="rId105"/>
    <p:sldId id="522" r:id="rId106"/>
    <p:sldId id="523" r:id="rId107"/>
    <p:sldId id="524" r:id="rId108"/>
    <p:sldId id="525" r:id="rId109"/>
    <p:sldId id="365" r:id="rId110"/>
    <p:sldId id="261" r:id="rId111"/>
    <p:sldId id="337" r:id="rId112"/>
    <p:sldId id="338" r:id="rId113"/>
    <p:sldId id="339" r:id="rId114"/>
    <p:sldId id="341" r:id="rId115"/>
    <p:sldId id="340" r:id="rId116"/>
    <p:sldId id="342" r:id="rId117"/>
    <p:sldId id="343" r:id="rId118"/>
    <p:sldId id="345" r:id="rId119"/>
    <p:sldId id="344" r:id="rId120"/>
    <p:sldId id="346" r:id="rId121"/>
    <p:sldId id="347" r:id="rId122"/>
    <p:sldId id="348" r:id="rId123"/>
    <p:sldId id="349" r:id="rId124"/>
    <p:sldId id="350" r:id="rId125"/>
    <p:sldId id="475" r:id="rId126"/>
    <p:sldId id="478" r:id="rId127"/>
    <p:sldId id="479" r:id="rId128"/>
    <p:sldId id="480" r:id="rId129"/>
    <p:sldId id="481" r:id="rId130"/>
    <p:sldId id="482" r:id="rId131"/>
    <p:sldId id="483" r:id="rId132"/>
    <p:sldId id="534" r:id="rId133"/>
    <p:sldId id="536" r:id="rId134"/>
    <p:sldId id="366" r:id="rId135"/>
    <p:sldId id="263" r:id="rId136"/>
    <p:sldId id="283" r:id="rId137"/>
    <p:sldId id="284" r:id="rId138"/>
    <p:sldId id="285" r:id="rId139"/>
    <p:sldId id="286" r:id="rId140"/>
    <p:sldId id="287" r:id="rId141"/>
    <p:sldId id="302" r:id="rId142"/>
    <p:sldId id="289" r:id="rId143"/>
    <p:sldId id="299" r:id="rId144"/>
    <p:sldId id="290" r:id="rId145"/>
    <p:sldId id="300" r:id="rId146"/>
    <p:sldId id="301" r:id="rId147"/>
    <p:sldId id="291" r:id="rId148"/>
    <p:sldId id="539" r:id="rId149"/>
    <p:sldId id="540" r:id="rId150"/>
    <p:sldId id="367" r:id="rId151"/>
    <p:sldId id="265" r:id="rId152"/>
    <p:sldId id="292" r:id="rId153"/>
    <p:sldId id="293" r:id="rId154"/>
    <p:sldId id="294" r:id="rId155"/>
    <p:sldId id="295" r:id="rId156"/>
    <p:sldId id="296" r:id="rId157"/>
    <p:sldId id="297" r:id="rId158"/>
    <p:sldId id="298" r:id="rId159"/>
    <p:sldId id="303" r:id="rId160"/>
    <p:sldId id="537" r:id="rId161"/>
    <p:sldId id="538" r:id="rId1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39" autoAdjust="0"/>
    <p:restoredTop sz="94607" autoAdjust="0"/>
  </p:normalViewPr>
  <p:slideViewPr>
    <p:cSldViewPr>
      <p:cViewPr varScale="1">
        <p:scale>
          <a:sx n="62" d="100"/>
          <a:sy n="62" d="100"/>
        </p:scale>
        <p:origin x="-1572" y="-84"/>
      </p:cViewPr>
      <p:guideLst>
        <p:guide orient="horz" pos="2160"/>
        <p:guide pos="2880"/>
      </p:guideLst>
    </p:cSldViewPr>
  </p:slideViewPr>
  <p:outlineViewPr>
    <p:cViewPr>
      <p:scale>
        <a:sx n="33" d="100"/>
        <a:sy n="33" d="100"/>
      </p:scale>
      <p:origin x="0" y="912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AC3C8B-DAFA-4BA1-A715-03AA89BB660E}" type="doc">
      <dgm:prSet loTypeId="urn:microsoft.com/office/officeart/2005/8/layout/pyramid1" loCatId="pyramid" qsTypeId="urn:microsoft.com/office/officeart/2005/8/quickstyle/simple1" qsCatId="simple" csTypeId="urn:microsoft.com/office/officeart/2005/8/colors/colorful1" csCatId="colorful" phldr="1"/>
      <dgm:spPr/>
    </dgm:pt>
    <dgm:pt modelId="{09A5C8DA-03A4-4873-9CFA-21A4F60086F1}">
      <dgm:prSet phldrT="[Text]"/>
      <dgm:spPr/>
      <dgm:t>
        <a:bodyPr/>
        <a:lstStyle/>
        <a:p>
          <a:r>
            <a:rPr lang="en-US" dirty="0" smtClean="0"/>
            <a:t>Central BOD</a:t>
          </a:r>
          <a:endParaRPr lang="en-US" dirty="0"/>
        </a:p>
      </dgm:t>
    </dgm:pt>
    <dgm:pt modelId="{6627EA57-ADED-43EC-AEC8-C02CF4421B15}" type="parTrans" cxnId="{97A8E8F6-F3D1-4F1B-8366-A713FE944FE7}">
      <dgm:prSet/>
      <dgm:spPr/>
      <dgm:t>
        <a:bodyPr/>
        <a:lstStyle/>
        <a:p>
          <a:endParaRPr lang="en-US"/>
        </a:p>
      </dgm:t>
    </dgm:pt>
    <dgm:pt modelId="{537ECA8A-19D0-4922-87AA-7FF8F00333F3}" type="sibTrans" cxnId="{97A8E8F6-F3D1-4F1B-8366-A713FE944FE7}">
      <dgm:prSet/>
      <dgm:spPr/>
      <dgm:t>
        <a:bodyPr/>
        <a:lstStyle/>
        <a:p>
          <a:endParaRPr lang="en-US"/>
        </a:p>
      </dgm:t>
    </dgm:pt>
    <dgm:pt modelId="{85614851-44CB-48C4-8B43-DB3BA9BCE68A}">
      <dgm:prSet phldrT="[Text]"/>
      <dgm:spPr/>
      <dgm:t>
        <a:bodyPr/>
        <a:lstStyle/>
        <a:p>
          <a:r>
            <a:rPr lang="en-US" dirty="0" smtClean="0"/>
            <a:t>Governor</a:t>
          </a:r>
          <a:endParaRPr lang="en-US" dirty="0"/>
        </a:p>
      </dgm:t>
    </dgm:pt>
    <dgm:pt modelId="{EEFA2777-AFF7-4D87-A42C-D0492853ADC5}" type="parTrans" cxnId="{E6398FAC-C00C-4C8B-A11F-1C437507ADCD}">
      <dgm:prSet/>
      <dgm:spPr/>
      <dgm:t>
        <a:bodyPr/>
        <a:lstStyle/>
        <a:p>
          <a:endParaRPr lang="en-US"/>
        </a:p>
      </dgm:t>
    </dgm:pt>
    <dgm:pt modelId="{61574717-C8BB-4555-B148-405700A94ED0}" type="sibTrans" cxnId="{E6398FAC-C00C-4C8B-A11F-1C437507ADCD}">
      <dgm:prSet/>
      <dgm:spPr/>
      <dgm:t>
        <a:bodyPr/>
        <a:lstStyle/>
        <a:p>
          <a:endParaRPr lang="en-US"/>
        </a:p>
      </dgm:t>
    </dgm:pt>
    <dgm:pt modelId="{DF2EFCDC-6A5E-484E-AC5A-231B0B8798A5}">
      <dgm:prSet phldrT="[Text]"/>
      <dgm:spPr/>
      <dgm:t>
        <a:bodyPr/>
        <a:lstStyle/>
        <a:p>
          <a:r>
            <a:rPr lang="en-US" dirty="0" smtClean="0"/>
            <a:t>Deputy Governor</a:t>
          </a:r>
          <a:endParaRPr lang="en-US" dirty="0"/>
        </a:p>
      </dgm:t>
    </dgm:pt>
    <dgm:pt modelId="{994EEFCF-326C-4EAD-A3EC-0D73A4881C29}" type="parTrans" cxnId="{8D0B42AC-3FC2-4C12-A0CE-94B391E24BEE}">
      <dgm:prSet/>
      <dgm:spPr/>
      <dgm:t>
        <a:bodyPr/>
        <a:lstStyle/>
        <a:p>
          <a:endParaRPr lang="en-US"/>
        </a:p>
      </dgm:t>
    </dgm:pt>
    <dgm:pt modelId="{D43BFED1-016B-4BA1-83CE-3FC3EB5CADC2}" type="sibTrans" cxnId="{8D0B42AC-3FC2-4C12-A0CE-94B391E24BEE}">
      <dgm:prSet/>
      <dgm:spPr/>
      <dgm:t>
        <a:bodyPr/>
        <a:lstStyle/>
        <a:p>
          <a:endParaRPr lang="en-US"/>
        </a:p>
      </dgm:t>
    </dgm:pt>
    <dgm:pt modelId="{C09D8BE5-815F-4328-B8E3-595617CAD2EF}">
      <dgm:prSet/>
      <dgm:spPr/>
      <dgm:t>
        <a:bodyPr/>
        <a:lstStyle/>
        <a:p>
          <a:r>
            <a:rPr lang="en-US" dirty="0" smtClean="0"/>
            <a:t>Executive Director</a:t>
          </a:r>
          <a:endParaRPr lang="en-US" dirty="0"/>
        </a:p>
      </dgm:t>
    </dgm:pt>
    <dgm:pt modelId="{55580E77-9901-413E-922A-973D66D2797F}" type="parTrans" cxnId="{4060A686-13A0-4739-ACC0-CC015677DB00}">
      <dgm:prSet/>
      <dgm:spPr/>
      <dgm:t>
        <a:bodyPr/>
        <a:lstStyle/>
        <a:p>
          <a:endParaRPr lang="en-US"/>
        </a:p>
      </dgm:t>
    </dgm:pt>
    <dgm:pt modelId="{A6796E88-D5C7-4903-96B6-D2E23CBD4E71}" type="sibTrans" cxnId="{4060A686-13A0-4739-ACC0-CC015677DB00}">
      <dgm:prSet/>
      <dgm:spPr/>
      <dgm:t>
        <a:bodyPr/>
        <a:lstStyle/>
        <a:p>
          <a:endParaRPr lang="en-US"/>
        </a:p>
      </dgm:t>
    </dgm:pt>
    <dgm:pt modelId="{5F6029BD-DCC3-43B3-8176-AD151E739F82}">
      <dgm:prSet/>
      <dgm:spPr/>
      <dgm:t>
        <a:bodyPr/>
        <a:lstStyle/>
        <a:p>
          <a:r>
            <a:rPr lang="en-US" dirty="0" smtClean="0"/>
            <a:t>Support Staff</a:t>
          </a:r>
          <a:endParaRPr lang="en-US" dirty="0"/>
        </a:p>
      </dgm:t>
    </dgm:pt>
    <dgm:pt modelId="{B1E54883-E2E4-44D7-92E2-5A817DF9C2F9}" type="parTrans" cxnId="{10944C57-2AD4-46C1-BC82-8BD0208C0D99}">
      <dgm:prSet/>
      <dgm:spPr/>
      <dgm:t>
        <a:bodyPr/>
        <a:lstStyle/>
        <a:p>
          <a:endParaRPr lang="en-US"/>
        </a:p>
      </dgm:t>
    </dgm:pt>
    <dgm:pt modelId="{5973ACE7-7CC6-4BB2-A6B0-D07BC3773C08}" type="sibTrans" cxnId="{10944C57-2AD4-46C1-BC82-8BD0208C0D99}">
      <dgm:prSet/>
      <dgm:spPr/>
      <dgm:t>
        <a:bodyPr/>
        <a:lstStyle/>
        <a:p>
          <a:endParaRPr lang="en-US"/>
        </a:p>
      </dgm:t>
    </dgm:pt>
    <dgm:pt modelId="{80BC82D5-8240-48C6-820F-F3FA8E19AAEF}">
      <dgm:prSet/>
      <dgm:spPr/>
      <dgm:t>
        <a:bodyPr/>
        <a:lstStyle/>
        <a:p>
          <a:r>
            <a:rPr lang="en-US" dirty="0" smtClean="0"/>
            <a:t>Chief General Managers</a:t>
          </a:r>
          <a:endParaRPr lang="en-US" dirty="0"/>
        </a:p>
      </dgm:t>
    </dgm:pt>
    <dgm:pt modelId="{1A9BB8C9-51D5-4080-B308-4B80C4F3B212}" type="parTrans" cxnId="{8BC3D6C7-DEDA-48C4-A026-7C7F48BD5553}">
      <dgm:prSet/>
      <dgm:spPr/>
      <dgm:t>
        <a:bodyPr/>
        <a:lstStyle/>
        <a:p>
          <a:endParaRPr lang="en-US"/>
        </a:p>
      </dgm:t>
    </dgm:pt>
    <dgm:pt modelId="{CF632615-A887-4859-8342-1ADBC839BE51}" type="sibTrans" cxnId="{8BC3D6C7-DEDA-48C4-A026-7C7F48BD5553}">
      <dgm:prSet/>
      <dgm:spPr/>
      <dgm:t>
        <a:bodyPr/>
        <a:lstStyle/>
        <a:p>
          <a:endParaRPr lang="en-US"/>
        </a:p>
      </dgm:t>
    </dgm:pt>
    <dgm:pt modelId="{546A8E50-DBA2-4F4A-BB4A-9F6554812527}">
      <dgm:prSet/>
      <dgm:spPr/>
      <dgm:t>
        <a:bodyPr/>
        <a:lstStyle/>
        <a:p>
          <a:r>
            <a:rPr lang="en-US" dirty="0" smtClean="0"/>
            <a:t>Assistant Managers</a:t>
          </a:r>
          <a:endParaRPr lang="en-US" dirty="0"/>
        </a:p>
      </dgm:t>
    </dgm:pt>
    <dgm:pt modelId="{2DF0F53C-1F41-44E3-B326-BD1258009498}" type="parTrans" cxnId="{85F7F3FA-06FE-4175-ADCC-F4C1F6058BA5}">
      <dgm:prSet/>
      <dgm:spPr/>
      <dgm:t>
        <a:bodyPr/>
        <a:lstStyle/>
        <a:p>
          <a:endParaRPr lang="en-US"/>
        </a:p>
      </dgm:t>
    </dgm:pt>
    <dgm:pt modelId="{B5EC0F8C-F2FE-457F-8624-93557396C354}" type="sibTrans" cxnId="{85F7F3FA-06FE-4175-ADCC-F4C1F6058BA5}">
      <dgm:prSet/>
      <dgm:spPr/>
      <dgm:t>
        <a:bodyPr/>
        <a:lstStyle/>
        <a:p>
          <a:endParaRPr lang="en-US"/>
        </a:p>
      </dgm:t>
    </dgm:pt>
    <dgm:pt modelId="{6CAFFA9C-9F90-4333-ABCB-5495D4E89655}">
      <dgm:prSet/>
      <dgm:spPr/>
      <dgm:t>
        <a:bodyPr/>
        <a:lstStyle/>
        <a:p>
          <a:r>
            <a:rPr lang="en-US" dirty="0" smtClean="0"/>
            <a:t>Principal Chief General Manager</a:t>
          </a:r>
          <a:endParaRPr lang="en-US" dirty="0"/>
        </a:p>
      </dgm:t>
    </dgm:pt>
    <dgm:pt modelId="{36D1677F-A9B9-4936-BAB1-7244DF7B28CA}" type="parTrans" cxnId="{8523331E-6926-4026-B7FA-F3B9A4183E65}">
      <dgm:prSet/>
      <dgm:spPr/>
      <dgm:t>
        <a:bodyPr/>
        <a:lstStyle/>
        <a:p>
          <a:endParaRPr lang="en-US"/>
        </a:p>
      </dgm:t>
    </dgm:pt>
    <dgm:pt modelId="{768B8BD4-4896-401D-AE20-4876B9807F80}" type="sibTrans" cxnId="{8523331E-6926-4026-B7FA-F3B9A4183E65}">
      <dgm:prSet/>
      <dgm:spPr/>
      <dgm:t>
        <a:bodyPr/>
        <a:lstStyle/>
        <a:p>
          <a:endParaRPr lang="en-US"/>
        </a:p>
      </dgm:t>
    </dgm:pt>
    <dgm:pt modelId="{57BEF471-0F5A-4E6D-B5AC-7928495366CF}">
      <dgm:prSet/>
      <dgm:spPr/>
      <dgm:t>
        <a:bodyPr/>
        <a:lstStyle/>
        <a:p>
          <a:r>
            <a:rPr lang="en-US" dirty="0" smtClean="0"/>
            <a:t>Managers</a:t>
          </a:r>
          <a:endParaRPr lang="en-US" dirty="0"/>
        </a:p>
      </dgm:t>
    </dgm:pt>
    <dgm:pt modelId="{E4BF0695-2E25-4477-BAE4-CB8782A42E40}" type="parTrans" cxnId="{EB028848-67A4-41C9-A216-925D90B1D622}">
      <dgm:prSet/>
      <dgm:spPr/>
      <dgm:t>
        <a:bodyPr/>
        <a:lstStyle/>
        <a:p>
          <a:endParaRPr lang="en-US"/>
        </a:p>
      </dgm:t>
    </dgm:pt>
    <dgm:pt modelId="{22719A04-DC04-4986-B316-5A2D72FA608A}" type="sibTrans" cxnId="{EB028848-67A4-41C9-A216-925D90B1D622}">
      <dgm:prSet/>
      <dgm:spPr/>
      <dgm:t>
        <a:bodyPr/>
        <a:lstStyle/>
        <a:p>
          <a:endParaRPr lang="en-US"/>
        </a:p>
      </dgm:t>
    </dgm:pt>
    <dgm:pt modelId="{B6F78884-935E-489B-9679-32B8B099C485}">
      <dgm:prSet/>
      <dgm:spPr/>
      <dgm:t>
        <a:bodyPr/>
        <a:lstStyle/>
        <a:p>
          <a:r>
            <a:rPr lang="en-US" dirty="0" smtClean="0"/>
            <a:t>Assistant General Managers</a:t>
          </a:r>
          <a:endParaRPr lang="en-US" dirty="0"/>
        </a:p>
      </dgm:t>
    </dgm:pt>
    <dgm:pt modelId="{B2919A05-D56B-426C-B5D6-02B98777E59D}" type="parTrans" cxnId="{FB1D43E2-85B1-419C-A9DA-FE478F2D9265}">
      <dgm:prSet/>
      <dgm:spPr/>
      <dgm:t>
        <a:bodyPr/>
        <a:lstStyle/>
        <a:p>
          <a:endParaRPr lang="en-US"/>
        </a:p>
      </dgm:t>
    </dgm:pt>
    <dgm:pt modelId="{295BE140-6429-4C26-8A9C-D5914B0ECEAE}" type="sibTrans" cxnId="{FB1D43E2-85B1-419C-A9DA-FE478F2D9265}">
      <dgm:prSet/>
      <dgm:spPr/>
      <dgm:t>
        <a:bodyPr/>
        <a:lstStyle/>
        <a:p>
          <a:endParaRPr lang="en-US"/>
        </a:p>
      </dgm:t>
    </dgm:pt>
    <dgm:pt modelId="{8B0571F0-5340-439B-B695-EE24BD8E588C}">
      <dgm:prSet/>
      <dgm:spPr/>
      <dgm:t>
        <a:bodyPr/>
        <a:lstStyle/>
        <a:p>
          <a:r>
            <a:rPr lang="en-US" dirty="0" smtClean="0"/>
            <a:t>General Managers</a:t>
          </a:r>
          <a:endParaRPr lang="en-US" dirty="0"/>
        </a:p>
      </dgm:t>
    </dgm:pt>
    <dgm:pt modelId="{6CA7F900-5279-468E-9CF9-B0C2FEA8C439}" type="parTrans" cxnId="{85BBE5E1-38A9-4502-AB37-62B85A935FE5}">
      <dgm:prSet/>
      <dgm:spPr/>
      <dgm:t>
        <a:bodyPr/>
        <a:lstStyle/>
        <a:p>
          <a:endParaRPr lang="en-US"/>
        </a:p>
      </dgm:t>
    </dgm:pt>
    <dgm:pt modelId="{2DEE0C98-31D3-47A5-88B9-7BA3F41FFF1D}" type="sibTrans" cxnId="{85BBE5E1-38A9-4502-AB37-62B85A935FE5}">
      <dgm:prSet/>
      <dgm:spPr/>
      <dgm:t>
        <a:bodyPr/>
        <a:lstStyle/>
        <a:p>
          <a:endParaRPr lang="en-US"/>
        </a:p>
      </dgm:t>
    </dgm:pt>
    <dgm:pt modelId="{D9EF34B6-CF17-4C9E-BF16-77FA6DBA372F}">
      <dgm:prSet/>
      <dgm:spPr/>
      <dgm:t>
        <a:bodyPr/>
        <a:lstStyle/>
        <a:p>
          <a:r>
            <a:rPr lang="en-US" dirty="0" smtClean="0"/>
            <a:t>Deputy General Managers</a:t>
          </a:r>
          <a:endParaRPr lang="en-US" dirty="0"/>
        </a:p>
      </dgm:t>
    </dgm:pt>
    <dgm:pt modelId="{58CA1353-3D93-42AE-847E-EDEE765F81D8}" type="parTrans" cxnId="{B2F237E6-2CBF-4F74-9EE2-13B1486CF306}">
      <dgm:prSet/>
      <dgm:spPr/>
      <dgm:t>
        <a:bodyPr/>
        <a:lstStyle/>
        <a:p>
          <a:endParaRPr lang="en-US"/>
        </a:p>
      </dgm:t>
    </dgm:pt>
    <dgm:pt modelId="{3245BCC3-9E36-41D9-8B4F-BDD428B83270}" type="sibTrans" cxnId="{B2F237E6-2CBF-4F74-9EE2-13B1486CF306}">
      <dgm:prSet/>
      <dgm:spPr/>
      <dgm:t>
        <a:bodyPr/>
        <a:lstStyle/>
        <a:p>
          <a:endParaRPr lang="en-US"/>
        </a:p>
      </dgm:t>
    </dgm:pt>
    <dgm:pt modelId="{34B06F83-E3CF-4738-ACA2-30DEFEB27771}" type="pres">
      <dgm:prSet presAssocID="{F9AC3C8B-DAFA-4BA1-A715-03AA89BB660E}" presName="Name0" presStyleCnt="0">
        <dgm:presLayoutVars>
          <dgm:dir/>
          <dgm:animLvl val="lvl"/>
          <dgm:resizeHandles val="exact"/>
        </dgm:presLayoutVars>
      </dgm:prSet>
      <dgm:spPr/>
    </dgm:pt>
    <dgm:pt modelId="{B590C94C-F211-43C0-B5CB-14D2CC8E11BF}" type="pres">
      <dgm:prSet presAssocID="{09A5C8DA-03A4-4873-9CFA-21A4F60086F1}" presName="Name8" presStyleCnt="0"/>
      <dgm:spPr/>
    </dgm:pt>
    <dgm:pt modelId="{853D8689-9F65-4C98-818F-9BBA8B1E53E5}" type="pres">
      <dgm:prSet presAssocID="{09A5C8DA-03A4-4873-9CFA-21A4F60086F1}" presName="level" presStyleLbl="node1" presStyleIdx="0" presStyleCnt="12" custScaleX="120543" custScaleY="248619">
        <dgm:presLayoutVars>
          <dgm:chMax val="1"/>
          <dgm:bulletEnabled val="1"/>
        </dgm:presLayoutVars>
      </dgm:prSet>
      <dgm:spPr/>
      <dgm:t>
        <a:bodyPr/>
        <a:lstStyle/>
        <a:p>
          <a:endParaRPr lang="en-US"/>
        </a:p>
      </dgm:t>
    </dgm:pt>
    <dgm:pt modelId="{1AF7AA10-17D4-4253-B94D-5806484C72E4}" type="pres">
      <dgm:prSet presAssocID="{09A5C8DA-03A4-4873-9CFA-21A4F60086F1}" presName="levelTx" presStyleLbl="revTx" presStyleIdx="0" presStyleCnt="0">
        <dgm:presLayoutVars>
          <dgm:chMax val="1"/>
          <dgm:bulletEnabled val="1"/>
        </dgm:presLayoutVars>
      </dgm:prSet>
      <dgm:spPr/>
      <dgm:t>
        <a:bodyPr/>
        <a:lstStyle/>
        <a:p>
          <a:endParaRPr lang="en-US"/>
        </a:p>
      </dgm:t>
    </dgm:pt>
    <dgm:pt modelId="{AF58E35C-A552-4A1F-AD0F-27374327DA79}" type="pres">
      <dgm:prSet presAssocID="{85614851-44CB-48C4-8B43-DB3BA9BCE68A}" presName="Name8" presStyleCnt="0"/>
      <dgm:spPr/>
    </dgm:pt>
    <dgm:pt modelId="{BC93B3F9-7F3C-4C7B-B59A-C013DCC6ACF1}" type="pres">
      <dgm:prSet presAssocID="{85614851-44CB-48C4-8B43-DB3BA9BCE68A}" presName="level" presStyleLbl="node1" presStyleIdx="1" presStyleCnt="12">
        <dgm:presLayoutVars>
          <dgm:chMax val="1"/>
          <dgm:bulletEnabled val="1"/>
        </dgm:presLayoutVars>
      </dgm:prSet>
      <dgm:spPr/>
      <dgm:t>
        <a:bodyPr/>
        <a:lstStyle/>
        <a:p>
          <a:endParaRPr lang="en-US"/>
        </a:p>
      </dgm:t>
    </dgm:pt>
    <dgm:pt modelId="{90F8D935-8E07-4BD9-B104-572ACF5FD69C}" type="pres">
      <dgm:prSet presAssocID="{85614851-44CB-48C4-8B43-DB3BA9BCE68A}" presName="levelTx" presStyleLbl="revTx" presStyleIdx="0" presStyleCnt="0">
        <dgm:presLayoutVars>
          <dgm:chMax val="1"/>
          <dgm:bulletEnabled val="1"/>
        </dgm:presLayoutVars>
      </dgm:prSet>
      <dgm:spPr/>
      <dgm:t>
        <a:bodyPr/>
        <a:lstStyle/>
        <a:p>
          <a:endParaRPr lang="en-US"/>
        </a:p>
      </dgm:t>
    </dgm:pt>
    <dgm:pt modelId="{9F3D784B-EECE-484A-9D77-DB84F17FC868}" type="pres">
      <dgm:prSet presAssocID="{DF2EFCDC-6A5E-484E-AC5A-231B0B8798A5}" presName="Name8" presStyleCnt="0"/>
      <dgm:spPr/>
    </dgm:pt>
    <dgm:pt modelId="{3073CC20-E95F-4FF5-B5DA-CBB937EF6785}" type="pres">
      <dgm:prSet presAssocID="{DF2EFCDC-6A5E-484E-AC5A-231B0B8798A5}" presName="level" presStyleLbl="node1" presStyleIdx="2" presStyleCnt="12">
        <dgm:presLayoutVars>
          <dgm:chMax val="1"/>
          <dgm:bulletEnabled val="1"/>
        </dgm:presLayoutVars>
      </dgm:prSet>
      <dgm:spPr/>
      <dgm:t>
        <a:bodyPr/>
        <a:lstStyle/>
        <a:p>
          <a:endParaRPr lang="en-US"/>
        </a:p>
      </dgm:t>
    </dgm:pt>
    <dgm:pt modelId="{6C1D9A11-2B67-4AF4-A04A-415F3208C656}" type="pres">
      <dgm:prSet presAssocID="{DF2EFCDC-6A5E-484E-AC5A-231B0B8798A5}" presName="levelTx" presStyleLbl="revTx" presStyleIdx="0" presStyleCnt="0">
        <dgm:presLayoutVars>
          <dgm:chMax val="1"/>
          <dgm:bulletEnabled val="1"/>
        </dgm:presLayoutVars>
      </dgm:prSet>
      <dgm:spPr/>
      <dgm:t>
        <a:bodyPr/>
        <a:lstStyle/>
        <a:p>
          <a:endParaRPr lang="en-US"/>
        </a:p>
      </dgm:t>
    </dgm:pt>
    <dgm:pt modelId="{701F60FA-12F9-4F32-879C-AFCF34BEA082}" type="pres">
      <dgm:prSet presAssocID="{C09D8BE5-815F-4328-B8E3-595617CAD2EF}" presName="Name8" presStyleCnt="0"/>
      <dgm:spPr/>
    </dgm:pt>
    <dgm:pt modelId="{2E0FD63A-DBC6-4941-B9C8-AC56886C06C7}" type="pres">
      <dgm:prSet presAssocID="{C09D8BE5-815F-4328-B8E3-595617CAD2EF}" presName="level" presStyleLbl="node1" presStyleIdx="3" presStyleCnt="12">
        <dgm:presLayoutVars>
          <dgm:chMax val="1"/>
          <dgm:bulletEnabled val="1"/>
        </dgm:presLayoutVars>
      </dgm:prSet>
      <dgm:spPr/>
      <dgm:t>
        <a:bodyPr/>
        <a:lstStyle/>
        <a:p>
          <a:endParaRPr lang="en-US"/>
        </a:p>
      </dgm:t>
    </dgm:pt>
    <dgm:pt modelId="{9C0B107D-CA0F-47DC-B72C-F17BE7191D48}" type="pres">
      <dgm:prSet presAssocID="{C09D8BE5-815F-4328-B8E3-595617CAD2EF}" presName="levelTx" presStyleLbl="revTx" presStyleIdx="0" presStyleCnt="0">
        <dgm:presLayoutVars>
          <dgm:chMax val="1"/>
          <dgm:bulletEnabled val="1"/>
        </dgm:presLayoutVars>
      </dgm:prSet>
      <dgm:spPr/>
      <dgm:t>
        <a:bodyPr/>
        <a:lstStyle/>
        <a:p>
          <a:endParaRPr lang="en-US"/>
        </a:p>
      </dgm:t>
    </dgm:pt>
    <dgm:pt modelId="{5E32F1EA-7C9A-4E66-A992-C77890E02645}" type="pres">
      <dgm:prSet presAssocID="{6CAFFA9C-9F90-4333-ABCB-5495D4E89655}" presName="Name8" presStyleCnt="0"/>
      <dgm:spPr/>
    </dgm:pt>
    <dgm:pt modelId="{C00AC9D0-E6DF-4014-8EB6-E68DC3C9A10F}" type="pres">
      <dgm:prSet presAssocID="{6CAFFA9C-9F90-4333-ABCB-5495D4E89655}" presName="level" presStyleLbl="node1" presStyleIdx="4" presStyleCnt="12">
        <dgm:presLayoutVars>
          <dgm:chMax val="1"/>
          <dgm:bulletEnabled val="1"/>
        </dgm:presLayoutVars>
      </dgm:prSet>
      <dgm:spPr/>
      <dgm:t>
        <a:bodyPr/>
        <a:lstStyle/>
        <a:p>
          <a:endParaRPr lang="en-US"/>
        </a:p>
      </dgm:t>
    </dgm:pt>
    <dgm:pt modelId="{C8BA1235-20A6-4BF4-8E74-0DE7AC8A0392}" type="pres">
      <dgm:prSet presAssocID="{6CAFFA9C-9F90-4333-ABCB-5495D4E89655}" presName="levelTx" presStyleLbl="revTx" presStyleIdx="0" presStyleCnt="0">
        <dgm:presLayoutVars>
          <dgm:chMax val="1"/>
          <dgm:bulletEnabled val="1"/>
        </dgm:presLayoutVars>
      </dgm:prSet>
      <dgm:spPr/>
      <dgm:t>
        <a:bodyPr/>
        <a:lstStyle/>
        <a:p>
          <a:endParaRPr lang="en-US"/>
        </a:p>
      </dgm:t>
    </dgm:pt>
    <dgm:pt modelId="{8A619B3A-03FA-4080-AEE5-EF6AE20BE521}" type="pres">
      <dgm:prSet presAssocID="{80BC82D5-8240-48C6-820F-F3FA8E19AAEF}" presName="Name8" presStyleCnt="0"/>
      <dgm:spPr/>
    </dgm:pt>
    <dgm:pt modelId="{FA096901-8F33-4F47-B6F6-B56C9600A1B0}" type="pres">
      <dgm:prSet presAssocID="{80BC82D5-8240-48C6-820F-F3FA8E19AAEF}" presName="level" presStyleLbl="node1" presStyleIdx="5" presStyleCnt="12">
        <dgm:presLayoutVars>
          <dgm:chMax val="1"/>
          <dgm:bulletEnabled val="1"/>
        </dgm:presLayoutVars>
      </dgm:prSet>
      <dgm:spPr/>
      <dgm:t>
        <a:bodyPr/>
        <a:lstStyle/>
        <a:p>
          <a:endParaRPr lang="en-US"/>
        </a:p>
      </dgm:t>
    </dgm:pt>
    <dgm:pt modelId="{EADF61F8-2F58-4104-BADE-D6756F9961A9}" type="pres">
      <dgm:prSet presAssocID="{80BC82D5-8240-48C6-820F-F3FA8E19AAEF}" presName="levelTx" presStyleLbl="revTx" presStyleIdx="0" presStyleCnt="0">
        <dgm:presLayoutVars>
          <dgm:chMax val="1"/>
          <dgm:bulletEnabled val="1"/>
        </dgm:presLayoutVars>
      </dgm:prSet>
      <dgm:spPr/>
      <dgm:t>
        <a:bodyPr/>
        <a:lstStyle/>
        <a:p>
          <a:endParaRPr lang="en-US"/>
        </a:p>
      </dgm:t>
    </dgm:pt>
    <dgm:pt modelId="{85069972-13E2-4845-93C6-F7A2F5680678}" type="pres">
      <dgm:prSet presAssocID="{8B0571F0-5340-439B-B695-EE24BD8E588C}" presName="Name8" presStyleCnt="0"/>
      <dgm:spPr/>
    </dgm:pt>
    <dgm:pt modelId="{40D27389-EE7E-4BD9-BD98-2CF068C1D3F2}" type="pres">
      <dgm:prSet presAssocID="{8B0571F0-5340-439B-B695-EE24BD8E588C}" presName="level" presStyleLbl="node1" presStyleIdx="6" presStyleCnt="12">
        <dgm:presLayoutVars>
          <dgm:chMax val="1"/>
          <dgm:bulletEnabled val="1"/>
        </dgm:presLayoutVars>
      </dgm:prSet>
      <dgm:spPr/>
      <dgm:t>
        <a:bodyPr/>
        <a:lstStyle/>
        <a:p>
          <a:endParaRPr lang="en-US"/>
        </a:p>
      </dgm:t>
    </dgm:pt>
    <dgm:pt modelId="{A4E2FCA2-ACCD-4F98-B3AA-405A86B65BEF}" type="pres">
      <dgm:prSet presAssocID="{8B0571F0-5340-439B-B695-EE24BD8E588C}" presName="levelTx" presStyleLbl="revTx" presStyleIdx="0" presStyleCnt="0">
        <dgm:presLayoutVars>
          <dgm:chMax val="1"/>
          <dgm:bulletEnabled val="1"/>
        </dgm:presLayoutVars>
      </dgm:prSet>
      <dgm:spPr/>
      <dgm:t>
        <a:bodyPr/>
        <a:lstStyle/>
        <a:p>
          <a:endParaRPr lang="en-US"/>
        </a:p>
      </dgm:t>
    </dgm:pt>
    <dgm:pt modelId="{33C530C6-AC8A-4BE4-97E9-4D3904CE73D1}" type="pres">
      <dgm:prSet presAssocID="{D9EF34B6-CF17-4C9E-BF16-77FA6DBA372F}" presName="Name8" presStyleCnt="0"/>
      <dgm:spPr/>
    </dgm:pt>
    <dgm:pt modelId="{9D16BB94-B72D-4B8C-9181-304E23721EEF}" type="pres">
      <dgm:prSet presAssocID="{D9EF34B6-CF17-4C9E-BF16-77FA6DBA372F}" presName="level" presStyleLbl="node1" presStyleIdx="7" presStyleCnt="12">
        <dgm:presLayoutVars>
          <dgm:chMax val="1"/>
          <dgm:bulletEnabled val="1"/>
        </dgm:presLayoutVars>
      </dgm:prSet>
      <dgm:spPr/>
      <dgm:t>
        <a:bodyPr/>
        <a:lstStyle/>
        <a:p>
          <a:endParaRPr lang="en-US"/>
        </a:p>
      </dgm:t>
    </dgm:pt>
    <dgm:pt modelId="{3A5B79AF-9DC3-4326-BD9B-D5F4B6AAE5E4}" type="pres">
      <dgm:prSet presAssocID="{D9EF34B6-CF17-4C9E-BF16-77FA6DBA372F}" presName="levelTx" presStyleLbl="revTx" presStyleIdx="0" presStyleCnt="0">
        <dgm:presLayoutVars>
          <dgm:chMax val="1"/>
          <dgm:bulletEnabled val="1"/>
        </dgm:presLayoutVars>
      </dgm:prSet>
      <dgm:spPr/>
      <dgm:t>
        <a:bodyPr/>
        <a:lstStyle/>
        <a:p>
          <a:endParaRPr lang="en-US"/>
        </a:p>
      </dgm:t>
    </dgm:pt>
    <dgm:pt modelId="{9EFB53F6-5136-44B2-ABDE-4A26132C53F5}" type="pres">
      <dgm:prSet presAssocID="{B6F78884-935E-489B-9679-32B8B099C485}" presName="Name8" presStyleCnt="0"/>
      <dgm:spPr/>
    </dgm:pt>
    <dgm:pt modelId="{C7124A16-9C37-4FDA-A374-B080F079399E}" type="pres">
      <dgm:prSet presAssocID="{B6F78884-935E-489B-9679-32B8B099C485}" presName="level" presStyleLbl="node1" presStyleIdx="8" presStyleCnt="12">
        <dgm:presLayoutVars>
          <dgm:chMax val="1"/>
          <dgm:bulletEnabled val="1"/>
        </dgm:presLayoutVars>
      </dgm:prSet>
      <dgm:spPr/>
      <dgm:t>
        <a:bodyPr/>
        <a:lstStyle/>
        <a:p>
          <a:endParaRPr lang="en-US"/>
        </a:p>
      </dgm:t>
    </dgm:pt>
    <dgm:pt modelId="{E1DA05C7-AB06-4FB3-85BE-0D9897218A8D}" type="pres">
      <dgm:prSet presAssocID="{B6F78884-935E-489B-9679-32B8B099C485}" presName="levelTx" presStyleLbl="revTx" presStyleIdx="0" presStyleCnt="0">
        <dgm:presLayoutVars>
          <dgm:chMax val="1"/>
          <dgm:bulletEnabled val="1"/>
        </dgm:presLayoutVars>
      </dgm:prSet>
      <dgm:spPr/>
      <dgm:t>
        <a:bodyPr/>
        <a:lstStyle/>
        <a:p>
          <a:endParaRPr lang="en-US"/>
        </a:p>
      </dgm:t>
    </dgm:pt>
    <dgm:pt modelId="{E9A381EE-B220-40DB-BB5B-0E60F82053A3}" type="pres">
      <dgm:prSet presAssocID="{57BEF471-0F5A-4E6D-B5AC-7928495366CF}" presName="Name8" presStyleCnt="0"/>
      <dgm:spPr/>
    </dgm:pt>
    <dgm:pt modelId="{956AAAFE-A8B1-48A8-BFB7-EC56F77C3EE0}" type="pres">
      <dgm:prSet presAssocID="{57BEF471-0F5A-4E6D-B5AC-7928495366CF}" presName="level" presStyleLbl="node1" presStyleIdx="9" presStyleCnt="12">
        <dgm:presLayoutVars>
          <dgm:chMax val="1"/>
          <dgm:bulletEnabled val="1"/>
        </dgm:presLayoutVars>
      </dgm:prSet>
      <dgm:spPr/>
      <dgm:t>
        <a:bodyPr/>
        <a:lstStyle/>
        <a:p>
          <a:endParaRPr lang="en-US"/>
        </a:p>
      </dgm:t>
    </dgm:pt>
    <dgm:pt modelId="{21C6FC9A-C656-4F27-9282-86EA11EAA534}" type="pres">
      <dgm:prSet presAssocID="{57BEF471-0F5A-4E6D-B5AC-7928495366CF}" presName="levelTx" presStyleLbl="revTx" presStyleIdx="0" presStyleCnt="0">
        <dgm:presLayoutVars>
          <dgm:chMax val="1"/>
          <dgm:bulletEnabled val="1"/>
        </dgm:presLayoutVars>
      </dgm:prSet>
      <dgm:spPr/>
      <dgm:t>
        <a:bodyPr/>
        <a:lstStyle/>
        <a:p>
          <a:endParaRPr lang="en-US"/>
        </a:p>
      </dgm:t>
    </dgm:pt>
    <dgm:pt modelId="{D6980D99-437C-4C00-B8B8-5DC181E71135}" type="pres">
      <dgm:prSet presAssocID="{546A8E50-DBA2-4F4A-BB4A-9F6554812527}" presName="Name8" presStyleCnt="0"/>
      <dgm:spPr/>
    </dgm:pt>
    <dgm:pt modelId="{8BDE7D3D-84D2-4C19-81E9-2908475CD0F0}" type="pres">
      <dgm:prSet presAssocID="{546A8E50-DBA2-4F4A-BB4A-9F6554812527}" presName="level" presStyleLbl="node1" presStyleIdx="10" presStyleCnt="12">
        <dgm:presLayoutVars>
          <dgm:chMax val="1"/>
          <dgm:bulletEnabled val="1"/>
        </dgm:presLayoutVars>
      </dgm:prSet>
      <dgm:spPr/>
      <dgm:t>
        <a:bodyPr/>
        <a:lstStyle/>
        <a:p>
          <a:endParaRPr lang="en-US"/>
        </a:p>
      </dgm:t>
    </dgm:pt>
    <dgm:pt modelId="{F0291B39-9E9C-42D6-82E9-C83BF8AF3B61}" type="pres">
      <dgm:prSet presAssocID="{546A8E50-DBA2-4F4A-BB4A-9F6554812527}" presName="levelTx" presStyleLbl="revTx" presStyleIdx="0" presStyleCnt="0">
        <dgm:presLayoutVars>
          <dgm:chMax val="1"/>
          <dgm:bulletEnabled val="1"/>
        </dgm:presLayoutVars>
      </dgm:prSet>
      <dgm:spPr/>
      <dgm:t>
        <a:bodyPr/>
        <a:lstStyle/>
        <a:p>
          <a:endParaRPr lang="en-US"/>
        </a:p>
      </dgm:t>
    </dgm:pt>
    <dgm:pt modelId="{37626D01-FF3C-439B-8509-F9FC3E9C49B6}" type="pres">
      <dgm:prSet presAssocID="{5F6029BD-DCC3-43B3-8176-AD151E739F82}" presName="Name8" presStyleCnt="0"/>
      <dgm:spPr/>
    </dgm:pt>
    <dgm:pt modelId="{A155EF35-CE54-48AB-8808-9AEA9C2A36F8}" type="pres">
      <dgm:prSet presAssocID="{5F6029BD-DCC3-43B3-8176-AD151E739F82}" presName="level" presStyleLbl="node1" presStyleIdx="11" presStyleCnt="12">
        <dgm:presLayoutVars>
          <dgm:chMax val="1"/>
          <dgm:bulletEnabled val="1"/>
        </dgm:presLayoutVars>
      </dgm:prSet>
      <dgm:spPr/>
      <dgm:t>
        <a:bodyPr/>
        <a:lstStyle/>
        <a:p>
          <a:endParaRPr lang="en-US"/>
        </a:p>
      </dgm:t>
    </dgm:pt>
    <dgm:pt modelId="{8378C86F-489C-40EF-B53B-5CFEC274C31F}" type="pres">
      <dgm:prSet presAssocID="{5F6029BD-DCC3-43B3-8176-AD151E739F82}" presName="levelTx" presStyleLbl="revTx" presStyleIdx="0" presStyleCnt="0">
        <dgm:presLayoutVars>
          <dgm:chMax val="1"/>
          <dgm:bulletEnabled val="1"/>
        </dgm:presLayoutVars>
      </dgm:prSet>
      <dgm:spPr/>
      <dgm:t>
        <a:bodyPr/>
        <a:lstStyle/>
        <a:p>
          <a:endParaRPr lang="en-US"/>
        </a:p>
      </dgm:t>
    </dgm:pt>
  </dgm:ptLst>
  <dgm:cxnLst>
    <dgm:cxn modelId="{FB1D43E2-85B1-419C-A9DA-FE478F2D9265}" srcId="{F9AC3C8B-DAFA-4BA1-A715-03AA89BB660E}" destId="{B6F78884-935E-489B-9679-32B8B099C485}" srcOrd="8" destOrd="0" parTransId="{B2919A05-D56B-426C-B5D6-02B98777E59D}" sibTransId="{295BE140-6429-4C26-8A9C-D5914B0ECEAE}"/>
    <dgm:cxn modelId="{8523331E-6926-4026-B7FA-F3B9A4183E65}" srcId="{F9AC3C8B-DAFA-4BA1-A715-03AA89BB660E}" destId="{6CAFFA9C-9F90-4333-ABCB-5495D4E89655}" srcOrd="4" destOrd="0" parTransId="{36D1677F-A9B9-4936-BAB1-7244DF7B28CA}" sibTransId="{768B8BD4-4896-401D-AE20-4876B9807F80}"/>
    <dgm:cxn modelId="{49BBF9CE-B3E3-4033-A149-FE6051807E68}" type="presOf" srcId="{5F6029BD-DCC3-43B3-8176-AD151E739F82}" destId="{A155EF35-CE54-48AB-8808-9AEA9C2A36F8}" srcOrd="0" destOrd="0" presId="urn:microsoft.com/office/officeart/2005/8/layout/pyramid1"/>
    <dgm:cxn modelId="{43A60787-D7EB-4379-9F34-458FEDA7AFC6}" type="presOf" srcId="{6CAFFA9C-9F90-4333-ABCB-5495D4E89655}" destId="{C00AC9D0-E6DF-4014-8EB6-E68DC3C9A10F}" srcOrd="0" destOrd="0" presId="urn:microsoft.com/office/officeart/2005/8/layout/pyramid1"/>
    <dgm:cxn modelId="{9488A246-719D-42D2-BF85-D558D848B461}" type="presOf" srcId="{8B0571F0-5340-439B-B695-EE24BD8E588C}" destId="{A4E2FCA2-ACCD-4F98-B3AA-405A86B65BEF}" srcOrd="1" destOrd="0" presId="urn:microsoft.com/office/officeart/2005/8/layout/pyramid1"/>
    <dgm:cxn modelId="{EB028848-67A4-41C9-A216-925D90B1D622}" srcId="{F9AC3C8B-DAFA-4BA1-A715-03AA89BB660E}" destId="{57BEF471-0F5A-4E6D-B5AC-7928495366CF}" srcOrd="9" destOrd="0" parTransId="{E4BF0695-2E25-4477-BAE4-CB8782A42E40}" sibTransId="{22719A04-DC04-4986-B316-5A2D72FA608A}"/>
    <dgm:cxn modelId="{6B6B64F9-AD91-4AA1-927E-8E2EF1F713FB}" type="presOf" srcId="{8B0571F0-5340-439B-B695-EE24BD8E588C}" destId="{40D27389-EE7E-4BD9-BD98-2CF068C1D3F2}" srcOrd="0" destOrd="0" presId="urn:microsoft.com/office/officeart/2005/8/layout/pyramid1"/>
    <dgm:cxn modelId="{DAD12BC3-B4BD-480F-9612-D1760457616B}" type="presOf" srcId="{B6F78884-935E-489B-9679-32B8B099C485}" destId="{E1DA05C7-AB06-4FB3-85BE-0D9897218A8D}" srcOrd="1" destOrd="0" presId="urn:microsoft.com/office/officeart/2005/8/layout/pyramid1"/>
    <dgm:cxn modelId="{E6398FAC-C00C-4C8B-A11F-1C437507ADCD}" srcId="{F9AC3C8B-DAFA-4BA1-A715-03AA89BB660E}" destId="{85614851-44CB-48C4-8B43-DB3BA9BCE68A}" srcOrd="1" destOrd="0" parTransId="{EEFA2777-AFF7-4D87-A42C-D0492853ADC5}" sibTransId="{61574717-C8BB-4555-B148-405700A94ED0}"/>
    <dgm:cxn modelId="{8D0B42AC-3FC2-4C12-A0CE-94B391E24BEE}" srcId="{F9AC3C8B-DAFA-4BA1-A715-03AA89BB660E}" destId="{DF2EFCDC-6A5E-484E-AC5A-231B0B8798A5}" srcOrd="2" destOrd="0" parTransId="{994EEFCF-326C-4EAD-A3EC-0D73A4881C29}" sibTransId="{D43BFED1-016B-4BA1-83CE-3FC3EB5CADC2}"/>
    <dgm:cxn modelId="{D8E12355-A684-41F2-BB31-6CCB7310335F}" type="presOf" srcId="{80BC82D5-8240-48C6-820F-F3FA8E19AAEF}" destId="{FA096901-8F33-4F47-B6F6-B56C9600A1B0}" srcOrd="0" destOrd="0" presId="urn:microsoft.com/office/officeart/2005/8/layout/pyramid1"/>
    <dgm:cxn modelId="{D73EB043-36AC-47A0-AD6E-57905BF93FA6}" type="presOf" srcId="{F9AC3C8B-DAFA-4BA1-A715-03AA89BB660E}" destId="{34B06F83-E3CF-4738-ACA2-30DEFEB27771}" srcOrd="0" destOrd="0" presId="urn:microsoft.com/office/officeart/2005/8/layout/pyramid1"/>
    <dgm:cxn modelId="{2A64D670-968B-4DE9-BF54-D7B2D36B84C9}" type="presOf" srcId="{6CAFFA9C-9F90-4333-ABCB-5495D4E89655}" destId="{C8BA1235-20A6-4BF4-8E74-0DE7AC8A0392}" srcOrd="1" destOrd="0" presId="urn:microsoft.com/office/officeart/2005/8/layout/pyramid1"/>
    <dgm:cxn modelId="{34C27374-1887-40A1-BA8F-CDD689148984}" type="presOf" srcId="{546A8E50-DBA2-4F4A-BB4A-9F6554812527}" destId="{F0291B39-9E9C-42D6-82E9-C83BF8AF3B61}" srcOrd="1" destOrd="0" presId="urn:microsoft.com/office/officeart/2005/8/layout/pyramid1"/>
    <dgm:cxn modelId="{8BC3D6C7-DEDA-48C4-A026-7C7F48BD5553}" srcId="{F9AC3C8B-DAFA-4BA1-A715-03AA89BB660E}" destId="{80BC82D5-8240-48C6-820F-F3FA8E19AAEF}" srcOrd="5" destOrd="0" parTransId="{1A9BB8C9-51D5-4080-B308-4B80C4F3B212}" sibTransId="{CF632615-A887-4859-8342-1ADBC839BE51}"/>
    <dgm:cxn modelId="{63A88654-0986-4073-B091-96DF0E0E4D39}" type="presOf" srcId="{C09D8BE5-815F-4328-B8E3-595617CAD2EF}" destId="{2E0FD63A-DBC6-4941-B9C8-AC56886C06C7}" srcOrd="0" destOrd="0" presId="urn:microsoft.com/office/officeart/2005/8/layout/pyramid1"/>
    <dgm:cxn modelId="{B2F237E6-2CBF-4F74-9EE2-13B1486CF306}" srcId="{F9AC3C8B-DAFA-4BA1-A715-03AA89BB660E}" destId="{D9EF34B6-CF17-4C9E-BF16-77FA6DBA372F}" srcOrd="7" destOrd="0" parTransId="{58CA1353-3D93-42AE-847E-EDEE765F81D8}" sibTransId="{3245BCC3-9E36-41D9-8B4F-BDD428B83270}"/>
    <dgm:cxn modelId="{3CFAACBA-1472-474C-8DBE-8DBAADCC0572}" type="presOf" srcId="{09A5C8DA-03A4-4873-9CFA-21A4F60086F1}" destId="{1AF7AA10-17D4-4253-B94D-5806484C72E4}" srcOrd="1" destOrd="0" presId="urn:microsoft.com/office/officeart/2005/8/layout/pyramid1"/>
    <dgm:cxn modelId="{78DAA85E-92C2-4DF9-88AF-4C3BFAFCAEB4}" type="presOf" srcId="{57BEF471-0F5A-4E6D-B5AC-7928495366CF}" destId="{956AAAFE-A8B1-48A8-BFB7-EC56F77C3EE0}" srcOrd="0" destOrd="0" presId="urn:microsoft.com/office/officeart/2005/8/layout/pyramid1"/>
    <dgm:cxn modelId="{46BB3C4C-3D62-4BF8-A4E8-710E1A14E935}" type="presOf" srcId="{C09D8BE5-815F-4328-B8E3-595617CAD2EF}" destId="{9C0B107D-CA0F-47DC-B72C-F17BE7191D48}" srcOrd="1" destOrd="0" presId="urn:microsoft.com/office/officeart/2005/8/layout/pyramid1"/>
    <dgm:cxn modelId="{A400F0E5-73C9-40AD-ACE7-E59C104946CD}" type="presOf" srcId="{85614851-44CB-48C4-8B43-DB3BA9BCE68A}" destId="{90F8D935-8E07-4BD9-B104-572ACF5FD69C}" srcOrd="1" destOrd="0" presId="urn:microsoft.com/office/officeart/2005/8/layout/pyramid1"/>
    <dgm:cxn modelId="{784B2F40-B883-448E-8218-78A25DC97724}" type="presOf" srcId="{85614851-44CB-48C4-8B43-DB3BA9BCE68A}" destId="{BC93B3F9-7F3C-4C7B-B59A-C013DCC6ACF1}" srcOrd="0" destOrd="0" presId="urn:microsoft.com/office/officeart/2005/8/layout/pyramid1"/>
    <dgm:cxn modelId="{A5BCE495-2B26-46F5-989F-E6254289D903}" type="presOf" srcId="{B6F78884-935E-489B-9679-32B8B099C485}" destId="{C7124A16-9C37-4FDA-A374-B080F079399E}" srcOrd="0" destOrd="0" presId="urn:microsoft.com/office/officeart/2005/8/layout/pyramid1"/>
    <dgm:cxn modelId="{EF09BF9F-0415-416E-AC9C-FD02EC7DA6AB}" type="presOf" srcId="{5F6029BD-DCC3-43B3-8176-AD151E739F82}" destId="{8378C86F-489C-40EF-B53B-5CFEC274C31F}" srcOrd="1" destOrd="0" presId="urn:microsoft.com/office/officeart/2005/8/layout/pyramid1"/>
    <dgm:cxn modelId="{162F18F3-587B-4B4C-BE1F-79C9F3F62D11}" type="presOf" srcId="{546A8E50-DBA2-4F4A-BB4A-9F6554812527}" destId="{8BDE7D3D-84D2-4C19-81E9-2908475CD0F0}" srcOrd="0" destOrd="0" presId="urn:microsoft.com/office/officeart/2005/8/layout/pyramid1"/>
    <dgm:cxn modelId="{85F7F3FA-06FE-4175-ADCC-F4C1F6058BA5}" srcId="{F9AC3C8B-DAFA-4BA1-A715-03AA89BB660E}" destId="{546A8E50-DBA2-4F4A-BB4A-9F6554812527}" srcOrd="10" destOrd="0" parTransId="{2DF0F53C-1F41-44E3-B326-BD1258009498}" sibTransId="{B5EC0F8C-F2FE-457F-8624-93557396C354}"/>
    <dgm:cxn modelId="{7AFB6644-BC1F-40BB-AEE3-5C34483CCAFE}" type="presOf" srcId="{DF2EFCDC-6A5E-484E-AC5A-231B0B8798A5}" destId="{3073CC20-E95F-4FF5-B5DA-CBB937EF6785}" srcOrd="0" destOrd="0" presId="urn:microsoft.com/office/officeart/2005/8/layout/pyramid1"/>
    <dgm:cxn modelId="{10944C57-2AD4-46C1-BC82-8BD0208C0D99}" srcId="{F9AC3C8B-DAFA-4BA1-A715-03AA89BB660E}" destId="{5F6029BD-DCC3-43B3-8176-AD151E739F82}" srcOrd="11" destOrd="0" parTransId="{B1E54883-E2E4-44D7-92E2-5A817DF9C2F9}" sibTransId="{5973ACE7-7CC6-4BB2-A6B0-D07BC3773C08}"/>
    <dgm:cxn modelId="{97A8E8F6-F3D1-4F1B-8366-A713FE944FE7}" srcId="{F9AC3C8B-DAFA-4BA1-A715-03AA89BB660E}" destId="{09A5C8DA-03A4-4873-9CFA-21A4F60086F1}" srcOrd="0" destOrd="0" parTransId="{6627EA57-ADED-43EC-AEC8-C02CF4421B15}" sibTransId="{537ECA8A-19D0-4922-87AA-7FF8F00333F3}"/>
    <dgm:cxn modelId="{3A04433B-5BC9-4B0C-855D-204F9018F041}" type="presOf" srcId="{80BC82D5-8240-48C6-820F-F3FA8E19AAEF}" destId="{EADF61F8-2F58-4104-BADE-D6756F9961A9}" srcOrd="1" destOrd="0" presId="urn:microsoft.com/office/officeart/2005/8/layout/pyramid1"/>
    <dgm:cxn modelId="{E6491EDF-A48D-4222-A49E-F9CF551A621D}" type="presOf" srcId="{DF2EFCDC-6A5E-484E-AC5A-231B0B8798A5}" destId="{6C1D9A11-2B67-4AF4-A04A-415F3208C656}" srcOrd="1" destOrd="0" presId="urn:microsoft.com/office/officeart/2005/8/layout/pyramid1"/>
    <dgm:cxn modelId="{85BBE5E1-38A9-4502-AB37-62B85A935FE5}" srcId="{F9AC3C8B-DAFA-4BA1-A715-03AA89BB660E}" destId="{8B0571F0-5340-439B-B695-EE24BD8E588C}" srcOrd="6" destOrd="0" parTransId="{6CA7F900-5279-468E-9CF9-B0C2FEA8C439}" sibTransId="{2DEE0C98-31D3-47A5-88B9-7BA3F41FFF1D}"/>
    <dgm:cxn modelId="{F803A25B-1469-4D2F-9013-2ACB8CC72027}" type="presOf" srcId="{57BEF471-0F5A-4E6D-B5AC-7928495366CF}" destId="{21C6FC9A-C656-4F27-9282-86EA11EAA534}" srcOrd="1" destOrd="0" presId="urn:microsoft.com/office/officeart/2005/8/layout/pyramid1"/>
    <dgm:cxn modelId="{06DBC1DD-D96E-493A-902B-F2935EEDAE56}" type="presOf" srcId="{D9EF34B6-CF17-4C9E-BF16-77FA6DBA372F}" destId="{9D16BB94-B72D-4B8C-9181-304E23721EEF}" srcOrd="0" destOrd="0" presId="urn:microsoft.com/office/officeart/2005/8/layout/pyramid1"/>
    <dgm:cxn modelId="{C320A1C7-4E04-46D5-B54E-4F3257BDB786}" type="presOf" srcId="{09A5C8DA-03A4-4873-9CFA-21A4F60086F1}" destId="{853D8689-9F65-4C98-818F-9BBA8B1E53E5}" srcOrd="0" destOrd="0" presId="urn:microsoft.com/office/officeart/2005/8/layout/pyramid1"/>
    <dgm:cxn modelId="{74CE810C-1FE2-4612-8CAD-7371AC9F8747}" type="presOf" srcId="{D9EF34B6-CF17-4C9E-BF16-77FA6DBA372F}" destId="{3A5B79AF-9DC3-4326-BD9B-D5F4B6AAE5E4}" srcOrd="1" destOrd="0" presId="urn:microsoft.com/office/officeart/2005/8/layout/pyramid1"/>
    <dgm:cxn modelId="{4060A686-13A0-4739-ACC0-CC015677DB00}" srcId="{F9AC3C8B-DAFA-4BA1-A715-03AA89BB660E}" destId="{C09D8BE5-815F-4328-B8E3-595617CAD2EF}" srcOrd="3" destOrd="0" parTransId="{55580E77-9901-413E-922A-973D66D2797F}" sibTransId="{A6796E88-D5C7-4903-96B6-D2E23CBD4E71}"/>
    <dgm:cxn modelId="{BD89C3F0-A4CC-4B3C-A34D-E3DE94967782}" type="presParOf" srcId="{34B06F83-E3CF-4738-ACA2-30DEFEB27771}" destId="{B590C94C-F211-43C0-B5CB-14D2CC8E11BF}" srcOrd="0" destOrd="0" presId="urn:microsoft.com/office/officeart/2005/8/layout/pyramid1"/>
    <dgm:cxn modelId="{BA498EDD-E423-47F8-8F98-62299FD271DD}" type="presParOf" srcId="{B590C94C-F211-43C0-B5CB-14D2CC8E11BF}" destId="{853D8689-9F65-4C98-818F-9BBA8B1E53E5}" srcOrd="0" destOrd="0" presId="urn:microsoft.com/office/officeart/2005/8/layout/pyramid1"/>
    <dgm:cxn modelId="{494CB620-F626-4922-8996-BCD4957F1ECF}" type="presParOf" srcId="{B590C94C-F211-43C0-B5CB-14D2CC8E11BF}" destId="{1AF7AA10-17D4-4253-B94D-5806484C72E4}" srcOrd="1" destOrd="0" presId="urn:microsoft.com/office/officeart/2005/8/layout/pyramid1"/>
    <dgm:cxn modelId="{3BB34E85-58E9-49CF-BE71-B701BBFA0AD8}" type="presParOf" srcId="{34B06F83-E3CF-4738-ACA2-30DEFEB27771}" destId="{AF58E35C-A552-4A1F-AD0F-27374327DA79}" srcOrd="1" destOrd="0" presId="urn:microsoft.com/office/officeart/2005/8/layout/pyramid1"/>
    <dgm:cxn modelId="{55D7BB09-7B37-40BA-ACFA-9ACF65B24E8E}" type="presParOf" srcId="{AF58E35C-A552-4A1F-AD0F-27374327DA79}" destId="{BC93B3F9-7F3C-4C7B-B59A-C013DCC6ACF1}" srcOrd="0" destOrd="0" presId="urn:microsoft.com/office/officeart/2005/8/layout/pyramid1"/>
    <dgm:cxn modelId="{BFE3223D-5659-4DDD-A4EA-A37F30AF70AB}" type="presParOf" srcId="{AF58E35C-A552-4A1F-AD0F-27374327DA79}" destId="{90F8D935-8E07-4BD9-B104-572ACF5FD69C}" srcOrd="1" destOrd="0" presId="urn:microsoft.com/office/officeart/2005/8/layout/pyramid1"/>
    <dgm:cxn modelId="{8831F489-0A5C-4035-BDBB-ECD36D000FBC}" type="presParOf" srcId="{34B06F83-E3CF-4738-ACA2-30DEFEB27771}" destId="{9F3D784B-EECE-484A-9D77-DB84F17FC868}" srcOrd="2" destOrd="0" presId="urn:microsoft.com/office/officeart/2005/8/layout/pyramid1"/>
    <dgm:cxn modelId="{B88EEAF3-0480-4919-9E95-C362F8120B48}" type="presParOf" srcId="{9F3D784B-EECE-484A-9D77-DB84F17FC868}" destId="{3073CC20-E95F-4FF5-B5DA-CBB937EF6785}" srcOrd="0" destOrd="0" presId="urn:microsoft.com/office/officeart/2005/8/layout/pyramid1"/>
    <dgm:cxn modelId="{542B0D16-4E67-489F-ABAF-87D4AA890A9C}" type="presParOf" srcId="{9F3D784B-EECE-484A-9D77-DB84F17FC868}" destId="{6C1D9A11-2B67-4AF4-A04A-415F3208C656}" srcOrd="1" destOrd="0" presId="urn:microsoft.com/office/officeart/2005/8/layout/pyramid1"/>
    <dgm:cxn modelId="{C6BECD59-9A55-4CC2-A7C5-BE4CC9A3A27A}" type="presParOf" srcId="{34B06F83-E3CF-4738-ACA2-30DEFEB27771}" destId="{701F60FA-12F9-4F32-879C-AFCF34BEA082}" srcOrd="3" destOrd="0" presId="urn:microsoft.com/office/officeart/2005/8/layout/pyramid1"/>
    <dgm:cxn modelId="{392AFE15-B8EE-46CA-847A-786E3C70A5C7}" type="presParOf" srcId="{701F60FA-12F9-4F32-879C-AFCF34BEA082}" destId="{2E0FD63A-DBC6-4941-B9C8-AC56886C06C7}" srcOrd="0" destOrd="0" presId="urn:microsoft.com/office/officeart/2005/8/layout/pyramid1"/>
    <dgm:cxn modelId="{6E386996-DF61-4D26-BC30-574F18AB50F9}" type="presParOf" srcId="{701F60FA-12F9-4F32-879C-AFCF34BEA082}" destId="{9C0B107D-CA0F-47DC-B72C-F17BE7191D48}" srcOrd="1" destOrd="0" presId="urn:microsoft.com/office/officeart/2005/8/layout/pyramid1"/>
    <dgm:cxn modelId="{69C45E5C-6CD6-4619-BD25-1A9A841DF6B7}" type="presParOf" srcId="{34B06F83-E3CF-4738-ACA2-30DEFEB27771}" destId="{5E32F1EA-7C9A-4E66-A992-C77890E02645}" srcOrd="4" destOrd="0" presId="urn:microsoft.com/office/officeart/2005/8/layout/pyramid1"/>
    <dgm:cxn modelId="{9C35FAC9-383A-4882-9B2E-77862DB0D7B0}" type="presParOf" srcId="{5E32F1EA-7C9A-4E66-A992-C77890E02645}" destId="{C00AC9D0-E6DF-4014-8EB6-E68DC3C9A10F}" srcOrd="0" destOrd="0" presId="urn:microsoft.com/office/officeart/2005/8/layout/pyramid1"/>
    <dgm:cxn modelId="{85DBD462-0944-40E9-B287-DC63C678930D}" type="presParOf" srcId="{5E32F1EA-7C9A-4E66-A992-C77890E02645}" destId="{C8BA1235-20A6-4BF4-8E74-0DE7AC8A0392}" srcOrd="1" destOrd="0" presId="urn:microsoft.com/office/officeart/2005/8/layout/pyramid1"/>
    <dgm:cxn modelId="{3EE272F4-4980-4839-B372-BC14533A56C2}" type="presParOf" srcId="{34B06F83-E3CF-4738-ACA2-30DEFEB27771}" destId="{8A619B3A-03FA-4080-AEE5-EF6AE20BE521}" srcOrd="5" destOrd="0" presId="urn:microsoft.com/office/officeart/2005/8/layout/pyramid1"/>
    <dgm:cxn modelId="{07FDA4F9-B040-4504-BB53-85BD1DE4D317}" type="presParOf" srcId="{8A619B3A-03FA-4080-AEE5-EF6AE20BE521}" destId="{FA096901-8F33-4F47-B6F6-B56C9600A1B0}" srcOrd="0" destOrd="0" presId="urn:microsoft.com/office/officeart/2005/8/layout/pyramid1"/>
    <dgm:cxn modelId="{99BDA85A-60D3-47E8-928E-ECDFD55AAB19}" type="presParOf" srcId="{8A619B3A-03FA-4080-AEE5-EF6AE20BE521}" destId="{EADF61F8-2F58-4104-BADE-D6756F9961A9}" srcOrd="1" destOrd="0" presId="urn:microsoft.com/office/officeart/2005/8/layout/pyramid1"/>
    <dgm:cxn modelId="{9A6941EA-7D8B-4E57-9229-EA9781D77CC5}" type="presParOf" srcId="{34B06F83-E3CF-4738-ACA2-30DEFEB27771}" destId="{85069972-13E2-4845-93C6-F7A2F5680678}" srcOrd="6" destOrd="0" presId="urn:microsoft.com/office/officeart/2005/8/layout/pyramid1"/>
    <dgm:cxn modelId="{31BBD43D-F5A0-49CA-A2A9-4EA5FCE6D202}" type="presParOf" srcId="{85069972-13E2-4845-93C6-F7A2F5680678}" destId="{40D27389-EE7E-4BD9-BD98-2CF068C1D3F2}" srcOrd="0" destOrd="0" presId="urn:microsoft.com/office/officeart/2005/8/layout/pyramid1"/>
    <dgm:cxn modelId="{A9EB3AB8-580B-4A88-BF49-98DC4C2A0CE1}" type="presParOf" srcId="{85069972-13E2-4845-93C6-F7A2F5680678}" destId="{A4E2FCA2-ACCD-4F98-B3AA-405A86B65BEF}" srcOrd="1" destOrd="0" presId="urn:microsoft.com/office/officeart/2005/8/layout/pyramid1"/>
    <dgm:cxn modelId="{C9BA88E8-E6DF-4ACD-B794-A4355BAA45FF}" type="presParOf" srcId="{34B06F83-E3CF-4738-ACA2-30DEFEB27771}" destId="{33C530C6-AC8A-4BE4-97E9-4D3904CE73D1}" srcOrd="7" destOrd="0" presId="urn:microsoft.com/office/officeart/2005/8/layout/pyramid1"/>
    <dgm:cxn modelId="{6BA891A2-4EC3-4819-9F7D-34667204C40A}" type="presParOf" srcId="{33C530C6-AC8A-4BE4-97E9-4D3904CE73D1}" destId="{9D16BB94-B72D-4B8C-9181-304E23721EEF}" srcOrd="0" destOrd="0" presId="urn:microsoft.com/office/officeart/2005/8/layout/pyramid1"/>
    <dgm:cxn modelId="{E2CE07FE-D924-4545-BDB6-2BA8809DF752}" type="presParOf" srcId="{33C530C6-AC8A-4BE4-97E9-4D3904CE73D1}" destId="{3A5B79AF-9DC3-4326-BD9B-D5F4B6AAE5E4}" srcOrd="1" destOrd="0" presId="urn:microsoft.com/office/officeart/2005/8/layout/pyramid1"/>
    <dgm:cxn modelId="{0D6BBACB-2059-49B0-8DCE-E38B37AB2144}" type="presParOf" srcId="{34B06F83-E3CF-4738-ACA2-30DEFEB27771}" destId="{9EFB53F6-5136-44B2-ABDE-4A26132C53F5}" srcOrd="8" destOrd="0" presId="urn:microsoft.com/office/officeart/2005/8/layout/pyramid1"/>
    <dgm:cxn modelId="{B07F60E5-5C6C-4268-A1D8-34D6DF322010}" type="presParOf" srcId="{9EFB53F6-5136-44B2-ABDE-4A26132C53F5}" destId="{C7124A16-9C37-4FDA-A374-B080F079399E}" srcOrd="0" destOrd="0" presId="urn:microsoft.com/office/officeart/2005/8/layout/pyramid1"/>
    <dgm:cxn modelId="{B2F2E183-CBCA-4C9B-A7BF-0C7113E0B40B}" type="presParOf" srcId="{9EFB53F6-5136-44B2-ABDE-4A26132C53F5}" destId="{E1DA05C7-AB06-4FB3-85BE-0D9897218A8D}" srcOrd="1" destOrd="0" presId="urn:microsoft.com/office/officeart/2005/8/layout/pyramid1"/>
    <dgm:cxn modelId="{9287CC25-2C1F-4364-A74E-8770F4C77270}" type="presParOf" srcId="{34B06F83-E3CF-4738-ACA2-30DEFEB27771}" destId="{E9A381EE-B220-40DB-BB5B-0E60F82053A3}" srcOrd="9" destOrd="0" presId="urn:microsoft.com/office/officeart/2005/8/layout/pyramid1"/>
    <dgm:cxn modelId="{D14B438E-ECFF-44F9-AEF6-E1E4B93902AE}" type="presParOf" srcId="{E9A381EE-B220-40DB-BB5B-0E60F82053A3}" destId="{956AAAFE-A8B1-48A8-BFB7-EC56F77C3EE0}" srcOrd="0" destOrd="0" presId="urn:microsoft.com/office/officeart/2005/8/layout/pyramid1"/>
    <dgm:cxn modelId="{7BA36CAD-21C7-47B4-85DB-EAE33C0A1469}" type="presParOf" srcId="{E9A381EE-B220-40DB-BB5B-0E60F82053A3}" destId="{21C6FC9A-C656-4F27-9282-86EA11EAA534}" srcOrd="1" destOrd="0" presId="urn:microsoft.com/office/officeart/2005/8/layout/pyramid1"/>
    <dgm:cxn modelId="{144AF53C-CE15-404A-807C-8570C9A9F08D}" type="presParOf" srcId="{34B06F83-E3CF-4738-ACA2-30DEFEB27771}" destId="{D6980D99-437C-4C00-B8B8-5DC181E71135}" srcOrd="10" destOrd="0" presId="urn:microsoft.com/office/officeart/2005/8/layout/pyramid1"/>
    <dgm:cxn modelId="{85BEA5B9-754C-4DC1-B508-97E525862472}" type="presParOf" srcId="{D6980D99-437C-4C00-B8B8-5DC181E71135}" destId="{8BDE7D3D-84D2-4C19-81E9-2908475CD0F0}" srcOrd="0" destOrd="0" presId="urn:microsoft.com/office/officeart/2005/8/layout/pyramid1"/>
    <dgm:cxn modelId="{EC899554-0CFE-4071-A42D-8CEEA9095E17}" type="presParOf" srcId="{D6980D99-437C-4C00-B8B8-5DC181E71135}" destId="{F0291B39-9E9C-42D6-82E9-C83BF8AF3B61}" srcOrd="1" destOrd="0" presId="urn:microsoft.com/office/officeart/2005/8/layout/pyramid1"/>
    <dgm:cxn modelId="{0BDEAA25-D908-4167-8D88-E0DBEE0ECB17}" type="presParOf" srcId="{34B06F83-E3CF-4738-ACA2-30DEFEB27771}" destId="{37626D01-FF3C-439B-8509-F9FC3E9C49B6}" srcOrd="11" destOrd="0" presId="urn:microsoft.com/office/officeart/2005/8/layout/pyramid1"/>
    <dgm:cxn modelId="{7360361A-F27E-455D-8BC2-4D505B82F0E9}" type="presParOf" srcId="{37626D01-FF3C-439B-8509-F9FC3E9C49B6}" destId="{A155EF35-CE54-48AB-8808-9AEA9C2A36F8}" srcOrd="0" destOrd="0" presId="urn:microsoft.com/office/officeart/2005/8/layout/pyramid1"/>
    <dgm:cxn modelId="{A1FFFD67-4A34-4BBD-AFAA-99225FFEE7BD}" type="presParOf" srcId="{37626D01-FF3C-439B-8509-F9FC3E9C49B6}" destId="{8378C86F-489C-40EF-B53B-5CFEC274C31F}" srcOrd="1" destOrd="0" presId="urn:microsoft.com/office/officeart/2005/8/layout/pyramid1"/>
  </dgm:cxnLst>
  <dgm:bg/>
  <dgm:whole/>
</dgm:dataModel>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C51FA1-C49D-48B6-875E-380DDF59D5DF}" type="datetimeFigureOut">
              <a:rPr lang="en-US" smtClean="0"/>
              <a:pPr/>
              <a:t>10/27/2022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2F2747-D36A-4CDE-9FFB-3A05320B74A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634F85-DAAF-448B-82EB-F36DA2B0FC4B}" type="datetime1">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A00198-A0A9-41EE-8B16-DE85B019F304}" type="datetime1">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B8D54-B7F4-4CB6-BB17-1F20E05399AD}" type="datetime1">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31DBE-71B2-4637-9B19-E9BC7AFF141D}" type="datetime1">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AD3D80-315C-41A2-8038-838AFB28BC34}" type="datetime1">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D2DBE3-48ED-4235-A65C-6824201931D8}" type="datetime1">
              <a:rPr lang="en-US" smtClean="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6A3553-AFB1-43DC-B205-D4F428ECE56A}" type="datetime1">
              <a:rPr lang="en-US" smtClean="0"/>
              <a:pPr/>
              <a:t>10/27/2022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068AA0-EF4E-44C5-8C8A-093EF992BD2B}" type="datetime1">
              <a:rPr lang="en-US" smtClean="0"/>
              <a:pPr/>
              <a:t>10/27/2022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A8CF7C-F622-459F-8A8F-D48B82A646DF}" type="datetime1">
              <a:rPr lang="en-US" smtClean="0"/>
              <a:pPr/>
              <a:t>10/27/2022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4BD99-EAAE-4634-B46F-11B6650C2D8F}" type="datetime1">
              <a:rPr lang="en-US" smtClean="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8BC6C-D5F9-4961-A07C-3CE752EF7C9A}" type="datetime1">
              <a:rPr lang="en-US" smtClean="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6CD2A-C6DA-471B-ABB5-AB5E16EA6B1E}" type="datetime1">
              <a:rPr lang="en-US" smtClean="0"/>
              <a:pPr/>
              <a:t>10/27/2022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www.investopedia.com/terms/c/cashflow.asp"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Autofit/>
          </a:bodyPr>
          <a:lstStyle/>
          <a:p>
            <a:r>
              <a:rPr lang="en-US" b="1" dirty="0" smtClean="0">
                <a:latin typeface="Times New Roman" pitchFamily="18" charset="0"/>
                <a:cs typeface="Times New Roman" pitchFamily="18" charset="0"/>
              </a:rPr>
              <a:t>MANAGEMENT OF FINANCIAL INSTITUTES &amp; SERVICE</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MSMSR/BBA/305 (F)</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b="1" u="sng" dirty="0" smtClean="0">
                <a:solidFill>
                  <a:schemeClr val="tx1"/>
                </a:solidFill>
                <a:latin typeface="Times New Roman" pitchFamily="18" charset="0"/>
                <a:cs typeface="Times New Roman" pitchFamily="18" charset="0"/>
              </a:rPr>
              <a:t>Dr. Akshita Sharma</a:t>
            </a:r>
          </a:p>
          <a:p>
            <a:r>
              <a:rPr lang="en-US" b="1" u="sng" dirty="0" smtClean="0">
                <a:solidFill>
                  <a:schemeClr val="tx1"/>
                </a:solidFill>
                <a:latin typeface="Times New Roman" pitchFamily="18" charset="0"/>
                <a:cs typeface="Times New Roman" pitchFamily="18" charset="0"/>
              </a:rPr>
              <a:t>Asst. Prof. (MSMSR)</a:t>
            </a:r>
          </a:p>
          <a:p>
            <a:endParaRPr lang="en-US" b="1" u="sng" dirty="0" smtClean="0">
              <a:solidFill>
                <a:schemeClr val="tx1"/>
              </a:solidFill>
              <a:latin typeface="Times New Roman" pitchFamily="18" charset="0"/>
              <a:cs typeface="Times New Roman" pitchFamily="18" charset="0"/>
            </a:endParaRPr>
          </a:p>
          <a:p>
            <a:endParaRPr lang="en-US" b="1" u="sng"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Markets for Money</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Money markets typically trade in liquidity short-term bonds (less than 12 months ) and are characterized by a high level of safety and a low rate of interest return. Money markets feature large-volume trading between organizations and dealers at the wholesale level. It consists of money market mutual funds purchased by private investment and money market opened by account holders at the retail level. Individuals can participate in the money markets by purchasing short-term certificates of deposit (CDs), municipal bonds, or US Treasury bills, among other options.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Exchange Traded Funds (ETFs)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A twist on the mutual fund is the exchange-traded fund (ETF). They are not considered mutual funds but employ strategies consistent with mutual funds. They are structured as investment trusts that are traded on stock exchanges and have the added benefits of the features of stocks.</a:t>
            </a:r>
          </a:p>
          <a:p>
            <a:pPr>
              <a:buNone/>
            </a:pPr>
            <a:r>
              <a:rPr lang="en-US" dirty="0" smtClean="0">
                <a:latin typeface="Times New Roman" pitchFamily="18" charset="0"/>
                <a:cs typeface="Times New Roman" pitchFamily="18" charset="0"/>
              </a:rPr>
              <a:t>ETFs can be bought and sold throughout the trading day. ETFs can also be sold short or purchased on margin. ETFs also typically carry lower fees than the equivalent mutual fund. Many ETFs also benefit from active options markets, where investors can hedge or leverage their positions.</a:t>
            </a:r>
          </a:p>
          <a:p>
            <a:pPr>
              <a:buNone/>
            </a:pPr>
            <a:r>
              <a:rPr lang="en-US" dirty="0" smtClean="0">
                <a:latin typeface="Times New Roman" pitchFamily="18" charset="0"/>
                <a:cs typeface="Times New Roman" pitchFamily="18" charset="0"/>
              </a:rPr>
              <a:t>ETFs also enjoy tax advantages from mutual funds. Compared to mutual funds, ETFs tend to be more cost-effective and more liquid</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100</a:t>
            </a:fld>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Mutual Fund Fees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A mutual fund has annual operating fees or shareholder fees. Annual fund operating fees are an annual percentage of the funds under management, usually ranging from 1–3%, known as the expense ratio. A fund's expense ratio is the summation of the advisory or management fee and its administrative costs.</a:t>
            </a:r>
          </a:p>
          <a:p>
            <a:pPr>
              <a:buNone/>
            </a:pPr>
            <a:r>
              <a:rPr lang="en-US" dirty="0" smtClean="0">
                <a:latin typeface="Times New Roman" pitchFamily="18" charset="0"/>
                <a:cs typeface="Times New Roman" pitchFamily="18" charset="0"/>
              </a:rPr>
              <a:t>Shareholder fees are sales charges, commissions, and redemption fees, that are paid directly by investors when purchasing or selling the funds. Sales charges or commissions are known as "the load" of a mutual fund. When a mutual fund has a front-end load, fees are assessed when shares are purchased. For a back-end load, mutual fund fees are assessed when an investor sells their shares.</a:t>
            </a:r>
          </a:p>
          <a:p>
            <a:pPr>
              <a:buNone/>
            </a:pPr>
            <a:r>
              <a:rPr lang="en-US" dirty="0" smtClean="0">
                <a:latin typeface="Times New Roman" pitchFamily="18" charset="0"/>
                <a:cs typeface="Times New Roman" pitchFamily="18" charset="0"/>
              </a:rPr>
              <a:t>Sometimes, however, an investment company offers a no-load mutual fund, which doesn't carry any commission or sales charge. These funds are distributed directly by an investment company, rather than through a secondary party. Some funds also charge fees and penalties for early withdrawals or selling the holding before a specific time has elapsed</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101</a:t>
            </a:fld>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Classes of Mutual Fund Shares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4495800"/>
          </a:xfrm>
        </p:spPr>
        <p:txBody>
          <a:bodyPr>
            <a:normAutofit fontScale="70000" lnSpcReduction="20000"/>
          </a:bodyPr>
          <a:lstStyle/>
          <a:p>
            <a:pPr>
              <a:buNone/>
            </a:pPr>
            <a:r>
              <a:rPr lang="en-US" dirty="0" smtClean="0">
                <a:latin typeface="Times New Roman" pitchFamily="18" charset="0"/>
                <a:cs typeface="Times New Roman" pitchFamily="18" charset="0"/>
              </a:rPr>
              <a:t>Currently, most individual investors purchase mutual funds with A-shares through a broker. This purchase includes a front-end load of up to 5% or more, plus management fees and ongoing fees for distributions, also known as 12b-1 fees. Financial advisors selling these products may encourage clients to buy higher-load offerings to generate commissions. With front-end funds, the investor pays these expenses as they buy into the fund.</a:t>
            </a:r>
          </a:p>
          <a:p>
            <a:pPr>
              <a:buNone/>
            </a:pPr>
            <a:r>
              <a:rPr lang="en-US" dirty="0" smtClean="0">
                <a:latin typeface="Times New Roman" pitchFamily="18" charset="0"/>
                <a:cs typeface="Times New Roman" pitchFamily="18" charset="0"/>
              </a:rPr>
              <a:t>To remedy these problems and meet fiduciary-rule standards, investment companies have started designating new share classes, including "level load" C shares, which generally don't have a front-end load but carry a 12b-1 annual distribution fee of up to 1%.</a:t>
            </a:r>
          </a:p>
          <a:p>
            <a:pPr>
              <a:buNone/>
            </a:pPr>
            <a:r>
              <a:rPr lang="en-US" dirty="0" smtClean="0">
                <a:latin typeface="Times New Roman" pitchFamily="18" charset="0"/>
                <a:cs typeface="Times New Roman" pitchFamily="18" charset="0"/>
              </a:rPr>
              <a:t>Funds that charge management and other fees when an investor sells their holdings are classified as Class B shares.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102</a:t>
            </a:fld>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Pros And Cons of Mutual Fund</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u="sng" dirty="0" smtClean="0">
                <a:latin typeface="Times New Roman" pitchFamily="18" charset="0"/>
                <a:cs typeface="Times New Roman" pitchFamily="18" charset="0"/>
              </a:rPr>
              <a:t>Pros:-</a:t>
            </a:r>
          </a:p>
          <a:p>
            <a:pPr>
              <a:buNone/>
            </a:pPr>
            <a:r>
              <a:rPr lang="en-US" dirty="0" smtClean="0">
                <a:latin typeface="Times New Roman" pitchFamily="18" charset="0"/>
                <a:cs typeface="Times New Roman" pitchFamily="18" charset="0"/>
              </a:rPr>
              <a:t>Liquidity</a:t>
            </a:r>
          </a:p>
          <a:p>
            <a:pPr>
              <a:buNone/>
            </a:pPr>
            <a:r>
              <a:rPr lang="en-US" dirty="0" smtClean="0">
                <a:latin typeface="Times New Roman" pitchFamily="18" charset="0"/>
                <a:cs typeface="Times New Roman" pitchFamily="18" charset="0"/>
              </a:rPr>
              <a:t>Diversification</a:t>
            </a:r>
          </a:p>
          <a:p>
            <a:pPr>
              <a:buNone/>
            </a:pPr>
            <a:r>
              <a:rPr lang="en-US" dirty="0" smtClean="0">
                <a:latin typeface="Times New Roman" pitchFamily="18" charset="0"/>
                <a:cs typeface="Times New Roman" pitchFamily="18" charset="0"/>
              </a:rPr>
              <a:t>Minimal investment requirements</a:t>
            </a:r>
          </a:p>
          <a:p>
            <a:pPr>
              <a:buNone/>
            </a:pPr>
            <a:r>
              <a:rPr lang="en-US" dirty="0" smtClean="0">
                <a:latin typeface="Times New Roman" pitchFamily="18" charset="0"/>
                <a:cs typeface="Times New Roman" pitchFamily="18" charset="0"/>
              </a:rPr>
              <a:t>Professional management</a:t>
            </a:r>
          </a:p>
          <a:p>
            <a:pPr>
              <a:buNone/>
            </a:pPr>
            <a:r>
              <a:rPr lang="en-US" dirty="0" smtClean="0">
                <a:latin typeface="Times New Roman" pitchFamily="18" charset="0"/>
                <a:cs typeface="Times New Roman" pitchFamily="18" charset="0"/>
              </a:rPr>
              <a:t>Variety of offerings</a:t>
            </a:r>
          </a:p>
          <a:p>
            <a:pPr>
              <a:buNone/>
            </a:pPr>
            <a:r>
              <a:rPr lang="en-US" b="1" u="sng" dirty="0" smtClean="0">
                <a:latin typeface="Times New Roman" pitchFamily="18" charset="0"/>
                <a:cs typeface="Times New Roman" pitchFamily="18" charset="0"/>
              </a:rPr>
              <a:t>Cons:-</a:t>
            </a:r>
          </a:p>
          <a:p>
            <a:pPr>
              <a:buNone/>
            </a:pPr>
            <a:r>
              <a:rPr lang="en-US" dirty="0" smtClean="0">
                <a:latin typeface="Times New Roman" pitchFamily="18" charset="0"/>
                <a:cs typeface="Times New Roman" pitchFamily="18" charset="0"/>
              </a:rPr>
              <a:t>High fees, commissions, and other expenses</a:t>
            </a:r>
          </a:p>
          <a:p>
            <a:pPr>
              <a:buNone/>
            </a:pPr>
            <a:r>
              <a:rPr lang="en-US" dirty="0" smtClean="0">
                <a:latin typeface="Times New Roman" pitchFamily="18" charset="0"/>
                <a:cs typeface="Times New Roman" pitchFamily="18" charset="0"/>
              </a:rPr>
              <a:t>Large cash presence in portfolios</a:t>
            </a:r>
          </a:p>
          <a:p>
            <a:pPr>
              <a:buNone/>
            </a:pPr>
            <a:r>
              <a:rPr lang="en-US" dirty="0" smtClean="0">
                <a:latin typeface="Times New Roman" pitchFamily="18" charset="0"/>
                <a:cs typeface="Times New Roman" pitchFamily="18" charset="0"/>
              </a:rPr>
              <a:t>No FDIC coverage</a:t>
            </a:r>
          </a:p>
          <a:p>
            <a:pPr>
              <a:buNone/>
            </a:pPr>
            <a:r>
              <a:rPr lang="en-US" dirty="0" smtClean="0">
                <a:latin typeface="Times New Roman" pitchFamily="18" charset="0"/>
                <a:cs typeface="Times New Roman" pitchFamily="18" charset="0"/>
              </a:rPr>
              <a:t>Difficulty in comparing funds</a:t>
            </a:r>
          </a:p>
          <a:p>
            <a:pPr>
              <a:buNone/>
            </a:pPr>
            <a:r>
              <a:rPr lang="en-US" dirty="0" smtClean="0">
                <a:latin typeface="Times New Roman" pitchFamily="18" charset="0"/>
                <a:cs typeface="Times New Roman" pitchFamily="18" charset="0"/>
              </a:rPr>
              <a:t>Lack of transparency in holdings</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103</a:t>
            </a:fld>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Public deposits with non banking companies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(1) No non-banking financial company shall accept or renew any public deposit except on a written application from the depositor in the form to be supplied by the company, which form shall contain all the particulars specified in the Non-Banking Financial Companies and Miscellaneous Non-Banking Companies (Advertisement) Rules, 1977, made under section 58A of the Companies Act, 1956 (Act 1 of 1956) and also contain the specific category of the depositor, i.e. whether the depositor is a shareholder or a director or a promoter of the company or a member of public.</a:t>
            </a:r>
          </a:p>
          <a:p>
            <a:pPr>
              <a:buNone/>
            </a:pPr>
            <a:r>
              <a:rPr lang="en-US" sz="1800" dirty="0" smtClean="0">
                <a:latin typeface="Times New Roman" pitchFamily="18" charset="0"/>
                <a:cs typeface="Times New Roman" pitchFamily="18" charset="0"/>
              </a:rPr>
              <a:t>(2) The application form shall also contain the following:-</a:t>
            </a:r>
          </a:p>
          <a:p>
            <a:pPr marL="400050" indent="-400050">
              <a:buAutoNum type="romanLcParenBoth"/>
            </a:pPr>
            <a:r>
              <a:rPr lang="en-US" sz="1800" dirty="0" smtClean="0">
                <a:latin typeface="Times New Roman" pitchFamily="18" charset="0"/>
                <a:cs typeface="Times New Roman" pitchFamily="18" charset="0"/>
              </a:rPr>
              <a:t>the credit rating assigned for its fixed deposit and the name of the credit rating agency which rated the company. </a:t>
            </a:r>
          </a:p>
          <a:p>
            <a:pPr marL="400050" indent="-400050">
              <a:buAutoNum type="romanLcParenBoth"/>
            </a:pPr>
            <a:r>
              <a:rPr lang="en-US" sz="1800" dirty="0" smtClean="0">
                <a:latin typeface="Times New Roman" pitchFamily="18" charset="0"/>
                <a:cs typeface="Times New Roman" pitchFamily="18" charset="0"/>
              </a:rPr>
              <a:t> clause to the effect that in case of non-repayment of the deposit or part thereof as per the terms and conditions of such deposit, the depositor may approach the Eastern/Western/ Northern/Southern (delete which are inapplicable) Bench of Company Law Board whose full address is given hereunder:</a:t>
            </a: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104</a:t>
            </a:fld>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Public deposits with non banking companies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buNone/>
            </a:pPr>
            <a:r>
              <a:rPr lang="en-US" sz="1800" dirty="0" smtClean="0">
                <a:latin typeface="Times New Roman" pitchFamily="18" charset="0"/>
                <a:cs typeface="Times New Roman" pitchFamily="18" charset="0"/>
              </a:rPr>
              <a:t>(iii) clause to the effect that in case of any deficiency of the company in servicing its deposit, the depositor may approach the National Consumers Disputes Redressal Forum, the State Level Consumers Disputes Redressal Forum or the District Level Consumers Disputes Redressal Forum for relief;</a:t>
            </a:r>
          </a:p>
          <a:p>
            <a:pPr>
              <a:buNone/>
            </a:pPr>
            <a:r>
              <a:rPr lang="en-US" sz="1800" dirty="0" smtClean="0">
                <a:latin typeface="Times New Roman" pitchFamily="18" charset="0"/>
                <a:cs typeface="Times New Roman" pitchFamily="18" charset="0"/>
              </a:rPr>
              <a:t>(iv) a statement that the financial position of the company as disclosed and the representations made in the application form are true and correct and that the company and its Board of Directors are responsible for the correctness and veracity thereof;</a:t>
            </a:r>
          </a:p>
          <a:p>
            <a:pPr>
              <a:buNone/>
            </a:pPr>
            <a:r>
              <a:rPr lang="en-US" sz="1800" dirty="0" smtClean="0">
                <a:latin typeface="Times New Roman" pitchFamily="18" charset="0"/>
                <a:cs typeface="Times New Roman" pitchFamily="18" charset="0"/>
              </a:rPr>
              <a:t>(v) a statement to the effect that the financial activities of the company are regulated by the Bank. It must, however, be distinctly understood that the Bank does not undertake any responsibility for the financial soundness of the company or for the correctness of any of the statements or the representations made or opinions expressed by the company; and for repayment of deposit/discharge of liabilities by the company;</a:t>
            </a: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105</a:t>
            </a:fld>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Public deposits with non banking companies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(vi) at the end of application form but before the signature of the depositor, the following verification clause by the depositor shall be appended:</a:t>
            </a:r>
          </a:p>
          <a:p>
            <a:pPr>
              <a:buNone/>
            </a:pPr>
            <a:r>
              <a:rPr lang="en-US" dirty="0" smtClean="0">
                <a:latin typeface="Times New Roman" pitchFamily="18" charset="0"/>
                <a:cs typeface="Times New Roman" pitchFamily="18" charset="0"/>
              </a:rPr>
              <a:t>“I have gone through the financials and other statements / particulars / representations furnished / made by the company and after careful consideration I am making the deposit with the company at my own risk and volition”;</a:t>
            </a:r>
          </a:p>
          <a:p>
            <a:pPr>
              <a:buNone/>
            </a:pPr>
            <a:r>
              <a:rPr lang="en-US" dirty="0" smtClean="0">
                <a:latin typeface="Times New Roman" pitchFamily="18" charset="0"/>
                <a:cs typeface="Times New Roman" pitchFamily="18" charset="0"/>
              </a:rPr>
              <a:t>(vii) the information relating to and the aggregate dues from the facilities, both fund and non-fund based, extended to, and the aggregate dues from companies in the same group or other entities or business ventures in which the directors and / or the non-banking financial company are holding substantial interest and the total amount of exposure to such entities.</a:t>
            </a:r>
          </a:p>
          <a:p>
            <a:pPr>
              <a:buNone/>
            </a:pPr>
            <a:r>
              <a:rPr lang="en-US" dirty="0" smtClean="0">
                <a:latin typeface="Times New Roman" pitchFamily="18" charset="0"/>
                <a:cs typeface="Times New Roman" pitchFamily="18" charset="0"/>
              </a:rPr>
              <a:t>(3) Every non-banking financial company shall obtain proper introduction of the new depositors before opening their accounts and accepting the deposits and keep on its record the evidence which it has relied upon for the purpose of such introduction.</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106</a:t>
            </a:fld>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Explain Small Saving Instruments.</a:t>
            </a:r>
          </a:p>
          <a:p>
            <a:pPr>
              <a:buNone/>
            </a:pPr>
            <a:r>
              <a:rPr lang="en-US" dirty="0" smtClean="0">
                <a:latin typeface="Times New Roman" pitchFamily="18" charset="0"/>
                <a:cs typeface="Times New Roman" pitchFamily="18" charset="0"/>
              </a:rPr>
              <a:t>Q.2. What's are Money market instruments.</a:t>
            </a:r>
          </a:p>
          <a:p>
            <a:pPr>
              <a:buNone/>
            </a:pPr>
            <a:r>
              <a:rPr lang="en-US" dirty="0" smtClean="0">
                <a:latin typeface="Times New Roman" pitchFamily="18" charset="0"/>
                <a:cs typeface="Times New Roman" pitchFamily="18" charset="0"/>
              </a:rPr>
              <a:t>Q.3. Write notes on:-</a:t>
            </a:r>
          </a:p>
          <a:p>
            <a:pPr>
              <a:buNone/>
            </a:pPr>
            <a:r>
              <a:rPr lang="en-US" dirty="0" smtClean="0">
                <a:latin typeface="Times New Roman" pitchFamily="18" charset="0"/>
                <a:cs typeface="Times New Roman" pitchFamily="18" charset="0"/>
              </a:rPr>
              <a:t>NBFC,</a:t>
            </a:r>
          </a:p>
          <a:p>
            <a:pPr>
              <a:buNone/>
            </a:pPr>
            <a:r>
              <a:rPr lang="en-US" dirty="0" smtClean="0">
                <a:latin typeface="Times New Roman" pitchFamily="18" charset="0"/>
                <a:cs typeface="Times New Roman" pitchFamily="18" charset="0"/>
              </a:rPr>
              <a:t>Insurance.</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107</a:t>
            </a:fld>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Case Study</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93837"/>
            <a:ext cx="8229600" cy="4525963"/>
          </a:xfrm>
        </p:spPr>
        <p:txBody>
          <a:bodyPr>
            <a:noAutofit/>
          </a:bodyPr>
          <a:lstStyle/>
          <a:p>
            <a:pPr>
              <a:buNone/>
            </a:pPr>
            <a:r>
              <a:rPr lang="en-US" sz="1400" dirty="0" smtClean="0">
                <a:latin typeface="Times New Roman" pitchFamily="18" charset="0"/>
                <a:cs typeface="Times New Roman" pitchFamily="18" charset="0"/>
              </a:rPr>
              <a:t> A bank named ‘</a:t>
            </a:r>
            <a:r>
              <a:rPr lang="en-US" sz="1400" dirty="0" err="1" smtClean="0">
                <a:latin typeface="Times New Roman" pitchFamily="18" charset="0"/>
                <a:cs typeface="Times New Roman" pitchFamily="18" charset="0"/>
              </a:rPr>
              <a:t>Dhan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Sangraha</a:t>
            </a:r>
            <a:r>
              <a:rPr lang="en-US" sz="1400" dirty="0" smtClean="0">
                <a:latin typeface="Times New Roman" pitchFamily="18" charset="0"/>
                <a:cs typeface="Times New Roman" pitchFamily="18" charset="0"/>
              </a:rPr>
              <a:t> Karta’ allows </a:t>
            </a:r>
            <a:r>
              <a:rPr lang="en-US" sz="1400" dirty="0" err="1" smtClean="0">
                <a:latin typeface="Times New Roman" pitchFamily="18" charset="0"/>
                <a:cs typeface="Times New Roman" pitchFamily="18" charset="0"/>
              </a:rPr>
              <a:t>Kapoor</a:t>
            </a:r>
            <a:r>
              <a:rPr lang="en-US" sz="1400" dirty="0" smtClean="0">
                <a:latin typeface="Times New Roman" pitchFamily="18" charset="0"/>
                <a:cs typeface="Times New Roman" pitchFamily="18" charset="0"/>
              </a:rPr>
              <a:t> family to deposit their money time and again in it. It gives a definite return to this family which is in the form of interest. To get this interest the money stored in the household of </a:t>
            </a:r>
            <a:r>
              <a:rPr lang="en-US" sz="1400" dirty="0" err="1" smtClean="0">
                <a:latin typeface="Times New Roman" pitchFamily="18" charset="0"/>
                <a:cs typeface="Times New Roman" pitchFamily="18" charset="0"/>
              </a:rPr>
              <a:t>Kapoor</a:t>
            </a:r>
            <a:r>
              <a:rPr lang="en-US" sz="1400" dirty="0" smtClean="0">
                <a:latin typeface="Times New Roman" pitchFamily="18" charset="0"/>
                <a:cs typeface="Times New Roman" pitchFamily="18" charset="0"/>
              </a:rPr>
              <a:t> family gets entry into this bank. </a:t>
            </a:r>
            <a:r>
              <a:rPr lang="en-US" sz="1400" dirty="0" err="1" smtClean="0">
                <a:latin typeface="Times New Roman" pitchFamily="18" charset="0"/>
                <a:cs typeface="Times New Roman" pitchFamily="18" charset="0"/>
              </a:rPr>
              <a:t>Nearbythere</a:t>
            </a:r>
            <a:r>
              <a:rPr lang="en-US" sz="1400" dirty="0" smtClean="0">
                <a:latin typeface="Times New Roman" pitchFamily="18" charset="0"/>
                <a:cs typeface="Times New Roman" pitchFamily="18" charset="0"/>
              </a:rPr>
              <a:t> is a stock exchange, Mr. Raj an </a:t>
            </a:r>
            <a:r>
              <a:rPr lang="en-US" sz="1400" dirty="0" err="1" smtClean="0">
                <a:latin typeface="Times New Roman" pitchFamily="18" charset="0"/>
                <a:cs typeface="Times New Roman" pitchFamily="18" charset="0"/>
              </a:rPr>
              <a:t>Kapoor</a:t>
            </a:r>
            <a:r>
              <a:rPr lang="en-US" sz="1400" dirty="0" smtClean="0">
                <a:latin typeface="Times New Roman" pitchFamily="18" charset="0"/>
                <a:cs typeface="Times New Roman" pitchFamily="18" charset="0"/>
              </a:rPr>
              <a:t>, who is the head of the family, goes there and buys securities. He says that in this way more return in earned by him on his saved money though the risk is also there.</a:t>
            </a:r>
          </a:p>
          <a:p>
            <a:pPr>
              <a:buNone/>
            </a:pPr>
            <a:r>
              <a:rPr lang="en-US" sz="1400" dirty="0" smtClean="0">
                <a:latin typeface="Times New Roman" pitchFamily="18" charset="0"/>
                <a:cs typeface="Times New Roman" pitchFamily="18" charset="0"/>
              </a:rPr>
              <a:t>1. Identify the process in above case performed by the bank and the stock exchange.</a:t>
            </a:r>
          </a:p>
          <a:p>
            <a:pPr>
              <a:buNone/>
            </a:pPr>
            <a:r>
              <a:rPr lang="en-US" sz="1400" dirty="0" smtClean="0">
                <a:latin typeface="Times New Roman" pitchFamily="18" charset="0"/>
                <a:cs typeface="Times New Roman" pitchFamily="18" charset="0"/>
              </a:rPr>
              <a:t>2. What are the roles of the bank and the stock exchange with respect to each other?</a:t>
            </a:r>
          </a:p>
          <a:p>
            <a:pPr>
              <a:buNone/>
            </a:pPr>
            <a:r>
              <a:rPr lang="en-US" sz="1400" dirty="0" smtClean="0">
                <a:latin typeface="Times New Roman" pitchFamily="18" charset="0"/>
                <a:cs typeface="Times New Roman" pitchFamily="18" charset="0"/>
              </a:rPr>
              <a:t>3. Name a condition for the bank to perform its role in this process.</a:t>
            </a:r>
          </a:p>
          <a:p>
            <a:pPr>
              <a:buNone/>
            </a:pPr>
            <a:r>
              <a:rPr lang="en-US" sz="1400" dirty="0" smtClean="0">
                <a:latin typeface="Times New Roman" pitchFamily="18" charset="0"/>
                <a:cs typeface="Times New Roman" pitchFamily="18" charset="0"/>
              </a:rPr>
              <a:t>4. Name a condition for the stock market to perform its role in this process.</a:t>
            </a:r>
          </a:p>
          <a:p>
            <a:pPr>
              <a:buNone/>
            </a:pPr>
            <a:r>
              <a:rPr lang="en-US" sz="1400" dirty="0" smtClean="0">
                <a:latin typeface="Times New Roman" pitchFamily="18" charset="0"/>
                <a:cs typeface="Times New Roman" pitchFamily="18" charset="0"/>
              </a:rPr>
              <a:t>Answer:</a:t>
            </a:r>
          </a:p>
          <a:p>
            <a:pPr>
              <a:buNone/>
            </a:pPr>
            <a:r>
              <a:rPr lang="en-US" sz="1400" dirty="0" smtClean="0">
                <a:latin typeface="Times New Roman" pitchFamily="18" charset="0"/>
                <a:cs typeface="Times New Roman" pitchFamily="18" charset="0"/>
              </a:rPr>
              <a:t>1. The process performed by the bank and the stock exchange is ‘Financial Intermediation.</a:t>
            </a:r>
          </a:p>
          <a:p>
            <a:pPr>
              <a:buNone/>
            </a:pPr>
            <a:r>
              <a:rPr lang="en-US" sz="1400" dirty="0" smtClean="0">
                <a:latin typeface="Times New Roman" pitchFamily="18" charset="0"/>
                <a:cs typeface="Times New Roman" pitchFamily="18" charset="0"/>
              </a:rPr>
              <a:t>2. The bank and the stock exchange are competing intermediaries in the financial system. The household is making a choice between the bank and the stock exchange and this choice is given by the financial system to them.</a:t>
            </a:r>
          </a:p>
          <a:p>
            <a:pPr>
              <a:buNone/>
            </a:pPr>
            <a:r>
              <a:rPr lang="en-US" sz="1400" dirty="0" smtClean="0">
                <a:latin typeface="Times New Roman" pitchFamily="18" charset="0"/>
                <a:cs typeface="Times New Roman" pitchFamily="18" charset="0"/>
              </a:rPr>
              <a:t>3. The bank should provide a higher rate of return to the household saving then what it would get by lying passive in the household itself. Since the money will only decrease in value there will be no return.</a:t>
            </a:r>
          </a:p>
          <a:p>
            <a:pPr>
              <a:buNone/>
            </a:pPr>
            <a:r>
              <a:rPr lang="en-US" sz="1400" dirty="0" smtClean="0">
                <a:latin typeface="Times New Roman" pitchFamily="18" charset="0"/>
                <a:cs typeface="Times New Roman" pitchFamily="18" charset="0"/>
              </a:rPr>
              <a:t>4. The stock exchange will help the household invest money in a company’s  security. The chances of growth of money could be highest here as the money is generally invested in companies which show the chances of the best possible growth.</a:t>
            </a:r>
          </a:p>
          <a:p>
            <a:pPr>
              <a:buNone/>
            </a:pPr>
            <a:endParaRPr lang="en-US" sz="14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108</a:t>
            </a:fld>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LECTURE PLAN</a:t>
            </a:r>
            <a:endParaRPr lang="en-US"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1242042"/>
          <a:ext cx="8305801" cy="4914601"/>
        </p:xfrm>
        <a:graphic>
          <a:graphicData uri="http://schemas.openxmlformats.org/drawingml/2006/table">
            <a:tbl>
              <a:tblPr firstRow="1" bandRow="1">
                <a:tableStyleId>{073A0DAA-6AF3-43AB-8588-CEC1D06C72B9}</a:tableStyleId>
              </a:tblPr>
              <a:tblGrid>
                <a:gridCol w="609600"/>
                <a:gridCol w="1066800"/>
                <a:gridCol w="5410200"/>
                <a:gridCol w="1219201"/>
              </a:tblGrid>
              <a:tr h="557987">
                <a:tc>
                  <a:txBody>
                    <a:bodyPr/>
                    <a:lstStyle/>
                    <a:p>
                      <a:pPr algn="ctr"/>
                      <a:r>
                        <a:rPr lang="en-US" sz="1400" dirty="0" smtClean="0"/>
                        <a:t>S. No</a:t>
                      </a:r>
                      <a:endParaRPr lang="en-US" sz="1400" dirty="0"/>
                    </a:p>
                  </a:txBody>
                  <a:tcPr/>
                </a:tc>
                <a:tc>
                  <a:txBody>
                    <a:bodyPr/>
                    <a:lstStyle/>
                    <a:p>
                      <a:pPr algn="ctr"/>
                      <a:r>
                        <a:rPr lang="en-US" sz="1400" dirty="0" smtClean="0"/>
                        <a:t>Module</a:t>
                      </a:r>
                      <a:endParaRPr lang="en-US" sz="1400" dirty="0"/>
                    </a:p>
                  </a:txBody>
                  <a:tcPr/>
                </a:tc>
                <a:tc>
                  <a:txBody>
                    <a:bodyPr/>
                    <a:lstStyle/>
                    <a:p>
                      <a:pPr algn="ctr"/>
                      <a:r>
                        <a:rPr lang="en-US" sz="1400" dirty="0" smtClean="0"/>
                        <a:t>Topics</a:t>
                      </a:r>
                      <a:endParaRPr lang="en-US" sz="1400" dirty="0"/>
                    </a:p>
                  </a:txBody>
                  <a:tcPr/>
                </a:tc>
                <a:tc>
                  <a:txBody>
                    <a:bodyPr/>
                    <a:lstStyle/>
                    <a:p>
                      <a:pPr algn="ctr"/>
                      <a:r>
                        <a:rPr lang="en-US" sz="1400" dirty="0" smtClean="0"/>
                        <a:t>Proposed Date</a:t>
                      </a:r>
                      <a:endParaRPr lang="en-US" sz="1400" dirty="0"/>
                    </a:p>
                  </a:txBody>
                  <a:tcPr/>
                </a:tc>
              </a:tr>
              <a:tr h="318850">
                <a:tc rowSpan="2">
                  <a:txBody>
                    <a:bodyPr/>
                    <a:lstStyle/>
                    <a:p>
                      <a:pPr marL="0" marR="0" algn="ctr">
                        <a:lnSpc>
                          <a:spcPct val="115000"/>
                        </a:lnSpc>
                        <a:spcBef>
                          <a:spcPts val="0"/>
                        </a:spcBef>
                        <a:spcAft>
                          <a:spcPts val="0"/>
                        </a:spcAft>
                      </a:pPr>
                      <a:r>
                        <a:rPr lang="en-IN" sz="1400" dirty="0">
                          <a:latin typeface="Times New Roman"/>
                          <a:ea typeface="Calibri"/>
                          <a:cs typeface="Mangal"/>
                        </a:rPr>
                        <a:t>21</a:t>
                      </a:r>
                      <a:endParaRPr lang="en-US" sz="1400" dirty="0">
                        <a:latin typeface="Calibri"/>
                        <a:ea typeface="Calibri"/>
                        <a:cs typeface="Mangal"/>
                      </a:endParaRPr>
                    </a:p>
                  </a:txBody>
                  <a:tcPr marL="68580" marR="68580" marT="0" marB="0"/>
                </a:tc>
                <a:tc rowSpan="19">
                  <a:txBody>
                    <a:bodyPr/>
                    <a:lstStyle/>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r>
                        <a:rPr lang="en-IN" sz="1400" b="1" dirty="0" smtClean="0">
                          <a:latin typeface="Times New Roman"/>
                          <a:ea typeface="Calibri"/>
                          <a:cs typeface="Mangal"/>
                        </a:rPr>
                        <a:t>MODULE </a:t>
                      </a:r>
                      <a:r>
                        <a:rPr lang="en-IN" sz="1400" b="1" dirty="0">
                          <a:latin typeface="Times New Roman"/>
                          <a:ea typeface="Calibri"/>
                          <a:cs typeface="Mangal"/>
                        </a:rPr>
                        <a:t>3</a:t>
                      </a:r>
                      <a:endParaRPr lang="en-US" sz="1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b="1" dirty="0">
                          <a:latin typeface="Times New Roman"/>
                          <a:ea typeface="Calibri"/>
                          <a:cs typeface="Mangal"/>
                        </a:rPr>
                        <a:t>Markets and Securities</a:t>
                      </a:r>
                      <a:endParaRPr lang="en-US" sz="1400" dirty="0">
                        <a:latin typeface="Calibri"/>
                        <a:ea typeface="Calibri"/>
                        <a:cs typeface="Mangal"/>
                      </a:endParaRPr>
                    </a:p>
                  </a:txBody>
                  <a:tcPr marL="68580" marR="68580" marT="0" marB="0"/>
                </a:tc>
                <a:tc>
                  <a:txBody>
                    <a:bodyPr/>
                    <a:lstStyle/>
                    <a:p>
                      <a:pPr algn="ctr"/>
                      <a:endParaRPr lang="en-US" sz="1400" dirty="0"/>
                    </a:p>
                  </a:txBody>
                  <a:tcPr/>
                </a:tc>
              </a:tr>
              <a:tr h="110935">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en-IN" sz="1400" dirty="0">
                          <a:latin typeface="Times New Roman"/>
                          <a:ea typeface="Calibri"/>
                          <a:cs typeface="Mangal"/>
                        </a:rPr>
                        <a:t>Call money markets – Introduction, location, participation, size and call rates</a:t>
                      </a:r>
                      <a:endParaRPr lang="en-US" sz="1400" dirty="0">
                        <a:latin typeface="Calibri"/>
                        <a:ea typeface="Calibri"/>
                        <a:cs typeface="Mangal"/>
                      </a:endParaRPr>
                    </a:p>
                  </a:txBody>
                  <a:tcPr marL="68580" marR="68580" marT="0" marB="0"/>
                </a:tc>
                <a:tc rowSpan="2">
                  <a:txBody>
                    <a:bodyPr/>
                    <a:lstStyle/>
                    <a:p>
                      <a:endParaRPr lang="en-US" sz="1400" dirty="0"/>
                    </a:p>
                  </a:txBody>
                  <a:tcPr/>
                </a:tc>
              </a:tr>
              <a:tr h="335305">
                <a:tc rowSpan="2">
                  <a:txBody>
                    <a:bodyPr/>
                    <a:lstStyle/>
                    <a:p>
                      <a:pPr marL="0" marR="0" algn="ctr">
                        <a:lnSpc>
                          <a:spcPct val="115000"/>
                        </a:lnSpc>
                        <a:spcBef>
                          <a:spcPts val="0"/>
                        </a:spcBef>
                        <a:spcAft>
                          <a:spcPts val="0"/>
                        </a:spcAft>
                      </a:pPr>
                      <a:r>
                        <a:rPr lang="en-IN" sz="1400" dirty="0">
                          <a:latin typeface="Times New Roman"/>
                          <a:ea typeface="Calibri"/>
                          <a:cs typeface="Mangal"/>
                        </a:rPr>
                        <a:t>22</a:t>
                      </a:r>
                      <a:endParaRPr lang="en-US" sz="1400" dirty="0">
                        <a:latin typeface="Calibri"/>
                        <a:ea typeface="Calibri"/>
                        <a:cs typeface="Mangal"/>
                      </a:endParaRPr>
                    </a:p>
                  </a:txBody>
                  <a:tcPr marL="68580" marR="68580" marT="0" marB="0"/>
                </a:tc>
                <a:tc vMerge="1">
                  <a:txBody>
                    <a:bodyPr/>
                    <a:lstStyle/>
                    <a:p>
                      <a:endParaRPr lang="en-US"/>
                    </a:p>
                  </a:txBody>
                  <a:tcPr/>
                </a:tc>
                <a:tc vMerge="1">
                  <a:txBody>
                    <a:bodyPr/>
                    <a:lstStyle/>
                    <a:p>
                      <a:pPr marL="0" marR="0" algn="ctr">
                        <a:lnSpc>
                          <a:spcPct val="115000"/>
                        </a:lnSpc>
                        <a:spcBef>
                          <a:spcPts val="0"/>
                        </a:spcBef>
                        <a:spcAft>
                          <a:spcPts val="0"/>
                        </a:spcAft>
                      </a:pPr>
                      <a:endParaRPr lang="en-US" sz="1100">
                        <a:latin typeface="Calibri"/>
                        <a:ea typeface="Calibri"/>
                        <a:cs typeface="Mangal"/>
                      </a:endParaRPr>
                    </a:p>
                  </a:txBody>
                  <a:tcPr marL="68580" marR="68580" marT="0" marB="0"/>
                </a:tc>
                <a:tc vMerge="1">
                  <a:txBody>
                    <a:bodyPr/>
                    <a:lstStyle/>
                    <a:p>
                      <a:pPr algn="ctr"/>
                      <a:endParaRPr lang="en-US"/>
                    </a:p>
                  </a:txBody>
                  <a:tcPr/>
                </a:tc>
              </a:tr>
              <a:tr h="133198">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en-IN" sz="1400" b="1" dirty="0">
                          <a:latin typeface="Times New Roman"/>
                          <a:ea typeface="Calibri"/>
                          <a:cs typeface="Mangal"/>
                        </a:rPr>
                        <a:t>Treasury bills markets </a:t>
                      </a:r>
                      <a:r>
                        <a:rPr lang="en-IN" sz="1400" dirty="0">
                          <a:latin typeface="Times New Roman"/>
                          <a:ea typeface="Calibri"/>
                          <a:cs typeface="Mangal"/>
                        </a:rPr>
                        <a:t>– An understanding of 14/91/182/364 day bills maturity</a:t>
                      </a:r>
                      <a:endParaRPr lang="en-US" sz="1400" dirty="0">
                        <a:latin typeface="Calibri"/>
                        <a:ea typeface="Calibri"/>
                        <a:cs typeface="Mangal"/>
                      </a:endParaRPr>
                    </a:p>
                  </a:txBody>
                  <a:tcPr marL="68580" marR="68580" marT="0" marB="0"/>
                </a:tc>
                <a:tc rowSpan="2">
                  <a:txBody>
                    <a:bodyPr/>
                    <a:lstStyle/>
                    <a:p>
                      <a:endParaRPr lang="en-US" sz="1400" dirty="0"/>
                    </a:p>
                  </a:txBody>
                  <a:tcPr/>
                </a:tc>
              </a:tr>
              <a:tr h="313042">
                <a:tc rowSpan="2">
                  <a:txBody>
                    <a:bodyPr/>
                    <a:lstStyle/>
                    <a:p>
                      <a:pPr marL="0" marR="0" algn="ctr">
                        <a:lnSpc>
                          <a:spcPct val="115000"/>
                        </a:lnSpc>
                        <a:spcBef>
                          <a:spcPts val="0"/>
                        </a:spcBef>
                        <a:spcAft>
                          <a:spcPts val="0"/>
                        </a:spcAft>
                      </a:pPr>
                      <a:r>
                        <a:rPr lang="en-IN" sz="1400" dirty="0">
                          <a:latin typeface="Times New Roman"/>
                          <a:ea typeface="Calibri"/>
                          <a:cs typeface="Mangal"/>
                        </a:rPr>
                        <a:t>23</a:t>
                      </a:r>
                      <a:endParaRPr lang="en-US" sz="1400" dirty="0">
                        <a:latin typeface="Calibri"/>
                        <a:ea typeface="Calibri"/>
                        <a:cs typeface="Mangal"/>
                      </a:endParaRPr>
                    </a:p>
                  </a:txBody>
                  <a:tcPr marL="68580" marR="68580" marT="0" marB="0"/>
                </a:tc>
                <a:tc vMerge="1">
                  <a:txBody>
                    <a:bodyPr/>
                    <a:lstStyle/>
                    <a:p>
                      <a:endParaRPr lang="en-US"/>
                    </a:p>
                  </a:txBody>
                  <a:tcPr/>
                </a:tc>
                <a:tc vMerge="1">
                  <a:txBody>
                    <a:bodyPr/>
                    <a:lstStyle/>
                    <a:p>
                      <a:pPr marL="0" marR="0" algn="ctr">
                        <a:lnSpc>
                          <a:spcPct val="115000"/>
                        </a:lnSpc>
                        <a:spcBef>
                          <a:spcPts val="0"/>
                        </a:spcBef>
                        <a:spcAft>
                          <a:spcPts val="0"/>
                        </a:spcAft>
                      </a:pPr>
                      <a:endParaRPr lang="en-US" sz="1100">
                        <a:latin typeface="Calibri"/>
                        <a:ea typeface="Calibri"/>
                        <a:cs typeface="Mangal"/>
                      </a:endParaRPr>
                    </a:p>
                  </a:txBody>
                  <a:tcPr marL="68580" marR="68580" marT="0" marB="0"/>
                </a:tc>
                <a:tc vMerge="1">
                  <a:txBody>
                    <a:bodyPr/>
                    <a:lstStyle/>
                    <a:p>
                      <a:pPr algn="ctr"/>
                      <a:endParaRPr lang="en-US"/>
                    </a:p>
                  </a:txBody>
                  <a:tcPr/>
                </a:tc>
              </a:tr>
              <a:tr h="131257">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en-IN" sz="1400" dirty="0">
                          <a:latin typeface="Times New Roman"/>
                          <a:ea typeface="Calibri"/>
                          <a:cs typeface="Mangal"/>
                        </a:rPr>
                        <a:t>Commercial bills market – concepts on BOE, bill market schemes &amp; rates, factors behind under development and redressal measures</a:t>
                      </a:r>
                      <a:endParaRPr lang="en-US" sz="1400" dirty="0">
                        <a:latin typeface="Calibri"/>
                        <a:ea typeface="Calibri"/>
                        <a:cs typeface="Mangal"/>
                      </a:endParaRPr>
                    </a:p>
                  </a:txBody>
                  <a:tcPr marL="68580" marR="68580" marT="0" marB="0"/>
                </a:tc>
                <a:tc rowSpan="2">
                  <a:txBody>
                    <a:bodyPr/>
                    <a:lstStyle/>
                    <a:p>
                      <a:endParaRPr lang="en-US" sz="1400" dirty="0"/>
                    </a:p>
                  </a:txBody>
                  <a:tcPr/>
                </a:tc>
              </a:tr>
              <a:tr h="314983">
                <a:tc rowSpan="2">
                  <a:txBody>
                    <a:bodyPr/>
                    <a:lstStyle/>
                    <a:p>
                      <a:pPr marL="0" marR="0" algn="ctr">
                        <a:lnSpc>
                          <a:spcPct val="115000"/>
                        </a:lnSpc>
                        <a:spcBef>
                          <a:spcPts val="0"/>
                        </a:spcBef>
                        <a:spcAft>
                          <a:spcPts val="0"/>
                        </a:spcAft>
                      </a:pPr>
                      <a:r>
                        <a:rPr lang="en-IN" sz="1400" dirty="0">
                          <a:latin typeface="Times New Roman"/>
                          <a:ea typeface="Calibri"/>
                          <a:cs typeface="Mangal"/>
                        </a:rPr>
                        <a:t>24</a:t>
                      </a:r>
                      <a:endParaRPr lang="en-US" sz="1400" dirty="0">
                        <a:latin typeface="Calibri"/>
                        <a:ea typeface="Calibri"/>
                        <a:cs typeface="Mangal"/>
                      </a:endParaRPr>
                    </a:p>
                  </a:txBody>
                  <a:tcPr marL="68580" marR="68580" marT="0" marB="0"/>
                </a:tc>
                <a:tc vMerge="1">
                  <a:txBody>
                    <a:bodyPr/>
                    <a:lstStyle/>
                    <a:p>
                      <a:endParaRPr lang="en-US"/>
                    </a:p>
                  </a:txBody>
                  <a:tcPr/>
                </a:tc>
                <a:tc vMerge="1">
                  <a:txBody>
                    <a:bodyPr/>
                    <a:lstStyle/>
                    <a:p>
                      <a:pPr marL="0" marR="0" algn="ctr">
                        <a:lnSpc>
                          <a:spcPct val="115000"/>
                        </a:lnSpc>
                        <a:spcBef>
                          <a:spcPts val="0"/>
                        </a:spcBef>
                        <a:spcAft>
                          <a:spcPts val="0"/>
                        </a:spcAft>
                      </a:pPr>
                      <a:endParaRPr lang="en-US" sz="1100">
                        <a:latin typeface="Calibri"/>
                        <a:ea typeface="Calibri"/>
                        <a:cs typeface="Mangal"/>
                      </a:endParaRPr>
                    </a:p>
                  </a:txBody>
                  <a:tcPr marL="68580" marR="68580" marT="0" marB="0"/>
                </a:tc>
                <a:tc vMerge="1">
                  <a:txBody>
                    <a:bodyPr/>
                    <a:lstStyle/>
                    <a:p>
                      <a:pPr algn="ctr"/>
                      <a:endParaRPr lang="en-US"/>
                    </a:p>
                  </a:txBody>
                  <a:tcPr/>
                </a:tc>
              </a:tr>
              <a:tr h="85992">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en-IN" sz="1400" dirty="0">
                          <a:latin typeface="Times New Roman"/>
                          <a:ea typeface="Calibri"/>
                          <a:cs typeface="Mangal"/>
                        </a:rPr>
                        <a:t>Commercial papers and certificate of deposits – size, modalities and rates</a:t>
                      </a:r>
                      <a:endParaRPr lang="en-US" sz="1400" dirty="0">
                        <a:latin typeface="Calibri"/>
                        <a:ea typeface="Calibri"/>
                        <a:cs typeface="Mangal"/>
                      </a:endParaRPr>
                    </a:p>
                  </a:txBody>
                  <a:tcPr marL="68580" marR="68580" marT="0" marB="0"/>
                </a:tc>
                <a:tc rowSpan="2">
                  <a:txBody>
                    <a:bodyPr/>
                    <a:lstStyle/>
                    <a:p>
                      <a:endParaRPr lang="en-US" sz="1400" dirty="0"/>
                    </a:p>
                  </a:txBody>
                  <a:tcPr/>
                </a:tc>
              </a:tr>
              <a:tr h="360248">
                <a:tc rowSpan="2">
                  <a:txBody>
                    <a:bodyPr/>
                    <a:lstStyle/>
                    <a:p>
                      <a:pPr marL="0" marR="0" algn="ctr">
                        <a:lnSpc>
                          <a:spcPct val="115000"/>
                        </a:lnSpc>
                        <a:spcBef>
                          <a:spcPts val="0"/>
                        </a:spcBef>
                        <a:spcAft>
                          <a:spcPts val="0"/>
                        </a:spcAft>
                      </a:pPr>
                      <a:r>
                        <a:rPr lang="en-IN" sz="1400" dirty="0">
                          <a:latin typeface="Times New Roman"/>
                          <a:ea typeface="Calibri"/>
                          <a:cs typeface="Mangal"/>
                        </a:rPr>
                        <a:t>25</a:t>
                      </a:r>
                      <a:endParaRPr lang="en-US" sz="1400" dirty="0">
                        <a:latin typeface="Calibri"/>
                        <a:ea typeface="Calibri"/>
                        <a:cs typeface="Mangal"/>
                      </a:endParaRPr>
                    </a:p>
                  </a:txBody>
                  <a:tcPr marL="68580" marR="68580" marT="0" marB="0"/>
                </a:tc>
                <a:tc vMerge="1">
                  <a:txBody>
                    <a:bodyPr/>
                    <a:lstStyle/>
                    <a:p>
                      <a:endParaRPr lang="en-US"/>
                    </a:p>
                  </a:txBody>
                  <a:tcPr/>
                </a:tc>
                <a:tc vMerge="1">
                  <a:txBody>
                    <a:bodyPr/>
                    <a:lstStyle/>
                    <a:p>
                      <a:pPr marL="0" marR="0" algn="ctr">
                        <a:lnSpc>
                          <a:spcPct val="115000"/>
                        </a:lnSpc>
                        <a:spcBef>
                          <a:spcPts val="0"/>
                        </a:spcBef>
                        <a:spcAft>
                          <a:spcPts val="0"/>
                        </a:spcAft>
                      </a:pPr>
                      <a:endParaRPr lang="en-US" sz="1100">
                        <a:latin typeface="Calibri"/>
                        <a:ea typeface="Calibri"/>
                        <a:cs typeface="Mangal"/>
                      </a:endParaRPr>
                    </a:p>
                  </a:txBody>
                  <a:tcPr marL="68580" marR="68580" marT="0" marB="0"/>
                </a:tc>
                <a:tc vMerge="1">
                  <a:txBody>
                    <a:bodyPr/>
                    <a:lstStyle/>
                    <a:p>
                      <a:pPr algn="ctr"/>
                      <a:endParaRPr lang="en-US"/>
                    </a:p>
                  </a:txBody>
                  <a:tcPr/>
                </a:tc>
              </a:tr>
              <a:tr h="98170">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en-IN" sz="1400" b="1" dirty="0">
                          <a:latin typeface="Times New Roman"/>
                          <a:ea typeface="Calibri"/>
                          <a:cs typeface="Mangal"/>
                        </a:rPr>
                        <a:t>Government (Gilt edged) securities market</a:t>
                      </a:r>
                      <a:r>
                        <a:rPr lang="en-IN" sz="1400" dirty="0">
                          <a:latin typeface="Times New Roman"/>
                          <a:ea typeface="Calibri"/>
                          <a:cs typeface="Mangal"/>
                        </a:rPr>
                        <a:t>, nature and organisation, recent developments</a:t>
                      </a:r>
                      <a:endParaRPr lang="en-US" sz="1400" dirty="0">
                        <a:latin typeface="Calibri"/>
                        <a:ea typeface="Calibri"/>
                        <a:cs typeface="Mangal"/>
                      </a:endParaRPr>
                    </a:p>
                  </a:txBody>
                  <a:tcPr marL="68580" marR="68580" marT="0" marB="0"/>
                </a:tc>
                <a:tc rowSpan="2">
                  <a:txBody>
                    <a:bodyPr/>
                    <a:lstStyle/>
                    <a:p>
                      <a:endParaRPr lang="en-US" sz="1400" dirty="0"/>
                    </a:p>
                  </a:txBody>
                  <a:tcPr/>
                </a:tc>
              </a:tr>
              <a:tr h="348070">
                <a:tc rowSpan="2">
                  <a:txBody>
                    <a:bodyPr/>
                    <a:lstStyle/>
                    <a:p>
                      <a:pPr marL="0" marR="0" algn="ctr">
                        <a:lnSpc>
                          <a:spcPct val="115000"/>
                        </a:lnSpc>
                        <a:spcBef>
                          <a:spcPts val="0"/>
                        </a:spcBef>
                        <a:spcAft>
                          <a:spcPts val="0"/>
                        </a:spcAft>
                      </a:pPr>
                      <a:r>
                        <a:rPr lang="en-IN" sz="1400" dirty="0">
                          <a:latin typeface="Times New Roman"/>
                          <a:ea typeface="Calibri"/>
                          <a:cs typeface="Mangal"/>
                        </a:rPr>
                        <a:t>26</a:t>
                      </a:r>
                      <a:endParaRPr lang="en-US" sz="1400" dirty="0">
                        <a:latin typeface="Calibri"/>
                        <a:ea typeface="Calibri"/>
                        <a:cs typeface="Mangal"/>
                      </a:endParaRPr>
                    </a:p>
                  </a:txBody>
                  <a:tcPr marL="68580" marR="68580" marT="0" marB="0"/>
                </a:tc>
                <a:tc vMerge="1">
                  <a:txBody>
                    <a:bodyPr/>
                    <a:lstStyle/>
                    <a:p>
                      <a:endParaRPr lang="en-US"/>
                    </a:p>
                  </a:txBody>
                  <a:tcPr/>
                </a:tc>
                <a:tc vMerge="1">
                  <a:txBody>
                    <a:bodyPr/>
                    <a:lstStyle/>
                    <a:p>
                      <a:pPr marL="0" marR="0" algn="ctr">
                        <a:lnSpc>
                          <a:spcPct val="115000"/>
                        </a:lnSpc>
                        <a:spcBef>
                          <a:spcPts val="0"/>
                        </a:spcBef>
                        <a:spcAft>
                          <a:spcPts val="0"/>
                        </a:spcAft>
                      </a:pPr>
                      <a:endParaRPr lang="en-US" sz="1100">
                        <a:latin typeface="Calibri"/>
                        <a:ea typeface="Calibri"/>
                        <a:cs typeface="Mangal"/>
                      </a:endParaRPr>
                    </a:p>
                  </a:txBody>
                  <a:tcPr marL="68580" marR="68580" marT="0" marB="0"/>
                </a:tc>
                <a:tc vMerge="1">
                  <a:txBody>
                    <a:bodyPr/>
                    <a:lstStyle/>
                    <a:p>
                      <a:pPr algn="ctr"/>
                      <a:endParaRPr lang="en-US"/>
                    </a:p>
                  </a:txBody>
                  <a:tcPr/>
                </a:tc>
              </a:tr>
              <a:tr h="86145">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en-IN" sz="1400" dirty="0">
                          <a:latin typeface="Times New Roman"/>
                          <a:ea typeface="Calibri"/>
                          <a:cs typeface="Mangal"/>
                        </a:rPr>
                        <a:t>Securities market – Listing, trading and settlement, new issue market, drawbacks in Indian stock markets and critical appraisal of the measures.</a:t>
                      </a:r>
                      <a:endParaRPr lang="en-US" sz="1400" dirty="0">
                        <a:latin typeface="Calibri"/>
                        <a:ea typeface="Calibri"/>
                        <a:cs typeface="Mangal"/>
                      </a:endParaRPr>
                    </a:p>
                  </a:txBody>
                  <a:tcPr marL="68580" marR="68580" marT="0" marB="0"/>
                </a:tc>
                <a:tc rowSpan="2">
                  <a:txBody>
                    <a:bodyPr/>
                    <a:lstStyle/>
                    <a:p>
                      <a:endParaRPr lang="en-US" sz="1400" dirty="0"/>
                    </a:p>
                  </a:txBody>
                  <a:tcPr/>
                </a:tc>
              </a:tr>
              <a:tr h="583215">
                <a:tc rowSpan="2">
                  <a:txBody>
                    <a:bodyPr/>
                    <a:lstStyle/>
                    <a:p>
                      <a:pPr marL="0" marR="0" algn="ctr">
                        <a:lnSpc>
                          <a:spcPct val="115000"/>
                        </a:lnSpc>
                        <a:spcBef>
                          <a:spcPts val="0"/>
                        </a:spcBef>
                        <a:spcAft>
                          <a:spcPts val="0"/>
                        </a:spcAft>
                      </a:pPr>
                      <a:r>
                        <a:rPr lang="en-IN" sz="1400" dirty="0">
                          <a:latin typeface="Times New Roman"/>
                          <a:ea typeface="Calibri"/>
                          <a:cs typeface="Mangal"/>
                        </a:rPr>
                        <a:t>27</a:t>
                      </a:r>
                      <a:endParaRPr lang="en-US" sz="1400" dirty="0">
                        <a:latin typeface="Calibri"/>
                        <a:ea typeface="Calibri"/>
                        <a:cs typeface="Mangal"/>
                      </a:endParaRPr>
                    </a:p>
                  </a:txBody>
                  <a:tcPr marL="68580" marR="68580" marT="0" marB="0"/>
                </a:tc>
                <a:tc vMerge="1">
                  <a:txBody>
                    <a:bodyPr/>
                    <a:lstStyle/>
                    <a:p>
                      <a:endParaRPr lang="en-US"/>
                    </a:p>
                  </a:txBody>
                  <a:tcPr/>
                </a:tc>
                <a:tc vMerge="1">
                  <a:txBody>
                    <a:bodyPr/>
                    <a:lstStyle/>
                    <a:p>
                      <a:pPr marL="0" marR="0" algn="ctr">
                        <a:lnSpc>
                          <a:spcPct val="115000"/>
                        </a:lnSpc>
                        <a:spcBef>
                          <a:spcPts val="0"/>
                        </a:spcBef>
                        <a:spcAft>
                          <a:spcPts val="0"/>
                        </a:spcAft>
                      </a:pPr>
                      <a:endParaRPr lang="en-US" sz="1100">
                        <a:latin typeface="Calibri"/>
                        <a:ea typeface="Calibri"/>
                        <a:cs typeface="Mangal"/>
                      </a:endParaRPr>
                    </a:p>
                  </a:txBody>
                  <a:tcPr marL="68580" marR="68580" marT="0" marB="0"/>
                </a:tc>
                <a:tc vMerge="1">
                  <a:txBody>
                    <a:bodyPr/>
                    <a:lstStyle/>
                    <a:p>
                      <a:pPr algn="ctr"/>
                      <a:endParaRPr lang="en-US"/>
                    </a:p>
                  </a:txBody>
                  <a:tcPr/>
                </a:tc>
              </a:tr>
              <a:tr h="81218">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en-IN" sz="1400" dirty="0">
                          <a:latin typeface="Times New Roman"/>
                          <a:ea typeface="Calibri"/>
                          <a:cs typeface="Mangal"/>
                        </a:rPr>
                        <a:t>Markets for future, options and other financial derivatives.</a:t>
                      </a:r>
                      <a:endParaRPr lang="en-US" sz="1400" dirty="0">
                        <a:latin typeface="Calibri"/>
                        <a:ea typeface="Calibri"/>
                        <a:cs typeface="Mangal"/>
                      </a:endParaRPr>
                    </a:p>
                  </a:txBody>
                  <a:tcPr marL="68580" marR="68580" marT="0" marB="0"/>
                </a:tc>
                <a:tc rowSpan="2">
                  <a:txBody>
                    <a:bodyPr/>
                    <a:lstStyle/>
                    <a:p>
                      <a:endParaRPr lang="en-US" sz="1400" dirty="0"/>
                    </a:p>
                  </a:txBody>
                  <a:tcPr/>
                </a:tc>
              </a:tr>
              <a:tr h="237632">
                <a:tc rowSpan="2">
                  <a:txBody>
                    <a:bodyPr/>
                    <a:lstStyle/>
                    <a:p>
                      <a:pPr marL="0" marR="0" algn="ctr">
                        <a:lnSpc>
                          <a:spcPct val="115000"/>
                        </a:lnSpc>
                        <a:spcBef>
                          <a:spcPts val="0"/>
                        </a:spcBef>
                        <a:spcAft>
                          <a:spcPts val="0"/>
                        </a:spcAft>
                      </a:pPr>
                      <a:r>
                        <a:rPr lang="en-IN" sz="1400" dirty="0">
                          <a:latin typeface="Times New Roman"/>
                          <a:ea typeface="Calibri"/>
                          <a:cs typeface="Mangal"/>
                        </a:rPr>
                        <a:t>28</a:t>
                      </a:r>
                      <a:endParaRPr lang="en-US" sz="1400" dirty="0">
                        <a:latin typeface="Calibri"/>
                        <a:ea typeface="Calibri"/>
                        <a:cs typeface="Mangal"/>
                      </a:endParaRPr>
                    </a:p>
                  </a:txBody>
                  <a:tcPr marL="68580" marR="68580" marT="0" marB="0"/>
                </a:tc>
                <a:tc vMerge="1">
                  <a:txBody>
                    <a:bodyPr/>
                    <a:lstStyle/>
                    <a:p>
                      <a:endParaRPr lang="en-US"/>
                    </a:p>
                  </a:txBody>
                  <a:tcPr/>
                </a:tc>
                <a:tc vMerge="1">
                  <a:txBody>
                    <a:bodyPr/>
                    <a:lstStyle/>
                    <a:p>
                      <a:pPr marL="0" marR="0" algn="ctr">
                        <a:lnSpc>
                          <a:spcPct val="115000"/>
                        </a:lnSpc>
                        <a:spcBef>
                          <a:spcPts val="0"/>
                        </a:spcBef>
                        <a:spcAft>
                          <a:spcPts val="0"/>
                        </a:spcAft>
                      </a:pPr>
                      <a:endParaRPr lang="en-US" sz="1100">
                        <a:latin typeface="Calibri"/>
                        <a:ea typeface="Calibri"/>
                        <a:cs typeface="Mangal"/>
                      </a:endParaRPr>
                    </a:p>
                  </a:txBody>
                  <a:tcPr marL="68580" marR="68580" marT="0" marB="0"/>
                </a:tc>
                <a:tc vMerge="1">
                  <a:txBody>
                    <a:bodyPr/>
                    <a:lstStyle/>
                    <a:p>
                      <a:pPr algn="ctr"/>
                      <a:endParaRPr lang="en-US"/>
                    </a:p>
                  </a:txBody>
                  <a:tcPr/>
                </a:tc>
              </a:tr>
              <a:tr h="84909">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en-IN" sz="1400" dirty="0">
                          <a:latin typeface="Times New Roman"/>
                          <a:ea typeface="Calibri"/>
                          <a:cs typeface="Mangal"/>
                        </a:rPr>
                        <a:t>Derivatives in India and abroad.</a:t>
                      </a:r>
                      <a:endParaRPr lang="en-US" sz="1400" dirty="0">
                        <a:latin typeface="Calibri"/>
                        <a:ea typeface="Calibri"/>
                        <a:cs typeface="Mangal"/>
                      </a:endParaRPr>
                    </a:p>
                  </a:txBody>
                  <a:tcPr marL="68580" marR="68580" marT="0" marB="0"/>
                </a:tc>
                <a:tc rowSpan="2">
                  <a:txBody>
                    <a:bodyPr/>
                    <a:lstStyle/>
                    <a:p>
                      <a:endParaRPr lang="en-US" sz="1400" dirty="0"/>
                    </a:p>
                  </a:txBody>
                  <a:tcPr/>
                </a:tc>
              </a:tr>
              <a:tr h="233941">
                <a:tc rowSpan="2">
                  <a:txBody>
                    <a:bodyPr/>
                    <a:lstStyle/>
                    <a:p>
                      <a:pPr marL="0" marR="0" algn="ctr">
                        <a:lnSpc>
                          <a:spcPct val="115000"/>
                        </a:lnSpc>
                        <a:spcBef>
                          <a:spcPts val="0"/>
                        </a:spcBef>
                        <a:spcAft>
                          <a:spcPts val="0"/>
                        </a:spcAft>
                      </a:pPr>
                      <a:r>
                        <a:rPr lang="en-IN" sz="1400" dirty="0">
                          <a:latin typeface="Times New Roman"/>
                          <a:ea typeface="Calibri"/>
                          <a:cs typeface="Mangal"/>
                        </a:rPr>
                        <a:t>29</a:t>
                      </a:r>
                      <a:endParaRPr lang="en-US" sz="1400" dirty="0">
                        <a:latin typeface="Calibri"/>
                        <a:ea typeface="Calibri"/>
                        <a:cs typeface="Mangal"/>
                      </a:endParaRPr>
                    </a:p>
                  </a:txBody>
                  <a:tcPr marL="68580" marR="68580" marT="0" marB="0"/>
                </a:tc>
                <a:tc vMerge="1">
                  <a:txBody>
                    <a:bodyPr/>
                    <a:lstStyle/>
                    <a:p>
                      <a:endParaRPr lang="en-US"/>
                    </a:p>
                  </a:txBody>
                  <a:tcPr/>
                </a:tc>
                <a:tc vMerge="1">
                  <a:txBody>
                    <a:bodyPr/>
                    <a:lstStyle/>
                    <a:p>
                      <a:pPr marL="0" marR="0" algn="ctr">
                        <a:lnSpc>
                          <a:spcPct val="115000"/>
                        </a:lnSpc>
                        <a:spcBef>
                          <a:spcPts val="0"/>
                        </a:spcBef>
                        <a:spcAft>
                          <a:spcPts val="0"/>
                        </a:spcAft>
                      </a:pPr>
                      <a:endParaRPr lang="en-US" sz="1100">
                        <a:latin typeface="Calibri"/>
                        <a:ea typeface="Calibri"/>
                        <a:cs typeface="Mangal"/>
                      </a:endParaRPr>
                    </a:p>
                  </a:txBody>
                  <a:tcPr marL="68580" marR="68580" marT="0" marB="0"/>
                </a:tc>
                <a:tc vMerge="1">
                  <a:txBody>
                    <a:bodyPr/>
                    <a:lstStyle/>
                    <a:p>
                      <a:pPr algn="ctr"/>
                      <a:endParaRPr lang="en-US"/>
                    </a:p>
                  </a:txBody>
                  <a:tcPr/>
                </a:tc>
              </a:tr>
              <a:tr h="107302">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en-IN" sz="1400" dirty="0">
                          <a:latin typeface="Times New Roman"/>
                          <a:ea typeface="Calibri"/>
                          <a:cs typeface="Mangal"/>
                        </a:rPr>
                        <a:t>Doubt Clearing session</a:t>
                      </a:r>
                      <a:endParaRPr lang="en-US" sz="1400" dirty="0">
                        <a:latin typeface="Calibri"/>
                        <a:ea typeface="Calibri"/>
                        <a:cs typeface="Mangal"/>
                      </a:endParaRPr>
                    </a:p>
                  </a:txBody>
                  <a:tcPr marL="68580" marR="68580" marT="0" marB="0"/>
                </a:tc>
                <a:tc rowSpan="2">
                  <a:txBody>
                    <a:bodyPr/>
                    <a:lstStyle/>
                    <a:p>
                      <a:endParaRPr lang="en-US" sz="1400" dirty="0"/>
                    </a:p>
                  </a:txBody>
                  <a:tcPr/>
                </a:tc>
              </a:tr>
              <a:tr h="77406">
                <a:tc>
                  <a:txBody>
                    <a:bodyPr/>
                    <a:lstStyle/>
                    <a:p>
                      <a:pPr marL="0" marR="0" algn="ctr">
                        <a:lnSpc>
                          <a:spcPct val="115000"/>
                        </a:lnSpc>
                        <a:spcBef>
                          <a:spcPts val="0"/>
                        </a:spcBef>
                        <a:spcAft>
                          <a:spcPts val="0"/>
                        </a:spcAft>
                      </a:pPr>
                      <a:r>
                        <a:rPr lang="en-IN" sz="1400" dirty="0">
                          <a:latin typeface="Times New Roman"/>
                          <a:ea typeface="Calibri"/>
                          <a:cs typeface="Mangal"/>
                        </a:rPr>
                        <a:t>30</a:t>
                      </a:r>
                      <a:endParaRPr lang="en-US" sz="1400" dirty="0">
                        <a:latin typeface="Calibri"/>
                        <a:ea typeface="Calibri"/>
                        <a:cs typeface="Mangal"/>
                      </a:endParaRPr>
                    </a:p>
                  </a:txBody>
                  <a:tcPr marL="68580" marR="68580" marT="0" marB="0"/>
                </a:tc>
                <a:tc vMerge="1">
                  <a:txBody>
                    <a:bodyPr/>
                    <a:lstStyle/>
                    <a:p>
                      <a:endParaRPr lang="en-US"/>
                    </a:p>
                  </a:txBody>
                  <a:tcPr/>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vMerge="1">
                  <a:txBody>
                    <a:bodyPr/>
                    <a:lstStyle/>
                    <a:p>
                      <a:endParaRPr lang="en-US"/>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109</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Derivatives  Markets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A subordinate is a contract between at least two parties whose value is determined by a concealed monetary resource (such as a security) or collection of resources (like a list). Subordinates are optional protections whose value is solely determined by the value of the essential security to which they are linked. All by itself, a subsidiary is useless. Rather than exchanging stocks straightforwardly, a subsidiaries market exchanges prospects and choices contracts, and other progressed monetary items, that get their worth from fundamental instruments like securities, products, monetary forms, loan fees, market files, and stocks.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MODULE III</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25963"/>
          </a:xfrm>
        </p:spPr>
        <p:txBody>
          <a:bodyPr>
            <a:noAutofit/>
          </a:bodyPr>
          <a:lstStyle/>
          <a:p>
            <a:pPr>
              <a:buNone/>
            </a:pPr>
            <a:r>
              <a:rPr lang="en-US" sz="2000" b="1" dirty="0" smtClean="0">
                <a:latin typeface="Times New Roman" pitchFamily="18" charset="0"/>
                <a:cs typeface="Times New Roman" pitchFamily="18" charset="0"/>
              </a:rPr>
              <a:t>Markets and Securities</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1. Call money markets – Introduction, location, participation, size and call rates.</a:t>
            </a:r>
          </a:p>
          <a:p>
            <a:pPr>
              <a:buNone/>
            </a:pPr>
            <a:r>
              <a:rPr lang="en-US" sz="2000" dirty="0" smtClean="0">
                <a:latin typeface="Times New Roman" pitchFamily="18" charset="0"/>
                <a:cs typeface="Times New Roman" pitchFamily="18" charset="0"/>
              </a:rPr>
              <a:t>2. Treasury bills markets – An understanding of 14/91/182/364 day bills maturity.</a:t>
            </a:r>
          </a:p>
          <a:p>
            <a:pPr>
              <a:buNone/>
            </a:pPr>
            <a:r>
              <a:rPr lang="en-US" sz="2000" dirty="0" smtClean="0">
                <a:latin typeface="Times New Roman" pitchFamily="18" charset="0"/>
                <a:cs typeface="Times New Roman" pitchFamily="18" charset="0"/>
              </a:rPr>
              <a:t>3. Commercial bills market – concepts on BOE, bill market schemes &amp; rates, factors behind under development and redressal measures,</a:t>
            </a:r>
          </a:p>
          <a:p>
            <a:pPr>
              <a:buNone/>
            </a:pPr>
            <a:r>
              <a:rPr lang="en-US" sz="2000" dirty="0" smtClean="0">
                <a:latin typeface="Times New Roman" pitchFamily="18" charset="0"/>
                <a:cs typeface="Times New Roman" pitchFamily="18" charset="0"/>
              </a:rPr>
              <a:t>4. Commercial papers and certificate of deposits – size, modalities and rates.</a:t>
            </a:r>
          </a:p>
          <a:p>
            <a:pPr>
              <a:buNone/>
            </a:pPr>
            <a:r>
              <a:rPr lang="en-US" sz="2000" dirty="0" smtClean="0">
                <a:latin typeface="Times New Roman" pitchFamily="18" charset="0"/>
                <a:cs typeface="Times New Roman" pitchFamily="18" charset="0"/>
              </a:rPr>
              <a:t>5. Government (Gilt edged) securities market, nature and organisation, recent developments.</a:t>
            </a:r>
          </a:p>
          <a:p>
            <a:pPr>
              <a:buNone/>
            </a:pPr>
            <a:r>
              <a:rPr lang="en-US" sz="2000" dirty="0" smtClean="0">
                <a:latin typeface="Times New Roman" pitchFamily="18" charset="0"/>
                <a:cs typeface="Times New Roman" pitchFamily="18" charset="0"/>
              </a:rPr>
              <a:t>6. Securities market – Listing, trading and settlement, new issue market, drawbacks in Indian stock markets and critical appraisal of the measures. </a:t>
            </a:r>
          </a:p>
          <a:p>
            <a:pPr>
              <a:buNone/>
            </a:pPr>
            <a:r>
              <a:rPr lang="en-US" sz="2000" dirty="0" smtClean="0">
                <a:latin typeface="Times New Roman" pitchFamily="18" charset="0"/>
                <a:cs typeface="Times New Roman" pitchFamily="18" charset="0"/>
              </a:rPr>
              <a:t>7. Markets for future, options and other financial derivatives.  Derivatives in India and abroad.</a:t>
            </a:r>
          </a:p>
          <a:p>
            <a:pPr>
              <a:buNone/>
            </a:pPr>
            <a:endParaRPr lang="en-US" sz="20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110</a:t>
            </a:fld>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Call Money Market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CMM is the market for very short-term loans most probably – one-day loans traded by banks. Borrowers and lenders in the CMM are mainly banks themselves. Banks can access CMM to meet their reserve requirements or to cover a sudden shortfall in cash on any particular day. Besides this, banks also borrow to meet the CRR and SLR requirements. Since the CMM is dominated by banks, it is otherwise called as interbank call money market. Interest rate are reached through auction and it is called call rate.</a:t>
            </a:r>
          </a:p>
          <a:p>
            <a:pPr>
              <a:buNone/>
            </a:pPr>
            <a:r>
              <a:rPr lang="en-US" u="sng" dirty="0" smtClean="0">
                <a:latin typeface="Times New Roman" pitchFamily="18" charset="0"/>
                <a:cs typeface="Times New Roman" pitchFamily="18" charset="0"/>
              </a:rPr>
              <a:t>Participants </a:t>
            </a:r>
            <a:r>
              <a:rPr lang="en-US" dirty="0" smtClean="0">
                <a:latin typeface="Times New Roman" pitchFamily="18" charset="0"/>
                <a:cs typeface="Times New Roman" pitchFamily="18" charset="0"/>
              </a:rPr>
              <a:t>-Main feature of the call money market is that the banks themselves are the borrowers and lenders. Participants in the call money market are banks and related entities specified by the RBI. Hence, the call money market is known as interbank call money market. Surplus banks will give loans to other banks. Deficit banks that need funds will purchase it. Scheduled commercial banks (excluding RRBs), co-operative banks (other than Land Development Banks) and Primary Dealers (PDs), are permitted to participate in call/notice money market both as borrowers and lenders.</a:t>
            </a:r>
          </a:p>
          <a:p>
            <a:pPr>
              <a:buNone/>
            </a:pPr>
            <a:r>
              <a:rPr lang="en-US" u="sng" dirty="0" smtClean="0">
                <a:latin typeface="Times New Roman" pitchFamily="18" charset="0"/>
                <a:cs typeface="Times New Roman" pitchFamily="18" charset="0"/>
              </a:rPr>
              <a:t>Significance of CMM: </a:t>
            </a:r>
            <a:r>
              <a:rPr lang="en-US" dirty="0" smtClean="0">
                <a:latin typeface="Times New Roman" pitchFamily="18" charset="0"/>
                <a:cs typeface="Times New Roman" pitchFamily="18" charset="0"/>
              </a:rPr>
              <a:t>the liquidity position of the banks can be known from the Call Money rate. If banks don’t have much liquidity, most of them will be borrowers and call rate shoot up. The RBI comes to know about this and can take follow up action. The call rate is thus the operating target of RBI’s monetary policy.</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111</a:t>
            </a:fld>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Treasury Bills Markets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A Treasury Bill (T-Bill) is a short-term U.S. government debt obligation backed by the Treasury Department with a maturity of one year or less. Treasury bills are usually sold in denominations of $1,000. However, some can reach a maximum denomination of $5 million in non-competitive bids. These securities are widely regarded as low-risk and secure investments.</a:t>
            </a:r>
          </a:p>
          <a:p>
            <a:pPr>
              <a:buNone/>
            </a:pPr>
            <a:r>
              <a:rPr lang="en-US" dirty="0" smtClean="0">
                <a:latin typeface="Times New Roman" pitchFamily="18" charset="0"/>
                <a:cs typeface="Times New Roman" pitchFamily="18" charset="0"/>
              </a:rPr>
              <a:t>The Treasury Department sells T-Bills during auctions using a competitive and non-competitive bidding process. Noncompetitive bids—also known as non-competitive tenders—have a price based on the average of all the competitive bids received. T-Bills tend to have a high tangible net worth.</a:t>
            </a:r>
          </a:p>
          <a:p>
            <a:r>
              <a:rPr lang="en-US" dirty="0" smtClean="0">
                <a:latin typeface="Times New Roman" pitchFamily="18" charset="0"/>
                <a:cs typeface="Times New Roman" pitchFamily="18" charset="0"/>
              </a:rPr>
              <a:t>A Treasury Bill (T-Bill) is a short-term debt obligation backed by the U.S. Treasury Department with a maturity of one year or less.</a:t>
            </a:r>
          </a:p>
          <a:p>
            <a:r>
              <a:rPr lang="en-US" dirty="0" smtClean="0">
                <a:latin typeface="Times New Roman" pitchFamily="18" charset="0"/>
                <a:cs typeface="Times New Roman" pitchFamily="18" charset="0"/>
              </a:rPr>
              <a:t>Treasury bills are usually sold in denominations of $1,000 while some can reach a maximum denomination of $5 million.</a:t>
            </a:r>
          </a:p>
          <a:p>
            <a:r>
              <a:rPr lang="en-US" dirty="0" smtClean="0">
                <a:latin typeface="Times New Roman" pitchFamily="18" charset="0"/>
                <a:cs typeface="Times New Roman" pitchFamily="18" charset="0"/>
              </a:rPr>
              <a:t>The longer the maturity date, the higher the interest rate that the T-Bill will pay to the investor.</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112</a:t>
            </a:fld>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Treasury bills (T-bills)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Treasury bills (T-bills) offer short-term investment opportunities, generally up to one year. They are thus useful in managing short-term liquidity. At present, the Government of India issues four types of treasury bills, namely, 14-day, 91-day, 182-day and 364-day.</a:t>
            </a:r>
          </a:p>
          <a:p>
            <a:pPr>
              <a:buNone/>
            </a:pPr>
            <a:r>
              <a:rPr lang="en-US" i="1" dirty="0" smtClean="0">
                <a:latin typeface="Times New Roman" pitchFamily="18" charset="0"/>
                <a:cs typeface="Times New Roman" pitchFamily="18" charset="0"/>
              </a:rPr>
              <a:t>Amount</a:t>
            </a:r>
          </a:p>
          <a:p>
            <a:pPr>
              <a:buNone/>
            </a:pPr>
            <a:r>
              <a:rPr lang="en-US" dirty="0" smtClean="0">
                <a:latin typeface="Times New Roman" pitchFamily="18" charset="0"/>
                <a:cs typeface="Times New Roman" pitchFamily="18" charset="0"/>
              </a:rPr>
              <a:t>T-bills are available for a minimum amount of Rs.25,000 and in multiples of Rs. 25,000. T-bills are issued at a discount and are redeemed at par.</a:t>
            </a:r>
          </a:p>
          <a:p>
            <a:pPr>
              <a:buNone/>
            </a:pPr>
            <a:endParaRPr lang="en-US" i="1"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113</a:t>
            </a:fld>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u="sng" dirty="0" smtClean="0">
                <a:latin typeface="Times New Roman" pitchFamily="18" charset="0"/>
                <a:cs typeface="Times New Roman" pitchFamily="18" charset="0"/>
              </a:rPr>
              <a:t>Auctions</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fontAlgn="t"/>
            <a:endParaRPr lang="en-US" dirty="0" smtClean="0"/>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114</a:t>
            </a:fld>
            <a:endParaRPr lang="en-US" dirty="0"/>
          </a:p>
        </p:txBody>
      </p:sp>
      <p:graphicFrame>
        <p:nvGraphicFramePr>
          <p:cNvPr id="6" name="Table 5"/>
          <p:cNvGraphicFramePr>
            <a:graphicFrameLocks noGrp="1"/>
          </p:cNvGraphicFramePr>
          <p:nvPr/>
        </p:nvGraphicFramePr>
        <p:xfrm>
          <a:off x="304800" y="1397000"/>
          <a:ext cx="8382000" cy="4546601"/>
        </p:xfrm>
        <a:graphic>
          <a:graphicData uri="http://schemas.openxmlformats.org/drawingml/2006/table">
            <a:tbl>
              <a:tblPr firstRow="1" bandRow="1">
                <a:tableStyleId>{5C22544A-7EE6-4342-B048-85BDC9FD1C3A}</a:tableStyleId>
              </a:tblPr>
              <a:tblGrid>
                <a:gridCol w="2794000"/>
                <a:gridCol w="2794000"/>
                <a:gridCol w="2794000"/>
              </a:tblGrid>
              <a:tr h="7233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itchFamily="18" charset="0"/>
                          <a:cs typeface="Times New Roman" pitchFamily="18" charset="0"/>
                        </a:rPr>
                        <a:t>Types of t- bills</a:t>
                      </a:r>
                    </a:p>
                    <a:p>
                      <a:pPr algn="ct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itchFamily="18" charset="0"/>
                          <a:cs typeface="Times New Roman" pitchFamily="18" charset="0"/>
                        </a:rPr>
                        <a:t>Day of Auction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itchFamily="18" charset="0"/>
                          <a:cs typeface="Times New Roman" pitchFamily="18" charset="0"/>
                        </a:rPr>
                        <a:t>Date of Payment</a:t>
                      </a:r>
                    </a:p>
                  </a:txBody>
                  <a:tcPr/>
                </a:tc>
              </a:tr>
              <a:tr h="1343314">
                <a:tc>
                  <a:txBody>
                    <a:bodyPr/>
                    <a:lstStyle/>
                    <a:p>
                      <a:pPr algn="ctr" fontAlgn="t"/>
                      <a:r>
                        <a:rPr lang="en-US" dirty="0" smtClean="0">
                          <a:latin typeface="Times New Roman" pitchFamily="18" charset="0"/>
                          <a:cs typeface="Times New Roman" pitchFamily="18" charset="0"/>
                        </a:rPr>
                        <a:t>14-day </a:t>
                      </a:r>
                    </a:p>
                    <a:p>
                      <a:pPr algn="ctr" fontAlgn="t"/>
                      <a:endParaRPr lang="en-US" dirty="0" smtClean="0">
                        <a:latin typeface="Times New Roman" pitchFamily="18" charset="0"/>
                        <a:cs typeface="Times New Roman" pitchFamily="18" charset="0"/>
                      </a:endParaRPr>
                    </a:p>
                    <a:p>
                      <a:pPr algn="ctr" fontAlgn="t"/>
                      <a:endParaRPr lang="en-US" dirty="0" smtClean="0">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Friday</a:t>
                      </a:r>
                    </a:p>
                    <a:p>
                      <a:pPr algn="ct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Following Saturday</a:t>
                      </a:r>
                    </a:p>
                    <a:p>
                      <a:pPr algn="ctr"/>
                      <a:endParaRPr lang="en-US" dirty="0">
                        <a:latin typeface="Times New Roman" pitchFamily="18" charset="0"/>
                        <a:cs typeface="Times New Roman" pitchFamily="18" charset="0"/>
                      </a:endParaRPr>
                    </a:p>
                  </a:txBody>
                  <a:tcPr/>
                </a:tc>
              </a:tr>
              <a:tr h="723323">
                <a:tc>
                  <a:txBody>
                    <a:bodyPr/>
                    <a:lstStyle/>
                    <a:p>
                      <a:pPr algn="ctr" fontAlgn="t"/>
                      <a:r>
                        <a:rPr lang="en-US" dirty="0" smtClean="0">
                          <a:latin typeface="Times New Roman" pitchFamily="18" charset="0"/>
                          <a:cs typeface="Times New Roman" pitchFamily="18" charset="0"/>
                        </a:rPr>
                        <a:t>91- day</a:t>
                      </a:r>
                    </a:p>
                    <a:p>
                      <a:pPr algn="ct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Friday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Following Saturday</a:t>
                      </a:r>
                    </a:p>
                  </a:txBody>
                  <a:tcPr/>
                </a:tc>
              </a:tr>
              <a:tr h="723323">
                <a:tc>
                  <a:txBody>
                    <a:bodyPr/>
                    <a:lstStyle/>
                    <a:p>
                      <a:pPr algn="ctr" fontAlgn="t"/>
                      <a:r>
                        <a:rPr lang="en-US" dirty="0" smtClean="0">
                          <a:latin typeface="Times New Roman" pitchFamily="18" charset="0"/>
                          <a:cs typeface="Times New Roman" pitchFamily="18" charset="0"/>
                        </a:rPr>
                        <a:t>182- day</a:t>
                      </a:r>
                    </a:p>
                    <a:p>
                      <a:pPr algn="ct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Wednesday  of non- reporting week</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Following Thursday</a:t>
                      </a:r>
                      <a:endParaRPr lang="en-US" dirty="0">
                        <a:latin typeface="Times New Roman" pitchFamily="18" charset="0"/>
                        <a:cs typeface="Times New Roman" pitchFamily="18" charset="0"/>
                      </a:endParaRPr>
                    </a:p>
                  </a:txBody>
                  <a:tcPr/>
                </a:tc>
              </a:tr>
              <a:tr h="1033318">
                <a:tc>
                  <a:txBody>
                    <a:bodyPr/>
                    <a:lstStyle/>
                    <a:p>
                      <a:pPr algn="ctr" fontAlgn="t"/>
                      <a:r>
                        <a:rPr lang="en-US" dirty="0" smtClean="0">
                          <a:latin typeface="Times New Roman" pitchFamily="18" charset="0"/>
                          <a:cs typeface="Times New Roman" pitchFamily="18" charset="0"/>
                        </a:rPr>
                        <a:t>365- day</a:t>
                      </a:r>
                    </a:p>
                    <a:p>
                      <a:pPr algn="ct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Wednesday of reporting  week</a:t>
                      </a:r>
                    </a:p>
                    <a:p>
                      <a:pPr algn="ct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Following Thursday</a:t>
                      </a:r>
                    </a:p>
                    <a:p>
                      <a:pPr algn="ctr"/>
                      <a:endParaRPr lang="en-US" dirty="0">
                        <a:latin typeface="Times New Roman" pitchFamily="18" charset="0"/>
                        <a:cs typeface="Times New Roman" pitchFamily="18" charset="0"/>
                      </a:endParaRPr>
                    </a:p>
                  </a:txBody>
                  <a:tcPr/>
                </a:tc>
              </a:tr>
            </a:tbl>
          </a:graphicData>
        </a:graphic>
      </p:graphicFrame>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lstStyle/>
          <a:p>
            <a:r>
              <a:rPr lang="en-US" b="1" u="sng" dirty="0" smtClean="0">
                <a:latin typeface="Times New Roman" pitchFamily="18" charset="0"/>
                <a:cs typeface="Times New Roman" pitchFamily="18" charset="0"/>
              </a:rPr>
              <a:t>Treasury bills (T-bills)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Payment- Payment for purchase of 14 and 91-day T-bills by successful bidders has to be made on the Saturday following the Friday auction; and payment by successful bidders for 182-day and 364-day T-bills has to be made by successful bidders on the following Thursday. Payment by successful bidders at the auction are required to be made by cash/</a:t>
            </a:r>
            <a:r>
              <a:rPr lang="en-US" dirty="0" err="1" smtClean="0">
                <a:latin typeface="Times New Roman" pitchFamily="18" charset="0"/>
                <a:cs typeface="Times New Roman" pitchFamily="18" charset="0"/>
              </a:rPr>
              <a:t>cheque</a:t>
            </a:r>
            <a:r>
              <a:rPr lang="en-US" dirty="0" smtClean="0">
                <a:latin typeface="Times New Roman" pitchFamily="18" charset="0"/>
                <a:cs typeface="Times New Roman" pitchFamily="18" charset="0"/>
              </a:rPr>
              <a:t> drawn on the Reserve Bank of India or by Banker’s Pay Order.</a:t>
            </a:r>
          </a:p>
          <a:p>
            <a:pPr>
              <a:buNone/>
            </a:pPr>
            <a:r>
              <a:rPr lang="en-US" dirty="0" smtClean="0">
                <a:latin typeface="Times New Roman" pitchFamily="18" charset="0"/>
                <a:cs typeface="Times New Roman" pitchFamily="18" charset="0"/>
              </a:rPr>
              <a:t>Participation- Provident funds can participate in 14 and 91-day T-bill auctions as non-competitive bidders. Provident funds as yet are not allowed to purchase 182-day and 364-day T-bills as non-competitive bidders. Participation as non-competitive bidders would mean that provident funds need not quote the rate of yield at which they desire to buy these bills. The Reserve Bank allots bids to the non-competitive bidders at the weighted average yield arrived at on the basis of the yields quoted by accepted competitive bids at the auction. Allocations to non-competitive bidders are outside the amount notified for sale. In other words, provident funds do not face any uncertainty in purchasing the desired amount of T-bills from the auctions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115</a:t>
            </a:fld>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Commercial Bill</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A commercial bill is one which arises out of a genuine trade transaction, i.e. credit transaction. As soon as goods are sold on credit, the seller draws a bill on the buyer for the amount due. The buyer accepts it immediately agreeing to pay amount mentioned therein after a certain specified date. Thus, a bill of exchange contains a written order from the creditor to the debtor, to pay a certain sum, to a certain person, after a creation period. A bill of exchange is a ‘self-liquidating’ paper and negotiable/; it is drawn always for a short period ranging between 3 months and 6 months.</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116</a:t>
            </a:fld>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Certificate of Deposit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itchFamily="18" charset="0"/>
                <a:cs typeface="Times New Roman" pitchFamily="18" charset="0"/>
              </a:rPr>
              <a:t>Certificate of Deposit or CD is a fixed-income financial instrument governed under the Reserve Bank and India (RBI) issued in a dematerialized form. The amount at payout is assured from the beginning. A CD can be issued by any All-India Financial Institution or Scheduled Commercial Bank. They are issued at a discount provided on face value. Like a fixed deposit (FD), a CD’s purpose is to denote in writing that you have deposited money in a bank for a fixed period and that bank will pay you interest on it based on the amount and duration of your deposit.</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117</a:t>
            </a:fld>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Features of CD</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CDs can be issued in India for a minimum deposit of ₹1 lakh and in subsequent multiples of it.</a:t>
            </a:r>
          </a:p>
          <a:p>
            <a:pPr>
              <a:buNone/>
            </a:pPr>
            <a:r>
              <a:rPr lang="en-US" sz="1800" dirty="0" smtClean="0">
                <a:latin typeface="Times New Roman" pitchFamily="18" charset="0"/>
                <a:cs typeface="Times New Roman" pitchFamily="18" charset="0"/>
              </a:rPr>
              <a:t>Scheduled Commercial Banks (SCBs) and All-India Financial Institutions are eligible to issue a CD. </a:t>
            </a:r>
          </a:p>
          <a:p>
            <a:pPr>
              <a:buNone/>
            </a:pPr>
            <a:r>
              <a:rPr lang="en-US" sz="1800" dirty="0" smtClean="0">
                <a:latin typeface="Times New Roman" pitchFamily="18" charset="0"/>
                <a:cs typeface="Times New Roman" pitchFamily="18" charset="0"/>
              </a:rPr>
              <a:t>Cooperative Banks and RRBs cannot issue a CD.</a:t>
            </a:r>
          </a:p>
          <a:p>
            <a:pPr>
              <a:buNone/>
            </a:pPr>
            <a:r>
              <a:rPr lang="en-US" sz="1800" dirty="0" smtClean="0">
                <a:latin typeface="Times New Roman" pitchFamily="18" charset="0"/>
                <a:cs typeface="Times New Roman" pitchFamily="18" charset="0"/>
              </a:rPr>
              <a:t>CDs issued by SCBs have in term period anywhere between 3 months to a year.</a:t>
            </a:r>
          </a:p>
          <a:p>
            <a:pPr>
              <a:buNone/>
            </a:pPr>
            <a:r>
              <a:rPr lang="en-US" sz="1800" dirty="0" smtClean="0">
                <a:latin typeface="Times New Roman" pitchFamily="18" charset="0"/>
                <a:cs typeface="Times New Roman" pitchFamily="18" charset="0"/>
              </a:rPr>
              <a:t>CDs issued by financial institutions have a term period ranging from 1–3 years.</a:t>
            </a:r>
          </a:p>
          <a:p>
            <a:pPr>
              <a:buNone/>
            </a:pPr>
            <a:r>
              <a:rPr lang="en-US" sz="1800" dirty="0" smtClean="0">
                <a:latin typeface="Times New Roman" pitchFamily="18" charset="0"/>
                <a:cs typeface="Times New Roman" pitchFamily="18" charset="0"/>
              </a:rPr>
              <a:t>Similar to dematerialized securities, CDs in dematerialized forms are transferable through means of endorsement or delivery.</a:t>
            </a:r>
          </a:p>
          <a:p>
            <a:pPr>
              <a:buNone/>
            </a:pPr>
            <a:r>
              <a:rPr lang="en-US" sz="1800" dirty="0" smtClean="0">
                <a:latin typeface="Times New Roman" pitchFamily="18" charset="0"/>
                <a:cs typeface="Times New Roman" pitchFamily="18" charset="0"/>
              </a:rPr>
              <a:t>There is no lock-in required for a CD.</a:t>
            </a:r>
          </a:p>
          <a:p>
            <a:pPr>
              <a:buNone/>
            </a:pPr>
            <a:r>
              <a:rPr lang="en-US" sz="1800" dirty="0" smtClean="0">
                <a:latin typeface="Times New Roman" pitchFamily="18" charset="0"/>
                <a:cs typeface="Times New Roman" pitchFamily="18" charset="0"/>
              </a:rPr>
              <a:t>One cannot issue a loan against a CD.A certificate of deposit is fully taxable under the Income Tax Act.</a:t>
            </a:r>
          </a:p>
          <a:p>
            <a:pPr>
              <a:buNone/>
            </a:pPr>
            <a:r>
              <a:rPr lang="en-US" sz="1800" dirty="0" smtClean="0">
                <a:latin typeface="Times New Roman" pitchFamily="18" charset="0"/>
                <a:cs typeface="Times New Roman" pitchFamily="18" charset="0"/>
              </a:rPr>
              <a:t>A CD cannot be publicly traded.</a:t>
            </a:r>
          </a:p>
          <a:p>
            <a:pPr>
              <a:buNone/>
            </a:pPr>
            <a:r>
              <a:rPr lang="en-US" sz="1800" dirty="0" smtClean="0">
                <a:latin typeface="Times New Roman" pitchFamily="18" charset="0"/>
                <a:cs typeface="Times New Roman" pitchFamily="18" charset="0"/>
              </a:rPr>
              <a:t>Banks are not permitted to buy back a CD before its maturity</a:t>
            </a:r>
            <a:endParaRPr lang="en-US" sz="18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118</a:t>
            </a:fld>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Commercial Paper</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Commercial paper is a commonly used type of unsecured, short-term debt instrument issued by corporations, typically used for the financing of payroll, accounts payable and inventories, and meeting other short-term liabilities. Maturities on commercial paper typically last several days, and rarely range longer than 270 days. Commercial paper is usually issued at a discount from face value and reflects prevailing market interest rates.</a:t>
            </a:r>
          </a:p>
          <a:p>
            <a:pPr>
              <a:buNone/>
            </a:pPr>
            <a:r>
              <a:rPr lang="en-US" dirty="0" smtClean="0">
                <a:latin typeface="Times New Roman" pitchFamily="18" charset="0"/>
                <a:cs typeface="Times New Roman" pitchFamily="18" charset="0"/>
              </a:rPr>
              <a:t>Commercial paper is a form of unsecured, short-term debt commonly issued by companies to finance their payrolls, payables, inventories, and other short-term liabilities.</a:t>
            </a:r>
          </a:p>
          <a:p>
            <a:pPr>
              <a:buNone/>
            </a:pPr>
            <a:r>
              <a:rPr lang="en-US" dirty="0" smtClean="0">
                <a:latin typeface="Times New Roman" pitchFamily="18" charset="0"/>
                <a:cs typeface="Times New Roman" pitchFamily="18" charset="0"/>
              </a:rPr>
              <a:t>Maturities on most commercial paper ranges from a few weeks to months, with an average of around 30 days.</a:t>
            </a:r>
          </a:p>
          <a:p>
            <a:pPr>
              <a:buNone/>
            </a:pPr>
            <a:r>
              <a:rPr lang="en-US" dirty="0" smtClean="0">
                <a:latin typeface="Times New Roman" pitchFamily="18" charset="0"/>
                <a:cs typeface="Times New Roman" pitchFamily="18" charset="0"/>
              </a:rPr>
              <a:t>Commercial paper is often issued at a discount without paying coupons and matures to its face value, reflective of current interest rates</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119</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u="sng" dirty="0" smtClean="0">
                <a:latin typeface="Times New Roman" pitchFamily="18" charset="0"/>
                <a:cs typeface="Times New Roman" pitchFamily="18" charset="0"/>
              </a:rPr>
              <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Stock Exchange</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The stock market is where you can buy and sell shares in public corporations. Each share has a value, and investors profit from the stocks if they outperform the market. Purchasing stocks is simple. The main issue is determining which stocks will generate profit for the investor.</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u="sng" dirty="0" smtClean="0">
                <a:latin typeface="Times New Roman" pitchFamily="18" charset="0"/>
                <a:cs typeface="Times New Roman" pitchFamily="18" charset="0"/>
              </a:rPr>
              <a:t>Government securities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8382000" cy="4678363"/>
          </a:xfrm>
        </p:spPr>
        <p:txBody>
          <a:bodyPr>
            <a:noAutofit/>
          </a:bodyPr>
          <a:lstStyle/>
          <a:p>
            <a:pPr>
              <a:buNone/>
            </a:pPr>
            <a:r>
              <a:rPr lang="en-US" sz="1600" dirty="0" smtClean="0">
                <a:latin typeface="Times New Roman" pitchFamily="18" charset="0"/>
                <a:cs typeface="Times New Roman" pitchFamily="18" charset="0"/>
              </a:rPr>
              <a:t>Government securities are investment products issued by the both central and state government of India in the form of bonds, treasury bills, or notes. They are generally issued for the purpose of refunding maturity securities for advance refunding of securities that have not yet matured and raising fresh cash resources. However, they carry minimal risk and are called risk-free gilt-edged instruments. </a:t>
            </a:r>
          </a:p>
          <a:p>
            <a:pPr>
              <a:buNone/>
            </a:pPr>
            <a:r>
              <a:rPr lang="en-US" sz="1600" dirty="0" smtClean="0">
                <a:latin typeface="Times New Roman" pitchFamily="18" charset="0"/>
                <a:cs typeface="Times New Roman" pitchFamily="18" charset="0"/>
              </a:rPr>
              <a:t>What are the Different Types of Government Securities in India?</a:t>
            </a:r>
          </a:p>
          <a:p>
            <a:pPr>
              <a:buNone/>
            </a:pPr>
            <a:r>
              <a:rPr lang="en-US" sz="1600" dirty="0" smtClean="0">
                <a:latin typeface="Times New Roman" pitchFamily="18" charset="0"/>
                <a:cs typeface="Times New Roman" pitchFamily="18" charset="0"/>
              </a:rPr>
              <a:t>There are several types of government securities offered by the Reserve Bank of India.</a:t>
            </a:r>
          </a:p>
          <a:p>
            <a:pPr>
              <a:buNone/>
            </a:pPr>
            <a:r>
              <a:rPr lang="en-US" sz="1600" dirty="0" smtClean="0">
                <a:latin typeface="Times New Roman" pitchFamily="18" charset="0"/>
                <a:cs typeface="Times New Roman" pitchFamily="18" charset="0"/>
              </a:rPr>
              <a:t> Treasury Bills, also called T-bills, are short term government securities with a maturity period of less than one year issued by the central government of India.</a:t>
            </a:r>
          </a:p>
          <a:p>
            <a:pPr>
              <a:buNone/>
            </a:pPr>
            <a:r>
              <a:rPr lang="en-US" sz="1600" dirty="0" smtClean="0">
                <a:latin typeface="Times New Roman" pitchFamily="18" charset="0"/>
                <a:cs typeface="Times New Roman" pitchFamily="18" charset="0"/>
              </a:rPr>
              <a:t>Treasury bills are short term instruments and issued three different types:</a:t>
            </a:r>
          </a:p>
          <a:p>
            <a:pPr marL="514350" indent="-514350">
              <a:buAutoNum type="arabicParenR"/>
            </a:pPr>
            <a:r>
              <a:rPr lang="en-US" sz="1600" dirty="0" smtClean="0">
                <a:latin typeface="Times New Roman" pitchFamily="18" charset="0"/>
                <a:cs typeface="Times New Roman" pitchFamily="18" charset="0"/>
              </a:rPr>
              <a:t>91 days, 2) 182 days, 3) 364 days. </a:t>
            </a:r>
          </a:p>
          <a:p>
            <a:pPr>
              <a:buNone/>
            </a:pPr>
            <a:r>
              <a:rPr lang="en-US" sz="1600" dirty="0" smtClean="0">
                <a:latin typeface="Times New Roman" pitchFamily="18" charset="0"/>
                <a:cs typeface="Times New Roman" pitchFamily="18" charset="0"/>
              </a:rPr>
              <a:t>Several financial instruments pay interest to you on your investment; treasury bills do not pay interest because they are also called zero-coupon securities. These securities do not pay any interest; instead, they are issued at a discount rate and redeemed at face value on the date of the maturity. For example a 91 day T-bill with a face value of Rs. 200 may be issued at Rs.196, with a discount of RS. 4 and redeemed at face value of Rs. 200.However, RBI performs weekly auctions to issue treasury bills.</a:t>
            </a: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120</a:t>
            </a:fld>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Government securities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525963"/>
          </a:xfrm>
        </p:spPr>
        <p:txBody>
          <a:bodyPr>
            <a:noAutofit/>
          </a:bodyPr>
          <a:lstStyle/>
          <a:p>
            <a:pPr>
              <a:buNone/>
            </a:pPr>
            <a:r>
              <a:rPr lang="en-US" sz="1400" dirty="0" smtClean="0">
                <a:latin typeface="Times New Roman" pitchFamily="18" charset="0"/>
                <a:cs typeface="Times New Roman" pitchFamily="18" charset="0"/>
              </a:rPr>
              <a:t>Cash Management Bills (CMBs)Cash management bills are new securities introduced in the Indian financial market. The government of India and the Reserve Bank of India introduced this security in the year.</a:t>
            </a:r>
          </a:p>
          <a:p>
            <a:pPr>
              <a:buNone/>
            </a:pPr>
            <a:r>
              <a:rPr lang="en-US" sz="1400" dirty="0" smtClean="0">
                <a:latin typeface="Times New Roman" pitchFamily="18" charset="0"/>
                <a:cs typeface="Times New Roman" pitchFamily="18" charset="0"/>
              </a:rPr>
              <a:t>Cash management bills are similar to treasury bills because they are short term securities issued when required. However, one primary difference between both of these is its maturity period. CMBs are issued for less than 91 days of a maturity period which makes these securities an ultra-short investment option. Generally, the government of India use these securities to fulfil temporary cash flow requirements.</a:t>
            </a:r>
          </a:p>
          <a:p>
            <a:pPr>
              <a:buNone/>
            </a:pPr>
            <a:r>
              <a:rPr lang="en-US" sz="1400" dirty="0" smtClean="0">
                <a:latin typeface="Times New Roman" pitchFamily="18" charset="0"/>
                <a:cs typeface="Times New Roman" pitchFamily="18" charset="0"/>
              </a:rPr>
              <a:t>Dated Government Securities- Dated Government securities are a unique type of securities because they either have fixed or a floating rate of interest also called the coupon rate .They are issued at face value at the time of issuance and remains constant till redemption. Unlike treasury and cash management bills, government securities are recognized as long-term market instruments because they provide a wide range of tenure starting from 5 years up to 40 years. The investors investing in dated government securities are called primary dealers. There are nine different types of dated government securities issued by the Government of India given below:</a:t>
            </a:r>
          </a:p>
          <a:p>
            <a:pPr marL="514350" indent="-514350">
              <a:buAutoNum type="arabicParenR"/>
            </a:pPr>
            <a:r>
              <a:rPr lang="en-US" sz="1400" dirty="0" smtClean="0">
                <a:latin typeface="Times New Roman" pitchFamily="18" charset="0"/>
                <a:cs typeface="Times New Roman" pitchFamily="18" charset="0"/>
              </a:rPr>
              <a:t>Capital Indexed Bonds</a:t>
            </a:r>
          </a:p>
          <a:p>
            <a:pPr marL="514350" indent="-514350">
              <a:buAutoNum type="arabicParenR"/>
            </a:pPr>
            <a:r>
              <a:rPr lang="en-US" sz="1400" dirty="0" smtClean="0">
                <a:latin typeface="Times New Roman" pitchFamily="18" charset="0"/>
                <a:cs typeface="Times New Roman" pitchFamily="18" charset="0"/>
              </a:rPr>
              <a:t>Special Securities</a:t>
            </a:r>
          </a:p>
          <a:p>
            <a:pPr marL="514350" indent="-514350">
              <a:buAutoNum type="arabicParenR"/>
            </a:pPr>
            <a:r>
              <a:rPr lang="en-US" sz="1400" dirty="0" smtClean="0">
                <a:latin typeface="Times New Roman" pitchFamily="18" charset="0"/>
                <a:cs typeface="Times New Roman" pitchFamily="18" charset="0"/>
              </a:rPr>
              <a:t>75% Savings (Taxable) Bonds, 2018</a:t>
            </a:r>
          </a:p>
          <a:p>
            <a:pPr marL="514350" indent="-514350">
              <a:buAutoNum type="arabicParenR"/>
            </a:pPr>
            <a:r>
              <a:rPr lang="en-US" sz="1400" dirty="0" smtClean="0">
                <a:latin typeface="Times New Roman" pitchFamily="18" charset="0"/>
                <a:cs typeface="Times New Roman" pitchFamily="18" charset="0"/>
              </a:rPr>
              <a:t>Bonds with Call/Put Option</a:t>
            </a:r>
          </a:p>
          <a:p>
            <a:pPr marL="514350" indent="-514350">
              <a:buAutoNum type="arabicParenR"/>
            </a:pPr>
            <a:r>
              <a:rPr lang="en-US" sz="1400" dirty="0" smtClean="0">
                <a:latin typeface="Times New Roman" pitchFamily="18" charset="0"/>
                <a:cs typeface="Times New Roman" pitchFamily="18" charset="0"/>
              </a:rPr>
              <a:t>Floating Rate Bonds</a:t>
            </a:r>
          </a:p>
          <a:p>
            <a:pPr marL="514350" indent="-514350">
              <a:buAutoNum type="arabicParenR"/>
            </a:pPr>
            <a:r>
              <a:rPr lang="en-US" sz="1400" dirty="0" smtClean="0">
                <a:latin typeface="Times New Roman" pitchFamily="18" charset="0"/>
                <a:cs typeface="Times New Roman" pitchFamily="18" charset="0"/>
              </a:rPr>
              <a:t>Fixed Rate Bonds</a:t>
            </a:r>
          </a:p>
          <a:p>
            <a:pPr marL="514350" indent="-514350">
              <a:buAutoNum type="arabicParenR"/>
            </a:pPr>
            <a:r>
              <a:rPr lang="en-US" sz="1400" dirty="0" smtClean="0">
                <a:latin typeface="Times New Roman" pitchFamily="18" charset="0"/>
                <a:cs typeface="Times New Roman" pitchFamily="18" charset="0"/>
              </a:rPr>
              <a:t>Special Securities</a:t>
            </a:r>
          </a:p>
          <a:p>
            <a:pPr marL="514350" indent="-514350">
              <a:buAutoNum type="arabicParenR"/>
            </a:pPr>
            <a:r>
              <a:rPr lang="en-US" sz="1400" dirty="0" smtClean="0">
                <a:latin typeface="Times New Roman" pitchFamily="18" charset="0"/>
                <a:cs typeface="Times New Roman" pitchFamily="18" charset="0"/>
              </a:rPr>
              <a:t>Inflation Indexed Bonds</a:t>
            </a:r>
          </a:p>
          <a:p>
            <a:pPr marL="514350" indent="-514350">
              <a:buAutoNum type="arabicParenR"/>
            </a:pPr>
            <a:r>
              <a:rPr lang="en-US" sz="1400" dirty="0" smtClean="0">
                <a:latin typeface="Times New Roman" pitchFamily="18" charset="0"/>
                <a:cs typeface="Times New Roman" pitchFamily="18" charset="0"/>
              </a:rPr>
              <a:t>STRIPS</a:t>
            </a:r>
            <a:endParaRPr lang="en-US" sz="14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121</a:t>
            </a:fld>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Government securities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State Development Loans- State development loans are dated government securities issued by the State government to meet their budget requirements. The issue is auctioned once every two weeks with the help of the Negotiated Dealing System.SDL support the same repayment method and features a variety of investment tenures. But when it comes to rates, SDL is a little higher compared to dated government securities. The major difference between dated government securities and state development loans is that G-Securities are issued by the central government while SDL is issued by the state government of India. </a:t>
            </a:r>
          </a:p>
          <a:p>
            <a:pPr>
              <a:buNone/>
            </a:pPr>
            <a:r>
              <a:rPr lang="en-US" dirty="0" smtClean="0">
                <a:latin typeface="Times New Roman" pitchFamily="18" charset="0"/>
                <a:cs typeface="Times New Roman" pitchFamily="18" charset="0"/>
              </a:rPr>
              <a:t>Treasury Inflation-Protected Securities (TIPS)-Treasury Inflation-Protected Securities (TIPS) are available based on five, 10 or 30 year term periods. These securities deliver interest payments to all users every six months. TIPS are similar to conventional treasury bonds, but it comes with one major difference. The same principle is issued during the entire term of the bond in a standard treasury bond. However, the par value of TIPS will increase gradually to match up with the Consumer Price Index (CPI) to keep the bond’s principle on track with inflation. If inflation increases during the year, there will be an increase in the security value during that year. It means you will have a bond that maintains its value throughout life instead of a bond that’s worthless after maturity.</a:t>
            </a: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122</a:t>
            </a:fld>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Government securities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Zero-Coupon Bonds - Zero-coupon bonds are generally issued at a discount to face value and redeemed at par. These bonds were issued on January 19th 1994.The securities do not carry any coupon or interest rate as the tenure is fixed for the security. In the end, the security is redeemed at face value on its maturity date. </a:t>
            </a:r>
          </a:p>
          <a:p>
            <a:pPr>
              <a:buNone/>
            </a:pPr>
            <a:r>
              <a:rPr lang="en-US" dirty="0" smtClean="0">
                <a:latin typeface="Times New Roman" pitchFamily="18" charset="0"/>
                <a:cs typeface="Times New Roman" pitchFamily="18" charset="0"/>
              </a:rPr>
              <a:t>Capital Indexed Bonds -In these securities, the interest comes in a fixed percentage over the wholesale price index, which offers investors an effective hedge against inflation. The capital indexed bonds were floated on a tap basis on December 29th 1997.</a:t>
            </a:r>
          </a:p>
          <a:p>
            <a:pPr>
              <a:buNone/>
            </a:pPr>
            <a:r>
              <a:rPr lang="en-US" dirty="0" smtClean="0">
                <a:latin typeface="Times New Roman" pitchFamily="18" charset="0"/>
                <a:cs typeface="Times New Roman" pitchFamily="18" charset="0"/>
              </a:rPr>
              <a:t>Floating Rate Bonds- Floating rate bonds does not come with a fixed coupon rate. They were first issued in September 1995 as floating rate bonds are issued by the government.</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123</a:t>
            </a:fld>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Securities Market</a:t>
            </a:r>
            <a:endParaRPr lang="en-US"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1600200"/>
          <a:ext cx="8229600" cy="41249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latin typeface="Times New Roman" pitchFamily="18" charset="0"/>
                          <a:cs typeface="Times New Roman" pitchFamily="18" charset="0"/>
                        </a:rPr>
                        <a:t>Features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Primary Market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Secondary Market</a:t>
                      </a:r>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Definition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 Securities issued first time to the public.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 Trading of already issued and listed securities. </a:t>
                      </a:r>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Also called as</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 - New Issue Market. </a:t>
                      </a:r>
                    </a:p>
                  </a:txBody>
                  <a:tcPr/>
                </a:tc>
                <a:tc>
                  <a:txBody>
                    <a:bodyPr/>
                    <a:lstStyle/>
                    <a:p>
                      <a:r>
                        <a:rPr lang="en-US" dirty="0" smtClean="0">
                          <a:latin typeface="Times New Roman" pitchFamily="18" charset="0"/>
                          <a:cs typeface="Times New Roman" pitchFamily="18" charset="0"/>
                        </a:rPr>
                        <a:t>- Post Issue Market. </a:t>
                      </a:r>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Price Determination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 By Issuer Company in consultation with Merchant Bankers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 - Supply and Demand Forces of Market</a:t>
                      </a:r>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Key Intermediaries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 Merchant Bankers and RTAs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 Stock Brokers and DPs. </a:t>
                      </a:r>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Purpose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 - Raise capital for expansion, diversification, etc.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 Trading of securities. - Providing liquidity to investors. - Raising further capital for expansion.</a:t>
                      </a:r>
                      <a:endParaRPr lang="en-US" dirty="0">
                        <a:latin typeface="Times New Roman" pitchFamily="18" charset="0"/>
                        <a:cs typeface="Times New Roman" pitchFamily="18" charset="0"/>
                      </a:endParaRP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124</a:t>
            </a:fld>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Markets for future, options and other financial derivatives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marL="514350" indent="-514350">
              <a:buNone/>
            </a:pPr>
            <a:r>
              <a:rPr lang="en-US" dirty="0" smtClean="0">
                <a:latin typeface="Times New Roman" pitchFamily="18" charset="0"/>
                <a:cs typeface="Times New Roman" pitchFamily="18" charset="0"/>
              </a:rPr>
              <a:t> A derivative is a complex type of financial security that is set between two or more parties. Traders use derivatives to access specific markets and trade different assets. Typically, derivatives are considered a form of advanced investing. The most common underlying assets for derivatives are stocks, bonds, commodities, currencies, interest rates, and market indexes. Contract values depend on changes in the prices of the underlying asset.</a:t>
            </a:r>
          </a:p>
          <a:p>
            <a:pPr marL="514350" indent="-514350">
              <a:buNone/>
            </a:pPr>
            <a:r>
              <a:rPr lang="en-US" dirty="0" smtClean="0">
                <a:latin typeface="Times New Roman" pitchFamily="18" charset="0"/>
                <a:cs typeface="Times New Roman" pitchFamily="18" charset="0"/>
              </a:rPr>
              <a:t>Derivatives can be used to hedge a position, speculate on the directional movement of an underlying asset, or give leverage to holdings. These assets are commonly traded on exchanges or OTC and are purchased through brokerages. </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125</a:t>
            </a:fld>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Markets for future, options and other financial derivatives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Derivatives today are based on a wide variety of transactions and have many more uses. There are even derivatives based on weather data, such as the amount of rain or the number of sunny days in a region. There are many different types of derivatives that can be used for risk management, speculation, and leveraging a position. The derivatives market is one that continues to grow, offering products to fit nearly any need or risk tolerance.</a:t>
            </a:r>
          </a:p>
          <a:p>
            <a:pPr>
              <a:buNone/>
            </a:pPr>
            <a:r>
              <a:rPr lang="en-US" dirty="0" smtClean="0">
                <a:latin typeface="Times New Roman" pitchFamily="18" charset="0"/>
                <a:cs typeface="Times New Roman" pitchFamily="18" charset="0"/>
              </a:rPr>
              <a:t>There are two classes of derivative products: "lock" and "option." Lock products (e.g., futures, forwards, or swaps) bind the respective parties from the outset to the agreed-upon terms over the life of the contract. Option products (e.g., stock options), on the other hand, offer the holder the right, but not the obligation, to buy or sell the underlying asset or security at a specific price on or before the option's expiration date. The most common derivative types are futures, forwards, swaps, and options.</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126</a:t>
            </a:fld>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Types of Derivatives</a:t>
            </a:r>
            <a:endParaRPr lang="en-US" b="1" u="sng"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127</a:t>
            </a:fld>
            <a:endParaRPr lang="en-US" dirty="0"/>
          </a:p>
        </p:txBody>
      </p:sp>
      <p:sp>
        <p:nvSpPr>
          <p:cNvPr id="7" name="Content Placeholder 6"/>
          <p:cNvSpPr>
            <a:spLocks noGrp="1"/>
          </p:cNvSpPr>
          <p:nvPr>
            <p:ph idx="1"/>
          </p:nvPr>
        </p:nvSpPr>
        <p:spPr>
          <a:xfrm>
            <a:off x="457200" y="1600200"/>
            <a:ext cx="8229600" cy="4302716"/>
          </a:xfrm>
          <a:prstGeom prst="rect">
            <a:avLst/>
          </a:prstGeom>
        </p:spPr>
        <p:txBody>
          <a:bodyPr wrap="square">
            <a:spAutoFit/>
          </a:bodyPr>
          <a:lstStyle/>
          <a:p>
            <a:pPr>
              <a:buNone/>
            </a:pPr>
            <a:r>
              <a:rPr lang="en-US" sz="1800" dirty="0" smtClean="0">
                <a:latin typeface="Times New Roman" pitchFamily="18" charset="0"/>
                <a:cs typeface="Times New Roman" pitchFamily="18" charset="0"/>
              </a:rPr>
              <a:t>A futures contract, or simply futures, is an agreement between two parties for the purchase and delivery of an asset at an agreed-upon price at a future date. Futures are standardized contracts that trade on an exchange. Traders use a futures contract to hedge their risk or speculate on the price of an underlying asset. The parties involved are obligated to fulfill a commitment to buy or sell the underlying asset.</a:t>
            </a:r>
          </a:p>
          <a:p>
            <a:pPr>
              <a:buNone/>
            </a:pPr>
            <a:r>
              <a:rPr lang="en-US" sz="1800" dirty="0" smtClean="0">
                <a:latin typeface="Times New Roman" pitchFamily="18" charset="0"/>
                <a:cs typeface="Times New Roman" pitchFamily="18" charset="0"/>
              </a:rPr>
              <a:t>Cash Settlements of Futures Not all futures contracts are settled at expiration by delivering the underlying asset. If both parties in a futures contract are speculating investors or traders, it is unlikely that either of them would want to make arrangements for the delivery of a large number of barrels of crude oil. Speculators can end their obligation to purchase or deliver the underlying commodity by closing (unwinding) their contract before expiration with an offsetting contract. Many derivatives are, in fact, cash-settled, which means that the gain or loss in the trade is simply an accounting cash flow to the trader's brokerage account. Futures contracts that are cash-settled include many interest rate futures, stock index futures, and more unusual instruments such as volatility futures or weather futures.</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Forwards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Forward contracts, or forwards, are similar to futures, but they do not trade on an exchange. These contracts only trade over-the-counter. When a forward contract is created, the buyer and seller may customize the terms, size, and settlement process. As OTC products, forward contracts carry a greater degree of counterparty risk for both parties</a:t>
            </a:r>
            <a:r>
              <a:rPr lang="en-US" dirty="0" smtClean="0">
                <a:latin typeface="Times New Roman" pitchFamily="18" charset="0"/>
                <a:cs typeface="Times New Roman" pitchFamily="18" charset="0"/>
              </a:rPr>
              <a:t>. Counterparty </a:t>
            </a:r>
            <a:r>
              <a:rPr lang="en-US" dirty="0" smtClean="0">
                <a:latin typeface="Times New Roman" pitchFamily="18" charset="0"/>
                <a:cs typeface="Times New Roman" pitchFamily="18" charset="0"/>
              </a:rPr>
              <a:t>risks are a type of credit risk in that the parties may not be able to live up to the obligations outlined in the contract. If one party becomes insolvent, the other party may have no recourse and could lose the value of its </a:t>
            </a:r>
            <a:r>
              <a:rPr lang="en-US" dirty="0" err="1" smtClean="0">
                <a:latin typeface="Times New Roman" pitchFamily="18" charset="0"/>
                <a:cs typeface="Times New Roman" pitchFamily="18" charset="0"/>
              </a:rPr>
              <a:t>position.Once</a:t>
            </a:r>
            <a:r>
              <a:rPr lang="en-US" dirty="0" smtClean="0">
                <a:latin typeface="Times New Roman" pitchFamily="18" charset="0"/>
                <a:cs typeface="Times New Roman" pitchFamily="18" charset="0"/>
              </a:rPr>
              <a:t> created, the parties in a forward contract can offset their position with other counterparties, which can increase the potential for counterparty risks as more traders become involved in the same contract.</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128</a:t>
            </a:fld>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Swaps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Swaps are another common type of derivative, often used to exchange one kind of cash flow with another. For example, a trader might use an interest rate swap to switch from a variable interest rate loan to a fixed interest rate loan, or vice versa.</a:t>
            </a:r>
          </a:p>
          <a:p>
            <a:pPr>
              <a:buNone/>
            </a:pPr>
            <a:r>
              <a:rPr lang="en-US" dirty="0" smtClean="0">
                <a:latin typeface="Times New Roman" pitchFamily="18" charset="0"/>
                <a:cs typeface="Times New Roman" pitchFamily="18" charset="0"/>
              </a:rPr>
              <a:t>An options contract is similar to a futures contract in that it is an agreement between two parties to buy or sell an asset at a predetermined future date for a specific price. The key difference between options and futures is that with an option, the buyer is not obliged to exercise their agreement to buy or sell. It is an opportunity only, not an obligation, as futures are. As with futures, options may be used to hedge or speculate on the price of the underlying asset.</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129</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Foreign Exchange Market or Forex Market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This is the place where the monetary standards are traded and there are dealers, arbitrageurs, examiners, and hedgers in these business sectors. Universally, the forex exchanging market is the biggest contrast with other resource classes. The development of global exchange made it important to have the option to decide the overall worth of monetary standards given the distinctions in their buying power. The requirement for trading one money to one more for settling exchanges labour and products achieved unfamiliar trade hazards and that made a strong forex market. India has had the rupee forward market presented by banks for quite a while, however, that is presented by banks just against genuine openness. Today, it is feasible to likewise exchange cash sets in the money subordinates fragment of the stock trade. The USDINR pair is, obviously, the most popular and extensively traded currency pair.</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Advantages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As the above examples illustrate, derivatives can be a useful tool for businesses and investors alike. They provide a way to do the following:</a:t>
            </a:r>
          </a:p>
          <a:p>
            <a:pPr>
              <a:buNone/>
            </a:pPr>
            <a:r>
              <a:rPr lang="en-US" dirty="0" smtClean="0">
                <a:latin typeface="Times New Roman" pitchFamily="18" charset="0"/>
                <a:cs typeface="Times New Roman" pitchFamily="18" charset="0"/>
              </a:rPr>
              <a:t>Lock in prices</a:t>
            </a:r>
          </a:p>
          <a:p>
            <a:pPr>
              <a:buNone/>
            </a:pPr>
            <a:r>
              <a:rPr lang="en-US" dirty="0" smtClean="0">
                <a:latin typeface="Times New Roman" pitchFamily="18" charset="0"/>
                <a:cs typeface="Times New Roman" pitchFamily="18" charset="0"/>
              </a:rPr>
              <a:t>Hedge against unfavorable movements in rates</a:t>
            </a:r>
          </a:p>
          <a:p>
            <a:pPr>
              <a:buNone/>
            </a:pPr>
            <a:r>
              <a:rPr lang="en-US" dirty="0" smtClean="0">
                <a:latin typeface="Times New Roman" pitchFamily="18" charset="0"/>
                <a:cs typeface="Times New Roman" pitchFamily="18" charset="0"/>
              </a:rPr>
              <a:t>Mitigate risks</a:t>
            </a:r>
          </a:p>
          <a:p>
            <a:pPr>
              <a:buNone/>
            </a:pPr>
            <a:r>
              <a:rPr lang="en-US" dirty="0" smtClean="0">
                <a:latin typeface="Times New Roman" pitchFamily="18" charset="0"/>
                <a:cs typeface="Times New Roman" pitchFamily="18" charset="0"/>
              </a:rPr>
              <a:t>These pluses can often come for a limited cost.</a:t>
            </a:r>
          </a:p>
          <a:p>
            <a:pPr>
              <a:buNone/>
            </a:pPr>
            <a:r>
              <a:rPr lang="en-US" dirty="0" smtClean="0">
                <a:latin typeface="Times New Roman" pitchFamily="18" charset="0"/>
                <a:cs typeface="Times New Roman" pitchFamily="18" charset="0"/>
              </a:rPr>
              <a:t>Derivatives also can often be purchased on margin, which means traders use borrowed funds to purchase them. This makes them even less expensive.</a:t>
            </a: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130</a:t>
            </a:fld>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Disadvantages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Derivatives are difficult to value because they are based on the price of another asset. The risks for OTC derivatives include counterparty risks that are difficult to predict or value. Most derivatives are also sensitive to the following:</a:t>
            </a:r>
          </a:p>
          <a:p>
            <a:pPr>
              <a:buNone/>
            </a:pPr>
            <a:r>
              <a:rPr lang="en-US" sz="1800" dirty="0" smtClean="0">
                <a:latin typeface="Times New Roman" pitchFamily="18" charset="0"/>
                <a:cs typeface="Times New Roman" pitchFamily="18" charset="0"/>
              </a:rPr>
              <a:t>Changes in the amount of time to expiration</a:t>
            </a:r>
          </a:p>
          <a:p>
            <a:pPr>
              <a:buNone/>
            </a:pPr>
            <a:r>
              <a:rPr lang="en-US" sz="1800" dirty="0" smtClean="0">
                <a:latin typeface="Times New Roman" pitchFamily="18" charset="0"/>
                <a:cs typeface="Times New Roman" pitchFamily="18" charset="0"/>
              </a:rPr>
              <a:t>The cost of holding the underlying asset</a:t>
            </a:r>
          </a:p>
          <a:p>
            <a:pPr>
              <a:buNone/>
            </a:pPr>
            <a:r>
              <a:rPr lang="en-US" sz="1800" dirty="0" smtClean="0">
                <a:latin typeface="Times New Roman" pitchFamily="18" charset="0"/>
                <a:cs typeface="Times New Roman" pitchFamily="18" charset="0"/>
              </a:rPr>
              <a:t>Interest rates</a:t>
            </a:r>
          </a:p>
          <a:p>
            <a:pPr>
              <a:buNone/>
            </a:pPr>
            <a:r>
              <a:rPr lang="en-US" sz="1800" dirty="0" smtClean="0">
                <a:latin typeface="Times New Roman" pitchFamily="18" charset="0"/>
                <a:cs typeface="Times New Roman" pitchFamily="18" charset="0"/>
              </a:rPr>
              <a:t>These variables make it difficult to perfectly match the value of a derivative with the underlying asset.</a:t>
            </a:r>
          </a:p>
          <a:p>
            <a:pPr>
              <a:buNone/>
            </a:pPr>
            <a:r>
              <a:rPr lang="en-US" sz="1800" dirty="0" smtClean="0">
                <a:latin typeface="Times New Roman" pitchFamily="18" charset="0"/>
                <a:cs typeface="Times New Roman" pitchFamily="18" charset="0"/>
              </a:rPr>
              <a:t>Because the derivative has no intrinsic value (its value comes only from the underlying asset), it is vulnerable to market sentiment and market risk. It is possible for supply and demand factors to cause a derivative's price and its liquidity to rise and fall, regardless of what is happening with the price of the underlying asset.</a:t>
            </a:r>
          </a:p>
          <a:p>
            <a:pPr>
              <a:buNone/>
            </a:pPr>
            <a:r>
              <a:rPr lang="en-US" sz="1800" dirty="0" smtClean="0">
                <a:latin typeface="Times New Roman" pitchFamily="18" charset="0"/>
                <a:cs typeface="Times New Roman" pitchFamily="18" charset="0"/>
              </a:rPr>
              <a:t>Finally, derivatives are usually leveraged instruments, and using leverage cuts both ways. While it can increase the rate of return, it also makes losses mount more quickly</a:t>
            </a:r>
            <a:endParaRPr lang="en-US" sz="18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131</a:t>
            </a:fld>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Times New Roman" pitchFamily="18" charset="0"/>
                <a:cs typeface="Times New Roman" pitchFamily="18" charset="0"/>
              </a:rPr>
              <a:t>Q.1. Explain Call money markets &amp; Treasury bills markets.</a:t>
            </a:r>
          </a:p>
          <a:p>
            <a:pPr>
              <a:buNone/>
            </a:pPr>
            <a:r>
              <a:rPr lang="en-US" dirty="0" smtClean="0">
                <a:latin typeface="Times New Roman" pitchFamily="18" charset="0"/>
                <a:cs typeface="Times New Roman" pitchFamily="18" charset="0"/>
              </a:rPr>
              <a:t>Q.2. Difference between Commercial papers and certificate of deposits.</a:t>
            </a:r>
          </a:p>
          <a:p>
            <a:pPr>
              <a:buNone/>
            </a:pPr>
            <a:r>
              <a:rPr lang="en-US" dirty="0" smtClean="0">
                <a:latin typeface="Times New Roman" pitchFamily="18" charset="0"/>
                <a:cs typeface="Times New Roman" pitchFamily="18" charset="0"/>
              </a:rPr>
              <a:t>Q.3. What are Government (Gilt edged) securities market, nature and organisation, recent developments.</a:t>
            </a: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132</a:t>
            </a:fld>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Case Study</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525963"/>
          </a:xfrm>
        </p:spPr>
        <p:txBody>
          <a:bodyPr>
            <a:noAutofit/>
          </a:bodyPr>
          <a:lstStyle/>
          <a:p>
            <a:pPr>
              <a:buNone/>
            </a:pPr>
            <a:r>
              <a:rPr lang="en-US" sz="1600" dirty="0" err="1" smtClean="0">
                <a:latin typeface="Times New Roman" pitchFamily="18" charset="0"/>
                <a:cs typeface="Times New Roman" pitchFamily="18" charset="0"/>
              </a:rPr>
              <a:t>Ramesh</a:t>
            </a:r>
            <a:r>
              <a:rPr lang="en-US" sz="1600" dirty="0" smtClean="0">
                <a:latin typeface="Times New Roman" pitchFamily="18" charset="0"/>
                <a:cs typeface="Times New Roman" pitchFamily="18" charset="0"/>
              </a:rPr>
              <a:t> buys a financial asset from the RBI. This financial asset is an instrument of short  term borrowing. He has bought it because he doesn’t want to take risk and wants an assured return. This instrument is a promissory note. It is highly liquid. This instrument is also known as Zero Coupon Bond. On this instrument is written T-91.</a:t>
            </a:r>
          </a:p>
          <a:p>
            <a:pPr>
              <a:buNone/>
            </a:pPr>
            <a:r>
              <a:rPr lang="en-US" sz="1600" dirty="0" smtClean="0">
                <a:latin typeface="Times New Roman" pitchFamily="18" charset="0"/>
                <a:cs typeface="Times New Roman" pitchFamily="18" charset="0"/>
              </a:rPr>
              <a:t>1. Which financial asset is indicated in the above case?</a:t>
            </a:r>
          </a:p>
          <a:p>
            <a:pPr>
              <a:buNone/>
            </a:pPr>
            <a:r>
              <a:rPr lang="en-US" sz="1600" dirty="0" smtClean="0">
                <a:latin typeface="Times New Roman" pitchFamily="18" charset="0"/>
                <a:cs typeface="Times New Roman" pitchFamily="18" charset="0"/>
              </a:rPr>
              <a:t>2. On whose behalf does the RBI issue this instrument?</a:t>
            </a:r>
          </a:p>
          <a:p>
            <a:pPr>
              <a:buNone/>
            </a:pPr>
            <a:r>
              <a:rPr lang="en-US" sz="1600" dirty="0" smtClean="0">
                <a:latin typeface="Times New Roman" pitchFamily="18" charset="0"/>
                <a:cs typeface="Times New Roman" pitchFamily="18" charset="0"/>
              </a:rPr>
              <a:t>3. Why is this instrument called as the Zero Coupon Bond?</a:t>
            </a:r>
          </a:p>
          <a:p>
            <a:pPr>
              <a:buNone/>
            </a:pPr>
            <a:r>
              <a:rPr lang="en-US" sz="1600" dirty="0" smtClean="0">
                <a:latin typeface="Times New Roman" pitchFamily="18" charset="0"/>
                <a:cs typeface="Times New Roman" pitchFamily="18" charset="0"/>
              </a:rPr>
              <a:t>4. What does T-91 denote here?</a:t>
            </a:r>
          </a:p>
          <a:p>
            <a:pPr>
              <a:buNone/>
            </a:pPr>
            <a:r>
              <a:rPr lang="en-US" sz="1600" dirty="0" smtClean="0">
                <a:latin typeface="Times New Roman" pitchFamily="18" charset="0"/>
                <a:cs typeface="Times New Roman" pitchFamily="18" charset="0"/>
              </a:rPr>
              <a:t>5. What is the minimum amount for which this instrument is available?</a:t>
            </a:r>
          </a:p>
          <a:p>
            <a:pPr>
              <a:buNone/>
            </a:pPr>
            <a:r>
              <a:rPr lang="en-US" sz="1600" dirty="0" smtClean="0">
                <a:latin typeface="Times New Roman" pitchFamily="18" charset="0"/>
                <a:cs typeface="Times New Roman" pitchFamily="18" charset="0"/>
              </a:rPr>
              <a:t>Answer:</a:t>
            </a:r>
          </a:p>
          <a:p>
            <a:pPr>
              <a:buNone/>
            </a:pPr>
            <a:r>
              <a:rPr lang="en-US" sz="1600" dirty="0" smtClean="0">
                <a:latin typeface="Times New Roman" pitchFamily="18" charset="0"/>
                <a:cs typeface="Times New Roman" pitchFamily="18" charset="0"/>
              </a:rPr>
              <a:t>1. The financial asset which is indicated in the above case is ‘Treasury Bill’.</a:t>
            </a:r>
          </a:p>
          <a:p>
            <a:pPr>
              <a:buNone/>
            </a:pPr>
            <a:r>
              <a:rPr lang="en-US" sz="1600" dirty="0" smtClean="0">
                <a:latin typeface="Times New Roman" pitchFamily="18" charset="0"/>
                <a:cs typeface="Times New Roman" pitchFamily="18" charset="0"/>
              </a:rPr>
              <a:t>2. The RBI issues this instrument on the behalf of the Government of India.</a:t>
            </a:r>
          </a:p>
          <a:p>
            <a:pPr>
              <a:buNone/>
            </a:pPr>
            <a:r>
              <a:rPr lang="en-US" sz="1600" dirty="0" smtClean="0">
                <a:latin typeface="Times New Roman" pitchFamily="18" charset="0"/>
                <a:cs typeface="Times New Roman" pitchFamily="18" charset="0"/>
              </a:rPr>
              <a:t>3. The instrument is called as Zero Coupon Bond because the interest rate given  by the bank is not given openly. The interest in fact comes in the form of discount which is given on the face value. The instrument is redeemed at par (on the written face value). So the instrument is issued at discount.</a:t>
            </a:r>
          </a:p>
          <a:p>
            <a:pPr>
              <a:buNone/>
            </a:pPr>
            <a:r>
              <a:rPr lang="en-US" sz="1600" dirty="0" smtClean="0">
                <a:latin typeface="Times New Roman" pitchFamily="18" charset="0"/>
                <a:cs typeface="Times New Roman" pitchFamily="18" charset="0"/>
              </a:rPr>
              <a:t>4. T-91 here denotes the maturity period of the Treasury bill which is here 91 days.</a:t>
            </a:r>
          </a:p>
          <a:p>
            <a:pPr>
              <a:buNone/>
            </a:pP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133</a:t>
            </a:fld>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LECTURE PLAN</a:t>
            </a:r>
            <a:endParaRPr lang="en-US"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381001" y="1447800"/>
          <a:ext cx="8305799" cy="4599430"/>
        </p:xfrm>
        <a:graphic>
          <a:graphicData uri="http://schemas.openxmlformats.org/drawingml/2006/table">
            <a:tbl>
              <a:tblPr firstRow="1" bandRow="1">
                <a:tableStyleId>{073A0DAA-6AF3-43AB-8588-CEC1D06C72B9}</a:tableStyleId>
              </a:tblPr>
              <a:tblGrid>
                <a:gridCol w="1003998"/>
                <a:gridCol w="1369087"/>
                <a:gridCol w="4381081"/>
                <a:gridCol w="1551633"/>
              </a:tblGrid>
              <a:tr h="617182">
                <a:tc>
                  <a:txBody>
                    <a:bodyPr/>
                    <a:lstStyle/>
                    <a:p>
                      <a:pPr algn="ctr"/>
                      <a:r>
                        <a:rPr lang="en-US" sz="1600" dirty="0" smtClean="0"/>
                        <a:t>S. no.</a:t>
                      </a:r>
                      <a:endParaRPr lang="en-US" sz="1600" dirty="0"/>
                    </a:p>
                  </a:txBody>
                  <a:tcPr/>
                </a:tc>
                <a:tc>
                  <a:txBody>
                    <a:bodyPr/>
                    <a:lstStyle/>
                    <a:p>
                      <a:pPr algn="ctr"/>
                      <a:r>
                        <a:rPr lang="en-US" sz="1600" dirty="0" smtClean="0"/>
                        <a:t>Module</a:t>
                      </a:r>
                      <a:endParaRPr lang="en-US" sz="1600" dirty="0"/>
                    </a:p>
                  </a:txBody>
                  <a:tcPr/>
                </a:tc>
                <a:tc>
                  <a:txBody>
                    <a:bodyPr/>
                    <a:lstStyle/>
                    <a:p>
                      <a:pPr algn="ctr"/>
                      <a:r>
                        <a:rPr lang="en-US" sz="1600" dirty="0" smtClean="0"/>
                        <a:t>Topics</a:t>
                      </a:r>
                      <a:endParaRPr lang="en-US" sz="1600" dirty="0"/>
                    </a:p>
                  </a:txBody>
                  <a:tcPr/>
                </a:tc>
                <a:tc>
                  <a:txBody>
                    <a:bodyPr/>
                    <a:lstStyle/>
                    <a:p>
                      <a:pPr algn="ctr"/>
                      <a:r>
                        <a:rPr lang="en-US" sz="1600" dirty="0" smtClean="0"/>
                        <a:t>Proposed Date</a:t>
                      </a:r>
                      <a:endParaRPr lang="en-US" sz="1600" dirty="0"/>
                    </a:p>
                  </a:txBody>
                  <a:tcPr/>
                </a:tc>
              </a:tr>
              <a:tr h="357573">
                <a:tc>
                  <a:txBody>
                    <a:bodyPr/>
                    <a:lstStyle/>
                    <a:p>
                      <a:pPr marL="0" marR="0" algn="ctr">
                        <a:lnSpc>
                          <a:spcPct val="115000"/>
                        </a:lnSpc>
                        <a:spcBef>
                          <a:spcPts val="0"/>
                        </a:spcBef>
                        <a:spcAft>
                          <a:spcPts val="0"/>
                        </a:spcAft>
                      </a:pPr>
                      <a:r>
                        <a:rPr lang="en-IN" sz="1600" dirty="0">
                          <a:latin typeface="Times New Roman"/>
                          <a:ea typeface="Calibri"/>
                          <a:cs typeface="Mangal"/>
                        </a:rPr>
                        <a:t>31</a:t>
                      </a:r>
                      <a:endParaRPr lang="en-US" sz="1600" dirty="0">
                        <a:latin typeface="Calibri"/>
                        <a:ea typeface="Calibri"/>
                        <a:cs typeface="Mangal"/>
                      </a:endParaRPr>
                    </a:p>
                  </a:txBody>
                  <a:tcPr marL="68580" marR="68580" marT="0" marB="0"/>
                </a:tc>
                <a:tc rowSpan="10">
                  <a:txBody>
                    <a:bodyPr/>
                    <a:lstStyle/>
                    <a:p>
                      <a:pPr marL="0" marR="0" algn="ctr">
                        <a:lnSpc>
                          <a:spcPct val="115000"/>
                        </a:lnSpc>
                        <a:spcBef>
                          <a:spcPts val="0"/>
                        </a:spcBef>
                        <a:spcAft>
                          <a:spcPts val="0"/>
                        </a:spcAft>
                      </a:pPr>
                      <a:endParaRPr lang="en-IN" sz="1600" b="1" dirty="0" smtClean="0">
                        <a:latin typeface="Times New Roman"/>
                        <a:ea typeface="Calibri"/>
                        <a:cs typeface="Mangal"/>
                      </a:endParaRPr>
                    </a:p>
                    <a:p>
                      <a:pPr marL="0" marR="0" algn="ctr">
                        <a:lnSpc>
                          <a:spcPct val="115000"/>
                        </a:lnSpc>
                        <a:spcBef>
                          <a:spcPts val="0"/>
                        </a:spcBef>
                        <a:spcAft>
                          <a:spcPts val="0"/>
                        </a:spcAft>
                      </a:pPr>
                      <a:endParaRPr lang="en-IN" sz="1600" b="1" dirty="0" smtClean="0">
                        <a:latin typeface="Times New Roman"/>
                        <a:ea typeface="Calibri"/>
                        <a:cs typeface="Mangal"/>
                      </a:endParaRPr>
                    </a:p>
                    <a:p>
                      <a:pPr marL="0" marR="0" algn="ctr">
                        <a:lnSpc>
                          <a:spcPct val="115000"/>
                        </a:lnSpc>
                        <a:spcBef>
                          <a:spcPts val="0"/>
                        </a:spcBef>
                        <a:spcAft>
                          <a:spcPts val="0"/>
                        </a:spcAft>
                      </a:pPr>
                      <a:endParaRPr lang="en-IN" sz="1600" b="1" dirty="0" smtClean="0">
                        <a:latin typeface="Times New Roman"/>
                        <a:ea typeface="Calibri"/>
                        <a:cs typeface="Mangal"/>
                      </a:endParaRPr>
                    </a:p>
                    <a:p>
                      <a:pPr marL="0" marR="0" algn="ctr">
                        <a:lnSpc>
                          <a:spcPct val="115000"/>
                        </a:lnSpc>
                        <a:spcBef>
                          <a:spcPts val="0"/>
                        </a:spcBef>
                        <a:spcAft>
                          <a:spcPts val="0"/>
                        </a:spcAft>
                      </a:pPr>
                      <a:endParaRPr lang="en-IN" sz="1600" b="1" dirty="0" smtClean="0">
                        <a:latin typeface="Times New Roman"/>
                        <a:ea typeface="Calibri"/>
                        <a:cs typeface="Mangal"/>
                      </a:endParaRPr>
                    </a:p>
                    <a:p>
                      <a:pPr marL="0" marR="0" algn="ctr">
                        <a:lnSpc>
                          <a:spcPct val="115000"/>
                        </a:lnSpc>
                        <a:spcBef>
                          <a:spcPts val="0"/>
                        </a:spcBef>
                        <a:spcAft>
                          <a:spcPts val="0"/>
                        </a:spcAft>
                      </a:pPr>
                      <a:endParaRPr lang="en-IN" sz="1600" b="1" dirty="0" smtClean="0">
                        <a:latin typeface="Times New Roman"/>
                        <a:ea typeface="Calibri"/>
                        <a:cs typeface="Mangal"/>
                      </a:endParaRPr>
                    </a:p>
                    <a:p>
                      <a:pPr marL="0" marR="0" algn="ctr">
                        <a:lnSpc>
                          <a:spcPct val="115000"/>
                        </a:lnSpc>
                        <a:spcBef>
                          <a:spcPts val="0"/>
                        </a:spcBef>
                        <a:spcAft>
                          <a:spcPts val="0"/>
                        </a:spcAft>
                      </a:pPr>
                      <a:endParaRPr lang="en-IN" sz="1600" b="1" dirty="0" smtClean="0">
                        <a:latin typeface="Times New Roman"/>
                        <a:ea typeface="Calibri"/>
                        <a:cs typeface="Mangal"/>
                      </a:endParaRPr>
                    </a:p>
                    <a:p>
                      <a:pPr marL="0" marR="0" algn="ctr">
                        <a:lnSpc>
                          <a:spcPct val="115000"/>
                        </a:lnSpc>
                        <a:spcBef>
                          <a:spcPts val="0"/>
                        </a:spcBef>
                        <a:spcAft>
                          <a:spcPts val="0"/>
                        </a:spcAft>
                      </a:pPr>
                      <a:r>
                        <a:rPr lang="en-IN" sz="1600" b="1" dirty="0" smtClean="0">
                          <a:latin typeface="Times New Roman"/>
                          <a:ea typeface="Calibri"/>
                          <a:cs typeface="Mangal"/>
                        </a:rPr>
                        <a:t>MODULE </a:t>
                      </a:r>
                      <a:r>
                        <a:rPr lang="en-IN" sz="1600" b="1" dirty="0">
                          <a:latin typeface="Times New Roman"/>
                          <a:ea typeface="Calibri"/>
                          <a:cs typeface="Mangal"/>
                        </a:rPr>
                        <a:t>4</a:t>
                      </a:r>
                      <a:endParaRPr lang="en-US" sz="16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b="1" dirty="0">
                          <a:latin typeface="Times New Roman"/>
                          <a:ea typeface="Calibri"/>
                          <a:cs typeface="Mangal"/>
                        </a:rPr>
                        <a:t>International Dimensions of financial markets</a:t>
                      </a:r>
                      <a:endParaRPr lang="en-US" sz="1600" dirty="0">
                        <a:latin typeface="Calibri"/>
                        <a:ea typeface="Calibri"/>
                        <a:cs typeface="Mangal"/>
                      </a:endParaRPr>
                    </a:p>
                  </a:txBody>
                  <a:tcPr marL="68580" marR="68580" marT="0" marB="0"/>
                </a:tc>
                <a:tc>
                  <a:txBody>
                    <a:bodyPr/>
                    <a:lstStyle/>
                    <a:p>
                      <a:pPr algn="ctr"/>
                      <a:endParaRPr lang="en-US" sz="1600" dirty="0"/>
                    </a:p>
                  </a:txBody>
                  <a:tcPr/>
                </a:tc>
              </a:tr>
              <a:tr h="534099">
                <a:tc>
                  <a:txBody>
                    <a:bodyPr/>
                    <a:lstStyle/>
                    <a:p>
                      <a:pPr marL="0" marR="0" algn="ctr">
                        <a:lnSpc>
                          <a:spcPct val="115000"/>
                        </a:lnSpc>
                        <a:spcBef>
                          <a:spcPts val="0"/>
                        </a:spcBef>
                        <a:spcAft>
                          <a:spcPts val="0"/>
                        </a:spcAft>
                      </a:pPr>
                      <a:r>
                        <a:rPr lang="en-IN" sz="1600" dirty="0">
                          <a:latin typeface="Times New Roman"/>
                          <a:ea typeface="Calibri"/>
                          <a:cs typeface="Mangal"/>
                        </a:rPr>
                        <a:t>32</a:t>
                      </a:r>
                      <a:endParaRPr lang="en-US" sz="16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dirty="0">
                          <a:latin typeface="Times New Roman"/>
                          <a:ea typeface="Calibri"/>
                          <a:cs typeface="Mangal"/>
                        </a:rPr>
                        <a:t>Nature, organisation and participants, trends in exchange rates in Foreign exchange market.</a:t>
                      </a:r>
                      <a:endParaRPr lang="en-US" sz="1600" dirty="0">
                        <a:latin typeface="Calibri"/>
                        <a:ea typeface="Calibri"/>
                        <a:cs typeface="Mangal"/>
                      </a:endParaRPr>
                    </a:p>
                  </a:txBody>
                  <a:tcPr marL="68580" marR="68580" marT="0" marB="0"/>
                </a:tc>
                <a:tc>
                  <a:txBody>
                    <a:bodyPr/>
                    <a:lstStyle/>
                    <a:p>
                      <a:pPr algn="ctr"/>
                      <a:endParaRPr lang="en-US" sz="1600" dirty="0"/>
                    </a:p>
                  </a:txBody>
                  <a:tcPr/>
                </a:tc>
              </a:tr>
              <a:tr h="534099">
                <a:tc>
                  <a:txBody>
                    <a:bodyPr/>
                    <a:lstStyle/>
                    <a:p>
                      <a:pPr marL="0" marR="0" algn="ctr">
                        <a:lnSpc>
                          <a:spcPct val="115000"/>
                        </a:lnSpc>
                        <a:spcBef>
                          <a:spcPts val="0"/>
                        </a:spcBef>
                        <a:spcAft>
                          <a:spcPts val="0"/>
                        </a:spcAft>
                      </a:pPr>
                      <a:r>
                        <a:rPr lang="en-IN" sz="1600" dirty="0">
                          <a:latin typeface="Times New Roman"/>
                          <a:ea typeface="Calibri"/>
                          <a:cs typeface="Mangal"/>
                        </a:rPr>
                        <a:t>33</a:t>
                      </a:r>
                      <a:endParaRPr lang="en-US" sz="16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dirty="0">
                          <a:latin typeface="Times New Roman"/>
                          <a:ea typeface="Calibri"/>
                          <a:cs typeface="Mangal"/>
                        </a:rPr>
                        <a:t>Nature, organisation and participants, trends in exchange rates in Foreign exchange market.</a:t>
                      </a:r>
                      <a:endParaRPr lang="en-US" sz="1600" dirty="0">
                        <a:latin typeface="Calibri"/>
                        <a:ea typeface="Calibri"/>
                        <a:cs typeface="Mangal"/>
                      </a:endParaRPr>
                    </a:p>
                  </a:txBody>
                  <a:tcPr marL="68580" marR="68580" marT="0" marB="0"/>
                </a:tc>
                <a:tc>
                  <a:txBody>
                    <a:bodyPr/>
                    <a:lstStyle/>
                    <a:p>
                      <a:pPr algn="ctr"/>
                      <a:endParaRPr lang="en-US" sz="1600" dirty="0"/>
                    </a:p>
                  </a:txBody>
                  <a:tcPr/>
                </a:tc>
              </a:tr>
              <a:tr h="357573">
                <a:tc>
                  <a:txBody>
                    <a:bodyPr/>
                    <a:lstStyle/>
                    <a:p>
                      <a:pPr marL="0" marR="0" algn="ctr">
                        <a:lnSpc>
                          <a:spcPct val="115000"/>
                        </a:lnSpc>
                        <a:spcBef>
                          <a:spcPts val="0"/>
                        </a:spcBef>
                        <a:spcAft>
                          <a:spcPts val="0"/>
                        </a:spcAft>
                      </a:pPr>
                      <a:r>
                        <a:rPr lang="en-IN" sz="1600" dirty="0">
                          <a:latin typeface="Times New Roman"/>
                          <a:ea typeface="Calibri"/>
                          <a:cs typeface="Mangal"/>
                        </a:rPr>
                        <a:t>34</a:t>
                      </a:r>
                      <a:endParaRPr lang="en-US" sz="16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dirty="0">
                          <a:latin typeface="Times New Roman"/>
                          <a:ea typeface="Calibri"/>
                          <a:cs typeface="Mangal"/>
                        </a:rPr>
                        <a:t>Foreign capital flows – Uses and determinants.</a:t>
                      </a:r>
                      <a:endParaRPr lang="en-US" sz="1600" dirty="0">
                        <a:latin typeface="Calibri"/>
                        <a:ea typeface="Calibri"/>
                        <a:cs typeface="Mangal"/>
                      </a:endParaRPr>
                    </a:p>
                  </a:txBody>
                  <a:tcPr marL="68580" marR="68580" marT="0" marB="0"/>
                </a:tc>
                <a:tc>
                  <a:txBody>
                    <a:bodyPr/>
                    <a:lstStyle/>
                    <a:p>
                      <a:pPr algn="ctr"/>
                      <a:endParaRPr lang="en-US" sz="1600" dirty="0"/>
                    </a:p>
                  </a:txBody>
                  <a:tcPr/>
                </a:tc>
              </a:tr>
              <a:tr h="357573">
                <a:tc>
                  <a:txBody>
                    <a:bodyPr/>
                    <a:lstStyle/>
                    <a:p>
                      <a:pPr marL="0" marR="0" algn="ctr">
                        <a:lnSpc>
                          <a:spcPct val="115000"/>
                        </a:lnSpc>
                        <a:spcBef>
                          <a:spcPts val="0"/>
                        </a:spcBef>
                        <a:spcAft>
                          <a:spcPts val="0"/>
                        </a:spcAft>
                      </a:pPr>
                      <a:r>
                        <a:rPr lang="en-IN" sz="1600" dirty="0">
                          <a:latin typeface="Times New Roman"/>
                          <a:ea typeface="Calibri"/>
                          <a:cs typeface="Mangal"/>
                        </a:rPr>
                        <a:t>35</a:t>
                      </a:r>
                      <a:endParaRPr lang="en-US" sz="16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dirty="0">
                          <a:latin typeface="Times New Roman"/>
                          <a:ea typeface="Calibri"/>
                          <a:cs typeface="Mangal"/>
                        </a:rPr>
                        <a:t>Various forms, international financial instruments</a:t>
                      </a:r>
                      <a:endParaRPr lang="en-US" sz="1600" dirty="0">
                        <a:latin typeface="Calibri"/>
                        <a:ea typeface="Calibri"/>
                        <a:cs typeface="Mangal"/>
                      </a:endParaRPr>
                    </a:p>
                  </a:txBody>
                  <a:tcPr marL="68580" marR="68580" marT="0" marB="0"/>
                </a:tc>
                <a:tc>
                  <a:txBody>
                    <a:bodyPr/>
                    <a:lstStyle/>
                    <a:p>
                      <a:pPr algn="ctr"/>
                      <a:endParaRPr lang="en-US" sz="1600" dirty="0"/>
                    </a:p>
                  </a:txBody>
                  <a:tcPr/>
                </a:tc>
              </a:tr>
              <a:tr h="357573">
                <a:tc>
                  <a:txBody>
                    <a:bodyPr/>
                    <a:lstStyle/>
                    <a:p>
                      <a:pPr marL="0" marR="0" algn="ctr">
                        <a:lnSpc>
                          <a:spcPct val="115000"/>
                        </a:lnSpc>
                        <a:spcBef>
                          <a:spcPts val="0"/>
                        </a:spcBef>
                        <a:spcAft>
                          <a:spcPts val="0"/>
                        </a:spcAft>
                      </a:pPr>
                      <a:r>
                        <a:rPr lang="en-IN" sz="1600" dirty="0">
                          <a:latin typeface="Times New Roman"/>
                          <a:ea typeface="Calibri"/>
                          <a:cs typeface="Mangal"/>
                        </a:rPr>
                        <a:t>36</a:t>
                      </a:r>
                      <a:endParaRPr lang="en-US" sz="16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dirty="0">
                          <a:latin typeface="Times New Roman"/>
                          <a:ea typeface="Calibri"/>
                          <a:cs typeface="Mangal"/>
                        </a:rPr>
                        <a:t>Trends in capital flows</a:t>
                      </a:r>
                      <a:endParaRPr lang="en-US" sz="1600" dirty="0">
                        <a:latin typeface="Calibri"/>
                        <a:ea typeface="Calibri"/>
                        <a:cs typeface="Mangal"/>
                      </a:endParaRPr>
                    </a:p>
                  </a:txBody>
                  <a:tcPr marL="68580" marR="68580" marT="0" marB="0"/>
                </a:tc>
                <a:tc>
                  <a:txBody>
                    <a:bodyPr/>
                    <a:lstStyle/>
                    <a:p>
                      <a:pPr algn="ctr"/>
                      <a:endParaRPr lang="en-US" sz="1600" dirty="0"/>
                    </a:p>
                  </a:txBody>
                  <a:tcPr/>
                </a:tc>
              </a:tr>
              <a:tr h="357573">
                <a:tc>
                  <a:txBody>
                    <a:bodyPr/>
                    <a:lstStyle/>
                    <a:p>
                      <a:pPr marL="0" marR="0" algn="ctr">
                        <a:lnSpc>
                          <a:spcPct val="115000"/>
                        </a:lnSpc>
                        <a:spcBef>
                          <a:spcPts val="0"/>
                        </a:spcBef>
                        <a:spcAft>
                          <a:spcPts val="0"/>
                        </a:spcAft>
                      </a:pPr>
                      <a:r>
                        <a:rPr lang="en-IN" sz="1600" dirty="0">
                          <a:latin typeface="Times New Roman"/>
                          <a:ea typeface="Calibri"/>
                          <a:cs typeface="Mangal"/>
                        </a:rPr>
                        <a:t>37</a:t>
                      </a:r>
                      <a:endParaRPr lang="en-US" sz="16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dirty="0">
                          <a:latin typeface="Times New Roman"/>
                          <a:ea typeface="Calibri"/>
                          <a:cs typeface="Mangal"/>
                        </a:rPr>
                        <a:t>Existing drawbacks and future prospects</a:t>
                      </a:r>
                      <a:endParaRPr lang="en-US" sz="1600" dirty="0">
                        <a:latin typeface="Calibri"/>
                        <a:ea typeface="Calibri"/>
                        <a:cs typeface="Mangal"/>
                      </a:endParaRPr>
                    </a:p>
                  </a:txBody>
                  <a:tcPr marL="68580" marR="68580" marT="0" marB="0"/>
                </a:tc>
                <a:tc>
                  <a:txBody>
                    <a:bodyPr/>
                    <a:lstStyle/>
                    <a:p>
                      <a:pPr algn="ctr"/>
                      <a:endParaRPr lang="en-US" sz="1600" dirty="0"/>
                    </a:p>
                  </a:txBody>
                  <a:tcPr/>
                </a:tc>
              </a:tr>
              <a:tr h="357573">
                <a:tc>
                  <a:txBody>
                    <a:bodyPr/>
                    <a:lstStyle/>
                    <a:p>
                      <a:pPr marL="0" marR="0" algn="ctr">
                        <a:lnSpc>
                          <a:spcPct val="115000"/>
                        </a:lnSpc>
                        <a:spcBef>
                          <a:spcPts val="0"/>
                        </a:spcBef>
                        <a:spcAft>
                          <a:spcPts val="0"/>
                        </a:spcAft>
                      </a:pPr>
                      <a:r>
                        <a:rPr lang="en-IN" sz="1600" dirty="0">
                          <a:latin typeface="Times New Roman"/>
                          <a:ea typeface="Calibri"/>
                          <a:cs typeface="Mangal"/>
                        </a:rPr>
                        <a:t>38</a:t>
                      </a:r>
                      <a:endParaRPr lang="en-US" sz="16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dirty="0">
                          <a:latin typeface="Times New Roman"/>
                          <a:ea typeface="Calibri"/>
                          <a:cs typeface="Mangal"/>
                        </a:rPr>
                        <a:t>Doubt clearing session</a:t>
                      </a:r>
                      <a:endParaRPr lang="en-US" sz="1600" dirty="0">
                        <a:latin typeface="Calibri"/>
                        <a:ea typeface="Calibri"/>
                        <a:cs typeface="Mangal"/>
                      </a:endParaRPr>
                    </a:p>
                  </a:txBody>
                  <a:tcPr marL="68580" marR="68580" marT="0" marB="0"/>
                </a:tc>
                <a:tc>
                  <a:txBody>
                    <a:bodyPr/>
                    <a:lstStyle/>
                    <a:p>
                      <a:pPr algn="ctr"/>
                      <a:endParaRPr lang="en-US" sz="1600" dirty="0"/>
                    </a:p>
                  </a:txBody>
                  <a:tcPr/>
                </a:tc>
              </a:tr>
              <a:tr h="357573">
                <a:tc>
                  <a:txBody>
                    <a:bodyPr/>
                    <a:lstStyle/>
                    <a:p>
                      <a:pPr marL="0" marR="0" algn="ctr">
                        <a:lnSpc>
                          <a:spcPct val="115000"/>
                        </a:lnSpc>
                        <a:spcBef>
                          <a:spcPts val="0"/>
                        </a:spcBef>
                        <a:spcAft>
                          <a:spcPts val="0"/>
                        </a:spcAft>
                      </a:pPr>
                      <a:r>
                        <a:rPr lang="en-IN" sz="1600" dirty="0">
                          <a:latin typeface="Times New Roman"/>
                          <a:ea typeface="Calibri"/>
                          <a:cs typeface="Mangal"/>
                        </a:rPr>
                        <a:t>39</a:t>
                      </a:r>
                      <a:endParaRPr lang="en-US" sz="16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dirty="0">
                          <a:latin typeface="Times New Roman"/>
                          <a:ea typeface="Calibri"/>
                          <a:cs typeface="Mangal"/>
                        </a:rPr>
                        <a:t>Doubt clearing session</a:t>
                      </a:r>
                      <a:endParaRPr lang="en-US" sz="1600" dirty="0">
                        <a:latin typeface="Calibri"/>
                        <a:ea typeface="Calibri"/>
                        <a:cs typeface="Mangal"/>
                      </a:endParaRPr>
                    </a:p>
                  </a:txBody>
                  <a:tcPr marL="68580" marR="68580" marT="0" marB="0"/>
                </a:tc>
                <a:tc>
                  <a:txBody>
                    <a:bodyPr/>
                    <a:lstStyle/>
                    <a:p>
                      <a:pPr algn="ctr"/>
                      <a:endParaRPr lang="en-US" sz="1600" dirty="0"/>
                    </a:p>
                  </a:txBody>
                  <a:tcPr/>
                </a:tc>
              </a:tr>
              <a:tr h="357573">
                <a:tc>
                  <a:txBody>
                    <a:bodyPr/>
                    <a:lstStyle/>
                    <a:p>
                      <a:pPr marL="0" marR="0" algn="ctr">
                        <a:lnSpc>
                          <a:spcPct val="115000"/>
                        </a:lnSpc>
                        <a:spcBef>
                          <a:spcPts val="0"/>
                        </a:spcBef>
                        <a:spcAft>
                          <a:spcPts val="0"/>
                        </a:spcAft>
                      </a:pPr>
                      <a:r>
                        <a:rPr lang="en-IN" sz="1600" dirty="0">
                          <a:latin typeface="Times New Roman"/>
                          <a:ea typeface="Calibri"/>
                          <a:cs typeface="Mangal"/>
                        </a:rPr>
                        <a:t>40</a:t>
                      </a:r>
                      <a:endParaRPr lang="en-US" sz="16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dirty="0">
                          <a:latin typeface="Times New Roman"/>
                          <a:ea typeface="Calibri"/>
                          <a:cs typeface="Mangal"/>
                        </a:rPr>
                        <a:t>Doubt clearing session</a:t>
                      </a:r>
                      <a:endParaRPr lang="en-US" sz="1600" dirty="0">
                        <a:latin typeface="Calibri"/>
                        <a:ea typeface="Calibri"/>
                        <a:cs typeface="Mangal"/>
                      </a:endParaRPr>
                    </a:p>
                  </a:txBody>
                  <a:tcPr marL="68580" marR="68580" marT="0" marB="0"/>
                </a:tc>
                <a:tc>
                  <a:txBody>
                    <a:bodyPr/>
                    <a:lstStyle/>
                    <a:p>
                      <a:pPr algn="ctr"/>
                      <a:endParaRPr lang="en-US" sz="1600" dirty="0"/>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134</a:t>
            </a:fld>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MODULE IV</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525963"/>
          </a:xfrm>
        </p:spPr>
        <p:txBody>
          <a:bodyPr>
            <a:normAutofit/>
          </a:bodyPr>
          <a:lstStyle/>
          <a:p>
            <a:pPr>
              <a:buNone/>
            </a:pPr>
            <a:r>
              <a:rPr lang="en-US" b="1" dirty="0" smtClean="0">
                <a:latin typeface="Times New Roman" pitchFamily="18" charset="0"/>
                <a:cs typeface="Times New Roman" pitchFamily="18" charset="0"/>
              </a:rPr>
              <a:t>International Dimensions of financial markets</a:t>
            </a:r>
            <a:endParaRPr lang="en-US" dirty="0" smtClean="0">
              <a:latin typeface="Times New Roman" pitchFamily="18" charset="0"/>
              <a:cs typeface="Times New Roman" pitchFamily="18" charset="0"/>
            </a:endParaRPr>
          </a:p>
          <a:p>
            <a:pPr marL="514350" indent="-514350">
              <a:buAutoNum type="arabicPeriod"/>
            </a:pPr>
            <a:r>
              <a:rPr lang="en-US" dirty="0" smtClean="0">
                <a:latin typeface="Times New Roman" pitchFamily="18" charset="0"/>
                <a:cs typeface="Times New Roman" pitchFamily="18" charset="0"/>
              </a:rPr>
              <a:t>Nature, organisation and participants, trends in exchange rates in Foreign exchange market.</a:t>
            </a:r>
          </a:p>
          <a:p>
            <a:pPr marL="514350" indent="-514350">
              <a:buAutoNum type="arabicPeriod"/>
            </a:pPr>
            <a:r>
              <a:rPr lang="en-US" dirty="0" smtClean="0">
                <a:latin typeface="Times New Roman" pitchFamily="18" charset="0"/>
                <a:cs typeface="Times New Roman" pitchFamily="18" charset="0"/>
              </a:rPr>
              <a:t>Foreign capital flows – Uses and determinants, various forms, international financial instruments, trends in capital flows, existing drawbacks and future prospects</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135</a:t>
            </a:fld>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International Dimensions of financial markets</a:t>
            </a:r>
            <a:endParaRPr lang="en-US" u="sng"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The most important implication of these models is that expected returns on international assets are priced by a single international asset pricing model, so that expected returns are independent of the domicile of the company. Black (1974) assumed no inflation or currency risk but introduced costs in the form of taxes that differentiate domestic from foreign investment. In this case international capital markets are no longer integrated, so that international finance becomes potentially very different from domestic </a:t>
            </a:r>
            <a:r>
              <a:rPr lang="en-US" dirty="0" err="1" smtClean="0">
                <a:latin typeface="Times New Roman" pitchFamily="18" charset="0"/>
                <a:cs typeface="Times New Roman" pitchFamily="18" charset="0"/>
              </a:rPr>
              <a:t>finance.Many</a:t>
            </a:r>
            <a:r>
              <a:rPr lang="en-US" dirty="0" smtClean="0">
                <a:latin typeface="Times New Roman" pitchFamily="18" charset="0"/>
                <a:cs typeface="Times New Roman" pitchFamily="18" charset="0"/>
              </a:rPr>
              <a:t> researchers have conducted tests of international financial integration using models of expected returns to test whether actual financial market returns are consistent with integration. The results are inconclusive. Some researchers find integrated international capital markets, others find evidence of segmentation.1 For instance, </a:t>
            </a:r>
            <a:r>
              <a:rPr lang="en-US" dirty="0" err="1" smtClean="0">
                <a:latin typeface="Times New Roman" pitchFamily="18" charset="0"/>
                <a:cs typeface="Times New Roman" pitchFamily="18" charset="0"/>
              </a:rPr>
              <a:t>Errunza</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Losq</a:t>
            </a:r>
            <a:r>
              <a:rPr lang="en-US" dirty="0" smtClean="0">
                <a:latin typeface="Times New Roman" pitchFamily="18" charset="0"/>
                <a:cs typeface="Times New Roman" pitchFamily="18" charset="0"/>
              </a:rPr>
              <a:t> (1985) test an integrated model against the alternative of a model that assumes mild segmentation of international capital markets where some investors are restricted as to the securities that they can hold. The required return of the ineligible securities is then different from the return that the standard CAPM would suggest. They report that “The overall results are not statistically inconsistent with theoretical expectations and thus lend tentative support to the mild segmentation hypothesis”. The inconclusive nature of tests of international asset pricing models probably reflects the fact that tests using ex-post returns as proxies for ex-ante returns have low power (Summers (1986)). </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136</a:t>
            </a:fld>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International Dimensions of financial markets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So it has proved difficult to resolve in this way the fundamental question of international finance, regarding the integration or segmentation of financial </a:t>
            </a:r>
            <a:r>
              <a:rPr lang="en-US" dirty="0" err="1" smtClean="0">
                <a:latin typeface="Times New Roman" pitchFamily="18" charset="0"/>
                <a:cs typeface="Times New Roman" pitchFamily="18" charset="0"/>
              </a:rPr>
              <a:t>markets.Other</a:t>
            </a:r>
            <a:r>
              <a:rPr lang="en-US" dirty="0" smtClean="0">
                <a:latin typeface="Times New Roman" pitchFamily="18" charset="0"/>
                <a:cs typeface="Times New Roman" pitchFamily="18" charset="0"/>
              </a:rPr>
              <a:t> tests, such as </a:t>
            </a:r>
            <a:r>
              <a:rPr lang="en-US" dirty="0" err="1" smtClean="0">
                <a:latin typeface="Times New Roman" pitchFamily="18" charset="0"/>
                <a:cs typeface="Times New Roman" pitchFamily="18" charset="0"/>
              </a:rPr>
              <a:t>Hietala</a:t>
            </a:r>
            <a:r>
              <a:rPr lang="en-US" dirty="0" smtClean="0">
                <a:latin typeface="Times New Roman" pitchFamily="18" charset="0"/>
                <a:cs typeface="Times New Roman" pitchFamily="18" charset="0"/>
              </a:rPr>
              <a:t> (1989) and </a:t>
            </a:r>
            <a:r>
              <a:rPr lang="en-US" dirty="0" err="1" smtClean="0">
                <a:latin typeface="Times New Roman" pitchFamily="18" charset="0"/>
                <a:cs typeface="Times New Roman" pitchFamily="18" charset="0"/>
              </a:rPr>
              <a:t>Stulz</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Wasserfallen</a:t>
            </a:r>
            <a:r>
              <a:rPr lang="en-US" dirty="0" smtClean="0">
                <a:latin typeface="Times New Roman" pitchFamily="18" charset="0"/>
                <a:cs typeface="Times New Roman" pitchFamily="18" charset="0"/>
              </a:rPr>
              <a:t> (1995), look more directly at the impact of specific restrictions on the integration of particular security prices and returns. For example, </a:t>
            </a:r>
            <a:r>
              <a:rPr lang="en-US" dirty="0" err="1" smtClean="0">
                <a:latin typeface="Times New Roman" pitchFamily="18" charset="0"/>
                <a:cs typeface="Times New Roman" pitchFamily="18" charset="0"/>
              </a:rPr>
              <a:t>Stulz</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Wasserfallen</a:t>
            </a:r>
            <a:r>
              <a:rPr lang="en-US" dirty="0" smtClean="0">
                <a:latin typeface="Times New Roman" pitchFamily="18" charset="0"/>
                <a:cs typeface="Times New Roman" pitchFamily="18" charset="0"/>
              </a:rPr>
              <a:t> (1995) develop a model for foreign equity restrictions and examine empirically their price effects using Swiss data. They find significant effects of specific international market </a:t>
            </a:r>
            <a:r>
              <a:rPr lang="en-US" dirty="0" err="1" smtClean="0">
                <a:latin typeface="Times New Roman" pitchFamily="18" charset="0"/>
                <a:cs typeface="Times New Roman" pitchFamily="18" charset="0"/>
              </a:rPr>
              <a:t>im</a:t>
            </a:r>
            <a:r>
              <a:rPr lang="en-US" dirty="0" smtClean="0">
                <a:latin typeface="Times New Roman" pitchFamily="18" charset="0"/>
                <a:cs typeface="Times New Roman" pitchFamily="18" charset="0"/>
              </a:rPr>
              <a:t>- perfections on the pricing of equities that are affected by the restrictions. Thus different markets appear to be segmented to different degrees and in different ways at different times. If that is the case, attempts to provide a general answer to the question of international capital market segmentation or integration are unlikely to be </a:t>
            </a:r>
            <a:r>
              <a:rPr lang="en-US" dirty="0" err="1" smtClean="0">
                <a:latin typeface="Times New Roman" pitchFamily="18" charset="0"/>
                <a:cs typeface="Times New Roman" pitchFamily="18" charset="0"/>
              </a:rPr>
              <a:t>fruitful.Instead</a:t>
            </a:r>
            <a:r>
              <a:rPr lang="en-US" dirty="0" smtClean="0">
                <a:latin typeface="Times New Roman" pitchFamily="18" charset="0"/>
                <a:cs typeface="Times New Roman" pitchFamily="18" charset="0"/>
              </a:rPr>
              <a:t> of providing a general test of the impact of international integration on asset prices, it may be productive to focus on indirect tests of integration. Since the question of international integration is likely to be multidimensional, such tests might be expected to shed light on aspects of international finance that tests of international asset pricing may miss. An understanding of these more detailed dimensions of the international nature of the financial environment in which companies operate is important in dealing correctly with issues in corporate finance.</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137</a:t>
            </a:fld>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What are Capital Flows?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Capital flows are transactions involving financial assets between international entities. Financial assets to be included can be bank deposits, loans, equity securities, debt securities, etc. Capital outflow generally results from economic uncertainty in a country, whereas large amounts of capital inflow indicate a growing economy.</a:t>
            </a:r>
          </a:p>
          <a:p>
            <a:pPr>
              <a:buNone/>
            </a:pPr>
            <a:r>
              <a:rPr lang="en-US" dirty="0" smtClean="0">
                <a:latin typeface="Times New Roman" pitchFamily="18" charset="0"/>
                <a:cs typeface="Times New Roman" pitchFamily="18" charset="0"/>
              </a:rPr>
              <a:t>Capital flows are transactions involving financial assets between international entities.</a:t>
            </a:r>
          </a:p>
          <a:p>
            <a:pPr>
              <a:buNone/>
            </a:pPr>
            <a:r>
              <a:rPr lang="en-US" dirty="0" smtClean="0">
                <a:latin typeface="Times New Roman" pitchFamily="18" charset="0"/>
                <a:cs typeface="Times New Roman" pitchFamily="18" charset="0"/>
              </a:rPr>
              <a:t>The two primary types of capital flows are official capital flows and private capital flows. Capital controls are measures taken by either the government or a central bank to regulate foreign capital flows. </a:t>
            </a:r>
          </a:p>
          <a:p>
            <a:pPr>
              <a:buNone/>
            </a:pPr>
            <a:r>
              <a:rPr lang="en-US" dirty="0" smtClean="0">
                <a:latin typeface="Times New Roman" pitchFamily="18" charset="0"/>
                <a:cs typeface="Times New Roman" pitchFamily="18" charset="0"/>
              </a:rPr>
              <a:t>Two Major Types of Capital Flow Transactions:</a:t>
            </a:r>
          </a:p>
          <a:p>
            <a:pPr>
              <a:buNone/>
            </a:pPr>
            <a:r>
              <a:rPr lang="en-US" dirty="0" smtClean="0">
                <a:latin typeface="Times New Roman" pitchFamily="18" charset="0"/>
                <a:cs typeface="Times New Roman" pitchFamily="18" charset="0"/>
              </a:rPr>
              <a:t>1. Official capital flows include changes in the United States’ monetary reserve, foreign currency exchange, and special withdrawal agreements with the International Monetary Fund. Generally, changes in the country’s foreign official assets are caused by transactions related to U.S. Treasury bonds, federal government obligations, and even U.S. stocks and bonds held by the Federal Reserve.</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138</a:t>
            </a:fld>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Foreign capital flows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AutoNum type="arabicPeriod" startAt="2"/>
            </a:pPr>
            <a:r>
              <a:rPr lang="en-US" sz="1800" dirty="0" smtClean="0">
                <a:latin typeface="Times New Roman" pitchFamily="18" charset="0"/>
                <a:cs typeface="Times New Roman" pitchFamily="18" charset="0"/>
              </a:rPr>
              <a:t>Private capital flows- Private capital flows include direct and portfolio investments made by Americans living abroad and foreigners living in the United States. Direct investment involves the ownership or control of more than 10% of voting securities for a publicly-traded business or the equivalent stake in a private business. Portfolio investment refers to the ownership of financial securities. How Countries Restrict Capital Flow Transactions Many countries impose restrictions on the flow of financial capital across borders. Such restrictions are referred to as capital controls. For example, a restriction can be sanctions put in place that prohibit all investment in a foreign entity. Other examples include taxes, tariffs, and volume restrictions .The capital restrictions can be put in place to prevent foreign investment domestically or to prevent domestic investors from investing in certain countries. Economically, the restrictions reduce economic welfare. However, in the short term, such restrictions prevent large foreign capital inflows during times of expansion and lighten the impact of foreign capital outflows during periods of a market correction.</a:t>
            </a:r>
            <a:endParaRPr lang="en-US" sz="18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139</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smtClean="0">
                <a:latin typeface="Times New Roman" pitchFamily="18" charset="0"/>
                <a:cs typeface="Times New Roman" pitchFamily="18" charset="0"/>
              </a:rPr>
              <a:t>RBI, its Role and Functional Services, Policies and Recent Developments.</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The origins of the Reserve Bank of India can be traced to 1926, when the Royal Commission on Indian Currency and Finance – also known as the Hilton-Young Commission – recommended the creation of a central bank for India to separate the control of currency and credit from the Government and to augment banking facilities throughout the country. The Reserve Bank of India Act of 1934 established the Reserve Bank and set in motion a series of actions culminating in the start of operations in 1935. Since then, the Reserve Bank’s role and functions have undergone numerous changes, as the nature of the Indian economy and financial sector changed. Starting as a private shareholders’ bank, the Reserve Bank was nationalized in 1949. It then assumed the responsibility to meet the aspirations of a newly independent country and its people. The Reserve Bank’s nationalization aimed at achieving coordination between the policies of the government and those of the central bank.</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Objective of Capital Restrictions</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93837"/>
            <a:ext cx="8229600" cy="4525963"/>
          </a:xfrm>
        </p:spPr>
        <p:txBody>
          <a:bodyPr>
            <a:noAutofit/>
          </a:bodyPr>
          <a:lstStyle/>
          <a:p>
            <a:pPr>
              <a:buNone/>
            </a:pPr>
            <a:r>
              <a:rPr lang="en-US" sz="1600" dirty="0" smtClean="0">
                <a:latin typeface="Times New Roman" pitchFamily="18" charset="0"/>
                <a:cs typeface="Times New Roman" pitchFamily="18" charset="0"/>
              </a:rPr>
              <a:t>The four primary objectives that a government considers when imposing capital restrictions include:</a:t>
            </a:r>
          </a:p>
          <a:p>
            <a:pPr>
              <a:buNone/>
            </a:pPr>
            <a:r>
              <a:rPr lang="en-US" sz="1600" dirty="0" smtClean="0">
                <a:latin typeface="Times New Roman" pitchFamily="18" charset="0"/>
                <a:cs typeface="Times New Roman" pitchFamily="18" charset="0"/>
              </a:rPr>
              <a:t>1. Maintain fixed exchange rates -If a country sets a fixed exchange rate target, the country can control capital flows of foreign capital to achieve the target exchange rate. Fixed exchange rates can help a government maintain low inflation, which ultimately can help keep interest rates low and encourage consumer spending.</a:t>
            </a:r>
          </a:p>
          <a:p>
            <a:pPr>
              <a:buNone/>
            </a:pPr>
            <a:r>
              <a:rPr lang="en-US" sz="1600" dirty="0" smtClean="0">
                <a:latin typeface="Times New Roman" pitchFamily="18" charset="0"/>
                <a:cs typeface="Times New Roman" pitchFamily="18" charset="0"/>
              </a:rPr>
              <a:t>2. Keep domestic interest rates low- Restriction of capital outflow allows countries to maintain their low domestic interest rates, and therefore allows the country to manage the economy through macroeconomic monetary policy. Furthermore, restrictions on being able to invest in countries with higher interest rates can be imposed to further control the flow of capital.</a:t>
            </a:r>
          </a:p>
          <a:p>
            <a:pPr>
              <a:buNone/>
            </a:pPr>
            <a:r>
              <a:rPr lang="en-US" sz="1600" dirty="0" smtClean="0">
                <a:latin typeface="Times New Roman" pitchFamily="18" charset="0"/>
                <a:cs typeface="Times New Roman" pitchFamily="18" charset="0"/>
              </a:rPr>
              <a:t>3. Protect strategic industries -The government will restrict capital flows if they view it to be a matter of national security. Commonly, the government will prohibit investment by foreign entities into industries related to national security, like the telecommunications industry.</a:t>
            </a:r>
          </a:p>
          <a:p>
            <a:pPr>
              <a:buNone/>
            </a:pPr>
            <a:r>
              <a:rPr lang="en-US" sz="1600" dirty="0" smtClean="0">
                <a:latin typeface="Times New Roman" pitchFamily="18" charset="0"/>
                <a:cs typeface="Times New Roman" pitchFamily="18" charset="0"/>
              </a:rPr>
              <a:t>4. Reduce the volatility of domestic asset prices -If a country is experiencing macroeconomic distress, capital will flow out of the country, ultimately reducing asset prices. The assets that are more extensively impacted are liquid investments – such as stocks and bonds. Markets without restriction on inflow or outflow of investment capital are generally more volatile.</a:t>
            </a: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140</a:t>
            </a:fld>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Do Capital Restrictions Work?</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pPr>
              <a:buNone/>
            </a:pPr>
            <a:r>
              <a:rPr lang="en-US" dirty="0" smtClean="0">
                <a:latin typeface="Times New Roman" pitchFamily="18" charset="0"/>
                <a:cs typeface="Times New Roman" pitchFamily="18" charset="0"/>
              </a:rPr>
              <a:t>Restrictions on capital flow often lead to temporary success; however, in the long term, restrictions on the flow of capital can cause many economic problems. The only regulations necessary for optimal allocation of resources in a free-market economy include property rights, the rule of law, and contract law. Regulating capital flows creates excess friction and ultimately reduces market efficiency. Ultimately, it implies that the regulatory measures will lead to a surplus or shortage of capital in the market. Many governments that regulate capital flows indirectly indicate to investors that the economy is not functioning efficiently. Additionally, countries with strict restrictions on capital outflows experience major difficulty procuring capital inflows because lenders know that they will be unable to recover their </a:t>
            </a:r>
            <a:r>
              <a:rPr lang="en-US" dirty="0" err="1" smtClean="0">
                <a:latin typeface="Times New Roman" pitchFamily="18" charset="0"/>
                <a:cs typeface="Times New Roman" pitchFamily="18" charset="0"/>
              </a:rPr>
              <a:t>investment.It</a:t>
            </a:r>
            <a:r>
              <a:rPr lang="en-US" dirty="0" smtClean="0">
                <a:latin typeface="Times New Roman" pitchFamily="18" charset="0"/>
                <a:cs typeface="Times New Roman" pitchFamily="18" charset="0"/>
              </a:rPr>
              <a:t> is important to note that large capital outflows on their own are not necessarily problematic; however, large capital outflows can be indicative of a larger problem at hand.</a:t>
            </a:r>
          </a:p>
          <a:p>
            <a:pPr>
              <a:buNone/>
            </a:pPr>
            <a:r>
              <a:rPr lang="en-US" dirty="0" smtClean="0">
                <a:latin typeface="Times New Roman" pitchFamily="18" charset="0"/>
                <a:cs typeface="Times New Roman" pitchFamily="18" charset="0"/>
              </a:rPr>
              <a:t>. Private capital </a:t>
            </a:r>
            <a:r>
              <a:rPr lang="en-US" dirty="0" err="1" smtClean="0">
                <a:latin typeface="Times New Roman" pitchFamily="18" charset="0"/>
                <a:cs typeface="Times New Roman" pitchFamily="18" charset="0"/>
              </a:rPr>
              <a:t>flowsPrivate</a:t>
            </a:r>
            <a:r>
              <a:rPr lang="en-US" dirty="0" smtClean="0">
                <a:latin typeface="Times New Roman" pitchFamily="18" charset="0"/>
                <a:cs typeface="Times New Roman" pitchFamily="18" charset="0"/>
              </a:rPr>
              <a:t> capital flows include direct and portfolio investments made by Americans living abroad and foreigners living in the United States. Direct investment involves the ownership or control of more than 10% of voting securities for a publicly-traded business or the equivalent stake in a private business. Portfolio investment refers to the ownership of financial securities.</a:t>
            </a:r>
          </a:p>
          <a:p>
            <a:pPr>
              <a:buNone/>
            </a:pPr>
            <a:r>
              <a:rPr lang="en-US" dirty="0" smtClean="0">
                <a:latin typeface="Times New Roman" pitchFamily="18" charset="0"/>
                <a:cs typeface="Times New Roman" pitchFamily="18" charset="0"/>
              </a:rPr>
              <a:t>How Countries Restrict Capital Flow </a:t>
            </a:r>
            <a:r>
              <a:rPr lang="en-US" dirty="0" err="1" smtClean="0">
                <a:latin typeface="Times New Roman" pitchFamily="18" charset="0"/>
                <a:cs typeface="Times New Roman" pitchFamily="18" charset="0"/>
              </a:rPr>
              <a:t>TransactionsMany</a:t>
            </a:r>
            <a:r>
              <a:rPr lang="en-US" dirty="0" smtClean="0">
                <a:latin typeface="Times New Roman" pitchFamily="18" charset="0"/>
                <a:cs typeface="Times New Roman" pitchFamily="18" charset="0"/>
              </a:rPr>
              <a:t> countries impose restrictions on the flow of financial capital across borders. Such restrictions are referred to as capital controls. For example, a restriction can be sanctions put in place that prohibit all investment in a foreign entity. Other examples include taxes, tariffs, and volume </a:t>
            </a:r>
            <a:r>
              <a:rPr lang="en-US" dirty="0" err="1" smtClean="0">
                <a:latin typeface="Times New Roman" pitchFamily="18" charset="0"/>
                <a:cs typeface="Times New Roman" pitchFamily="18" charset="0"/>
              </a:rPr>
              <a:t>restrictions.The</a:t>
            </a:r>
            <a:r>
              <a:rPr lang="en-US" dirty="0" smtClean="0">
                <a:latin typeface="Times New Roman" pitchFamily="18" charset="0"/>
                <a:cs typeface="Times New Roman" pitchFamily="18" charset="0"/>
              </a:rPr>
              <a:t> capital restrictions can be put in place to prevent foreign investment domestically or to prevent domestic investors from investing in certain countries. Economically, the restrictions reduce economic welfare. </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141</a:t>
            </a:fld>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Changing patterns of capital flows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525963"/>
          </a:xfrm>
        </p:spPr>
        <p:txBody>
          <a:bodyPr>
            <a:noAutofit/>
          </a:bodyPr>
          <a:lstStyle/>
          <a:p>
            <a:pPr>
              <a:buNone/>
            </a:pPr>
            <a:r>
              <a:rPr lang="en-US" sz="1600" dirty="0" smtClean="0">
                <a:latin typeface="Times New Roman" pitchFamily="18" charset="0"/>
                <a:cs typeface="Times New Roman" pitchFamily="18" charset="0"/>
              </a:rPr>
              <a:t>The decade following the Great Financial Crisis (GFC) of 2007–09 saw significant changes in the patterns of capital flows, especially in their composition. These changes reoriented rather than reduced concerns about the potentially adverse impacts of exceptionally large or volatile capital flows. In particular, extreme swings in non-resident inflows still pose a significant risk to macroeconomic and financial stability. This risk is particularly high for emerging market economies (EMEs), which tend to be more dependent on foreign capital and whose local financial systems are less resilient to shocks. The challenges posed by large swings in capital flows were highlighted again in the early stages of the Covid-19 crisis, when portfolio flows to EMEs reversed with unprecedented speed and magnitude. The crisis demonstrated the effectiveness of policy tools in managing the risks associated with extreme shifts in capital flows, but it also served as a reminder that both the toolkit and the framework for its application are still works in progress. Whereas the Committee on the Global Financial System's (CGFS) previous report on capital flows to EMEs, published in 2009, did not come to a definitive conclusion regarding the net benefits of capital account liberalization, empirical evidence based on the richer data available today highlights these benefits more clearly. Capital inflows can have significant positive effects on real economic outcomes and financial development. However, the risks are also clearer, especially the adverse effects of sudden stops in capital inflows</a:t>
            </a: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142</a:t>
            </a:fld>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Changing patterns of capital flows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400" dirty="0" smtClean="0">
                <a:latin typeface="Times New Roman" pitchFamily="18" charset="0"/>
                <a:cs typeface="Times New Roman" pitchFamily="18" charset="0"/>
              </a:rPr>
              <a:t>These risks can be significant, and they are shaped by three sets of factors. First, they depend on the characteristics that "pull" capital flows towards recipient countries. Second, they depend on exogenous conditions that "push" capital flows to foreign markets. Third, they depend on the "pipes" through which capital is channeled, such as different types of financial intermediaries and the rules and practices they follow. Overall, there is a higher risk that resources will be misallocated when capital flows are driven by global financial conditions or channeled through a domestic financial system beset with financial frictions. The CGFS's 2009 report concluded that, at that time, a large number of EMEs already met the macroeconomic and financial system preconditions for fully realizing the benefits of international capital mobility. This has since proved to be true. Improvements in EMEs' macroeconomic fundamentals and institutional frameworks have made investors more selective when assessing opportunities in EMEs. These improvements addressed structural weaknesses, leading investors to shift their focus towards cyclical factors such as economic growth. Supported by improved fundamentals, capital flows to EMEs have, on average, held up better than those to advanced economies (AEs) in the years since the GFC. Inflows to EMEs fluctuated around their pre-GFC levels, whereas flows to AEs remained far below their pre-GFC levels. That said, inflows to EMEs remained low in comparison with the size of their economies. China stood out as one of the few EMEs to see a substantial increase in inflows after the </a:t>
            </a:r>
            <a:r>
              <a:rPr lang="en-US" sz="1400" dirty="0" err="1" smtClean="0">
                <a:latin typeface="Times New Roman" pitchFamily="18" charset="0"/>
                <a:cs typeface="Times New Roman" pitchFamily="18" charset="0"/>
              </a:rPr>
              <a:t>GFC.Even</a:t>
            </a:r>
            <a:r>
              <a:rPr lang="en-US" sz="1400" dirty="0" smtClean="0">
                <a:latin typeface="Times New Roman" pitchFamily="18" charset="0"/>
                <a:cs typeface="Times New Roman" pitchFamily="18" charset="0"/>
              </a:rPr>
              <a:t> though EMEs have continued to catch up to AEs in terms of the development of their financial systems and policy frameworks, these structural improvements have not insulated them from sudden stops. The frequency of sudden stops in capital inflows to EMEs has not significantly declined since the GFC. </a:t>
            </a:r>
            <a:endParaRPr lang="en-US" sz="14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143</a:t>
            </a:fld>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Changing patterns of capital flows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1600" dirty="0" smtClean="0">
                <a:latin typeface="Times New Roman" pitchFamily="18" charset="0"/>
                <a:cs typeface="Times New Roman" pitchFamily="18" charset="0"/>
              </a:rPr>
              <a:t>Importantly, however, the improved resilience of EMEs has reduced the severity of the disruptions these sudden stops cause. For example, during the Covid-19 crisis, in contrast to previous periods of global stress, many EMEs had enough policy leeway to implement countercyclical policies to smooth the adjustment to the shock. Sudden stops are typically triggered by exogenous global shocks. Tightened monetary policy in major AEs stands out as a potential trigger, as seen during the 2013 "taper tantrum". Commodity price fluctuations played a role in the sudden stop episodes of 2015. Shifts in international investors' risk appetite are another possible trigger, as seen during the Covid-19 crisis. In general, global factors have played a significant role in driving capital inflows to EMEs. Against the backdrop of a prolonged period of low interest rates, there has been abundant global liquidity since the GFC, fuelling international investors' pursuit of yield. Shifts in risk appetite have also had an important influence on the ebb and flow of capital. Furthermore, due to China's growing weight in global activity, economic and policy developments in that country have increasingly shaped capital flow patterns, as demonstrated by the financial market fluctuations that followed the devaluation of the </a:t>
            </a:r>
            <a:r>
              <a:rPr lang="en-US" sz="1600" dirty="0" err="1" smtClean="0">
                <a:latin typeface="Times New Roman" pitchFamily="18" charset="0"/>
                <a:cs typeface="Times New Roman" pitchFamily="18" charset="0"/>
              </a:rPr>
              <a:t>renminbi</a:t>
            </a:r>
            <a:r>
              <a:rPr lang="en-US" sz="1600" dirty="0" smtClean="0">
                <a:latin typeface="Times New Roman" pitchFamily="18" charset="0"/>
                <a:cs typeface="Times New Roman" pitchFamily="18" charset="0"/>
              </a:rPr>
              <a:t> in 2015.Since the GFC, the pipes that channel capital flows to EMEs have changed significantly. An increasing share of foreign capital has been channeled through investment funds and other portfolio investors. Indeed, in many countries, portfolio investors have surpassed banks as the largest source of foreign credit. </a:t>
            </a: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144</a:t>
            </a:fld>
            <a:endParaRPr lang="en-US"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Changing patterns of capital flows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Other changes in these pipes include the international expansion of EME-based banks and investors, which has also broadened the role of public sector investors in international capital markets. Foreign direct investment (FDI), which has historically been the most stable and beneficial type of capital inflow, has also been more affected by financial and tax-related strategies than it had been in the past. These changes have altered the risks associated with capital inflows to EMEs. On the one hand, they helped diversify the investor base and develop local financial markets. This in turn enabled governments to borrow in their own currency rather than in foreign ones, thus reducing the currency mismatches that had exacerbated earlier crises in EMEs. On the other hand, the rising importance of portfolio investors exposed EMEs to new risks, or rather, "old risks in new clothes". Passive investment strategies and other practices in the asset management industry can give rise to herd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 and contagion, such as when changes to a bond or equity index trigger a rebalancing by the portfolio investors tracking the index. Also, </a:t>
            </a:r>
            <a:r>
              <a:rPr lang="en-US" dirty="0" err="1" smtClean="0">
                <a:latin typeface="Times New Roman" pitchFamily="18" charset="0"/>
                <a:cs typeface="Times New Roman" pitchFamily="18" charset="0"/>
              </a:rPr>
              <a:t>unhedged</a:t>
            </a:r>
            <a:r>
              <a:rPr lang="en-US" dirty="0" smtClean="0">
                <a:latin typeface="Times New Roman" pitchFamily="18" charset="0"/>
                <a:cs typeface="Times New Roman" pitchFamily="18" charset="0"/>
              </a:rPr>
              <a:t> investments can amplify feedback loops between exchange rates and asset prices, potentially resulting in </a:t>
            </a:r>
            <a:r>
              <a:rPr lang="en-US" dirty="0" err="1" smtClean="0">
                <a:latin typeface="Times New Roman" pitchFamily="18" charset="0"/>
                <a:cs typeface="Times New Roman" pitchFamily="18" charset="0"/>
              </a:rPr>
              <a:t>destabilising</a:t>
            </a:r>
            <a:r>
              <a:rPr lang="en-US" dirty="0" smtClean="0">
                <a:latin typeface="Times New Roman" pitchFamily="18" charset="0"/>
                <a:cs typeface="Times New Roman" pitchFamily="18" charset="0"/>
              </a:rPr>
              <a:t> dynamics. </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145</a:t>
            </a:fld>
            <a:endParaRPr 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Changing patterns of capital flows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Other players, like rating agencies, have become an integral part of the global financial infrastructure, presenting their own new risks and benefits. More generally, the Covid-19 crisis increased attention on the potential systemic risks associated with non-bank financial intermediation and how to enhance its resilience. The CGFS's 2009 report concluded that the optimal response to large and volatile capital flows is a combination of macroeconomic and structural policies. It also concluded that there is no "one size fits all" regarding precisely how these polices are best combined – the best combination depends on the country and the context. This report reaffirms these conclusions and expands upon them to highlight that, even for EMEs with strong structural policies and sound fundamentals, there are circumstances in which additional policy tools, particularly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measures, occasional foreign exchange intervention and liquidity provision mechanisms, can help mitigate capital flow-related risks. Furthermore, the Covid-19 crisis underscored the critical role of international cooperation.</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146</a:t>
            </a:fld>
            <a:endParaRPr lang="en-US"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Changing patterns of capital flows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The pipes that channel capital are interconnected and operate on a global scale. Therefore, policy actions that affect these pipes and the flows they channel have global implications. This highlights the importance of international dialogue about potential spillovers. It also confirms the need for a strong global financial safety net composed of a mix of tools suited to different shocks, including tools for alleviating short-term liquidity pressure as well as others designed to ease medium-term adjustment. It also highlights the need for clear international guidance on the appropriate use of various policy tools in managing extreme shifts in capital flows, taking into account their spillovers and other multilateral consequences. The first chapter of this report outlines trends in capital flows since the GFC, especially their composition and volatility. The second chapter examines the drivers of capital flows, distinguishing between what drives capital flows in normal times and what drives them during periods of extreme volatility. The third chapter analyses the benefits and risks of capital flows. The final chapter examines policy tools and lessons for managing risks, drawing on central banks' views of the effectiveness and potential side effects of various tools.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147</a:t>
            </a:fld>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Why Foreign exchange market exist?</a:t>
            </a:r>
          </a:p>
          <a:p>
            <a:pPr>
              <a:buNone/>
            </a:pPr>
            <a:r>
              <a:rPr lang="en-US" dirty="0" smtClean="0">
                <a:latin typeface="Times New Roman" pitchFamily="18" charset="0"/>
                <a:cs typeface="Times New Roman" pitchFamily="18" charset="0"/>
              </a:rPr>
              <a:t>Q.2. Salient features of Foreign Exchange Market.</a:t>
            </a:r>
          </a:p>
          <a:p>
            <a:pPr>
              <a:buNone/>
            </a:pPr>
            <a:r>
              <a:rPr lang="en-US" dirty="0" smtClean="0">
                <a:latin typeface="Times New Roman" pitchFamily="18" charset="0"/>
                <a:cs typeface="Times New Roman" pitchFamily="18" charset="0"/>
              </a:rPr>
              <a:t>Q.3. Discuss Changing pattern of capital flows.</a:t>
            </a: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148</a:t>
            </a:fld>
            <a:endParaRPr lang="en-US"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Case Study</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17637"/>
            <a:ext cx="8229600" cy="4525963"/>
          </a:xfrm>
        </p:spPr>
        <p:txBody>
          <a:bodyPr>
            <a:noAutofit/>
          </a:bodyPr>
          <a:lstStyle/>
          <a:p>
            <a:pPr>
              <a:buNone/>
            </a:pPr>
            <a:r>
              <a:rPr lang="en-US" sz="1400" dirty="0" smtClean="0">
                <a:latin typeface="Times New Roman" pitchFamily="18" charset="0"/>
                <a:cs typeface="Times New Roman" pitchFamily="18" charset="0"/>
              </a:rPr>
              <a:t>A company uses a financial instrument for bridge financing. The instrument here is short term, low risk, unsecured and highly liquid. It needed to buy machinery for which it issued  equity. This turned out to be expensive as this issue involved floatation costs. The company is a large and creditworthy and this method has come up as a great help to it.</a:t>
            </a:r>
          </a:p>
          <a:p>
            <a:pPr marL="514350" indent="-514350">
              <a:buNone/>
            </a:pPr>
            <a:r>
              <a:rPr lang="en-US" sz="1400" dirty="0" smtClean="0">
                <a:latin typeface="Times New Roman" pitchFamily="18" charset="0"/>
                <a:cs typeface="Times New Roman" pitchFamily="18" charset="0"/>
              </a:rPr>
              <a:t>1. Which financial instrument is indicated in the above case?</a:t>
            </a:r>
          </a:p>
          <a:p>
            <a:pPr marL="514350" indent="-514350">
              <a:buNone/>
            </a:pPr>
            <a:r>
              <a:rPr lang="en-US" sz="1400" dirty="0" smtClean="0">
                <a:latin typeface="Times New Roman" pitchFamily="18" charset="0"/>
                <a:cs typeface="Times New Roman" pitchFamily="18" charset="0"/>
              </a:rPr>
              <a:t>2. Which type of instrument is this?</a:t>
            </a:r>
          </a:p>
          <a:p>
            <a:pPr>
              <a:buNone/>
            </a:pPr>
            <a:r>
              <a:rPr lang="en-US" sz="1400" dirty="0" smtClean="0">
                <a:latin typeface="Times New Roman" pitchFamily="18" charset="0"/>
                <a:cs typeface="Times New Roman" pitchFamily="18" charset="0"/>
              </a:rPr>
              <a:t>3. Name the types of floatation costs which are generally involved?</a:t>
            </a:r>
          </a:p>
          <a:p>
            <a:pPr>
              <a:buNone/>
            </a:pPr>
            <a:r>
              <a:rPr lang="en-US" sz="1400" dirty="0" smtClean="0">
                <a:latin typeface="Times New Roman" pitchFamily="18" charset="0"/>
                <a:cs typeface="Times New Roman" pitchFamily="18" charset="0"/>
              </a:rPr>
              <a:t>4. How has this method helped the company?</a:t>
            </a:r>
          </a:p>
          <a:p>
            <a:pPr>
              <a:buNone/>
            </a:pPr>
            <a:r>
              <a:rPr lang="en-US" sz="1400" dirty="0" smtClean="0">
                <a:latin typeface="Times New Roman" pitchFamily="18" charset="0"/>
                <a:cs typeface="Times New Roman" pitchFamily="18" charset="0"/>
              </a:rPr>
              <a:t>5. Name two money market instruments which are issued at discount and  redeemed at Par.</a:t>
            </a:r>
          </a:p>
          <a:p>
            <a:pPr>
              <a:buNone/>
            </a:pPr>
            <a:r>
              <a:rPr lang="en-US" sz="1400" dirty="0" smtClean="0">
                <a:latin typeface="Times New Roman" pitchFamily="18" charset="0"/>
                <a:cs typeface="Times New Roman" pitchFamily="18" charset="0"/>
              </a:rPr>
              <a:t>Answer:</a:t>
            </a:r>
          </a:p>
          <a:p>
            <a:pPr>
              <a:buNone/>
            </a:pPr>
            <a:r>
              <a:rPr lang="en-US" sz="1400" dirty="0" smtClean="0">
                <a:latin typeface="Times New Roman" pitchFamily="18" charset="0"/>
                <a:cs typeface="Times New Roman" pitchFamily="18" charset="0"/>
              </a:rPr>
              <a:t>1. The financial instrument indicated in the above case is ‘Commercial Paper’.</a:t>
            </a:r>
          </a:p>
          <a:p>
            <a:pPr>
              <a:buNone/>
            </a:pPr>
            <a:r>
              <a:rPr lang="en-US" sz="1400" dirty="0" smtClean="0">
                <a:latin typeface="Times New Roman" pitchFamily="18" charset="0"/>
                <a:cs typeface="Times New Roman" pitchFamily="18" charset="0"/>
              </a:rPr>
              <a:t>2. This is a money market instrument.</a:t>
            </a:r>
          </a:p>
          <a:p>
            <a:pPr>
              <a:buNone/>
            </a:pPr>
            <a:r>
              <a:rPr lang="en-US" sz="1400" dirty="0" smtClean="0">
                <a:latin typeface="Times New Roman" pitchFamily="18" charset="0"/>
                <a:cs typeface="Times New Roman" pitchFamily="18" charset="0"/>
              </a:rPr>
              <a:t>3. The types of floatation costs involved here are:</a:t>
            </a:r>
          </a:p>
          <a:p>
            <a:pPr>
              <a:buNone/>
            </a:pPr>
            <a:r>
              <a:rPr lang="en-US" sz="1400" dirty="0" smtClean="0">
                <a:latin typeface="Times New Roman" pitchFamily="18" charset="0"/>
                <a:cs typeface="Times New Roman" pitchFamily="18" charset="0"/>
              </a:rPr>
              <a:t>O Brokerage. O Publishing costs. O Advertising costs. O Underwriter’s commission.</a:t>
            </a:r>
          </a:p>
          <a:p>
            <a:pPr>
              <a:buNone/>
            </a:pPr>
            <a:r>
              <a:rPr lang="en-US" sz="1400" dirty="0" smtClean="0">
                <a:latin typeface="Times New Roman" pitchFamily="18" charset="0"/>
                <a:cs typeface="Times New Roman" pitchFamily="18" charset="0"/>
              </a:rPr>
              <a:t>4. This method has helped the company by providing short-term funds for its  seasonal and working capital needs.</a:t>
            </a:r>
          </a:p>
          <a:p>
            <a:pPr>
              <a:buNone/>
            </a:pPr>
            <a:r>
              <a:rPr lang="en-US" sz="1400" dirty="0" smtClean="0">
                <a:latin typeface="Times New Roman" pitchFamily="18" charset="0"/>
                <a:cs typeface="Times New Roman" pitchFamily="18" charset="0"/>
              </a:rPr>
              <a:t>5. The two money market instruments which are issued at discount and redeemed at par are:</a:t>
            </a:r>
          </a:p>
          <a:p>
            <a:pPr>
              <a:buNone/>
            </a:pPr>
            <a:r>
              <a:rPr lang="en-US" sz="1400" dirty="0" smtClean="0">
                <a:latin typeface="Times New Roman" pitchFamily="18" charset="0"/>
                <a:cs typeface="Times New Roman" pitchFamily="18" charset="0"/>
              </a:rPr>
              <a:t>O Treasury bill o Commercial paper</a:t>
            </a:r>
          </a:p>
          <a:p>
            <a:pPr>
              <a:buNone/>
            </a:pPr>
            <a:endParaRPr lang="en-US" sz="14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149</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Functions of the Reserve Bank</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305800" cy="4525963"/>
          </a:xfrm>
        </p:spPr>
        <p:txBody>
          <a:bodyPr>
            <a:normAutofit fontScale="62500" lnSpcReduction="20000"/>
          </a:bodyPr>
          <a:lstStyle/>
          <a:p>
            <a:pPr>
              <a:buNone/>
            </a:pPr>
            <a:r>
              <a:rPr lang="en-US" dirty="0" smtClean="0">
                <a:latin typeface="Times New Roman" pitchFamily="18" charset="0"/>
                <a:cs typeface="Times New Roman" pitchFamily="18" charset="0"/>
              </a:rPr>
              <a:t>The functions of the Reserve Bank today can be categorized as follows: </a:t>
            </a:r>
          </a:p>
          <a:p>
            <a:pPr>
              <a:buNone/>
            </a:pPr>
            <a:r>
              <a:rPr lang="en-US" dirty="0" smtClean="0">
                <a:latin typeface="Times New Roman" pitchFamily="18" charset="0"/>
                <a:cs typeface="Times New Roman" pitchFamily="18" charset="0"/>
              </a:rPr>
              <a:t>1. Monetary policy </a:t>
            </a:r>
          </a:p>
          <a:p>
            <a:pPr>
              <a:buNone/>
            </a:pPr>
            <a:r>
              <a:rPr lang="en-US" dirty="0" smtClean="0">
                <a:latin typeface="Times New Roman" pitchFamily="18" charset="0"/>
                <a:cs typeface="Times New Roman" pitchFamily="18" charset="0"/>
              </a:rPr>
              <a:t> 2. Regulation and supervision of the banking and non-banking financial institutions, including credit information companies </a:t>
            </a:r>
          </a:p>
          <a:p>
            <a:pPr>
              <a:buNone/>
            </a:pPr>
            <a:r>
              <a:rPr lang="en-US" dirty="0" smtClean="0">
                <a:latin typeface="Times New Roman" pitchFamily="18" charset="0"/>
                <a:cs typeface="Times New Roman" pitchFamily="18" charset="0"/>
              </a:rPr>
              <a:t> 3. Regulation of money, forex and government securities markets as also certain financial derivatives </a:t>
            </a:r>
          </a:p>
          <a:p>
            <a:pPr>
              <a:buNone/>
            </a:pPr>
            <a:r>
              <a:rPr lang="en-US" dirty="0" smtClean="0">
                <a:latin typeface="Times New Roman" pitchFamily="18" charset="0"/>
                <a:cs typeface="Times New Roman" pitchFamily="18" charset="0"/>
              </a:rPr>
              <a:t>4. Debt and cash management for Central and State Governments </a:t>
            </a:r>
          </a:p>
          <a:p>
            <a:pPr>
              <a:buNone/>
            </a:pPr>
            <a:r>
              <a:rPr lang="en-US" dirty="0" smtClean="0">
                <a:latin typeface="Times New Roman" pitchFamily="18" charset="0"/>
                <a:cs typeface="Times New Roman" pitchFamily="18" charset="0"/>
              </a:rPr>
              <a:t>5. Management of foreign exchange reserves </a:t>
            </a:r>
          </a:p>
          <a:p>
            <a:pPr>
              <a:buNone/>
            </a:pPr>
            <a:r>
              <a:rPr lang="en-US" dirty="0" smtClean="0">
                <a:latin typeface="Times New Roman" pitchFamily="18" charset="0"/>
                <a:cs typeface="Times New Roman" pitchFamily="18" charset="0"/>
              </a:rPr>
              <a:t>6. Foreign exchange management—current and capital account management</a:t>
            </a:r>
          </a:p>
          <a:p>
            <a:pPr>
              <a:buNone/>
            </a:pPr>
            <a:r>
              <a:rPr lang="en-US" dirty="0" smtClean="0">
                <a:latin typeface="Times New Roman" pitchFamily="18" charset="0"/>
                <a:cs typeface="Times New Roman" pitchFamily="18" charset="0"/>
              </a:rPr>
              <a:t>7. Banker to banks </a:t>
            </a:r>
          </a:p>
          <a:p>
            <a:pPr>
              <a:buNone/>
            </a:pPr>
            <a:r>
              <a:rPr lang="en-US" dirty="0" smtClean="0">
                <a:latin typeface="Times New Roman" pitchFamily="18" charset="0"/>
                <a:cs typeface="Times New Roman" pitchFamily="18" charset="0"/>
              </a:rPr>
              <a:t>8. Banker to the Central and State Governments </a:t>
            </a:r>
          </a:p>
          <a:p>
            <a:pPr>
              <a:buNone/>
            </a:pPr>
            <a:r>
              <a:rPr lang="en-US" dirty="0" smtClean="0">
                <a:latin typeface="Times New Roman" pitchFamily="18" charset="0"/>
                <a:cs typeface="Times New Roman" pitchFamily="18" charset="0"/>
              </a:rPr>
              <a:t>9. Oversight of the payment and settlement systems </a:t>
            </a:r>
          </a:p>
          <a:p>
            <a:pPr>
              <a:buNone/>
            </a:pPr>
            <a:r>
              <a:rPr lang="en-US" dirty="0" smtClean="0">
                <a:latin typeface="Times New Roman" pitchFamily="18" charset="0"/>
                <a:cs typeface="Times New Roman" pitchFamily="18" charset="0"/>
              </a:rPr>
              <a:t>10.Currency management </a:t>
            </a:r>
          </a:p>
          <a:p>
            <a:pPr>
              <a:buNone/>
            </a:pPr>
            <a:r>
              <a:rPr lang="en-US" dirty="0" smtClean="0">
                <a:latin typeface="Times New Roman" pitchFamily="18" charset="0"/>
                <a:cs typeface="Times New Roman" pitchFamily="18" charset="0"/>
              </a:rPr>
              <a:t>11. Developmental role </a:t>
            </a:r>
          </a:p>
          <a:p>
            <a:pPr>
              <a:buNone/>
            </a:pPr>
            <a:r>
              <a:rPr lang="en-US" dirty="0" smtClean="0">
                <a:latin typeface="Times New Roman" pitchFamily="18" charset="0"/>
                <a:cs typeface="Times New Roman" pitchFamily="18" charset="0"/>
              </a:rPr>
              <a:t>12. Research and statistics </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LECTURE PLAN</a:t>
            </a:r>
            <a:endParaRPr lang="en-US"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1600200"/>
          <a:ext cx="8229600" cy="4539996"/>
        </p:xfrm>
        <a:graphic>
          <a:graphicData uri="http://schemas.openxmlformats.org/drawingml/2006/table">
            <a:tbl>
              <a:tblPr firstRow="1" bandRow="1">
                <a:tableStyleId>{073A0DAA-6AF3-43AB-8588-CEC1D06C72B9}</a:tableStyleId>
              </a:tblPr>
              <a:tblGrid>
                <a:gridCol w="952500"/>
                <a:gridCol w="1714500"/>
                <a:gridCol w="3505200"/>
                <a:gridCol w="2057400"/>
              </a:tblGrid>
              <a:tr h="434340">
                <a:tc>
                  <a:txBody>
                    <a:bodyPr/>
                    <a:lstStyle/>
                    <a:p>
                      <a:r>
                        <a:rPr lang="en-US" sz="1800" dirty="0" smtClean="0"/>
                        <a:t>S. no</a:t>
                      </a:r>
                      <a:endParaRPr lang="en-US" sz="1800" dirty="0"/>
                    </a:p>
                  </a:txBody>
                  <a:tcPr/>
                </a:tc>
                <a:tc>
                  <a:txBody>
                    <a:bodyPr/>
                    <a:lstStyle/>
                    <a:p>
                      <a:r>
                        <a:rPr lang="en-US" sz="1800" dirty="0" smtClean="0"/>
                        <a:t>Module</a:t>
                      </a:r>
                      <a:endParaRPr lang="en-US" sz="1800" dirty="0"/>
                    </a:p>
                  </a:txBody>
                  <a:tcPr/>
                </a:tc>
                <a:tc>
                  <a:txBody>
                    <a:bodyPr/>
                    <a:lstStyle/>
                    <a:p>
                      <a:r>
                        <a:rPr lang="en-US" sz="1800" dirty="0" smtClean="0"/>
                        <a:t>Topics</a:t>
                      </a:r>
                      <a:endParaRPr lang="en-US" sz="1800" dirty="0"/>
                    </a:p>
                  </a:txBody>
                  <a:tcPr/>
                </a:tc>
                <a:tc>
                  <a:txBody>
                    <a:bodyPr/>
                    <a:lstStyle/>
                    <a:p>
                      <a:r>
                        <a:rPr lang="en-US" sz="1800" dirty="0" smtClean="0"/>
                        <a:t>Proposed Date</a:t>
                      </a:r>
                      <a:endParaRPr lang="en-US" sz="1800" dirty="0"/>
                    </a:p>
                  </a:txBody>
                  <a:tcPr/>
                </a:tc>
              </a:tr>
              <a:tr h="434340">
                <a:tc>
                  <a:txBody>
                    <a:bodyPr/>
                    <a:lstStyle/>
                    <a:p>
                      <a:pPr marL="0" marR="0" algn="ctr">
                        <a:lnSpc>
                          <a:spcPct val="115000"/>
                        </a:lnSpc>
                        <a:spcBef>
                          <a:spcPts val="0"/>
                        </a:spcBef>
                        <a:spcAft>
                          <a:spcPts val="0"/>
                        </a:spcAft>
                      </a:pPr>
                      <a:r>
                        <a:rPr lang="en-IN" sz="1800" dirty="0">
                          <a:latin typeface="Times New Roman"/>
                          <a:ea typeface="Calibri"/>
                          <a:cs typeface="Mangal"/>
                        </a:rPr>
                        <a:t>41</a:t>
                      </a:r>
                      <a:endParaRPr lang="en-US" sz="1800" dirty="0">
                        <a:latin typeface="Calibri"/>
                        <a:ea typeface="Calibri"/>
                        <a:cs typeface="Mangal"/>
                      </a:endParaRPr>
                    </a:p>
                  </a:txBody>
                  <a:tcPr marL="68580" marR="68580" marT="0" marB="0"/>
                </a:tc>
                <a:tc rowSpan="9">
                  <a:txBody>
                    <a:bodyPr/>
                    <a:lstStyle/>
                    <a:p>
                      <a:pPr marL="0" marR="0" algn="ctr">
                        <a:lnSpc>
                          <a:spcPct val="115000"/>
                        </a:lnSpc>
                        <a:spcBef>
                          <a:spcPts val="0"/>
                        </a:spcBef>
                        <a:spcAft>
                          <a:spcPts val="0"/>
                        </a:spcAft>
                      </a:pPr>
                      <a:endParaRPr lang="en-IN" sz="1800" b="1" dirty="0" smtClean="0">
                        <a:latin typeface="Times New Roman"/>
                        <a:ea typeface="Calibri"/>
                        <a:cs typeface="Mangal"/>
                      </a:endParaRPr>
                    </a:p>
                    <a:p>
                      <a:pPr marL="0" marR="0" algn="ctr">
                        <a:lnSpc>
                          <a:spcPct val="115000"/>
                        </a:lnSpc>
                        <a:spcBef>
                          <a:spcPts val="0"/>
                        </a:spcBef>
                        <a:spcAft>
                          <a:spcPts val="0"/>
                        </a:spcAft>
                      </a:pPr>
                      <a:endParaRPr lang="en-IN" sz="1800" b="1" dirty="0" smtClean="0">
                        <a:latin typeface="Times New Roman"/>
                        <a:ea typeface="Calibri"/>
                        <a:cs typeface="Mangal"/>
                      </a:endParaRPr>
                    </a:p>
                    <a:p>
                      <a:pPr marL="0" marR="0" algn="ctr">
                        <a:lnSpc>
                          <a:spcPct val="115000"/>
                        </a:lnSpc>
                        <a:spcBef>
                          <a:spcPts val="0"/>
                        </a:spcBef>
                        <a:spcAft>
                          <a:spcPts val="0"/>
                        </a:spcAft>
                      </a:pPr>
                      <a:endParaRPr lang="en-IN" sz="1800" b="1" dirty="0" smtClean="0">
                        <a:latin typeface="Times New Roman"/>
                        <a:ea typeface="Calibri"/>
                        <a:cs typeface="Mangal"/>
                      </a:endParaRPr>
                    </a:p>
                    <a:p>
                      <a:pPr marL="0" marR="0" algn="ctr">
                        <a:lnSpc>
                          <a:spcPct val="115000"/>
                        </a:lnSpc>
                        <a:spcBef>
                          <a:spcPts val="0"/>
                        </a:spcBef>
                        <a:spcAft>
                          <a:spcPts val="0"/>
                        </a:spcAft>
                      </a:pPr>
                      <a:endParaRPr lang="en-IN" sz="1800" b="1" dirty="0" smtClean="0">
                        <a:latin typeface="Times New Roman"/>
                        <a:ea typeface="Calibri"/>
                        <a:cs typeface="Mangal"/>
                      </a:endParaRPr>
                    </a:p>
                    <a:p>
                      <a:pPr marL="0" marR="0" algn="ctr">
                        <a:lnSpc>
                          <a:spcPct val="115000"/>
                        </a:lnSpc>
                        <a:spcBef>
                          <a:spcPts val="0"/>
                        </a:spcBef>
                        <a:spcAft>
                          <a:spcPts val="0"/>
                        </a:spcAft>
                      </a:pPr>
                      <a:endParaRPr lang="en-IN" sz="1800" b="1" dirty="0" smtClean="0">
                        <a:latin typeface="Times New Roman"/>
                        <a:ea typeface="Calibri"/>
                        <a:cs typeface="Mangal"/>
                      </a:endParaRPr>
                    </a:p>
                    <a:p>
                      <a:pPr marL="0" marR="0" algn="ctr">
                        <a:lnSpc>
                          <a:spcPct val="115000"/>
                        </a:lnSpc>
                        <a:spcBef>
                          <a:spcPts val="0"/>
                        </a:spcBef>
                        <a:spcAft>
                          <a:spcPts val="0"/>
                        </a:spcAft>
                      </a:pPr>
                      <a:endParaRPr lang="en-IN" sz="1800" b="1" dirty="0" smtClean="0">
                        <a:latin typeface="Times New Roman"/>
                        <a:ea typeface="Calibri"/>
                        <a:cs typeface="Mangal"/>
                      </a:endParaRPr>
                    </a:p>
                    <a:p>
                      <a:pPr marL="0" marR="0" algn="ctr">
                        <a:lnSpc>
                          <a:spcPct val="115000"/>
                        </a:lnSpc>
                        <a:spcBef>
                          <a:spcPts val="0"/>
                        </a:spcBef>
                        <a:spcAft>
                          <a:spcPts val="0"/>
                        </a:spcAft>
                      </a:pPr>
                      <a:r>
                        <a:rPr lang="en-IN" sz="1800" b="1" dirty="0" smtClean="0">
                          <a:latin typeface="Times New Roman"/>
                          <a:ea typeface="Calibri"/>
                          <a:cs typeface="Mangal"/>
                        </a:rPr>
                        <a:t>MODULE </a:t>
                      </a:r>
                      <a:r>
                        <a:rPr lang="en-IN" sz="1800" b="1" dirty="0">
                          <a:latin typeface="Times New Roman"/>
                          <a:ea typeface="Calibri"/>
                          <a:cs typeface="Mangal"/>
                        </a:rPr>
                        <a:t>5</a:t>
                      </a:r>
                      <a:endParaRPr lang="en-US" sz="18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800" b="1" dirty="0">
                          <a:latin typeface="Times New Roman"/>
                          <a:ea typeface="Calibri"/>
                          <a:cs typeface="Mangal"/>
                        </a:rPr>
                        <a:t>Interest Rates</a:t>
                      </a:r>
                      <a:endParaRPr lang="en-US" sz="1800" dirty="0">
                        <a:latin typeface="Calibri"/>
                        <a:ea typeface="Calibri"/>
                        <a:cs typeface="Mangal"/>
                      </a:endParaRPr>
                    </a:p>
                  </a:txBody>
                  <a:tcPr marL="68580" marR="68580" marT="0" marB="0"/>
                </a:tc>
                <a:tc>
                  <a:txBody>
                    <a:bodyPr/>
                    <a:lstStyle/>
                    <a:p>
                      <a:endParaRPr lang="en-US" sz="1800" dirty="0"/>
                    </a:p>
                  </a:txBody>
                  <a:tcPr/>
                </a:tc>
              </a:tr>
              <a:tr h="434340">
                <a:tc>
                  <a:txBody>
                    <a:bodyPr/>
                    <a:lstStyle/>
                    <a:p>
                      <a:pPr marL="0" marR="0" algn="ctr">
                        <a:lnSpc>
                          <a:spcPct val="115000"/>
                        </a:lnSpc>
                        <a:spcBef>
                          <a:spcPts val="0"/>
                        </a:spcBef>
                        <a:spcAft>
                          <a:spcPts val="0"/>
                        </a:spcAft>
                      </a:pPr>
                      <a:r>
                        <a:rPr lang="en-IN" sz="1800" dirty="0">
                          <a:latin typeface="Times New Roman"/>
                          <a:ea typeface="Calibri"/>
                          <a:cs typeface="Mangal"/>
                        </a:rPr>
                        <a:t>42</a:t>
                      </a:r>
                      <a:endParaRPr lang="en-US" sz="18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a:ea typeface="Calibri"/>
                          <a:cs typeface="Mangal"/>
                        </a:rPr>
                        <a:t>Theories of interest rates</a:t>
                      </a:r>
                      <a:endParaRPr lang="en-US" sz="1800" dirty="0">
                        <a:latin typeface="Calibri"/>
                        <a:ea typeface="Calibri"/>
                        <a:cs typeface="Mangal"/>
                      </a:endParaRPr>
                    </a:p>
                  </a:txBody>
                  <a:tcPr marL="68580" marR="68580" marT="0" marB="0"/>
                </a:tc>
                <a:tc>
                  <a:txBody>
                    <a:bodyPr/>
                    <a:lstStyle/>
                    <a:p>
                      <a:endParaRPr lang="en-US" sz="1800" dirty="0"/>
                    </a:p>
                  </a:txBody>
                  <a:tcPr/>
                </a:tc>
              </a:tr>
              <a:tr h="434340">
                <a:tc>
                  <a:txBody>
                    <a:bodyPr/>
                    <a:lstStyle/>
                    <a:p>
                      <a:pPr marL="0" marR="0" algn="ctr">
                        <a:lnSpc>
                          <a:spcPct val="115000"/>
                        </a:lnSpc>
                        <a:spcBef>
                          <a:spcPts val="0"/>
                        </a:spcBef>
                        <a:spcAft>
                          <a:spcPts val="0"/>
                        </a:spcAft>
                      </a:pPr>
                      <a:r>
                        <a:rPr lang="en-IN" sz="1800" dirty="0">
                          <a:latin typeface="Times New Roman"/>
                          <a:ea typeface="Calibri"/>
                          <a:cs typeface="Mangal"/>
                        </a:rPr>
                        <a:t>43</a:t>
                      </a:r>
                      <a:endParaRPr lang="en-US" sz="18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a:ea typeface="Calibri"/>
                          <a:cs typeface="Mangal"/>
                        </a:rPr>
                        <a:t>Theories of interest rates</a:t>
                      </a:r>
                      <a:endParaRPr lang="en-US" sz="1800" dirty="0">
                        <a:latin typeface="Calibri"/>
                        <a:ea typeface="Calibri"/>
                        <a:cs typeface="Mangal"/>
                      </a:endParaRPr>
                    </a:p>
                  </a:txBody>
                  <a:tcPr marL="68580" marR="68580" marT="0" marB="0"/>
                </a:tc>
                <a:tc>
                  <a:txBody>
                    <a:bodyPr/>
                    <a:lstStyle/>
                    <a:p>
                      <a:endParaRPr lang="en-US" sz="1800" dirty="0"/>
                    </a:p>
                  </a:txBody>
                  <a:tcPr/>
                </a:tc>
              </a:tr>
              <a:tr h="434340">
                <a:tc>
                  <a:txBody>
                    <a:bodyPr/>
                    <a:lstStyle/>
                    <a:p>
                      <a:pPr marL="0" marR="0" algn="ctr">
                        <a:lnSpc>
                          <a:spcPct val="115000"/>
                        </a:lnSpc>
                        <a:spcBef>
                          <a:spcPts val="0"/>
                        </a:spcBef>
                        <a:spcAft>
                          <a:spcPts val="0"/>
                        </a:spcAft>
                      </a:pPr>
                      <a:r>
                        <a:rPr lang="en-IN" sz="1800" dirty="0">
                          <a:latin typeface="Times New Roman"/>
                          <a:ea typeface="Calibri"/>
                          <a:cs typeface="Mangal"/>
                        </a:rPr>
                        <a:t>44</a:t>
                      </a:r>
                      <a:endParaRPr lang="en-US" sz="18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a:ea typeface="Calibri"/>
                          <a:cs typeface="Mangal"/>
                        </a:rPr>
                        <a:t>Concept of interest rate parity</a:t>
                      </a:r>
                      <a:endParaRPr lang="en-US" sz="1800" dirty="0">
                        <a:latin typeface="Calibri"/>
                        <a:ea typeface="Calibri"/>
                        <a:cs typeface="Mangal"/>
                      </a:endParaRPr>
                    </a:p>
                  </a:txBody>
                  <a:tcPr marL="68580" marR="68580" marT="0" marB="0"/>
                </a:tc>
                <a:tc>
                  <a:txBody>
                    <a:bodyPr/>
                    <a:lstStyle/>
                    <a:p>
                      <a:endParaRPr lang="en-US" sz="1800" dirty="0"/>
                    </a:p>
                  </a:txBody>
                  <a:tcPr/>
                </a:tc>
              </a:tr>
              <a:tr h="434340">
                <a:tc>
                  <a:txBody>
                    <a:bodyPr/>
                    <a:lstStyle/>
                    <a:p>
                      <a:pPr marL="0" marR="0" algn="ctr">
                        <a:lnSpc>
                          <a:spcPct val="115000"/>
                        </a:lnSpc>
                        <a:spcBef>
                          <a:spcPts val="0"/>
                        </a:spcBef>
                        <a:spcAft>
                          <a:spcPts val="0"/>
                        </a:spcAft>
                      </a:pPr>
                      <a:r>
                        <a:rPr lang="en-IN" sz="1800" dirty="0">
                          <a:latin typeface="Times New Roman"/>
                          <a:ea typeface="Calibri"/>
                          <a:cs typeface="Mangal"/>
                        </a:rPr>
                        <a:t>45</a:t>
                      </a:r>
                      <a:endParaRPr lang="en-US" sz="18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a:ea typeface="Calibri"/>
                          <a:cs typeface="Mangal"/>
                        </a:rPr>
                        <a:t>Concept of interest rate parity</a:t>
                      </a:r>
                      <a:endParaRPr lang="en-US" sz="1800" dirty="0">
                        <a:latin typeface="Calibri"/>
                        <a:ea typeface="Calibri"/>
                        <a:cs typeface="Mangal"/>
                      </a:endParaRPr>
                    </a:p>
                  </a:txBody>
                  <a:tcPr marL="68580" marR="68580" marT="0" marB="0"/>
                </a:tc>
                <a:tc>
                  <a:txBody>
                    <a:bodyPr/>
                    <a:lstStyle/>
                    <a:p>
                      <a:endParaRPr lang="en-US" sz="1800" dirty="0"/>
                    </a:p>
                  </a:txBody>
                  <a:tcPr/>
                </a:tc>
              </a:tr>
              <a:tr h="434340">
                <a:tc>
                  <a:txBody>
                    <a:bodyPr/>
                    <a:lstStyle/>
                    <a:p>
                      <a:pPr marL="0" marR="0" algn="ctr">
                        <a:lnSpc>
                          <a:spcPct val="115000"/>
                        </a:lnSpc>
                        <a:spcBef>
                          <a:spcPts val="0"/>
                        </a:spcBef>
                        <a:spcAft>
                          <a:spcPts val="0"/>
                        </a:spcAft>
                      </a:pPr>
                      <a:r>
                        <a:rPr lang="en-IN" sz="1800" dirty="0">
                          <a:latin typeface="Times New Roman"/>
                          <a:ea typeface="Calibri"/>
                          <a:cs typeface="Mangal"/>
                        </a:rPr>
                        <a:t>46</a:t>
                      </a:r>
                      <a:endParaRPr lang="en-US" sz="18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a:ea typeface="Calibri"/>
                          <a:cs typeface="Mangal"/>
                        </a:rPr>
                        <a:t>Interest rates in India</a:t>
                      </a:r>
                      <a:endParaRPr lang="en-US" sz="1800" dirty="0">
                        <a:latin typeface="Calibri"/>
                        <a:ea typeface="Calibri"/>
                        <a:cs typeface="Mangal"/>
                      </a:endParaRPr>
                    </a:p>
                  </a:txBody>
                  <a:tcPr marL="68580" marR="68580" marT="0" marB="0"/>
                </a:tc>
                <a:tc>
                  <a:txBody>
                    <a:bodyPr/>
                    <a:lstStyle/>
                    <a:p>
                      <a:endParaRPr lang="en-US" sz="1800" dirty="0"/>
                    </a:p>
                  </a:txBody>
                  <a:tcPr/>
                </a:tc>
              </a:tr>
              <a:tr h="434340">
                <a:tc>
                  <a:txBody>
                    <a:bodyPr/>
                    <a:lstStyle/>
                    <a:p>
                      <a:pPr marL="0" marR="0" algn="ctr">
                        <a:lnSpc>
                          <a:spcPct val="115000"/>
                        </a:lnSpc>
                        <a:spcBef>
                          <a:spcPts val="0"/>
                        </a:spcBef>
                        <a:spcAft>
                          <a:spcPts val="0"/>
                        </a:spcAft>
                      </a:pPr>
                      <a:r>
                        <a:rPr lang="en-IN" sz="1800" dirty="0">
                          <a:latin typeface="Times New Roman"/>
                          <a:ea typeface="Calibri"/>
                          <a:cs typeface="Mangal"/>
                        </a:rPr>
                        <a:t>47</a:t>
                      </a:r>
                      <a:endParaRPr lang="en-US" sz="18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a:ea typeface="Calibri"/>
                          <a:cs typeface="Mangal"/>
                        </a:rPr>
                        <a:t>Features- Interest rates in India</a:t>
                      </a:r>
                      <a:endParaRPr lang="en-US" sz="1800" dirty="0">
                        <a:latin typeface="Calibri"/>
                        <a:ea typeface="Calibri"/>
                        <a:cs typeface="Mangal"/>
                      </a:endParaRPr>
                    </a:p>
                  </a:txBody>
                  <a:tcPr marL="68580" marR="68580" marT="0" marB="0"/>
                </a:tc>
                <a:tc>
                  <a:txBody>
                    <a:bodyPr/>
                    <a:lstStyle/>
                    <a:p>
                      <a:endParaRPr lang="en-US" sz="1800" dirty="0"/>
                    </a:p>
                  </a:txBody>
                  <a:tcPr/>
                </a:tc>
              </a:tr>
              <a:tr h="434340">
                <a:tc>
                  <a:txBody>
                    <a:bodyPr/>
                    <a:lstStyle/>
                    <a:p>
                      <a:pPr marL="0" marR="0" algn="ctr">
                        <a:lnSpc>
                          <a:spcPct val="115000"/>
                        </a:lnSpc>
                        <a:spcBef>
                          <a:spcPts val="0"/>
                        </a:spcBef>
                        <a:spcAft>
                          <a:spcPts val="0"/>
                        </a:spcAft>
                      </a:pPr>
                      <a:r>
                        <a:rPr lang="en-IN" sz="1800" dirty="0">
                          <a:latin typeface="Times New Roman"/>
                          <a:ea typeface="Calibri"/>
                          <a:cs typeface="Mangal"/>
                        </a:rPr>
                        <a:t>48</a:t>
                      </a:r>
                      <a:endParaRPr lang="en-US" sz="18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a:ea typeface="Calibri"/>
                          <a:cs typeface="Mangal"/>
                        </a:rPr>
                        <a:t>Current Trends- Interest rates in India</a:t>
                      </a:r>
                      <a:endParaRPr lang="en-US" sz="1800" dirty="0">
                        <a:latin typeface="Calibri"/>
                        <a:ea typeface="Calibri"/>
                        <a:cs typeface="Mangal"/>
                      </a:endParaRPr>
                    </a:p>
                  </a:txBody>
                  <a:tcPr marL="68580" marR="68580" marT="0" marB="0"/>
                </a:tc>
                <a:tc>
                  <a:txBody>
                    <a:bodyPr/>
                    <a:lstStyle/>
                    <a:p>
                      <a:endParaRPr lang="en-US" sz="1800" dirty="0"/>
                    </a:p>
                  </a:txBody>
                  <a:tcPr/>
                </a:tc>
              </a:tr>
              <a:tr h="434340">
                <a:tc>
                  <a:txBody>
                    <a:bodyPr/>
                    <a:lstStyle/>
                    <a:p>
                      <a:pPr marL="0" marR="0" algn="ctr">
                        <a:lnSpc>
                          <a:spcPct val="115000"/>
                        </a:lnSpc>
                        <a:spcBef>
                          <a:spcPts val="0"/>
                        </a:spcBef>
                        <a:spcAft>
                          <a:spcPts val="0"/>
                        </a:spcAft>
                      </a:pPr>
                      <a:r>
                        <a:rPr lang="en-IN" sz="1800" dirty="0">
                          <a:latin typeface="Times New Roman"/>
                          <a:ea typeface="Calibri"/>
                          <a:cs typeface="Mangal"/>
                        </a:rPr>
                        <a:t>49</a:t>
                      </a:r>
                      <a:endParaRPr lang="en-US" sz="18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a:ea typeface="Calibri"/>
                          <a:cs typeface="Mangal"/>
                        </a:rPr>
                        <a:t>Doubt Clearing session</a:t>
                      </a:r>
                      <a:endParaRPr lang="en-US" sz="1800" dirty="0">
                        <a:latin typeface="Calibri"/>
                        <a:ea typeface="Calibri"/>
                        <a:cs typeface="Mangal"/>
                      </a:endParaRPr>
                    </a:p>
                  </a:txBody>
                  <a:tcPr marL="68580" marR="68580" marT="0" marB="0"/>
                </a:tc>
                <a:tc>
                  <a:txBody>
                    <a:bodyPr/>
                    <a:lstStyle/>
                    <a:p>
                      <a:endParaRPr lang="en-US" sz="1800" dirty="0"/>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150</a:t>
            </a:fld>
            <a:endParaRPr lang="en-US"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smtClean="0">
                <a:latin typeface="Times New Roman" pitchFamily="18" charset="0"/>
                <a:cs typeface="Times New Roman" pitchFamily="18" charset="0"/>
              </a:rPr>
              <a:t>MODULE V</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b="1" dirty="0" smtClean="0">
                <a:latin typeface="Times New Roman" pitchFamily="18" charset="0"/>
                <a:cs typeface="Times New Roman" pitchFamily="18" charset="0"/>
              </a:rPr>
              <a:t>Interest Rates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1. Theories of interest rates and concept of interest rate parity.</a:t>
            </a:r>
          </a:p>
          <a:p>
            <a:pPr>
              <a:buNone/>
            </a:pPr>
            <a:r>
              <a:rPr lang="en-US" dirty="0" smtClean="0">
                <a:latin typeface="Times New Roman" pitchFamily="18" charset="0"/>
                <a:cs typeface="Times New Roman" pitchFamily="18" charset="0"/>
              </a:rPr>
              <a:t>2. Interest rates in India – Features and Current Trends</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151</a:t>
            </a:fld>
            <a:endParaRPr lang="en-US"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Theories of interest rates and concept of interest rate parity</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1600" dirty="0" smtClean="0">
                <a:latin typeface="Times New Roman" pitchFamily="18" charset="0"/>
                <a:cs typeface="Times New Roman" pitchFamily="18" charset="0"/>
              </a:rPr>
              <a:t>The time preference theory of interest, also known as the agio theory of interest or the Austrian theory of interest, explains interest rates in terms of people's preference to spend in the present over the future. This theory was developed by economist Irving Fisher in "The Theory of Interest, as Determined by Impatience to Spend Income and Opportunity to Invest It." He described interest as the price of time, and "an index of community’s preference for a dollar of present over a dollar of future income.</a:t>
            </a:r>
          </a:p>
          <a:p>
            <a:pPr marL="514350" indent="-514350">
              <a:buAutoNum type="arabicPeriod"/>
            </a:pPr>
            <a:r>
              <a:rPr lang="en-US" sz="1600" dirty="0" smtClean="0">
                <a:latin typeface="Times New Roman" pitchFamily="18" charset="0"/>
                <a:cs typeface="Times New Roman" pitchFamily="18" charset="0"/>
              </a:rPr>
              <a:t>The time preference theory of interest, also referred to as the agio theory of interest, helps explain the time value of money.</a:t>
            </a:r>
          </a:p>
          <a:p>
            <a:pPr marL="514350" indent="-514350">
              <a:buAutoNum type="arabicPeriod"/>
            </a:pPr>
            <a:r>
              <a:rPr lang="en-US" sz="1600" dirty="0" smtClean="0">
                <a:latin typeface="Times New Roman" pitchFamily="18" charset="0"/>
                <a:cs typeface="Times New Roman" pitchFamily="18" charset="0"/>
              </a:rPr>
              <a:t>This theory argues that people prefer to spend today and save for later, so that interest rates will always be positive - meaning that a dollar today is more valuable than one in the future.</a:t>
            </a:r>
          </a:p>
          <a:p>
            <a:pPr marL="514350" indent="-514350">
              <a:buAutoNum type="arabicPeriod"/>
            </a:pPr>
            <a:r>
              <a:rPr lang="en-US" sz="1600" dirty="0" smtClean="0">
                <a:latin typeface="Times New Roman" pitchFamily="18" charset="0"/>
                <a:cs typeface="Times New Roman" pitchFamily="18" charset="0"/>
              </a:rPr>
              <a:t>Other theories explain interest rates, such as the classical theory, in different terms.</a:t>
            </a:r>
          </a:p>
          <a:p>
            <a:pPr marL="514350" indent="-514350">
              <a:buAutoNum type="arabicPeriod"/>
            </a:pPr>
            <a:r>
              <a:rPr lang="en-US" sz="1600" dirty="0" smtClean="0">
                <a:latin typeface="Times New Roman" pitchFamily="18" charset="0"/>
                <a:cs typeface="Times New Roman" pitchFamily="18" charset="0"/>
              </a:rPr>
              <a:t>How the Time-Preference Theory of Interest Works</a:t>
            </a:r>
          </a:p>
          <a:p>
            <a:pPr marL="514350" indent="-514350">
              <a:buAutoNum type="arabicPeriod"/>
            </a:pPr>
            <a:r>
              <a:rPr lang="en-US" sz="1600" dirty="0" smtClean="0">
                <a:latin typeface="Times New Roman" pitchFamily="18" charset="0"/>
                <a:cs typeface="Times New Roman" pitchFamily="18" charset="0"/>
              </a:rPr>
              <a:t>Other theories, besides the time preference theory of interest, have been developed to explain interest rates. The classical theory explains interest in terms of the supply and demand of capital. Demand for capital is driven by investment and the supply of capital is driven by savings. Interest rates fluctuate, eventually reaching a level at which the supply of capital meets the demand for capital.</a:t>
            </a: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152</a:t>
            </a:fld>
            <a:endParaRPr lang="en-US"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Theories of interest rates and concept of interest rate parity</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Interest rate parity (IRP) is a theory according to which the interest rate differential between two countries is equal to the differential between the forward exchange rate and the spot exchange rate.</a:t>
            </a:r>
          </a:p>
          <a:p>
            <a:pPr marL="514350" indent="-514350">
              <a:buAutoNum type="arabicPeriod"/>
            </a:pPr>
            <a:r>
              <a:rPr lang="en-US" dirty="0" smtClean="0">
                <a:latin typeface="Times New Roman" pitchFamily="18" charset="0"/>
                <a:cs typeface="Times New Roman" pitchFamily="18" charset="0"/>
              </a:rPr>
              <a:t>Interest rate parity is the fundamental equation that governs the relationship between interest rates and currency exchange rates.</a:t>
            </a:r>
          </a:p>
          <a:p>
            <a:pPr marL="514350" indent="-514350">
              <a:buAutoNum type="arabicPeriod"/>
            </a:pPr>
            <a:r>
              <a:rPr lang="en-US" dirty="0" smtClean="0">
                <a:latin typeface="Times New Roman" pitchFamily="18" charset="0"/>
                <a:cs typeface="Times New Roman" pitchFamily="18" charset="0"/>
              </a:rPr>
              <a:t>The basic premise of interest rate parity is that hedged returns from investing in different currencies should be the same, regardless of their interest rates.</a:t>
            </a:r>
          </a:p>
          <a:p>
            <a:pPr marL="514350" indent="-514350">
              <a:buAutoNum type="arabicPeriod"/>
            </a:pPr>
            <a:r>
              <a:rPr lang="en-US" dirty="0" smtClean="0">
                <a:latin typeface="Times New Roman" pitchFamily="18" charset="0"/>
                <a:cs typeface="Times New Roman" pitchFamily="18" charset="0"/>
              </a:rPr>
              <a:t>Parity is used by forex traders to find arbitrage opportunities.</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153</a:t>
            </a:fld>
            <a:endParaRPr lang="en-US"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Interest rates in India – Features and Current Trends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The Reserve Bank of India raised its key repo rate by 50 bps to 4.9% during its June meeting, after May's surprise 40 bps off-cycle hike, surprising markets had forecast a 40 bps rate hike, aiming to ensure inflation remains within target going forward while supporting growth. The board decided to revised upwards its inflation forecast to 6.7 percent for FY 2022-2023 from 5.7 percent. Meanwhile, the central bank maintained its economic growth outlook for FY 2022-2023 at 7.2%. The annual inflation accelerated to 7.79% in April of 2022, the highest since May of 2014, amid surging food prices. The central bank also raised both the standing deposit facility (SDF) rate and the marginal standing facility (MSF) rate and the bank rate by 50 bps to 4.65% and 5.15%, respectively.</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154</a:t>
            </a:fld>
            <a:endParaRPr lang="en-US"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Interest rates in India – Features and Current Trends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In India, interest rate decisions are taken by the Reserve Bank of India's Central Board of Directors. The official interest rate is the benchmark repurchase rate. In 2014, the primary objective of the RBI monetary policy became price stability, giving less importance to government's borrowing, the stability of the rupee exchange rate and the need to protect exports. In February 2015, the government and the central bank agreed to set a consumer inflation target of 4 percent, with a band of plus or minus 2 percentage points, from the financial year ending in March 2017.</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155</a:t>
            </a:fld>
            <a:endParaRPr lang="en-US"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Interest rates in India – Features and Current Trends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India Hikes Repo Rate Again, Raises Inflation Forecast. The Reserve Bank of India raised its key repo rate by 50 bps to 4.9% during its June meeting, after May's surprise 40 bps off-cycle hike, surprising markets had forecast a 40 bps rate hike, aiming to ensure inflation remains within target going forward while supporting growth. The board decided to revised upwards its inflation forecast to 6.7 percent for FY 2022-2023 from 5.7 percent. Meanwhile, the central bank maintained its economic growth outlook for FY 2022-2023 at 7.2%. The annual inflation accelerated to 7.79% in April of 2022, the highest since May of 2014, amid surging food prices. The central bank also raised both the standing deposit facility (SDF) rate and the marginal standing facility (MSF) rate and the bank rate by 50 bps to 4.65% and 5.15%, respectively.</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156</a:t>
            </a:fld>
            <a:endParaRPr lang="en-US"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Interest rates in India – Features and Current Trends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India Unexpectedly Hikes Key Rate to 4.4%The Reserve Bank of India unexpectedly raised its key repo rate by 40bps to 4.4% during an off cycle meeting on May 4th 2022. It is the first rate hike since 2018 as persistent inflation pressures are becoming more acute and there is a risk that inflation remains elevated for too long. The inflation rate in India increased to 6.95% in March, staying above the 2% to 6% tolerance limit of the central bank for a third month in a row and the April reading is also expected to be elevated. Policymakers pledged to remain accommodative while focusing on withdrawal of accommodation to ensure that inflation remains within the target going forward, while supporting growth. The central bank also raised the cash reserve ratio by 50bps to 4.5%.</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157</a:t>
            </a:fld>
            <a:endParaRPr lang="en-US"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Interest rates in India – Features and Current Trends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India Leaves Rates Steady as Expected- </a:t>
            </a:r>
          </a:p>
          <a:p>
            <a:pPr>
              <a:buNone/>
            </a:pPr>
            <a:r>
              <a:rPr lang="en-US" dirty="0" smtClean="0">
                <a:latin typeface="Times New Roman" pitchFamily="18" charset="0"/>
                <a:cs typeface="Times New Roman" pitchFamily="18" charset="0"/>
              </a:rPr>
              <a:t>The Reserve Bank of India kept its benchmark repo rate at a record low of 4 percent during its April meeting, as widely expected, saying it was maintaining an accommodative monetary policy stance to support economic growth, amid inflationary pressure and escalating geopolitical tensions. The reverse repo rate was also kept unchanged at 3.35%. However, policymakers also mentioned they would restore the width of the liquidity adjustment facility to 50 basis points, which is seen as a first step to move away from the ultra-loose monetary policy embraced during the COVID-19 pandemic. The board decided to revised upwards its inflation forecast to 5.7 percent for FY 2022-2023 from 5.3 percent, amid surging commodity prices. Meanwhile, the GDP growth for FY 2022-2023 is seen at 7.2 percent, compared with 7.8 percent previously estimated.</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158</a:t>
            </a:fld>
            <a:endParaRPr lang="en-US"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Explain Theories of interest.</a:t>
            </a:r>
          </a:p>
          <a:p>
            <a:pPr>
              <a:buNone/>
            </a:pPr>
            <a:r>
              <a:rPr lang="en-US" dirty="0" smtClean="0">
                <a:latin typeface="Times New Roman" pitchFamily="18" charset="0"/>
                <a:cs typeface="Times New Roman" pitchFamily="18" charset="0"/>
              </a:rPr>
              <a:t>Q.2. Discuss interest rate in India.</a:t>
            </a:r>
          </a:p>
          <a:p>
            <a:pPr>
              <a:buNone/>
            </a:pPr>
            <a:r>
              <a:rPr lang="en-US" dirty="0" smtClean="0">
                <a:latin typeface="Times New Roman" pitchFamily="18" charset="0"/>
                <a:cs typeface="Times New Roman" pitchFamily="18" charset="0"/>
              </a:rPr>
              <a:t>Q.3. Current trends of Interest Rate in India.</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159</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Organisation Hierarchy</a:t>
            </a:r>
            <a:endParaRPr lang="en-US" b="1" u="sng"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graphicFrame>
        <p:nvGraphicFramePr>
          <p:cNvPr id="8" name="Content Placeholder 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Case Study</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525963"/>
          </a:xfrm>
        </p:spPr>
        <p:txBody>
          <a:bodyPr>
            <a:noAutofit/>
          </a:bodyPr>
          <a:lstStyle/>
          <a:p>
            <a:pPr>
              <a:buNone/>
            </a:pPr>
            <a:r>
              <a:rPr lang="en-US" sz="1400" dirty="0" smtClean="0">
                <a:latin typeface="Times New Roman" pitchFamily="18" charset="0"/>
                <a:cs typeface="Times New Roman" pitchFamily="18" charset="0"/>
              </a:rPr>
              <a:t>‘</a:t>
            </a:r>
            <a:r>
              <a:rPr lang="en-US" sz="1400" dirty="0" err="1" smtClean="0">
                <a:latin typeface="Times New Roman" pitchFamily="18" charset="0"/>
                <a:cs typeface="Times New Roman" pitchFamily="18" charset="0"/>
              </a:rPr>
              <a:t>Dhan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Samudra</a:t>
            </a:r>
            <a:r>
              <a:rPr lang="en-US" sz="1400" dirty="0" smtClean="0">
                <a:latin typeface="Times New Roman" pitchFamily="18" charset="0"/>
                <a:cs typeface="Times New Roman" pitchFamily="18" charset="0"/>
              </a:rPr>
              <a:t>’ is a bank, which needs immediate cash. This has been the situation since the RBI chose to increase the CRR (Cash Reserve Ratio). It is looking for other banks to meet its  cash requirements by borrowing from other banks in the industry. However, it resorts to a  very expensive source of fund. This source of fund has an inverse relationship with other sources of funds like commercial paper and certificates of deposit.</a:t>
            </a:r>
          </a:p>
          <a:p>
            <a:pPr>
              <a:buNone/>
            </a:pPr>
            <a:r>
              <a:rPr lang="en-US" sz="1400" dirty="0" smtClean="0">
                <a:latin typeface="Times New Roman" pitchFamily="18" charset="0"/>
                <a:cs typeface="Times New Roman" pitchFamily="18" charset="0"/>
              </a:rPr>
              <a:t>1. Which financial instrument is highlighted In the above case?</a:t>
            </a:r>
          </a:p>
          <a:p>
            <a:pPr>
              <a:buNone/>
            </a:pPr>
            <a:r>
              <a:rPr lang="en-US" sz="1400" dirty="0" smtClean="0">
                <a:latin typeface="Times New Roman" pitchFamily="18" charset="0"/>
                <a:cs typeface="Times New Roman" pitchFamily="18" charset="0"/>
              </a:rPr>
              <a:t>2. How does increased CRR change the cash requirements by banks?</a:t>
            </a:r>
          </a:p>
          <a:p>
            <a:pPr>
              <a:buNone/>
            </a:pPr>
            <a:r>
              <a:rPr lang="en-US" sz="1400" dirty="0" smtClean="0">
                <a:latin typeface="Times New Roman" pitchFamily="18" charset="0"/>
                <a:cs typeface="Times New Roman" pitchFamily="18" charset="0"/>
              </a:rPr>
              <a:t>3. Why this financial instrument considered an expensive source of finance?</a:t>
            </a:r>
          </a:p>
          <a:p>
            <a:pPr>
              <a:buNone/>
            </a:pPr>
            <a:r>
              <a:rPr lang="en-US" sz="1400" dirty="0" smtClean="0">
                <a:latin typeface="Times New Roman" pitchFamily="18" charset="0"/>
                <a:cs typeface="Times New Roman" pitchFamily="18" charset="0"/>
              </a:rPr>
              <a:t>4. What type of inverse relationship exists between this instrument and  commercial paper or certificates of deposit?</a:t>
            </a:r>
          </a:p>
          <a:p>
            <a:pPr>
              <a:buNone/>
            </a:pPr>
            <a:r>
              <a:rPr lang="en-US" sz="1400" dirty="0" smtClean="0">
                <a:latin typeface="Times New Roman" pitchFamily="18" charset="0"/>
                <a:cs typeface="Times New Roman" pitchFamily="18" charset="0"/>
              </a:rPr>
              <a:t>Answer: </a:t>
            </a:r>
          </a:p>
          <a:p>
            <a:pPr>
              <a:buNone/>
            </a:pPr>
            <a:r>
              <a:rPr lang="en-US" sz="1400" dirty="0" smtClean="0">
                <a:latin typeface="Times New Roman" pitchFamily="18" charset="0"/>
                <a:cs typeface="Times New Roman" pitchFamily="18" charset="0"/>
              </a:rPr>
              <a:t>1. The financial instrument highlighted in the above case is ‘Call Money’.</a:t>
            </a:r>
          </a:p>
          <a:p>
            <a:pPr>
              <a:buNone/>
            </a:pPr>
            <a:r>
              <a:rPr lang="en-US" sz="1400" dirty="0" smtClean="0">
                <a:latin typeface="Times New Roman" pitchFamily="18" charset="0"/>
                <a:cs typeface="Times New Roman" pitchFamily="18" charset="0"/>
              </a:rPr>
              <a:t>2. The increase in CRR (Cash Reserve Ratio) makes a bank keep a definite amount of cash. For example, if CRR is 5% then bank will have to keep 5% of its money as the cash reserve which it will not touch. Thus the ability of the  bank to give loans is reduced thus reducing liquidity in the market.</a:t>
            </a:r>
          </a:p>
          <a:p>
            <a:pPr>
              <a:buNone/>
            </a:pPr>
            <a:r>
              <a:rPr lang="en-US" sz="1400" dirty="0" smtClean="0">
                <a:latin typeface="Times New Roman" pitchFamily="18" charset="0"/>
                <a:cs typeface="Times New Roman" pitchFamily="18" charset="0"/>
              </a:rPr>
              <a:t>3. Call Money is considered an expensive source of finance because it is made  available to the banks at a very short notice. The interest paid by the banks  seeking call money is call rate. The call rate is highly volatile and changes on </a:t>
            </a:r>
          </a:p>
          <a:p>
            <a:pPr>
              <a:buNone/>
            </a:pPr>
            <a:r>
              <a:rPr lang="en-US" sz="1400" dirty="0" smtClean="0">
                <a:latin typeface="Times New Roman" pitchFamily="18" charset="0"/>
                <a:cs typeface="Times New Roman" pitchFamily="18" charset="0"/>
              </a:rPr>
              <a:t>an hourly basis.</a:t>
            </a:r>
          </a:p>
          <a:p>
            <a:pPr>
              <a:buNone/>
            </a:pPr>
            <a:r>
              <a:rPr lang="en-US" sz="1400" dirty="0" smtClean="0">
                <a:latin typeface="Times New Roman" pitchFamily="18" charset="0"/>
                <a:cs typeface="Times New Roman" pitchFamily="18" charset="0"/>
              </a:rPr>
              <a:t>4. The inverse relationship which exists between call money and these instruments is that with the rise in the call money rates these sources become cheaper. So  the banks have the option of raising funds from these sources in a  comparatively cheaper manner.</a:t>
            </a:r>
          </a:p>
          <a:p>
            <a:pPr>
              <a:buNone/>
            </a:pPr>
            <a:endParaRPr lang="en-US" sz="14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160</a:t>
            </a:fld>
            <a:endParaRPr lang="en-US"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8000" dirty="0" smtClean="0">
              <a:latin typeface="Times New Roman" pitchFamily="18" charset="0"/>
              <a:cs typeface="Times New Roman" pitchFamily="18" charset="0"/>
            </a:endParaRPr>
          </a:p>
          <a:p>
            <a:pPr algn="ctr">
              <a:buNone/>
            </a:pPr>
            <a:r>
              <a:rPr lang="en-US" sz="8000" dirty="0" smtClean="0">
                <a:latin typeface="Times New Roman" pitchFamily="18" charset="0"/>
                <a:cs typeface="Times New Roman" pitchFamily="18" charset="0"/>
              </a:rPr>
              <a:t>THANK YOU</a:t>
            </a:r>
            <a:endParaRPr lang="en-US" sz="80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161</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u="sng" dirty="0" smtClean="0">
                <a:latin typeface="Times New Roman" pitchFamily="18" charset="0"/>
                <a:cs typeface="Times New Roman" pitchFamily="18" charset="0"/>
              </a:rPr>
              <a:t>Functional Services - RBI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143000"/>
            <a:ext cx="9144000" cy="4724400"/>
          </a:xfrm>
        </p:spPr>
        <p:txBody>
          <a:bodyPr>
            <a:noAutofit/>
          </a:bodyPr>
          <a:lstStyle/>
          <a:p>
            <a:pPr>
              <a:buNone/>
            </a:pPr>
            <a:r>
              <a:rPr lang="en-US" sz="1600" dirty="0" smtClean="0">
                <a:latin typeface="Times New Roman" pitchFamily="18" charset="0"/>
                <a:cs typeface="Times New Roman" pitchFamily="18" charset="0"/>
              </a:rPr>
              <a:t>Consumer education and protection is an integral component of RBI’s full-service central banking functions. The Consumer Education and Protection Department (CEPD), set up in 2006 as Customer Service Department (CSD), frames policy guidelines for consumer protection and oversees the functioning of the 22 Offices of RBI Ombudsman (ORBIOs) and 30 Consumer Education and Protection Cells (CEPCs). The major functions of CEPD include: </a:t>
            </a:r>
          </a:p>
          <a:p>
            <a:pPr marL="571500" indent="-571500">
              <a:buAutoNum type="romanLcParenBoth"/>
            </a:pPr>
            <a:r>
              <a:rPr lang="en-US" sz="1600" dirty="0" smtClean="0">
                <a:latin typeface="Times New Roman" pitchFamily="18" charset="0"/>
                <a:cs typeface="Times New Roman" pitchFamily="18" charset="0"/>
              </a:rPr>
              <a:t>Administering the Reserve Bank – Integrated Ombudsman Scheme (RB-IOS), 2021, which was formulated by integrating the erstwhile Ombudsman Schemes for banks, Non-Banking Financial Companies (NBFCs) and Non-bank System Participants (NBSPs); </a:t>
            </a:r>
          </a:p>
          <a:p>
            <a:pPr marL="571500" indent="-571500">
              <a:buAutoNum type="romanLcParenBoth"/>
            </a:pPr>
            <a:r>
              <a:rPr lang="en-US" sz="1600" dirty="0" smtClean="0">
                <a:latin typeface="Times New Roman" pitchFamily="18" charset="0"/>
                <a:cs typeface="Times New Roman" pitchFamily="18" charset="0"/>
              </a:rPr>
              <a:t> Handling complaints regarding deficiencies in customer service in banks, received in RBI through the Centralized Public Grievance Redress and Monitoring System (CPGRAMS) portal of Government of India (</a:t>
            </a:r>
            <a:r>
              <a:rPr lang="en-US" sz="1600" dirty="0" err="1" smtClean="0">
                <a:latin typeface="Times New Roman" pitchFamily="18" charset="0"/>
                <a:cs typeface="Times New Roman" pitchFamily="18" charset="0"/>
              </a:rPr>
              <a:t>GoI</a:t>
            </a:r>
            <a:r>
              <a:rPr lang="en-US" sz="1600" dirty="0" smtClean="0">
                <a:latin typeface="Times New Roman" pitchFamily="18" charset="0"/>
                <a:cs typeface="Times New Roman" pitchFamily="18" charset="0"/>
              </a:rPr>
              <a:t>); </a:t>
            </a:r>
          </a:p>
          <a:p>
            <a:pPr marL="571500" indent="-571500">
              <a:buAutoNum type="romanLcParenBoth"/>
            </a:pPr>
            <a:r>
              <a:rPr lang="en-US" sz="1600" dirty="0" smtClean="0">
                <a:latin typeface="Times New Roman" pitchFamily="18" charset="0"/>
                <a:cs typeface="Times New Roman" pitchFamily="18" charset="0"/>
              </a:rPr>
              <a:t>Serving as the Secretariat to the Appellate Authority (AA) under the RB-IOS, 2021; </a:t>
            </a:r>
          </a:p>
          <a:p>
            <a:pPr marL="571500" indent="-571500">
              <a:buAutoNum type="romanLcParenBoth"/>
            </a:pPr>
            <a:r>
              <a:rPr lang="en-US" sz="1600" dirty="0" smtClean="0">
                <a:latin typeface="Times New Roman" pitchFamily="18" charset="0"/>
                <a:cs typeface="Times New Roman" pitchFamily="18" charset="0"/>
              </a:rPr>
              <a:t> Overseeing the grievance redress mechanism in respect of services rendered by various offices/departments of RBI; </a:t>
            </a:r>
          </a:p>
          <a:p>
            <a:pPr marL="571500" indent="-571500">
              <a:buAutoNum type="romanLcParenBoth"/>
            </a:pPr>
            <a:r>
              <a:rPr lang="en-US" sz="1600" dirty="0" smtClean="0">
                <a:latin typeface="Times New Roman" pitchFamily="18" charset="0"/>
                <a:cs typeface="Times New Roman" pitchFamily="18" charset="0"/>
              </a:rPr>
              <a:t>Liaising with banks, Indian Banks’ Association, ORBIOs and the regulatory departments of RBI on matters relating to customer service and grievance redress, and providing policy inputs; </a:t>
            </a:r>
          </a:p>
          <a:p>
            <a:pPr marL="571500" indent="-571500">
              <a:buAutoNum type="romanLcParenBoth"/>
            </a:pPr>
            <a:r>
              <a:rPr lang="en-US" sz="1600" dirty="0" smtClean="0">
                <a:latin typeface="Times New Roman" pitchFamily="18" charset="0"/>
                <a:cs typeface="Times New Roman" pitchFamily="18" charset="0"/>
              </a:rPr>
              <a:t> Creating consumer awareness and disseminating information relating to customer service and grievance redress by banks and RBI; and </a:t>
            </a:r>
          </a:p>
          <a:p>
            <a:pPr marL="571500" indent="-571500">
              <a:buAutoNum type="romanLcParenBoth"/>
            </a:pPr>
            <a:r>
              <a:rPr lang="en-US" sz="1600" dirty="0" smtClean="0">
                <a:latin typeface="Times New Roman" pitchFamily="18" charset="0"/>
                <a:cs typeface="Times New Roman" pitchFamily="18" charset="0"/>
              </a:rPr>
              <a:t> Compiling and publishing the Annual Report of the RB-IOS.</a:t>
            </a: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Policies and Recent Developments- RBI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800" b="1" dirty="0" smtClean="0">
                <a:latin typeface="Times New Roman" pitchFamily="18" charset="0"/>
                <a:cs typeface="Times New Roman" pitchFamily="18" charset="0"/>
              </a:rPr>
              <a:t>Monetary Policy Statement, 2022-23 Resolution of the Monetary Policy Committee (MPC) June 6-8, 2022</a:t>
            </a:r>
            <a:r>
              <a:rPr lang="en-US" sz="1800" dirty="0" smtClean="0">
                <a:latin typeface="Times New Roman" pitchFamily="18" charset="0"/>
                <a:cs typeface="Times New Roman" pitchFamily="18" charset="0"/>
              </a:rPr>
              <a:t>On the basis of an assessment of the current and evolving macroeconomic situation, the Monetary Policy Committee (MPC) at its meeting today (June 8, 2022) decided to:</a:t>
            </a:r>
          </a:p>
          <a:p>
            <a:pPr>
              <a:buNone/>
            </a:pPr>
            <a:r>
              <a:rPr lang="en-US" sz="1800" dirty="0" smtClean="0">
                <a:latin typeface="Times New Roman" pitchFamily="18" charset="0"/>
                <a:cs typeface="Times New Roman" pitchFamily="18" charset="0"/>
              </a:rPr>
              <a:t>Increase the policy repo rate under the liquidity adjustment facility (LAF) by 50 basis points to 4.90 per cent with immediate effect.</a:t>
            </a:r>
          </a:p>
          <a:p>
            <a:pPr>
              <a:buNone/>
            </a:pPr>
            <a:r>
              <a:rPr lang="en-US" sz="1800" dirty="0" smtClean="0">
                <a:latin typeface="Times New Roman" pitchFamily="18" charset="0"/>
                <a:cs typeface="Times New Roman" pitchFamily="18" charset="0"/>
              </a:rPr>
              <a:t>Consequently, the standing deposit facility (SDF) rate stands adjusted to 4.65 per cent and the marginal standing facility (MSF) rate and the Bank Rate to 5.15 per cent.</a:t>
            </a:r>
          </a:p>
          <a:p>
            <a:pPr>
              <a:buNone/>
            </a:pPr>
            <a:r>
              <a:rPr lang="en-US" sz="1800" dirty="0" smtClean="0">
                <a:latin typeface="Times New Roman" pitchFamily="18" charset="0"/>
                <a:cs typeface="Times New Roman" pitchFamily="18" charset="0"/>
              </a:rPr>
              <a:t>The MPC also decided to remain focused on withdrawal of accommodation to ensure that inflation remains within the target going forward, while supporting growth.</a:t>
            </a:r>
          </a:p>
          <a:p>
            <a:pPr>
              <a:buNone/>
            </a:pPr>
            <a:r>
              <a:rPr lang="en-US" sz="1800" dirty="0" smtClean="0">
                <a:latin typeface="Times New Roman" pitchFamily="18" charset="0"/>
                <a:cs typeface="Times New Roman" pitchFamily="18" charset="0"/>
              </a:rPr>
              <a:t>These decisions are in consonance with the objective of achieving the medium-term target for consumer price index (CPI) inflation of 4 per cent within a band of +/- 2 per cent, while supporting growth.</a:t>
            </a:r>
          </a:p>
          <a:p>
            <a:pPr>
              <a:buNone/>
            </a:pPr>
            <a:r>
              <a:rPr lang="en-US" sz="1800" dirty="0" smtClean="0">
                <a:latin typeface="Times New Roman" pitchFamily="18" charset="0"/>
                <a:cs typeface="Times New Roman" pitchFamily="18" charset="0"/>
              </a:rPr>
              <a:t>The main considerations underlying the decision are set out in the statement below</a:t>
            </a: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Policies and Recent Developments- RBI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800" b="1" dirty="0" smtClean="0">
                <a:latin typeface="Times New Roman" pitchFamily="18" charset="0"/>
                <a:cs typeface="Times New Roman" pitchFamily="18" charset="0"/>
              </a:rPr>
              <a:t>Assessment- </a:t>
            </a:r>
            <a:r>
              <a:rPr lang="en-US" sz="1800" dirty="0" smtClean="0">
                <a:latin typeface="Times New Roman" pitchFamily="18" charset="0"/>
                <a:cs typeface="Times New Roman" pitchFamily="18" charset="0"/>
              </a:rPr>
              <a:t>Global Economy</a:t>
            </a:r>
          </a:p>
          <a:p>
            <a:pPr>
              <a:buNone/>
            </a:pPr>
            <a:r>
              <a:rPr lang="en-US" sz="1800" dirty="0" smtClean="0">
                <a:latin typeface="Times New Roman" pitchFamily="18" charset="0"/>
                <a:cs typeface="Times New Roman" pitchFamily="18" charset="0"/>
              </a:rPr>
              <a:t>2. Since the MPC’s meeting in May 2022, the global economy continues to grapple with multi-decadal high inflation and slowing growth, persisting geopolitical tensions and sanctions, elevated prices of crude oil and other commodities and lingering COVID-19 related supply chain bottlenecks. Global financial markets have been roiled by turbulence amidst growing stagflation concerns, leading to a tightening of global financial conditions and risks to the growth outlook and financial stability. Domestic Economy</a:t>
            </a:r>
          </a:p>
          <a:p>
            <a:pPr>
              <a:buNone/>
            </a:pPr>
            <a:r>
              <a:rPr lang="en-US" sz="1800" dirty="0" smtClean="0">
                <a:latin typeface="Times New Roman" pitchFamily="18" charset="0"/>
                <a:cs typeface="Times New Roman" pitchFamily="18" charset="0"/>
              </a:rPr>
              <a:t>3. According to the provisional estimates released by the National Statistical Office (NSO) on May 31, 2022, India’s real gross domestic product (GDP) growth in 2021-22 was 8.7 per cent. This works out to 1.5 per cent above the pre-pandemic level (2019-20). In Q4:2021-22, real GDP growth decelerated to 4.1 per cent from 5.4 per cent in Q3, dragged down mainly by weakness in private consumption on the back of the Omicron wave.</a:t>
            </a:r>
          </a:p>
          <a:p>
            <a:pPr>
              <a:buNone/>
            </a:pPr>
            <a:endParaRPr lang="en-US" sz="18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TEXT/REFERENCE BOOKS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4267200"/>
          </a:xfrm>
        </p:spPr>
        <p:txBody>
          <a:bodyPr>
            <a:noAutofit/>
          </a:bodyPr>
          <a:lstStyle/>
          <a:p>
            <a:pPr lvl="0"/>
            <a:r>
              <a:rPr lang="en-IN" sz="2000" dirty="0" smtClean="0">
                <a:latin typeface="Times New Roman" pitchFamily="18" charset="0"/>
                <a:cs typeface="Times New Roman" pitchFamily="18" charset="0"/>
              </a:rPr>
              <a:t>L M </a:t>
            </a:r>
            <a:r>
              <a:rPr lang="en-IN" sz="2000" dirty="0" err="1" smtClean="0">
                <a:latin typeface="Times New Roman" pitchFamily="18" charset="0"/>
                <a:cs typeface="Times New Roman" pitchFamily="18" charset="0"/>
              </a:rPr>
              <a:t>Bhole</a:t>
            </a:r>
            <a:r>
              <a:rPr lang="en-IN" sz="2000" dirty="0" smtClean="0">
                <a:latin typeface="Times New Roman" pitchFamily="18" charset="0"/>
                <a:cs typeface="Times New Roman" pitchFamily="18" charset="0"/>
              </a:rPr>
              <a:t>, Financial Institutions and Markets - Structure, Growth and innovation, Tata McGraw Hill Publishing Co Ltd, New Delhi.</a:t>
            </a:r>
            <a:endParaRPr lang="en-US" sz="2000" dirty="0" smtClean="0">
              <a:latin typeface="Times New Roman" pitchFamily="18" charset="0"/>
              <a:cs typeface="Times New Roman" pitchFamily="18" charset="0"/>
            </a:endParaRPr>
          </a:p>
          <a:p>
            <a:pPr lvl="0"/>
            <a:r>
              <a:rPr lang="en-IN" sz="2000" dirty="0" err="1" smtClean="0">
                <a:latin typeface="Times New Roman" pitchFamily="18" charset="0"/>
                <a:cs typeface="Times New Roman" pitchFamily="18" charset="0"/>
              </a:rPr>
              <a:t>Baye</a:t>
            </a:r>
            <a:r>
              <a:rPr lang="en-IN" sz="2000" dirty="0" smtClean="0">
                <a:latin typeface="Times New Roman" pitchFamily="18" charset="0"/>
                <a:cs typeface="Times New Roman" pitchFamily="18" charset="0"/>
              </a:rPr>
              <a:t>&amp; Jansen, Money, Banking &amp; Financial Markets – An economic approach, AITBS Publishers &amp; Distributors (</a:t>
            </a:r>
            <a:r>
              <a:rPr lang="en-IN" sz="2000" dirty="0" err="1" smtClean="0">
                <a:latin typeface="Times New Roman" pitchFamily="18" charset="0"/>
                <a:cs typeface="Times New Roman" pitchFamily="18" charset="0"/>
              </a:rPr>
              <a:t>Regd</a:t>
            </a:r>
            <a:r>
              <a:rPr lang="en-IN" sz="2000" dirty="0" smtClean="0">
                <a:latin typeface="Times New Roman" pitchFamily="18" charset="0"/>
                <a:cs typeface="Times New Roman" pitchFamily="18" charset="0"/>
              </a:rPr>
              <a:t>), Delhi.</a:t>
            </a:r>
            <a:endParaRPr lang="en-US" sz="2000" dirty="0" smtClean="0">
              <a:latin typeface="Times New Roman" pitchFamily="18" charset="0"/>
              <a:cs typeface="Times New Roman" pitchFamily="18" charset="0"/>
            </a:endParaRPr>
          </a:p>
          <a:p>
            <a:pPr lvl="0"/>
            <a:r>
              <a:rPr lang="en-IN" sz="2000" dirty="0" smtClean="0">
                <a:latin typeface="Times New Roman" pitchFamily="18" charset="0"/>
                <a:cs typeface="Times New Roman" pitchFamily="18" charset="0"/>
              </a:rPr>
              <a:t>H R </a:t>
            </a:r>
            <a:r>
              <a:rPr lang="en-IN" sz="2000" dirty="0" err="1" smtClean="0">
                <a:latin typeface="Times New Roman" pitchFamily="18" charset="0"/>
                <a:cs typeface="Times New Roman" pitchFamily="18" charset="0"/>
              </a:rPr>
              <a:t>Machiraj</a:t>
            </a:r>
            <a:r>
              <a:rPr lang="en-IN" sz="2000" dirty="0" smtClean="0">
                <a:latin typeface="Times New Roman" pitchFamily="18" charset="0"/>
                <a:cs typeface="Times New Roman" pitchFamily="18" charset="0"/>
              </a:rPr>
              <a:t>, International Financial Markets and India, second edition. New Age International (P) Ltd publishers, New Delhi.</a:t>
            </a:r>
            <a:endParaRPr lang="en-US" sz="2000" dirty="0" smtClean="0">
              <a:latin typeface="Times New Roman" pitchFamily="18" charset="0"/>
              <a:cs typeface="Times New Roman" pitchFamily="18" charset="0"/>
            </a:endParaRPr>
          </a:p>
          <a:p>
            <a:pPr lvl="0"/>
            <a:r>
              <a:rPr lang="en-IN" sz="2000" dirty="0" smtClean="0">
                <a:latin typeface="Times New Roman" pitchFamily="18" charset="0"/>
                <a:cs typeface="Times New Roman" pitchFamily="18" charset="0"/>
              </a:rPr>
              <a:t>John J Murphy, Technical Analysis of the Financial Markets – A comprehensive guide to trading methods and Applications, New York Institute of Finance, Paramus, NJ07652.</a:t>
            </a:r>
            <a:endParaRPr lang="en-US" sz="2000" dirty="0" smtClean="0">
              <a:latin typeface="Times New Roman" pitchFamily="18" charset="0"/>
              <a:cs typeface="Times New Roman" pitchFamily="18" charset="0"/>
            </a:endParaRPr>
          </a:p>
          <a:p>
            <a:pPr lvl="0"/>
            <a:r>
              <a:rPr lang="en-IN" sz="2000" dirty="0" err="1" smtClean="0">
                <a:latin typeface="Times New Roman" pitchFamily="18" charset="0"/>
                <a:cs typeface="Times New Roman" pitchFamily="18" charset="0"/>
              </a:rPr>
              <a:t>Tripathy</a:t>
            </a:r>
            <a:r>
              <a:rPr lang="en-IN" sz="2000" dirty="0" smtClean="0">
                <a:latin typeface="Times New Roman" pitchFamily="18" charset="0"/>
                <a:cs typeface="Times New Roman" pitchFamily="18" charset="0"/>
              </a:rPr>
              <a:t> P N, Financial Services, PHI learning Pvt. Ltd., New Delhi.</a:t>
            </a:r>
            <a:endParaRPr lang="en-US" sz="2000" dirty="0" smtClean="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Policies and Recent Developments- RBI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525963"/>
          </a:xfrm>
        </p:spPr>
        <p:txBody>
          <a:bodyPr>
            <a:noAutofit/>
          </a:bodyPr>
          <a:lstStyle/>
          <a:p>
            <a:pPr>
              <a:buNone/>
            </a:pPr>
            <a:r>
              <a:rPr lang="en-US" sz="1800" dirty="0" smtClean="0">
                <a:latin typeface="Times New Roman" pitchFamily="18" charset="0"/>
                <a:cs typeface="Times New Roman" pitchFamily="18" charset="0"/>
              </a:rPr>
              <a:t>4. Available information for April-May 2022 indicates a broadening of the recovery in economic activity. Urban demand is recovering and rural demand is gradually improving. Merchandise exports posted robust double-digit growth for the fifteenth month in a row during May while non-oil non-gold imports continued to expand at a healthy pace, pointing to recovery of domestic demand.</a:t>
            </a:r>
          </a:p>
          <a:p>
            <a:pPr>
              <a:buNone/>
            </a:pPr>
            <a:r>
              <a:rPr lang="en-US" sz="1800" dirty="0" smtClean="0">
                <a:latin typeface="Times New Roman" pitchFamily="18" charset="0"/>
                <a:cs typeface="Times New Roman" pitchFamily="18" charset="0"/>
              </a:rPr>
              <a:t>5. Overall system liquidity remains in large surplus, with the average daily absorption under the LAF moderating to ₹5.5 lakh crore during May 4 - May 31 from ₹7.4 lakh crore during April 8 - May 3, 2022 in consonance with the policy of gradual withdrawal of accommodation. Money supply (M3) and bank credit from commercial banks rose (y-o-y) by 8.8 per cent and 12.1 per cent, respectively, as on May 20, 2022. India’s foreign exchange reserves were placed at US$ 601.4 billion as on May 27, 2022.</a:t>
            </a:r>
          </a:p>
          <a:p>
            <a:pPr>
              <a:buNone/>
            </a:pPr>
            <a:r>
              <a:rPr lang="en-US" sz="1800" dirty="0" smtClean="0">
                <a:latin typeface="Times New Roman" pitchFamily="18" charset="0"/>
                <a:cs typeface="Times New Roman" pitchFamily="18" charset="0"/>
              </a:rPr>
              <a:t>6. CPI headline inflation rose further from 7.0 per cent in March 2022 to 7.8 per cent in April 2022, reflecting broad-based increase in all its major constituents. </a:t>
            </a:r>
            <a:endParaRPr lang="en-US" sz="18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Policies and Recent Developments- RBI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Food inflation pressures accentuated, led by cereals, milk, fruits, vegetables, spices and prepared meals. Fuel inflation was driven up by a rise in LPG and kerosene prices. Core inflation (i.e., CPI excluding food and fuel) hardened across almost all components, dominated by the transport and communication sub-group.</a:t>
            </a:r>
            <a:endParaRPr lang="en-US" sz="1800" b="1"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7. The tense global geopolitical situation and the consequent elevated commodity prices impart considerable uncertainty to the domestic inflation outlook. The restrictions on wheat exports should improve the domestic supplies but the shortfall in the </a:t>
            </a:r>
            <a:r>
              <a:rPr lang="en-US" sz="1800" dirty="0" err="1" smtClean="0">
                <a:latin typeface="Times New Roman" pitchFamily="18" charset="0"/>
                <a:cs typeface="Times New Roman" pitchFamily="18" charset="0"/>
              </a:rPr>
              <a:t>rabi</a:t>
            </a:r>
            <a:r>
              <a:rPr lang="en-US" sz="1800" dirty="0" smtClean="0">
                <a:latin typeface="Times New Roman" pitchFamily="18" charset="0"/>
                <a:cs typeface="Times New Roman" pitchFamily="18" charset="0"/>
              </a:rPr>
              <a:t> production due to the heat wave could be an offsetting risk. The forecast of a normal south-west monsoon augurs well for the </a:t>
            </a:r>
            <a:r>
              <a:rPr lang="en-US" sz="1800" dirty="0" err="1" smtClean="0">
                <a:latin typeface="Times New Roman" pitchFamily="18" charset="0"/>
                <a:cs typeface="Times New Roman" pitchFamily="18" charset="0"/>
              </a:rPr>
              <a:t>kharif</a:t>
            </a:r>
            <a:r>
              <a:rPr lang="en-US" sz="1800" dirty="0" smtClean="0">
                <a:latin typeface="Times New Roman" pitchFamily="18" charset="0"/>
                <a:cs typeface="Times New Roman" pitchFamily="18" charset="0"/>
              </a:rPr>
              <a:t> agricultural production and the food price outlook</a:t>
            </a:r>
          </a:p>
          <a:p>
            <a:pPr>
              <a:buNone/>
            </a:pPr>
            <a:r>
              <a:rPr lang="en-US" sz="1800" dirty="0" smtClean="0">
                <a:latin typeface="Times New Roman" pitchFamily="18" charset="0"/>
                <a:cs typeface="Times New Roman" pitchFamily="18" charset="0"/>
              </a:rPr>
              <a:t>Edible oil prices remain under pressure on adverse global supply conditions, notwithstanding some recent correction due to the lifting of export ban by a major supplier. Consequent to the recent reduction in excise duties, domestic retail prices of petroleum products have moderated. International crude oil prices, however, remain elevated, with risks of further pass-through to domestic pump prices. </a:t>
            </a:r>
            <a:endParaRPr lang="en-US" sz="18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Policies and Recent Developments- RBI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525963"/>
          </a:xfrm>
        </p:spPr>
        <p:txBody>
          <a:bodyPr>
            <a:noAutofit/>
          </a:bodyPr>
          <a:lstStyle/>
          <a:p>
            <a:pPr>
              <a:buNone/>
            </a:pPr>
            <a:r>
              <a:rPr lang="en-US" sz="1800" dirty="0" smtClean="0">
                <a:latin typeface="Times New Roman" pitchFamily="18" charset="0"/>
                <a:cs typeface="Times New Roman" pitchFamily="18" charset="0"/>
              </a:rPr>
              <a:t>There are also upside risks from revisions in the prices of electricity. Early results from manufacturing, services and infrastructure sector firms polled in the Reserve Bank’s surveys expect further input and output price pressures going forward. Taking into account these factors, and on the assumption of a normal monsoon in 2022 and average crude oil price (Indian basket) of US$ 105 per barrel, inflation is now projected at 6.7 per cent in 2022-23, with Q1 at 7.5 per cent; Q2 at 7.4 per cent; Q3 at 6.2 per cent; and Q4 at 5.8 per cent, with risks evenly balanced .</a:t>
            </a:r>
          </a:p>
          <a:p>
            <a:pPr>
              <a:buNone/>
            </a:pPr>
            <a:r>
              <a:rPr lang="en-US" sz="1800" dirty="0" smtClean="0">
                <a:latin typeface="Times New Roman" pitchFamily="18" charset="0"/>
                <a:cs typeface="Times New Roman" pitchFamily="18" charset="0"/>
              </a:rPr>
              <a:t>8. The recovery in domestic economic activity is gathering strength. Rural consumption should benefit from the likely normal south-west monsoon and the expected improvement in agricultural prospects. A rebound in contact-intensive services is likely to bolster urban consumption, going forward. Investment activity is expected to be supported by improving capacity utilisation, the government’s </a:t>
            </a:r>
            <a:r>
              <a:rPr lang="en-US" sz="1800" dirty="0" err="1" smtClean="0">
                <a:latin typeface="Times New Roman" pitchFamily="18" charset="0"/>
                <a:cs typeface="Times New Roman" pitchFamily="18" charset="0"/>
              </a:rPr>
              <a:t>capex</a:t>
            </a:r>
            <a:r>
              <a:rPr lang="en-US" sz="1800" dirty="0" smtClean="0">
                <a:latin typeface="Times New Roman" pitchFamily="18" charset="0"/>
                <a:cs typeface="Times New Roman" pitchFamily="18" charset="0"/>
              </a:rPr>
              <a:t> push, and strengthening bank credit. Growth of merchandise and services exports is set to sustain the recent buoyancy. Spillovers from prolonged geopolitical tensions, elevated commodity prices, continued supply bottlenecks and tightening global financial conditions nevertheless weigh on the outlook</a:t>
            </a:r>
            <a:endParaRPr lang="en-US" sz="18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Policies and Recent Developments- RBI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839200" cy="4525963"/>
          </a:xfrm>
        </p:spPr>
        <p:txBody>
          <a:bodyPr>
            <a:noAutofit/>
          </a:bodyPr>
          <a:lstStyle/>
          <a:p>
            <a:pPr>
              <a:buNone/>
            </a:pPr>
            <a:r>
              <a:rPr lang="en-US" sz="1800" dirty="0" smtClean="0">
                <a:latin typeface="Times New Roman" pitchFamily="18" charset="0"/>
                <a:cs typeface="Times New Roman" pitchFamily="18" charset="0"/>
              </a:rPr>
              <a:t> Taking all these factors into consideration, the real GDP growth projection for 2022-23 is retained at 7.2 per cent, with Q1 at 16.2 per cent; Q2 at 6.2 per cent; Q3 at 4.1 per cent; and Q4 at 4.0 per cent, with risks broadly balanced.</a:t>
            </a:r>
          </a:p>
          <a:p>
            <a:pPr>
              <a:buNone/>
            </a:pPr>
            <a:r>
              <a:rPr lang="en-US" sz="1800" dirty="0" smtClean="0">
                <a:latin typeface="Times New Roman" pitchFamily="18" charset="0"/>
                <a:cs typeface="Times New Roman" pitchFamily="18" charset="0"/>
              </a:rPr>
              <a:t>9. Inflation risks flagged in the April and May resolutions of the MPC have </a:t>
            </a:r>
            <a:r>
              <a:rPr lang="en-US" sz="1800" dirty="0" err="1" smtClean="0">
                <a:latin typeface="Times New Roman" pitchFamily="18" charset="0"/>
                <a:cs typeface="Times New Roman" pitchFamily="18" charset="0"/>
              </a:rPr>
              <a:t>materialised</a:t>
            </a:r>
            <a:r>
              <a:rPr lang="en-US" sz="1800" dirty="0" smtClean="0">
                <a:latin typeface="Times New Roman" pitchFamily="18" charset="0"/>
                <a:cs typeface="Times New Roman" pitchFamily="18" charset="0"/>
              </a:rPr>
              <a:t>. The projections indicate that inflation is likely to remain above the upper tolerance level of 6 per cent through the first three quarters of 2022-23. Considerable uncertainty surrounds the inflation trajectory due to global growth risks and geopolitical tensions. The supply side measures taken by the government would help to alleviate some cost-push pressures. At the same time, however, the MPC notes that continuing shocks to food inflation could sustain pressures on headline inflation. Persisting inflationary pressures could set in motion second round effects on headline CPI. Hence, there is a need for calibrated monetary policy action to keep inflation expectations anchored and restrain the broadening of price pressures. Accordingly, the MPC decided to increase the policy repo rate by 50 basis points to 4.90 per cent. The MPC also decided to remain focused on withdrawal of accommodation to ensure that inflation remains within the target going forward, while supporting growth.</a:t>
            </a: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Policies and Recent Developments- RBI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10. All members of the MPC – Dr. Shashanka Bhide, Dr. Ashima Goyal, Prof. Jayanth R. Varma, Dr. Rajiv Ranjan, Dr. Michael Debabrata Patra and Shri Shaktikanta Das – unanimously voted to increase the policy repo rate by 50 basis points to 4.90 per cent.</a:t>
            </a:r>
          </a:p>
          <a:p>
            <a:pPr>
              <a:buNone/>
            </a:pPr>
            <a:r>
              <a:rPr lang="en-US" dirty="0" smtClean="0">
                <a:latin typeface="Times New Roman" pitchFamily="18" charset="0"/>
                <a:cs typeface="Times New Roman" pitchFamily="18" charset="0"/>
              </a:rPr>
              <a:t>11. All members, namely, Dr. Shashanka Bhide, Dr. Ashima Goyal, Prof. Jayanth R. Varma, Dr. Rajiv Ranjan, Dr. Michael Debabrata Patra and Shri Shaktikanta Das unanimously voted to remain focused on withdrawal of accommodation to ensure that inflation remains within the target going forward, while supporting growth.</a:t>
            </a:r>
          </a:p>
          <a:p>
            <a:pPr>
              <a:buNone/>
            </a:pPr>
            <a:r>
              <a:rPr lang="en-US" dirty="0" smtClean="0">
                <a:latin typeface="Times New Roman" pitchFamily="18" charset="0"/>
                <a:cs typeface="Times New Roman" pitchFamily="18" charset="0"/>
              </a:rPr>
              <a:t>12. The minutes of the MPC’s meeting will be published on June 22, 2022.</a:t>
            </a:r>
          </a:p>
          <a:p>
            <a:pPr>
              <a:buNone/>
            </a:pPr>
            <a:r>
              <a:rPr lang="en-US" dirty="0" smtClean="0">
                <a:latin typeface="Times New Roman" pitchFamily="18" charset="0"/>
                <a:cs typeface="Times New Roman" pitchFamily="18" charset="0"/>
              </a:rPr>
              <a:t>13. The next meeting of the MPC is scheduled during August 2-4, 2022</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28600" y="1508760"/>
          <a:ext cx="8686800" cy="4282440"/>
        </p:xfrm>
        <a:graphic>
          <a:graphicData uri="http://schemas.openxmlformats.org/drawingml/2006/table">
            <a:tbl>
              <a:tblPr firstRow="1" bandRow="1">
                <a:tableStyleId>{073A0DAA-6AF3-43AB-8588-CEC1D06C72B9}</a:tableStyleId>
              </a:tblPr>
              <a:tblGrid>
                <a:gridCol w="1956486"/>
                <a:gridCol w="6730314"/>
              </a:tblGrid>
              <a:tr h="389257">
                <a:tc>
                  <a:txBody>
                    <a:bodyPr/>
                    <a:lstStyle/>
                    <a:p>
                      <a:pPr algn="ctr"/>
                      <a:r>
                        <a:rPr lang="en-US" sz="1600" dirty="0" smtClean="0">
                          <a:latin typeface="Times New Roman" pitchFamily="18" charset="0"/>
                          <a:cs typeface="Times New Roman" pitchFamily="18" charset="0"/>
                        </a:rPr>
                        <a:t>Points</a:t>
                      </a:r>
                      <a:endParaRPr lang="en-US" sz="1600" dirty="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Sub- points</a:t>
                      </a:r>
                      <a:endParaRPr lang="en-US" sz="1600" dirty="0">
                        <a:latin typeface="Times New Roman" pitchFamily="18" charset="0"/>
                        <a:cs typeface="Times New Roman" pitchFamily="18" charset="0"/>
                      </a:endParaRPr>
                    </a:p>
                  </a:txBody>
                  <a:tcPr/>
                </a:tc>
              </a:tr>
              <a:tr h="1363343">
                <a:tc>
                  <a:txBody>
                    <a:bodyPr/>
                    <a:lstStyle/>
                    <a:p>
                      <a:pPr algn="ctr"/>
                      <a:r>
                        <a:rPr lang="en-US" sz="1600" dirty="0" smtClean="0">
                          <a:latin typeface="Times New Roman" pitchFamily="18" charset="0"/>
                          <a:cs typeface="Times New Roman" pitchFamily="18" charset="0"/>
                        </a:rPr>
                        <a:t>Platform 1.0 Objective</a:t>
                      </a:r>
                      <a:endParaRPr lang="en-US" sz="1600" dirty="0">
                        <a:latin typeface="Times New Roman" pitchFamily="18" charset="0"/>
                        <a:cs typeface="Times New Roman" pitchFamily="18" charset="0"/>
                      </a:endParaRPr>
                    </a:p>
                  </a:txBody>
                  <a:tcPr/>
                </a:tc>
                <a:tc>
                  <a:txBody>
                    <a:bodyPr/>
                    <a:lstStyle/>
                    <a:p>
                      <a:pPr algn="l"/>
                      <a:r>
                        <a:rPr lang="en-US" sz="1600" dirty="0" smtClean="0">
                          <a:latin typeface="Times New Roman" pitchFamily="18" charset="0"/>
                          <a:cs typeface="Times New Roman" pitchFamily="18" charset="0"/>
                        </a:rPr>
                        <a:t>1.1.This memorandum seeks to propose amendments to the regulations pertaining to Institutional Trading Platform (“ITP”) in the SEBI (Issue of Capital and Disclosure Requirements) Regulations, 2018 (“ICDR Regulations”) to make the platform more accessible to companies in view of the evolving start-up ecosystem in the country.</a:t>
                      </a:r>
                      <a:endParaRPr lang="en-US" sz="1600" dirty="0">
                        <a:latin typeface="Times New Roman" pitchFamily="18" charset="0"/>
                        <a:cs typeface="Times New Roman" pitchFamily="18" charset="0"/>
                      </a:endParaRPr>
                    </a:p>
                  </a:txBody>
                  <a:tcPr/>
                </a:tc>
              </a:tr>
              <a:tr h="2438400">
                <a:tc>
                  <a:txBody>
                    <a:bodyPr/>
                    <a:lstStyle/>
                    <a:p>
                      <a:pPr algn="ctr"/>
                      <a:r>
                        <a:rPr lang="en-US" sz="1600" dirty="0" smtClean="0">
                          <a:latin typeface="Times New Roman" pitchFamily="18" charset="0"/>
                          <a:cs typeface="Times New Roman" pitchFamily="18" charset="0"/>
                        </a:rPr>
                        <a:t>2.0 Background, Need for review and the Consultation Process Trading</a:t>
                      </a:r>
                      <a:endParaRPr lang="en-US" sz="1600" dirty="0">
                        <a:latin typeface="Times New Roman" pitchFamily="18" charset="0"/>
                        <a:cs typeface="Times New Roman" pitchFamily="18" charset="0"/>
                      </a:endParaRPr>
                    </a:p>
                  </a:txBody>
                  <a:tcPr/>
                </a:tc>
                <a:tc>
                  <a:txBody>
                    <a:bodyPr/>
                    <a:lstStyle/>
                    <a:p>
                      <a:pPr algn="l"/>
                      <a:r>
                        <a:rPr lang="en-US" sz="1600" dirty="0" smtClean="0">
                          <a:latin typeface="Times New Roman" pitchFamily="18" charset="0"/>
                          <a:cs typeface="Times New Roman" pitchFamily="18" charset="0"/>
                        </a:rPr>
                        <a:t>2.1.The regulatory framework for Institutional Trading Platform (“ITP”) was put in place vide amendments to the SEBI (Issue of Capital and Disclosure Requirements) Regulations, 2009 (“erstwhile ICDR Regulations, 2009”) on August 14, 2015. The framework has been retained in the new SEBI (Issue of Capital and Disclosure Requirements) Regulations, 2018. </a:t>
                      </a:r>
                    </a:p>
                    <a:p>
                      <a:pPr algn="l"/>
                      <a:r>
                        <a:rPr lang="en-US" sz="1600" dirty="0" smtClean="0">
                          <a:latin typeface="Times New Roman" pitchFamily="18" charset="0"/>
                          <a:cs typeface="Times New Roman" pitchFamily="18" charset="0"/>
                        </a:rPr>
                        <a:t>2.2.Considering that the framework failed to gain interest, SEBI came up with certain recommendations to make the platform more accessible, vide Discussion Paper dated July 29, 2016. Since, the market interest in the platform continued to be tepid, no amendment to the ICDR Regulations was carried out. </a:t>
                      </a:r>
                    </a:p>
                    <a:p>
                      <a:pPr algn="l"/>
                      <a:endParaRPr lang="en-US" sz="1600" dirty="0">
                        <a:latin typeface="Times New Roman" pitchFamily="18" charset="0"/>
                        <a:cs typeface="Times New Roman" pitchFamily="18" charset="0"/>
                      </a:endParaRP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dirty="0"/>
          </a:p>
        </p:txBody>
      </p:sp>
      <p:sp>
        <p:nvSpPr>
          <p:cNvPr id="7" name="TextBox 6"/>
          <p:cNvSpPr txBox="1"/>
          <p:nvPr/>
        </p:nvSpPr>
        <p:spPr>
          <a:xfrm>
            <a:off x="1524000" y="685800"/>
            <a:ext cx="184731" cy="369332"/>
          </a:xfrm>
          <a:prstGeom prst="rect">
            <a:avLst/>
          </a:prstGeom>
          <a:noFill/>
        </p:spPr>
        <p:txBody>
          <a:bodyPr wrap="none" rtlCol="0">
            <a:spAutoFit/>
          </a:bodyPr>
          <a:lstStyle/>
          <a:p>
            <a:endParaRPr lang="en-US" dirty="0"/>
          </a:p>
        </p:txBody>
      </p:sp>
      <p:sp>
        <p:nvSpPr>
          <p:cNvPr id="8" name="TextBox 7"/>
          <p:cNvSpPr txBox="1"/>
          <p:nvPr/>
        </p:nvSpPr>
        <p:spPr>
          <a:xfrm>
            <a:off x="609600" y="0"/>
            <a:ext cx="7848600" cy="2123658"/>
          </a:xfrm>
          <a:prstGeom prst="rect">
            <a:avLst/>
          </a:prstGeom>
          <a:noFill/>
        </p:spPr>
        <p:txBody>
          <a:bodyPr wrap="square" rtlCol="0">
            <a:spAutoFit/>
          </a:bodyPr>
          <a:lstStyle/>
          <a:p>
            <a:pPr algn="ctr"/>
            <a:r>
              <a:rPr lang="en-US" sz="4400" b="1" u="sng" dirty="0" smtClean="0">
                <a:latin typeface="Times New Roman" pitchFamily="18" charset="0"/>
                <a:cs typeface="Times New Roman" pitchFamily="18" charset="0"/>
              </a:rPr>
              <a:t>Review of framework for Institutional</a:t>
            </a:r>
          </a:p>
          <a:p>
            <a:pPr algn="ctr"/>
            <a:endParaRPr lang="en-US" sz="4400"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28600" y="152400"/>
          <a:ext cx="8686800" cy="6019800"/>
        </p:xfrm>
        <a:graphic>
          <a:graphicData uri="http://schemas.openxmlformats.org/drawingml/2006/table">
            <a:tbl>
              <a:tblPr firstRow="1" bandRow="1">
                <a:tableStyleId>{073A0DAA-6AF3-43AB-8588-CEC1D06C72B9}</a:tableStyleId>
              </a:tblPr>
              <a:tblGrid>
                <a:gridCol w="1367367"/>
                <a:gridCol w="7319433"/>
              </a:tblGrid>
              <a:tr h="493715">
                <a:tc>
                  <a:txBody>
                    <a:bodyPr/>
                    <a:lstStyle/>
                    <a:p>
                      <a:r>
                        <a:rPr lang="en-US" sz="1600" dirty="0" smtClean="0">
                          <a:latin typeface="Times New Roman" pitchFamily="18" charset="0"/>
                          <a:cs typeface="Times New Roman" pitchFamily="18" charset="0"/>
                        </a:rPr>
                        <a:t>Points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Sub- Points</a:t>
                      </a:r>
                      <a:endParaRPr lang="en-US" sz="1600" dirty="0">
                        <a:latin typeface="Times New Roman" pitchFamily="18" charset="0"/>
                        <a:cs typeface="Times New Roman" pitchFamily="18" charset="0"/>
                      </a:endParaRPr>
                    </a:p>
                  </a:txBody>
                  <a:tcPr/>
                </a:tc>
              </a:tr>
              <a:tr h="55260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2.0 Background, Need for review and the Consultation Process Trading</a:t>
                      </a:r>
                    </a:p>
                    <a:p>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2.3.Lately, there has been a lot of activity in the start-up space in India and interest has been evinced with regard to listing on the ITP by various stakeholders and industry bodies. Thus, in view of the evolving start-up ecosystem and to make the ITP platform more accessible, SEBI constituted a Group on June 12, 2018 to review the ITP framework and identify the areas which require further changes. </a:t>
                      </a:r>
                    </a:p>
                    <a:p>
                      <a:r>
                        <a:rPr lang="en-US" sz="1600" dirty="0" smtClean="0">
                          <a:latin typeface="Times New Roman" pitchFamily="18" charset="0"/>
                          <a:cs typeface="Times New Roman" pitchFamily="18" charset="0"/>
                        </a:rPr>
                        <a:t>2.4.The Group included representatives from the Indian Software Product Industry Round Table (</a:t>
                      </a:r>
                      <a:r>
                        <a:rPr lang="en-US" sz="1600" dirty="0" err="1" smtClean="0">
                          <a:latin typeface="Times New Roman" pitchFamily="18" charset="0"/>
                          <a:cs typeface="Times New Roman" pitchFamily="18" charset="0"/>
                        </a:rPr>
                        <a:t>iSPIRT</a:t>
                      </a:r>
                      <a:r>
                        <a:rPr lang="en-US" sz="1600" dirty="0" smtClean="0">
                          <a:latin typeface="Times New Roman" pitchFamily="18" charset="0"/>
                          <a:cs typeface="Times New Roman" pitchFamily="18" charset="0"/>
                        </a:rPr>
                        <a:t>), The Indus Entrepreneurs (TIE), the Indian Private Equity and Venture Capital Association (IVCA), law firms, merchant bankers, and stock exchanges.</a:t>
                      </a:r>
                    </a:p>
                    <a:p>
                      <a:r>
                        <a:rPr lang="en-US" sz="1600" dirty="0" smtClean="0">
                          <a:latin typeface="Times New Roman" pitchFamily="18" charset="0"/>
                          <a:cs typeface="Times New Roman" pitchFamily="18" charset="0"/>
                        </a:rPr>
                        <a:t>2.5.While reviewing the ITP framework, the Group also held extensive consultations with stakeholders including start-ups, investors, investment bankers, wealth management outfits, etc. The Group submitted its recommendations to SEBI suggesting certain policy changes, which were discussed in the meeting of Primary Market Advisory Committee (PMAC) of SEBI. PMAC has made certain recommendations for amending the existing ITP framework. </a:t>
                      </a:r>
                    </a:p>
                    <a:p>
                      <a:r>
                        <a:rPr lang="en-US" sz="1600" dirty="0" smtClean="0">
                          <a:latin typeface="Times New Roman" pitchFamily="18" charset="0"/>
                          <a:cs typeface="Times New Roman" pitchFamily="18" charset="0"/>
                        </a:rPr>
                        <a:t>2.6.Based on the recommendations of PMAC, a discussion paper outlining the suggestions for amendments to the regulatory framework concerning the ITP was placed on the SEBI website for public comments on October 26, 2018, to be submitted by November 16, 2018. </a:t>
                      </a: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04800" y="228601"/>
          <a:ext cx="8305800" cy="5841999"/>
        </p:xfrm>
        <a:graphic>
          <a:graphicData uri="http://schemas.openxmlformats.org/drawingml/2006/table">
            <a:tbl>
              <a:tblPr firstRow="1" bandRow="1">
                <a:tableStyleId>{073A0DAA-6AF3-43AB-8588-CEC1D06C72B9}</a:tableStyleId>
              </a:tblPr>
              <a:tblGrid>
                <a:gridCol w="1768828"/>
                <a:gridCol w="6536972"/>
              </a:tblGrid>
              <a:tr h="461044">
                <a:tc>
                  <a:txBody>
                    <a:bodyPr/>
                    <a:lstStyle/>
                    <a:p>
                      <a:r>
                        <a:rPr lang="en-US" sz="1600" dirty="0" smtClean="0">
                          <a:latin typeface="Times New Roman" pitchFamily="18" charset="0"/>
                          <a:cs typeface="Times New Roman" pitchFamily="18" charset="0"/>
                        </a:rPr>
                        <a:t>Points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Sub- Points</a:t>
                      </a:r>
                      <a:endParaRPr lang="en-US" sz="1600" dirty="0">
                        <a:latin typeface="Times New Roman" pitchFamily="18" charset="0"/>
                        <a:cs typeface="Times New Roman" pitchFamily="18" charset="0"/>
                      </a:endParaRPr>
                    </a:p>
                  </a:txBody>
                  <a:tcPr/>
                </a:tc>
              </a:tr>
              <a:tr h="22357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2.0 Background, Need for review and the Consultation Process Trading</a:t>
                      </a:r>
                    </a:p>
                    <a:p>
                      <a:endParaRPr lang="en-US"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2.7.Around 60 comments were received from 10 entities / persons. Comments were received from a variety of stakeholders including industry participants, Start-ups, VCFs lawyers, law firms, Lead Managers, NSE etc. The public comments received are placed at Annexure-A.</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2.8. The proposals for amendments to ITP framework, public comments thereon and our recommendations </a:t>
                      </a:r>
                    </a:p>
                    <a:p>
                      <a:endParaRPr lang="en-US" sz="1600" dirty="0">
                        <a:latin typeface="Times New Roman" pitchFamily="18" charset="0"/>
                        <a:cs typeface="Times New Roman" pitchFamily="18" charset="0"/>
                      </a:endParaRPr>
                    </a:p>
                  </a:txBody>
                  <a:tcPr/>
                </a:tc>
              </a:tr>
              <a:tr h="3145206">
                <a:tc>
                  <a:txBody>
                    <a:bodyPr/>
                    <a:lstStyle/>
                    <a:p>
                      <a:r>
                        <a:rPr lang="en-US" sz="1600" dirty="0" smtClean="0">
                          <a:latin typeface="Times New Roman" pitchFamily="18" charset="0"/>
                          <a:cs typeface="Times New Roman" pitchFamily="18" charset="0"/>
                        </a:rPr>
                        <a:t>3.0 Proposals for amendments </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3.1. Name of Chapter X</a:t>
                      </a:r>
                    </a:p>
                    <a:p>
                      <a:r>
                        <a:rPr lang="en-US" sz="1600" dirty="0" smtClean="0">
                          <a:latin typeface="Times New Roman" pitchFamily="18" charset="0"/>
                          <a:cs typeface="Times New Roman" pitchFamily="18" charset="0"/>
                        </a:rPr>
                        <a:t> 3.1.1 Existing provision The framework for ITP is specified under chapter X of ICDR Regulations which is named as ‘Institutional Trading Platform’.</a:t>
                      </a:r>
                    </a:p>
                    <a:p>
                      <a:r>
                        <a:rPr lang="en-US" sz="1600" dirty="0" smtClean="0">
                          <a:latin typeface="Times New Roman" pitchFamily="18" charset="0"/>
                          <a:cs typeface="Times New Roman" pitchFamily="18" charset="0"/>
                        </a:rPr>
                        <a:t> 3.1.2 Proposal in the discussion paper The said chapter may be renamed as ‘Innovators Growth Platform’. </a:t>
                      </a:r>
                    </a:p>
                    <a:p>
                      <a:r>
                        <a:rPr lang="en-US" sz="1600" dirty="0" smtClean="0">
                          <a:latin typeface="Times New Roman" pitchFamily="18" charset="0"/>
                          <a:cs typeface="Times New Roman" pitchFamily="18" charset="0"/>
                        </a:rPr>
                        <a:t>3.1.3 Significant Comments: Comments have been received in favour of the proposal. </a:t>
                      </a:r>
                    </a:p>
                    <a:p>
                      <a:r>
                        <a:rPr lang="en-US" sz="1600" dirty="0" smtClean="0">
                          <a:latin typeface="Times New Roman" pitchFamily="18" charset="0"/>
                          <a:cs typeface="Times New Roman" pitchFamily="18" charset="0"/>
                        </a:rPr>
                        <a:t>3.1.4 Recommendation Considering that listing on the said platform is open for new age companies, the platform may be renamed as “Innovators Growth Platform”.</a:t>
                      </a:r>
                      <a:endParaRPr lang="en-US" sz="1600" dirty="0">
                        <a:latin typeface="Times New Roman" pitchFamily="18" charset="0"/>
                        <a:cs typeface="Times New Roman" pitchFamily="18" charset="0"/>
                      </a:endParaRP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04800" y="228600"/>
          <a:ext cx="8534400" cy="6005732"/>
        </p:xfrm>
        <a:graphic>
          <a:graphicData uri="http://schemas.openxmlformats.org/drawingml/2006/table">
            <a:tbl>
              <a:tblPr firstRow="1" bandRow="1">
                <a:tableStyleId>{073A0DAA-6AF3-43AB-8588-CEC1D06C72B9}</a:tableStyleId>
              </a:tblPr>
              <a:tblGrid>
                <a:gridCol w="2133600"/>
                <a:gridCol w="6400800"/>
              </a:tblGrid>
              <a:tr h="554539">
                <a:tc>
                  <a:txBody>
                    <a:bodyPr/>
                    <a:lstStyle/>
                    <a:p>
                      <a:r>
                        <a:rPr lang="en-US" sz="1800" dirty="0" smtClean="0">
                          <a:latin typeface="Times New Roman" pitchFamily="18" charset="0"/>
                          <a:cs typeface="Times New Roman" pitchFamily="18" charset="0"/>
                        </a:rPr>
                        <a:t>Points</a:t>
                      </a:r>
                      <a:endParaRPr lang="en-US"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Sub- Points</a:t>
                      </a:r>
                      <a:endParaRPr lang="en-US" sz="1800" dirty="0">
                        <a:latin typeface="Times New Roman" pitchFamily="18" charset="0"/>
                        <a:cs typeface="Times New Roman" pitchFamily="18" charset="0"/>
                      </a:endParaRPr>
                    </a:p>
                  </a:txBody>
                  <a:tcPr/>
                </a:tc>
              </a:tr>
              <a:tr h="5451193">
                <a:tc>
                  <a:txBody>
                    <a:bodyPr/>
                    <a:lstStyle/>
                    <a:p>
                      <a:r>
                        <a:rPr lang="en-US" sz="1800" dirty="0" smtClean="0">
                          <a:latin typeface="Times New Roman" pitchFamily="18" charset="0"/>
                          <a:cs typeface="Times New Roman" pitchFamily="18" charset="0"/>
                        </a:rPr>
                        <a:t>3.2.Prior-holding by QIBs</a:t>
                      </a:r>
                      <a:endParaRPr lang="en-US"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3.2.1 Existing provision Regulation 283(1) of ICDR Regulations stipulates a minimum level of prior holding by the Qualified Institutional Buyers (“QIBs”) in the pre-issue capital of companies seeking to list on ITP, i.e. at least 25% in technology related companies under Regulation 283(1)(a) and 50% in other companies under Regulation 283(1)(b). </a:t>
                      </a:r>
                    </a:p>
                    <a:p>
                      <a:r>
                        <a:rPr lang="en-US" sz="1800" dirty="0" smtClean="0">
                          <a:latin typeface="Times New Roman" pitchFamily="18" charset="0"/>
                          <a:cs typeface="Times New Roman" pitchFamily="18" charset="0"/>
                        </a:rPr>
                        <a:t>3.2.2 Proposal in the discussion paper A. IGP has been designed with a view to facilitate listing of new age start-ups in sectors like e-commerce, data analytics, bio-technology and other startups. Hence, companies mentioned in Regulation 283(1)(a) of the ICDR Regulations shall be eligible to list on the IGP. Accordingly, it is proposed to delete Regulation 283(1)(b) which provides that any issuer in which at least fifty per cent of the pre-issue capital is held by qualified institutional buyers shall be eligible for listing on the institutional trading platform</a:t>
                      </a:r>
                      <a:endParaRPr lang="en-US" sz="1800" dirty="0">
                        <a:latin typeface="Times New Roman" pitchFamily="18" charset="0"/>
                        <a:cs typeface="Times New Roman" pitchFamily="18" charset="0"/>
                      </a:endParaRP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04800" y="304801"/>
          <a:ext cx="8382000" cy="5791200"/>
        </p:xfrm>
        <a:graphic>
          <a:graphicData uri="http://schemas.openxmlformats.org/drawingml/2006/table">
            <a:tbl>
              <a:tblPr firstRow="1" bandRow="1">
                <a:tableStyleId>{073A0DAA-6AF3-43AB-8588-CEC1D06C72B9}</a:tableStyleId>
              </a:tblPr>
              <a:tblGrid>
                <a:gridCol w="1768679"/>
                <a:gridCol w="6613321"/>
              </a:tblGrid>
              <a:tr h="455689">
                <a:tc>
                  <a:txBody>
                    <a:bodyPr/>
                    <a:lstStyle/>
                    <a:p>
                      <a:r>
                        <a:rPr lang="en-US" sz="1600" dirty="0" smtClean="0">
                          <a:latin typeface="Times New Roman" pitchFamily="18" charset="0"/>
                          <a:cs typeface="Times New Roman" pitchFamily="18" charset="0"/>
                        </a:rPr>
                        <a:t>Points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Sub- Points</a:t>
                      </a:r>
                      <a:endParaRPr lang="en-US" sz="1600" dirty="0">
                        <a:latin typeface="Times New Roman" pitchFamily="18" charset="0"/>
                        <a:cs typeface="Times New Roman" pitchFamily="18" charset="0"/>
                      </a:endParaRPr>
                    </a:p>
                  </a:txBody>
                  <a:tcPr/>
                </a:tc>
              </a:tr>
              <a:tr h="53355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3.2.Prior-holding by QIBs</a:t>
                      </a:r>
                    </a:p>
                    <a:p>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B. In order to be eligible for listing on the IGP: </a:t>
                      </a:r>
                    </a:p>
                    <a:p>
                      <a:pPr marL="342900" indent="-342900">
                        <a:buAutoNum type="alphaLcParenBoth"/>
                      </a:pPr>
                      <a:r>
                        <a:rPr lang="en-US" sz="1600" dirty="0" smtClean="0">
                          <a:latin typeface="Times New Roman" pitchFamily="18" charset="0"/>
                          <a:cs typeface="Times New Roman" pitchFamily="18" charset="0"/>
                        </a:rPr>
                        <a:t>The issuer shall be a company which is intensive in the use of technology, information technology, intellectual property, data analytics, bio-technology or nano-technology to provide products, services or business platforms with substantial value. </a:t>
                      </a:r>
                    </a:p>
                    <a:p>
                      <a:pPr marL="342900" indent="-342900">
                        <a:buAutoNum type="alphaLcParenBoth"/>
                      </a:pPr>
                      <a:r>
                        <a:rPr lang="en-US" sz="1600" dirty="0" smtClean="0">
                          <a:latin typeface="Times New Roman" pitchFamily="18" charset="0"/>
                          <a:cs typeface="Times New Roman" pitchFamily="18" charset="0"/>
                        </a:rPr>
                        <a:t>25% of the pre-issue capital, of the Issuer Company for at least a period of 2 years, should have been held by: I. Qualified Institutional Buyers II. Family trust with net-worth of more than five hundred crore rupees, as per the last audited financial statements III. The following regulated entities:</a:t>
                      </a:r>
                    </a:p>
                    <a:p>
                      <a:pPr marL="342900" indent="-342900">
                        <a:buNone/>
                      </a:pPr>
                      <a:r>
                        <a:rPr lang="en-US" sz="1600" dirty="0" smtClean="0">
                          <a:latin typeface="Times New Roman" pitchFamily="18" charset="0"/>
                          <a:cs typeface="Times New Roman" pitchFamily="18" charset="0"/>
                        </a:rPr>
                        <a:t>      I .Category III Foreign Portfolio Investor;</a:t>
                      </a:r>
                    </a:p>
                    <a:p>
                      <a:pPr marL="342900" indent="-342900">
                        <a:buNone/>
                      </a:pPr>
                      <a:r>
                        <a:rPr lang="en-US" sz="1600" dirty="0" smtClean="0">
                          <a:latin typeface="Times New Roman" pitchFamily="18" charset="0"/>
                          <a:cs typeface="Times New Roman" pitchFamily="18" charset="0"/>
                        </a:rPr>
                        <a:t>      ii. An entity meeting all the following criteria: a. It is a pooled investment fund with minimum assets under management of USD 150 million; the proposals under paragraph</a:t>
                      </a:r>
                    </a:p>
                    <a:p>
                      <a:pPr marL="342900" indent="-342900">
                        <a:buNone/>
                      </a:pPr>
                      <a:r>
                        <a:rPr lang="en-US" sz="1600" dirty="0" smtClean="0">
                          <a:latin typeface="Times New Roman" pitchFamily="18" charset="0"/>
                          <a:cs typeface="Times New Roman" pitchFamily="18" charset="0"/>
                        </a:rPr>
                        <a:t> 3.1-3.11 and authorize the Chairman to amend the Regulations and take consequential and incidental steps to give effect to the decisions of the Board.</a:t>
                      </a:r>
                      <a:endParaRPr lang="en-US" sz="1600" dirty="0">
                        <a:latin typeface="Times New Roman" pitchFamily="18" charset="0"/>
                        <a:cs typeface="Times New Roman" pitchFamily="18" charset="0"/>
                      </a:endParaRP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LECTURE PLANNER</a:t>
            </a:r>
            <a:endParaRPr lang="en-US"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381000" y="1600200"/>
          <a:ext cx="8229600" cy="4459224"/>
        </p:xfrm>
        <a:graphic>
          <a:graphicData uri="http://schemas.openxmlformats.org/drawingml/2006/table">
            <a:tbl>
              <a:tblPr firstRow="1" bandRow="1">
                <a:tableStyleId>{073A0DAA-6AF3-43AB-8588-CEC1D06C72B9}</a:tableStyleId>
              </a:tblPr>
              <a:tblGrid>
                <a:gridCol w="609600"/>
                <a:gridCol w="1066800"/>
                <a:gridCol w="4495800"/>
                <a:gridCol w="2057400"/>
              </a:tblGrid>
              <a:tr h="370840">
                <a:tc>
                  <a:txBody>
                    <a:bodyPr/>
                    <a:lstStyle/>
                    <a:p>
                      <a:pPr marL="0" marR="0" algn="ctr">
                        <a:lnSpc>
                          <a:spcPct val="115000"/>
                        </a:lnSpc>
                        <a:spcBef>
                          <a:spcPts val="0"/>
                        </a:spcBef>
                        <a:spcAft>
                          <a:spcPts val="0"/>
                        </a:spcAft>
                      </a:pPr>
                      <a:r>
                        <a:rPr lang="en-IN" sz="1600" dirty="0" smtClean="0">
                          <a:latin typeface="Times New Roman" pitchFamily="18" charset="0"/>
                          <a:cs typeface="Times New Roman" pitchFamily="18" charset="0"/>
                        </a:rPr>
                        <a:t>S . No.</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dirty="0" smtClean="0">
                          <a:latin typeface="Times New Roman" pitchFamily="18" charset="0"/>
                          <a:ea typeface="Calibri"/>
                          <a:cs typeface="Times New Roman" pitchFamily="18" charset="0"/>
                        </a:rPr>
                        <a:t>Module</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Topic</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Proposed Date of Lecture</a:t>
                      </a:r>
                      <a:endParaRPr lang="en-US" sz="1600">
                        <a:latin typeface="Times New Roman" pitchFamily="18" charset="0"/>
                        <a:ea typeface="Calibri"/>
                        <a:cs typeface="Times New Roman" pitchFamily="18" charset="0"/>
                      </a:endParaRPr>
                    </a:p>
                  </a:txBody>
                  <a:tcPr marL="68580" marR="68580" marT="0" marB="0"/>
                </a:tc>
              </a:tr>
              <a:tr h="370840">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1</a:t>
                      </a:r>
                      <a:endParaRPr lang="en-US" sz="1600">
                        <a:latin typeface="Times New Roman" pitchFamily="18" charset="0"/>
                        <a:ea typeface="Calibri"/>
                        <a:cs typeface="Times New Roman" pitchFamily="18" charset="0"/>
                      </a:endParaRPr>
                    </a:p>
                  </a:txBody>
                  <a:tcPr marL="68580" marR="68580" marT="0" marB="0"/>
                </a:tc>
                <a:tc rowSpan="10">
                  <a:txBody>
                    <a:bodyPr/>
                    <a:lstStyle/>
                    <a:p>
                      <a:pPr marL="0" marR="0" algn="ctr">
                        <a:lnSpc>
                          <a:spcPct val="115000"/>
                        </a:lnSpc>
                        <a:spcBef>
                          <a:spcPts val="0"/>
                        </a:spcBef>
                        <a:spcAft>
                          <a:spcPts val="0"/>
                        </a:spcAft>
                      </a:pPr>
                      <a:endParaRPr lang="fr-FR" sz="1600" dirty="0" smtClean="0">
                        <a:latin typeface="Times New Roman" pitchFamily="18" charset="0"/>
                        <a:cs typeface="Times New Roman" pitchFamily="18" charset="0"/>
                      </a:endParaRPr>
                    </a:p>
                    <a:p>
                      <a:pPr marL="0" marR="0" algn="ctr">
                        <a:lnSpc>
                          <a:spcPct val="115000"/>
                        </a:lnSpc>
                        <a:spcBef>
                          <a:spcPts val="0"/>
                        </a:spcBef>
                        <a:spcAft>
                          <a:spcPts val="0"/>
                        </a:spcAft>
                      </a:pPr>
                      <a:endParaRPr lang="fr-FR" sz="1600" dirty="0" smtClean="0">
                        <a:latin typeface="Times New Roman" pitchFamily="18" charset="0"/>
                        <a:cs typeface="Times New Roman" pitchFamily="18" charset="0"/>
                      </a:endParaRPr>
                    </a:p>
                    <a:p>
                      <a:pPr marL="0" marR="0" algn="ctr">
                        <a:lnSpc>
                          <a:spcPct val="115000"/>
                        </a:lnSpc>
                        <a:spcBef>
                          <a:spcPts val="0"/>
                        </a:spcBef>
                        <a:spcAft>
                          <a:spcPts val="0"/>
                        </a:spcAft>
                      </a:pPr>
                      <a:endParaRPr lang="fr-FR" sz="1600" dirty="0" smtClean="0">
                        <a:latin typeface="Times New Roman" pitchFamily="18" charset="0"/>
                        <a:cs typeface="Times New Roman" pitchFamily="18" charset="0"/>
                      </a:endParaRPr>
                    </a:p>
                    <a:p>
                      <a:pPr marL="0" marR="0" algn="ctr">
                        <a:lnSpc>
                          <a:spcPct val="115000"/>
                        </a:lnSpc>
                        <a:spcBef>
                          <a:spcPts val="0"/>
                        </a:spcBef>
                        <a:spcAft>
                          <a:spcPts val="0"/>
                        </a:spcAft>
                      </a:pPr>
                      <a:endParaRPr lang="fr-FR" sz="1600" dirty="0" smtClean="0">
                        <a:latin typeface="Times New Roman" pitchFamily="18" charset="0"/>
                        <a:cs typeface="Times New Roman" pitchFamily="18" charset="0"/>
                      </a:endParaRPr>
                    </a:p>
                    <a:p>
                      <a:pPr marL="0" marR="0" algn="ctr">
                        <a:lnSpc>
                          <a:spcPct val="115000"/>
                        </a:lnSpc>
                        <a:spcBef>
                          <a:spcPts val="0"/>
                        </a:spcBef>
                        <a:spcAft>
                          <a:spcPts val="0"/>
                        </a:spcAft>
                      </a:pPr>
                      <a:endParaRPr lang="fr-FR" sz="1600" dirty="0" smtClean="0">
                        <a:latin typeface="Times New Roman" pitchFamily="18" charset="0"/>
                        <a:cs typeface="Times New Roman" pitchFamily="18" charset="0"/>
                      </a:endParaRPr>
                    </a:p>
                    <a:p>
                      <a:pPr marL="0" marR="0" algn="ctr">
                        <a:lnSpc>
                          <a:spcPct val="115000"/>
                        </a:lnSpc>
                        <a:spcBef>
                          <a:spcPts val="0"/>
                        </a:spcBef>
                        <a:spcAft>
                          <a:spcPts val="0"/>
                        </a:spcAft>
                      </a:pPr>
                      <a:r>
                        <a:rPr lang="fr-FR" sz="1600" dirty="0" smtClean="0">
                          <a:latin typeface="Times New Roman" pitchFamily="18" charset="0"/>
                          <a:cs typeface="Times New Roman" pitchFamily="18" charset="0"/>
                        </a:rPr>
                        <a:t>MODULE</a:t>
                      </a:r>
                    </a:p>
                    <a:p>
                      <a:pPr marL="0" marR="0" algn="ctr">
                        <a:lnSpc>
                          <a:spcPct val="115000"/>
                        </a:lnSpc>
                        <a:spcBef>
                          <a:spcPts val="0"/>
                        </a:spcBef>
                        <a:spcAft>
                          <a:spcPts val="0"/>
                        </a:spcAft>
                      </a:pPr>
                      <a:r>
                        <a:rPr lang="fr-FR" sz="1600" dirty="0" smtClean="0">
                          <a:latin typeface="Times New Roman" pitchFamily="18" charset="0"/>
                          <a:cs typeface="Times New Roman" pitchFamily="18" charset="0"/>
                        </a:rPr>
                        <a:t>I</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fr-FR" sz="1600">
                          <a:latin typeface="Times New Roman" pitchFamily="18" charset="0"/>
                          <a:cs typeface="Times New Roman" pitchFamily="18" charset="0"/>
                        </a:rPr>
                        <a:t>Conceptual &amp; Institutional Framework</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16th Aug 2022</a:t>
                      </a:r>
                      <a:endParaRPr lang="en-US" sz="1600">
                        <a:latin typeface="Times New Roman" pitchFamily="18" charset="0"/>
                        <a:ea typeface="Calibri"/>
                        <a:cs typeface="Times New Roman" pitchFamily="18" charset="0"/>
                      </a:endParaRPr>
                    </a:p>
                  </a:txBody>
                  <a:tcPr marL="68580" marR="68580" marT="0" marB="0"/>
                </a:tc>
              </a:tr>
              <a:tr h="370840">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2</a:t>
                      </a:r>
                      <a:endParaRPr lang="en-US" sz="16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Financial Market in India- An Overview.</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a:latin typeface="Times New Roman" pitchFamily="18" charset="0"/>
                        <a:ea typeface="Calibri"/>
                        <a:cs typeface="Times New Roman" pitchFamily="18" charset="0"/>
                      </a:endParaRPr>
                    </a:p>
                  </a:txBody>
                  <a:tcPr marL="68580" marR="68580" marT="0" marB="0"/>
                </a:tc>
              </a:tr>
              <a:tr h="370840">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3</a:t>
                      </a:r>
                      <a:endParaRPr lang="en-US" sz="16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RBI</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a:latin typeface="Times New Roman" pitchFamily="18" charset="0"/>
                        <a:ea typeface="Calibri"/>
                        <a:cs typeface="Times New Roman" pitchFamily="18" charset="0"/>
                      </a:endParaRPr>
                    </a:p>
                  </a:txBody>
                  <a:tcPr marL="68580" marR="68580" marT="0" marB="0"/>
                </a:tc>
              </a:tr>
              <a:tr h="370840">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4</a:t>
                      </a:r>
                      <a:endParaRPr lang="en-US" sz="16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RBI-its role</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a:latin typeface="Times New Roman" pitchFamily="18" charset="0"/>
                        <a:ea typeface="Calibri"/>
                        <a:cs typeface="Times New Roman" pitchFamily="18" charset="0"/>
                      </a:endParaRPr>
                    </a:p>
                  </a:txBody>
                  <a:tcPr marL="68580" marR="68580" marT="0" marB="0"/>
                </a:tc>
              </a:tr>
              <a:tr h="370840">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5</a:t>
                      </a:r>
                      <a:endParaRPr lang="en-US" sz="16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RBI- functional services</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a:latin typeface="Times New Roman" pitchFamily="18" charset="0"/>
                        <a:ea typeface="Calibri"/>
                        <a:cs typeface="Times New Roman" pitchFamily="18" charset="0"/>
                      </a:endParaRPr>
                    </a:p>
                  </a:txBody>
                  <a:tcPr marL="68580" marR="68580" marT="0" marB="0"/>
                </a:tc>
              </a:tr>
              <a:tr h="370840">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6</a:t>
                      </a:r>
                      <a:endParaRPr lang="en-US" sz="16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Policies and Recent developments</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a:latin typeface="Times New Roman" pitchFamily="18" charset="0"/>
                        <a:ea typeface="Calibri"/>
                        <a:cs typeface="Times New Roman" pitchFamily="18" charset="0"/>
                      </a:endParaRPr>
                    </a:p>
                  </a:txBody>
                  <a:tcPr marL="68580" marR="68580" marT="0" marB="0"/>
                </a:tc>
              </a:tr>
              <a:tr h="370840">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7</a:t>
                      </a:r>
                      <a:endParaRPr lang="en-US" sz="16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dirty="0">
                          <a:latin typeface="Times New Roman" pitchFamily="18" charset="0"/>
                          <a:cs typeface="Times New Roman" pitchFamily="18" charset="0"/>
                        </a:rPr>
                        <a:t>SEBI as the institutional framework and its linking governance from Company’s Act 1956</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a:latin typeface="Times New Roman" pitchFamily="18" charset="0"/>
                        <a:ea typeface="Calibri"/>
                        <a:cs typeface="Times New Roman" pitchFamily="18" charset="0"/>
                      </a:endParaRPr>
                    </a:p>
                  </a:txBody>
                  <a:tcPr marL="68580" marR="68580" marT="0" marB="0"/>
                </a:tc>
              </a:tr>
              <a:tr h="370840">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8</a:t>
                      </a:r>
                      <a:endParaRPr lang="en-US" sz="16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Securities contracts (Regulations) Act 1956</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a:latin typeface="Times New Roman" pitchFamily="18" charset="0"/>
                        <a:ea typeface="Calibri"/>
                        <a:cs typeface="Times New Roman" pitchFamily="18" charset="0"/>
                      </a:endParaRPr>
                    </a:p>
                  </a:txBody>
                  <a:tcPr marL="68580" marR="68580" marT="0" marB="0"/>
                </a:tc>
              </a:tr>
              <a:tr h="370840">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9</a:t>
                      </a:r>
                      <a:endParaRPr lang="en-US" sz="16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Capital issues (Control) Act 1947</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a:latin typeface="Times New Roman" pitchFamily="18" charset="0"/>
                        <a:ea typeface="Calibri"/>
                        <a:cs typeface="Times New Roman" pitchFamily="18" charset="0"/>
                      </a:endParaRPr>
                    </a:p>
                  </a:txBody>
                  <a:tcPr marL="68580" marR="68580" marT="0" marB="0"/>
                </a:tc>
              </a:tr>
              <a:tr h="370840">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10</a:t>
                      </a:r>
                      <a:endParaRPr lang="en-US" sz="16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600">
                          <a:latin typeface="Times New Roman" pitchFamily="18" charset="0"/>
                          <a:cs typeface="Times New Roman" pitchFamily="18" charset="0"/>
                        </a:rPr>
                        <a:t>Doubt Clearing Session</a:t>
                      </a:r>
                      <a:endParaRPr lang="en-US" sz="16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dirty="0">
                        <a:latin typeface="Times New Roman" pitchFamily="18" charset="0"/>
                        <a:ea typeface="Calibri"/>
                        <a:cs typeface="Times New Roman" pitchFamily="18" charset="0"/>
                      </a:endParaRPr>
                    </a:p>
                  </a:txBody>
                  <a:tcPr marL="68580" marR="68580" marT="0" marB="0"/>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28600" y="304800"/>
          <a:ext cx="8458200" cy="5902960"/>
        </p:xfrm>
        <a:graphic>
          <a:graphicData uri="http://schemas.openxmlformats.org/drawingml/2006/table">
            <a:tbl>
              <a:tblPr firstRow="1" bandRow="1">
                <a:tableStyleId>{073A0DAA-6AF3-43AB-8588-CEC1D06C72B9}</a:tableStyleId>
              </a:tblPr>
              <a:tblGrid>
                <a:gridCol w="1566333"/>
                <a:gridCol w="6891867"/>
              </a:tblGrid>
              <a:tr h="475100">
                <a:tc>
                  <a:txBody>
                    <a:bodyPr/>
                    <a:lstStyle/>
                    <a:p>
                      <a:r>
                        <a:rPr lang="en-US" sz="1600" dirty="0" smtClean="0">
                          <a:latin typeface="Times New Roman" pitchFamily="18" charset="0"/>
                          <a:cs typeface="Times New Roman" pitchFamily="18" charset="0"/>
                        </a:rPr>
                        <a:t>Points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Sub- Points</a:t>
                      </a:r>
                      <a:endParaRPr lang="en-US" sz="1600" dirty="0">
                        <a:latin typeface="Times New Roman" pitchFamily="18" charset="0"/>
                        <a:cs typeface="Times New Roman" pitchFamily="18" charset="0"/>
                      </a:endParaRPr>
                    </a:p>
                  </a:txBody>
                  <a:tcPr/>
                </a:tc>
              </a:tr>
              <a:tr h="5427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3.2.Prior-holding by QIBs</a:t>
                      </a:r>
                    </a:p>
                    <a:p>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b. It is registered with a financial sector regulator in the jurisdiction of which it is a resident; </a:t>
                      </a:r>
                    </a:p>
                    <a:p>
                      <a:r>
                        <a:rPr lang="en-US" sz="1600" dirty="0" smtClean="0">
                          <a:latin typeface="Times New Roman" pitchFamily="18" charset="0"/>
                          <a:cs typeface="Times New Roman" pitchFamily="18" charset="0"/>
                        </a:rPr>
                        <a:t>c. It is resident of a country whose securities market regulator is a signatory to the International Organization of Securities Commission’s Multilateral Memorandum of Understanding (Appendix A Signatories) or a signatory to Bilateral Memorandum of Understanding with SEBI; </a:t>
                      </a:r>
                    </a:p>
                    <a:p>
                      <a:r>
                        <a:rPr lang="en-US" sz="1600" dirty="0" smtClean="0">
                          <a:latin typeface="Times New Roman" pitchFamily="18" charset="0"/>
                          <a:cs typeface="Times New Roman" pitchFamily="18" charset="0"/>
                        </a:rPr>
                        <a:t>d. It is not resident in a country identified in the public statement of Financial Action Task Force as: </a:t>
                      </a:r>
                    </a:p>
                    <a:p>
                      <a:pPr marL="400050" indent="-400050">
                        <a:buAutoNum type="romanLcPeriod"/>
                      </a:pPr>
                      <a:r>
                        <a:rPr lang="en-US" sz="1600" dirty="0" smtClean="0">
                          <a:latin typeface="Times New Roman" pitchFamily="18" charset="0"/>
                          <a:cs typeface="Times New Roman" pitchFamily="18" charset="0"/>
                        </a:rPr>
                        <a:t>jurisdiction having a strategic Anti-Money Laundering or Combating the Financing of Terrorism deficiencies to which counter measures apply; or </a:t>
                      </a:r>
                    </a:p>
                    <a:p>
                      <a:pPr marL="400050" indent="-400050">
                        <a:buAutoNum type="romanLcPeriod"/>
                      </a:pPr>
                      <a:r>
                        <a:rPr lang="en-US" sz="1600" dirty="0" smtClean="0">
                          <a:latin typeface="Times New Roman" pitchFamily="18" charset="0"/>
                          <a:cs typeface="Times New Roman" pitchFamily="18" charset="0"/>
                        </a:rPr>
                        <a:t> a jurisdiction that has not made sufficient progress in addressing the deficiencies or has not committed to an action plan developed with the Financial Action Task Force to address the deficiencies; IV. Accredited Investors (AIs) for the purpose of IGP. </a:t>
                      </a:r>
                    </a:p>
                    <a:p>
                      <a:pPr marL="400050" indent="-400050">
                        <a:buNone/>
                      </a:pPr>
                      <a:r>
                        <a:rPr lang="en-US" sz="1600" dirty="0" smtClean="0">
                          <a:latin typeface="Times New Roman" pitchFamily="18" charset="0"/>
                          <a:cs typeface="Times New Roman" pitchFamily="18" charset="0"/>
                        </a:rPr>
                        <a:t>C. Criteria to be considered as an Accredited investor for the purpose of IGP The following entities shall be eligible to be considered as accredited investors for the purpose of IGP:</a:t>
                      </a:r>
                      <a:endParaRPr lang="en-US" sz="1600" dirty="0">
                        <a:latin typeface="Times New Roman" pitchFamily="18" charset="0"/>
                        <a:cs typeface="Times New Roman" pitchFamily="18" charset="0"/>
                      </a:endParaRP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52400" y="152400"/>
          <a:ext cx="8610600" cy="6019800"/>
        </p:xfrm>
        <a:graphic>
          <a:graphicData uri="http://schemas.openxmlformats.org/drawingml/2006/table">
            <a:tbl>
              <a:tblPr firstRow="1" bandRow="1">
                <a:tableStyleId>{073A0DAA-6AF3-43AB-8588-CEC1D06C72B9}</a:tableStyleId>
              </a:tblPr>
              <a:tblGrid>
                <a:gridCol w="1355372"/>
                <a:gridCol w="7255228"/>
              </a:tblGrid>
              <a:tr h="398902">
                <a:tc>
                  <a:txBody>
                    <a:bodyPr/>
                    <a:lstStyle/>
                    <a:p>
                      <a:r>
                        <a:rPr lang="en-US" sz="1600" dirty="0" smtClean="0">
                          <a:latin typeface="Times New Roman" pitchFamily="18" charset="0"/>
                          <a:cs typeface="Times New Roman" pitchFamily="18" charset="0"/>
                        </a:rPr>
                        <a:t>Points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Sub- Points</a:t>
                      </a:r>
                      <a:endParaRPr lang="en-US" sz="1600" dirty="0">
                        <a:latin typeface="Times New Roman" pitchFamily="18" charset="0"/>
                        <a:cs typeface="Times New Roman" pitchFamily="18" charset="0"/>
                      </a:endParaRPr>
                    </a:p>
                  </a:txBody>
                  <a:tcPr/>
                </a:tc>
              </a:tr>
              <a:tr h="56208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3.2.Prior-holding by QIBs</a:t>
                      </a:r>
                    </a:p>
                    <a:p>
                      <a:endParaRPr lang="en-US" sz="1600" dirty="0">
                        <a:latin typeface="Times New Roman" pitchFamily="18" charset="0"/>
                        <a:cs typeface="Times New Roman" pitchFamily="18" charset="0"/>
                      </a:endParaRPr>
                    </a:p>
                  </a:txBody>
                  <a:tcPr/>
                </a:tc>
                <a:tc>
                  <a:txBody>
                    <a:bodyPr/>
                    <a:lstStyle/>
                    <a:p>
                      <a:pPr marL="400050" indent="-400050">
                        <a:buAutoNum type="romanLcPeriod"/>
                      </a:pPr>
                      <a:r>
                        <a:rPr lang="en-US" sz="1600" dirty="0" smtClean="0">
                          <a:latin typeface="Times New Roman" pitchFamily="18" charset="0"/>
                          <a:cs typeface="Times New Roman" pitchFamily="18" charset="0"/>
                        </a:rPr>
                        <a:t>Any individual with total gross income of ₹ 50 lakhs annually and who has minimum liquid net worth of ₹ 5 crores or ii. Any body corporate with net worth of ₹ 25 crores.</a:t>
                      </a:r>
                    </a:p>
                    <a:p>
                      <a:pPr marL="400050" indent="-400050">
                        <a:buNone/>
                      </a:pPr>
                      <a:r>
                        <a:rPr lang="en-US" sz="1600" dirty="0" smtClean="0">
                          <a:latin typeface="Times New Roman" pitchFamily="18" charset="0"/>
                          <a:cs typeface="Times New Roman" pitchFamily="18" charset="0"/>
                        </a:rPr>
                        <a:t>D. Process of Accreditation for the purpose of IGP In order to be recognized as an accredited investor, such investor shall need to approach</a:t>
                      </a:r>
                      <a:r>
                        <a:rPr lang="en-US" sz="1600" baseline="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Exchanges/ Depositories for accreditation. E. Not more than 10% of the pre-issue capital may be held by AIs. </a:t>
                      </a:r>
                    </a:p>
                    <a:p>
                      <a:pPr marL="400050" indent="-400050">
                        <a:buNone/>
                      </a:pPr>
                      <a:r>
                        <a:rPr lang="en-US" sz="1600" dirty="0" smtClean="0">
                          <a:latin typeface="Times New Roman" pitchFamily="18" charset="0"/>
                          <a:cs typeface="Times New Roman" pitchFamily="18" charset="0"/>
                        </a:rPr>
                        <a:t>3.2.3 Significant Comments Most of the comments are in nature of suggestions. There are suggestions to reduce minimum prior holding to 10%, to reduce pre-issue capital holding period to 1 year, to reduce pre-issue capital holding period to 6 months for QIBs, not to keep any limit on holding by AIs and to do away with accreditation of investors by the exchanges and depositories.</a:t>
                      </a:r>
                    </a:p>
                    <a:p>
                      <a:pPr marL="400050" indent="-400050">
                        <a:buNone/>
                      </a:pPr>
                      <a:r>
                        <a:rPr lang="en-US" sz="1600" dirty="0" smtClean="0">
                          <a:latin typeface="Times New Roman" pitchFamily="18" charset="0"/>
                          <a:cs typeface="Times New Roman" pitchFamily="18" charset="0"/>
                        </a:rPr>
                        <a:t>3.2.4 Recommendations The proposal in the discussion paper is recommended to be adopted and depending on the experience, further relaxation as suggested by few commentators may be examined in due course. With regard to the process of accreditation for the purpose of IGP, Exchanges shall, in consultation with SEBI, devise a mechanism for grant of accreditation based on the criteria given at prescribed by the Board. </a:t>
                      </a:r>
                    </a:p>
                    <a:p>
                      <a:pPr marL="400050" indent="-400050">
                        <a:buNone/>
                      </a:pP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28600" y="152400"/>
          <a:ext cx="8458200" cy="5867400"/>
        </p:xfrm>
        <a:graphic>
          <a:graphicData uri="http://schemas.openxmlformats.org/drawingml/2006/table">
            <a:tbl>
              <a:tblPr firstRow="1" bandRow="1">
                <a:tableStyleId>{073A0DAA-6AF3-43AB-8588-CEC1D06C72B9}</a:tableStyleId>
              </a:tblPr>
              <a:tblGrid>
                <a:gridCol w="1566333"/>
                <a:gridCol w="6891867"/>
              </a:tblGrid>
              <a:tr h="472660">
                <a:tc>
                  <a:txBody>
                    <a:bodyPr/>
                    <a:lstStyle/>
                    <a:p>
                      <a:r>
                        <a:rPr lang="en-US" sz="1600" dirty="0" smtClean="0">
                          <a:latin typeface="Times New Roman" pitchFamily="18" charset="0"/>
                          <a:cs typeface="Times New Roman" pitchFamily="18" charset="0"/>
                        </a:rPr>
                        <a:t>Points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Sub- Points</a:t>
                      </a:r>
                      <a:endParaRPr lang="en-US" sz="1600" dirty="0">
                        <a:latin typeface="Times New Roman" pitchFamily="18" charset="0"/>
                        <a:cs typeface="Times New Roman" pitchFamily="18" charset="0"/>
                      </a:endParaRPr>
                    </a:p>
                  </a:txBody>
                  <a:tcPr/>
                </a:tc>
              </a:tr>
              <a:tr h="2651540">
                <a:tc>
                  <a:txBody>
                    <a:bodyPr/>
                    <a:lstStyle/>
                    <a:p>
                      <a:r>
                        <a:rPr lang="en-US" sz="1600" dirty="0" smtClean="0">
                          <a:latin typeface="Times New Roman" pitchFamily="18" charset="0"/>
                          <a:cs typeface="Times New Roman" pitchFamily="18" charset="0"/>
                        </a:rPr>
                        <a:t>3.3. Cap on holding in the post-issue capital </a:t>
                      </a:r>
                      <a:endParaRPr lang="en-US"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3.3.1 Existing provision Reg. 283(2) of ICDR Regulations stipulates that no person, individually or collectively with persons acting in concert, shall hold 25% or more of the post-issue capital, as an eligibility criterion for the entity to list on ITP.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3.3.2 Proposal in the discussion paper The provision may be deleted.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3.3.3 Significant Comments Comments received are in favour of the proposal.</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 3.3.4 Recommendation The requirement of cap on holding may be done away with so as to ensure that investors are able to invest more than 25% in a startup thereby providing the much needed boost to such companies. </a:t>
                      </a:r>
                    </a:p>
                  </a:txBody>
                  <a:tcPr/>
                </a:tc>
              </a:tr>
              <a:tr h="2743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3.4. Minimum application size</a:t>
                      </a:r>
                    </a:p>
                    <a:p>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3.4.1 Existing provision In terms of Regulation 286 of ICDR Regulations, the minimum application size shall be INR 10 lakh. Page 6 of 12 3.4.2 Proposal in the discussion paper It is proposed that the minimum application size shall be INR 2 lakh and in multiples thereof. 3.4.3 Significant Comments A suggestion has been received that application size should be for a minimum of Rs. 2 lakhs and in multiples of 1 lakh thereafter whereas one commentator has stated that application size should be for a minimum of Rs. 1 lakhs and in multiples of 1 lakh thereafter. 3.4.4 Recommendation The minimum application may be revised to INR Rs. 2 Lakhs and in multiples of INR Rs. 2 Lakhs thereof to attract more number of investors to the IGP. </a:t>
                      </a:r>
                      <a:endParaRPr lang="en-US" sz="1600" dirty="0">
                        <a:latin typeface="Times New Roman" pitchFamily="18" charset="0"/>
                        <a:cs typeface="Times New Roman" pitchFamily="18" charset="0"/>
                      </a:endParaRP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04800" y="304800"/>
          <a:ext cx="8382000" cy="5715000"/>
        </p:xfrm>
        <a:graphic>
          <a:graphicData uri="http://schemas.openxmlformats.org/drawingml/2006/table">
            <a:tbl>
              <a:tblPr firstRow="1" bandRow="1">
                <a:tableStyleId>{073A0DAA-6AF3-43AB-8588-CEC1D06C72B9}</a:tableStyleId>
              </a:tblPr>
              <a:tblGrid>
                <a:gridCol w="2250722"/>
                <a:gridCol w="6131278"/>
              </a:tblGrid>
              <a:tr h="518228">
                <a:tc>
                  <a:txBody>
                    <a:bodyPr/>
                    <a:lstStyle/>
                    <a:p>
                      <a:r>
                        <a:rPr lang="en-US" sz="1600" dirty="0" smtClean="0">
                          <a:latin typeface="Times New Roman" pitchFamily="18" charset="0"/>
                          <a:cs typeface="Times New Roman" pitchFamily="18" charset="0"/>
                        </a:rPr>
                        <a:t>Points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Sub- Points</a:t>
                      </a:r>
                      <a:endParaRPr lang="en-US" sz="1600" dirty="0">
                        <a:latin typeface="Times New Roman" pitchFamily="18" charset="0"/>
                        <a:cs typeface="Times New Roman" pitchFamily="18" charset="0"/>
                      </a:endParaRPr>
                    </a:p>
                  </a:txBody>
                  <a:tcPr/>
                </a:tc>
              </a:tr>
              <a:tr h="5196772">
                <a:tc>
                  <a:txBody>
                    <a:bodyPr/>
                    <a:lstStyle/>
                    <a:p>
                      <a:r>
                        <a:rPr lang="en-US" sz="1600" dirty="0" smtClean="0">
                          <a:latin typeface="Times New Roman" pitchFamily="18" charset="0"/>
                          <a:cs typeface="Times New Roman" pitchFamily="18" charset="0"/>
                        </a:rPr>
                        <a:t>3.5.Allocation to investors </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3.5.1 Existing provision In terms of Regulation 287(2) (a) &amp; (b) of ICDR Regulations, 75% of the net offer to public shall be allocated for institutional investors and remaining 25% shall be allocated to Non Institutional Investors. </a:t>
                      </a:r>
                    </a:p>
                    <a:p>
                      <a:r>
                        <a:rPr lang="en-US" sz="1600" dirty="0" smtClean="0">
                          <a:latin typeface="Times New Roman" pitchFamily="18" charset="0"/>
                          <a:cs typeface="Times New Roman" pitchFamily="18" charset="0"/>
                        </a:rPr>
                        <a:t>3.5.2 Proposal in the discussion paper It is proposed that there should not be any minimum reservation of allocation to any specific category of investors. Allocation is proposed to be on a proportionate basis. </a:t>
                      </a:r>
                    </a:p>
                    <a:p>
                      <a:r>
                        <a:rPr lang="en-US" sz="1600" dirty="0" smtClean="0">
                          <a:latin typeface="Times New Roman" pitchFamily="18" charset="0"/>
                          <a:cs typeface="Times New Roman" pitchFamily="18" charset="0"/>
                        </a:rPr>
                        <a:t>3.5.3 Significant Comments One suggestion is to retain the concept of buckets between smaller Non Institutional Investors, and larger Non-Institutional Investors and Institutional Investors whereas One commentator has suggested that part of the issue should be available for allotment on a discretionary basis and this can be a percentage of overall issue and available for allotment only to Qualified Institutional Buyers. </a:t>
                      </a:r>
                    </a:p>
                    <a:p>
                      <a:r>
                        <a:rPr lang="en-US" sz="1600" dirty="0" smtClean="0">
                          <a:latin typeface="Times New Roman" pitchFamily="18" charset="0"/>
                          <a:cs typeface="Times New Roman" pitchFamily="18" charset="0"/>
                        </a:rPr>
                        <a:t>3.5.4 Recommendation The minimum reservation of allocation to any specific category of investors may be limiting and accordingly the allocation is proposed to be on a  proportionate basis. Hence it is recommended to delete the provision as proposed. </a:t>
                      </a:r>
                      <a:endParaRPr lang="en-US" sz="1600" dirty="0">
                        <a:latin typeface="Times New Roman" pitchFamily="18" charset="0"/>
                        <a:cs typeface="Times New Roman" pitchFamily="18" charset="0"/>
                      </a:endParaRP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04800" y="228600"/>
          <a:ext cx="8382000" cy="5735320"/>
        </p:xfrm>
        <a:graphic>
          <a:graphicData uri="http://schemas.openxmlformats.org/drawingml/2006/table">
            <a:tbl>
              <a:tblPr firstRow="1" bandRow="1">
                <a:tableStyleId>{073A0DAA-6AF3-43AB-8588-CEC1D06C72B9}</a:tableStyleId>
              </a:tblPr>
              <a:tblGrid>
                <a:gridCol w="2794000"/>
                <a:gridCol w="5588000"/>
              </a:tblGrid>
              <a:tr h="487402">
                <a:tc>
                  <a:txBody>
                    <a:bodyPr/>
                    <a:lstStyle/>
                    <a:p>
                      <a:r>
                        <a:rPr lang="en-US" sz="1600" dirty="0" smtClean="0">
                          <a:latin typeface="Times New Roman" pitchFamily="18" charset="0"/>
                          <a:cs typeface="Times New Roman" pitchFamily="18" charset="0"/>
                        </a:rPr>
                        <a:t>Points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Sub- Points</a:t>
                      </a:r>
                      <a:endParaRPr lang="en-US" sz="1600" dirty="0">
                        <a:latin typeface="Times New Roman" pitchFamily="18" charset="0"/>
                        <a:cs typeface="Times New Roman" pitchFamily="18" charset="0"/>
                      </a:endParaRPr>
                    </a:p>
                  </a:txBody>
                  <a:tcPr/>
                </a:tc>
              </a:tr>
              <a:tr h="5247918">
                <a:tc>
                  <a:txBody>
                    <a:bodyPr/>
                    <a:lstStyle/>
                    <a:p>
                      <a:r>
                        <a:rPr lang="en-US" sz="1600" dirty="0" smtClean="0">
                          <a:latin typeface="Times New Roman" pitchFamily="18" charset="0"/>
                          <a:cs typeface="Times New Roman" pitchFamily="18" charset="0"/>
                        </a:rPr>
                        <a:t>3.6.Discretionary allotment to institutional investors </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3.6.1 Existing provision Regulation 287(5) of ICDR Regulations prescribes that in case of discretionary allotment to institutional investors, no institutional investor shall be allotted more than 10% of the issue size. </a:t>
                      </a:r>
                    </a:p>
                    <a:p>
                      <a:r>
                        <a:rPr lang="en-US" sz="1600" dirty="0" smtClean="0">
                          <a:latin typeface="Times New Roman" pitchFamily="18" charset="0"/>
                          <a:cs typeface="Times New Roman" pitchFamily="18" charset="0"/>
                        </a:rPr>
                        <a:t>3.6.2 Proposal in the discussion paper In view of the proposed allocation to investors on a proportionate basis, without any reservation, the provision of discretionary allotment is not required. Thus it is proposed to delete the existing provision. 3.6.3 Significant Comments One commentator has suggested that revised change should not be applicable to Anchor Investors which may continue to be governed by the 10% cap in the Anchor Investor portion. </a:t>
                      </a:r>
                    </a:p>
                    <a:p>
                      <a:r>
                        <a:rPr lang="en-US" sz="1600" dirty="0" smtClean="0">
                          <a:latin typeface="Times New Roman" pitchFamily="18" charset="0"/>
                          <a:cs typeface="Times New Roman" pitchFamily="18" charset="0"/>
                        </a:rPr>
                        <a:t>3.6.4 Recommendation The provision as per Regulation 287(5) of ICDR Regulations may be deleted in view of the recommendation to delete the provision related to minimum reservation of allocation to any specific category of investors. </a:t>
                      </a:r>
                      <a:endParaRPr lang="en-US" sz="1600" dirty="0">
                        <a:latin typeface="Times New Roman" pitchFamily="18" charset="0"/>
                        <a:cs typeface="Times New Roman" pitchFamily="18" charset="0"/>
                      </a:endParaRP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04800" y="172720"/>
          <a:ext cx="8229600" cy="5918200"/>
        </p:xfrm>
        <a:graphic>
          <a:graphicData uri="http://schemas.openxmlformats.org/drawingml/2006/table">
            <a:tbl>
              <a:tblPr firstRow="1" bandRow="1">
                <a:tableStyleId>{073A0DAA-6AF3-43AB-8588-CEC1D06C72B9}</a:tableStyleId>
              </a:tblPr>
              <a:tblGrid>
                <a:gridCol w="1752600"/>
                <a:gridCol w="6477000"/>
              </a:tblGrid>
              <a:tr h="370840">
                <a:tc>
                  <a:txBody>
                    <a:bodyPr/>
                    <a:lstStyle/>
                    <a:p>
                      <a:r>
                        <a:rPr lang="en-US" sz="1600" dirty="0" smtClean="0">
                          <a:latin typeface="Times New Roman" pitchFamily="18" charset="0"/>
                          <a:cs typeface="Times New Roman" pitchFamily="18" charset="0"/>
                        </a:rPr>
                        <a:t>Points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Sub- Points</a:t>
                      </a:r>
                      <a:endParaRPr lang="en-US" sz="1600" dirty="0">
                        <a:latin typeface="Times New Roman" pitchFamily="18" charset="0"/>
                        <a:cs typeface="Times New Roman" pitchFamily="18" charset="0"/>
                      </a:endParaRPr>
                    </a:p>
                  </a:txBody>
                  <a:tcPr/>
                </a:tc>
              </a:tr>
              <a:tr h="370840">
                <a:tc>
                  <a:txBody>
                    <a:bodyPr/>
                    <a:lstStyle/>
                    <a:p>
                      <a:r>
                        <a:rPr lang="en-US" sz="1600" dirty="0" smtClean="0">
                          <a:latin typeface="Times New Roman" pitchFamily="18" charset="0"/>
                          <a:cs typeface="Times New Roman" pitchFamily="18" charset="0"/>
                        </a:rPr>
                        <a:t>3.7.Minimum number of allottees </a:t>
                      </a:r>
                      <a:endParaRPr lang="en-US"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3.7.1 Existing provision Regulation 287(1) of the ICDR Regulations stipulates that the number of allottees shall be more than two hundred.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3.7.2 Proposal It is proposed that minimum number of allottees should be 50.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3.7.3 Significant Comments Suggestions have been received stating that there either there should be no stipulation for minimum number of allottees, and if at all it is prescribed, it should not be more than 5, 10 or 20.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3.7.4 Recommendation Page 8 of 12 Minimum number of allottees should be 50 so that there is liquidity in the proposed IGP. </a:t>
                      </a:r>
                    </a:p>
                  </a:txBody>
                  <a:tcPr/>
                </a:tc>
              </a:tr>
              <a:tr h="370840">
                <a:tc>
                  <a:txBody>
                    <a:bodyPr/>
                    <a:lstStyle/>
                    <a:p>
                      <a:r>
                        <a:rPr lang="en-US" sz="1600" dirty="0" smtClean="0">
                          <a:latin typeface="Times New Roman" pitchFamily="18" charset="0"/>
                          <a:cs typeface="Times New Roman" pitchFamily="18" charset="0"/>
                        </a:rPr>
                        <a:t>3.8. Lock-in of pre-issue capital </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3.8.1 Existing provision In accordance with Regulation 288(1) of ICDR Regulations, the entire pressure capital of the shareholders shall be locked-in for a period of 6 months from the date of allotment . However, the lock-in is subject to certain exemptions provided for shares arising out of ESOPs and shares held by VCF/AIF Category I/FVCI. </a:t>
                      </a:r>
                    </a:p>
                    <a:p>
                      <a:r>
                        <a:rPr lang="en-US" sz="1600" dirty="0" smtClean="0">
                          <a:latin typeface="Times New Roman" pitchFamily="18" charset="0"/>
                          <a:cs typeface="Times New Roman" pitchFamily="18" charset="0"/>
                        </a:rPr>
                        <a:t>3.8.2 Proposal in the discussion paper It is proposed that the lock-in of 6 months shall apply uniformly to all the categories of pre-IPO public shareholders. Exemption from the provision shall be available for shares arising out of ESOPs.</a:t>
                      </a:r>
                    </a:p>
                    <a:p>
                      <a:r>
                        <a:rPr lang="en-US" sz="1600" dirty="0" smtClean="0">
                          <a:latin typeface="Times New Roman" pitchFamily="18" charset="0"/>
                          <a:cs typeface="Times New Roman" pitchFamily="18" charset="0"/>
                        </a:rPr>
                        <a:t> 3.8.3 Significant Comments It has been suggested that existing exemptions to VCF/ AIF Category I/ FVCI should continue. A suggestion has also been received proposing that promoter lock in should be for 36 months and non-promoter lock in should be for 6 months. </a:t>
                      </a:r>
                      <a:endParaRPr lang="en-US" sz="1600" dirty="0">
                        <a:latin typeface="Times New Roman" pitchFamily="18" charset="0"/>
                        <a:cs typeface="Times New Roman" pitchFamily="18" charset="0"/>
                      </a:endParaRP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81000" y="283863"/>
          <a:ext cx="8305800" cy="5583537"/>
        </p:xfrm>
        <a:graphic>
          <a:graphicData uri="http://schemas.openxmlformats.org/drawingml/2006/table">
            <a:tbl>
              <a:tblPr firstRow="1" bandRow="1">
                <a:tableStyleId>{073A0DAA-6AF3-43AB-8588-CEC1D06C72B9}</a:tableStyleId>
              </a:tblPr>
              <a:tblGrid>
                <a:gridCol w="2537883"/>
                <a:gridCol w="5767917"/>
              </a:tblGrid>
              <a:tr h="392748">
                <a:tc>
                  <a:txBody>
                    <a:bodyPr/>
                    <a:lstStyle/>
                    <a:p>
                      <a:r>
                        <a:rPr lang="en-US" sz="1600" dirty="0" smtClean="0">
                          <a:latin typeface="Times New Roman" pitchFamily="18" charset="0"/>
                          <a:cs typeface="Times New Roman" pitchFamily="18" charset="0"/>
                        </a:rPr>
                        <a:t>Points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Sub- Points</a:t>
                      </a:r>
                      <a:endParaRPr lang="en-US" sz="1600" dirty="0">
                        <a:latin typeface="Times New Roman" pitchFamily="18" charset="0"/>
                        <a:cs typeface="Times New Roman" pitchFamily="18" charset="0"/>
                      </a:endParaRPr>
                    </a:p>
                  </a:txBody>
                  <a:tcPr/>
                </a:tc>
              </a:tr>
              <a:tr h="12865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3.8. Lock-in of pre-issue capital </a:t>
                      </a:r>
                    </a:p>
                    <a:p>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3.8.4 Recommendation It is recommended that the existing provisions for lock-in may be retained in view of the public comments received with regard to the proposed change in lock-in conditions. This would also lend confidence to the entities investing in the Company. </a:t>
                      </a:r>
                      <a:endParaRPr lang="en-US" sz="1600" dirty="0">
                        <a:latin typeface="Times New Roman" pitchFamily="18" charset="0"/>
                        <a:cs typeface="Times New Roman" pitchFamily="18" charset="0"/>
                      </a:endParaRPr>
                    </a:p>
                  </a:txBody>
                  <a:tcPr/>
                </a:tc>
              </a:tr>
              <a:tr h="2722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3.9. Trading lot </a:t>
                      </a:r>
                    </a:p>
                    <a:p>
                      <a:endParaRPr lang="en-US"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3.9.1 Existing provision In terms of Regulation 289 of ICDR Regulations, the minimum trading lot shall be INR 10 lakh.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3.9.2 Proposal in the discussion paper It is proposed that the minimum trading lot size in secondary market shall be INR 2 lakh and in multiples thereof.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3.9.3 Significant Comments: A suggestion have been received to reduce the trading lot size to INR 1 lakh.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3.9.4 Recommendation The minimum trading lot size may be lowered to INR 2 lakh and in multiples thereof in order to make the platform attractive for the investors since it is felt that a lot size of INR 10 lack is too large and will result in less liquidity in the scrip. </a:t>
                      </a:r>
                    </a:p>
                  </a:txBody>
                  <a:tcPr/>
                </a:tc>
              </a:tr>
              <a:tr h="1106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3.10.Migration to the main board </a:t>
                      </a:r>
                    </a:p>
                    <a:p>
                      <a:endParaRPr lang="en-US"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3.10.1 Existing provision In terms of Regulation 292, an entity listed on ITP may at its option migrate to the Main Board after expiry of three years from the date of listing subject to compliance with the eligibility requirements of the stock platform. </a:t>
                      </a: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228600"/>
          <a:ext cx="8229600" cy="5791200"/>
        </p:xfrm>
        <a:graphic>
          <a:graphicData uri="http://schemas.openxmlformats.org/drawingml/2006/table">
            <a:tbl>
              <a:tblPr firstRow="1" bandRow="1">
                <a:tableStyleId>{073A0DAA-6AF3-43AB-8588-CEC1D06C72B9}</a:tableStyleId>
              </a:tblPr>
              <a:tblGrid>
                <a:gridCol w="1905000"/>
                <a:gridCol w="6324600"/>
              </a:tblGrid>
              <a:tr h="499642">
                <a:tc>
                  <a:txBody>
                    <a:bodyPr/>
                    <a:lstStyle/>
                    <a:p>
                      <a:r>
                        <a:rPr lang="en-US" sz="1600" dirty="0" smtClean="0">
                          <a:latin typeface="Times New Roman" pitchFamily="18" charset="0"/>
                          <a:cs typeface="Times New Roman" pitchFamily="18" charset="0"/>
                        </a:rPr>
                        <a:t>Points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Sub- Points</a:t>
                      </a:r>
                      <a:endParaRPr lang="en-US" sz="1600" dirty="0">
                        <a:latin typeface="Times New Roman" pitchFamily="18" charset="0"/>
                        <a:cs typeface="Times New Roman" pitchFamily="18" charset="0"/>
                      </a:endParaRPr>
                    </a:p>
                  </a:txBody>
                  <a:tcPr/>
                </a:tc>
              </a:tr>
              <a:tr h="31971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3.10.Migration to the main board </a:t>
                      </a:r>
                    </a:p>
                    <a:p>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3.10.2 Proposal It is proposed that IGP be designated as a Main Board platform for startups with an option to trade under regular category after completion of one year of listing. </a:t>
                      </a:r>
                    </a:p>
                    <a:p>
                      <a:r>
                        <a:rPr lang="en-US" sz="1600" dirty="0" smtClean="0">
                          <a:latin typeface="Times New Roman" pitchFamily="18" charset="0"/>
                          <a:cs typeface="Times New Roman" pitchFamily="18" charset="0"/>
                        </a:rPr>
                        <a:t>3.10.3 Significant Comments One commentator has suggested that start-up listed on ‘IGP’ should be given option to move on to regular category on meeting certain criteria such as completion of one year on IGP, market capitalization more than INR 100 Crore, minimum paid up capital of INR 10 Crores, minimum of 200 shareholders and no disciplinary actions pending against the Company and /or its promoters/promoter Group. </a:t>
                      </a:r>
                    </a:p>
                    <a:p>
                      <a:r>
                        <a:rPr lang="en-US" sz="1600" dirty="0" smtClean="0">
                          <a:latin typeface="Times New Roman" pitchFamily="18" charset="0"/>
                          <a:cs typeface="Times New Roman" pitchFamily="18" charset="0"/>
                        </a:rPr>
                        <a:t>3.10.4 Recommendation IGP be designated as a platform for start-ups with an option to trade under regular category after completion of one year of listing subject to compliance with exchange requirements. </a:t>
                      </a:r>
                      <a:endParaRPr lang="en-US" sz="1600" dirty="0">
                        <a:latin typeface="Times New Roman" pitchFamily="18" charset="0"/>
                        <a:cs typeface="Times New Roman" pitchFamily="18" charset="0"/>
                      </a:endParaRPr>
                    </a:p>
                  </a:txBody>
                  <a:tcPr/>
                </a:tc>
              </a:tr>
              <a:tr h="2094390">
                <a:tc>
                  <a:txBody>
                    <a:bodyPr/>
                    <a:lstStyle/>
                    <a:p>
                      <a:r>
                        <a:rPr lang="en-US" sz="1600" dirty="0" smtClean="0">
                          <a:latin typeface="Times New Roman" pitchFamily="18" charset="0"/>
                          <a:cs typeface="Times New Roman" pitchFamily="18" charset="0"/>
                        </a:rPr>
                        <a:t>3.11.Minimum offer to public </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3.11.1 Existing provision Regulation 31 of ICDR Regulations provides that the minimum offer to the public shall be subject to the provisions of clause (b) of sub rule (2) of rule 19 of Securities Contracts (Regulations) Rules, 1957. </a:t>
                      </a:r>
                    </a:p>
                    <a:p>
                      <a:r>
                        <a:rPr lang="en-US" sz="1600" dirty="0" smtClean="0">
                          <a:latin typeface="Times New Roman" pitchFamily="18" charset="0"/>
                          <a:cs typeface="Times New Roman" pitchFamily="18" charset="0"/>
                        </a:rPr>
                        <a:t>3.11.2 Proposal It is proposed that minimum net offer to public should be in compliance with Minimum Public Shareholding (MPS) norms and minimum offer size should be INR 10 crores. </a:t>
                      </a:r>
                      <a:endParaRPr lang="en-US" sz="1600" dirty="0">
                        <a:latin typeface="Times New Roman" pitchFamily="18" charset="0"/>
                        <a:cs typeface="Times New Roman" pitchFamily="18" charset="0"/>
                      </a:endParaRP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81000" y="152400"/>
          <a:ext cx="8305800" cy="5897883"/>
        </p:xfrm>
        <a:graphic>
          <a:graphicData uri="http://schemas.openxmlformats.org/drawingml/2006/table">
            <a:tbl>
              <a:tblPr firstRow="1" bandRow="1">
                <a:tableStyleId>{073A0DAA-6AF3-43AB-8588-CEC1D06C72B9}</a:tableStyleId>
              </a:tblPr>
              <a:tblGrid>
                <a:gridCol w="2076450"/>
                <a:gridCol w="6229350"/>
              </a:tblGrid>
              <a:tr h="382567">
                <a:tc>
                  <a:txBody>
                    <a:bodyPr/>
                    <a:lstStyle/>
                    <a:p>
                      <a:r>
                        <a:rPr lang="en-US" sz="1600" dirty="0" smtClean="0">
                          <a:latin typeface="Times New Roman" pitchFamily="18" charset="0"/>
                          <a:cs typeface="Times New Roman" pitchFamily="18" charset="0"/>
                        </a:rPr>
                        <a:t>Points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Sub- Points</a:t>
                      </a:r>
                      <a:endParaRPr lang="en-US" sz="1600" dirty="0">
                        <a:latin typeface="Times New Roman" pitchFamily="18" charset="0"/>
                        <a:cs typeface="Times New Roman" pitchFamily="18" charset="0"/>
                      </a:endParaRPr>
                    </a:p>
                  </a:txBody>
                  <a:tcPr/>
                </a:tc>
              </a:tr>
              <a:tr h="22844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3.11.Minimum offer to public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3.11.3 Significant Comments Couple of suggestions propose that the minimum net offer to the public be not less than 10% of the post-issued paid up capital and that the minimum offer size to the public be reduced to INR 2 crore from the INR 10 crore as stipulated in the SEBI Consultation Paper. Suggestions have also been received regarding deletion of requirement related to minimum public shareholding norms. 3.11.4 Recommendation It is recommended that minimum net offer to public should be in compliance with Minimum Public Shareholding (MPS) norms and minimum offer size should be 10 crores. </a:t>
                      </a:r>
                    </a:p>
                  </a:txBody>
                  <a:tcPr/>
                </a:tc>
              </a:tr>
              <a:tr h="2284433">
                <a:tc>
                  <a:txBody>
                    <a:bodyPr/>
                    <a:lstStyle/>
                    <a:p>
                      <a:r>
                        <a:rPr lang="en-US" sz="1600" dirty="0" smtClean="0">
                          <a:latin typeface="Times New Roman" pitchFamily="18" charset="0"/>
                          <a:cs typeface="Times New Roman" pitchFamily="18" charset="0"/>
                        </a:rPr>
                        <a:t>3.12.Other Comments received from public </a:t>
                      </a:r>
                      <a:endParaRPr lang="en-US"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3.12.1 Special Rights &amp; Retention of CCPS Suggestions have been made that the investors could have special rights including on convertible instruments, and governance, such as Board representation, appointment of auditor / internal auditor, and the like if such rights can be incorporated as part of Articles of Association of the Company and disclosed in the RHP / Prospectus.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3.12.2 Comments The issue of special rights shall be examined by SEBI in conjunction with the issue of Differential Voting Rights which is already being examined by a sub-Group within PMAC.  </a:t>
                      </a:r>
                    </a:p>
                  </a:txBody>
                  <a:tcPr/>
                </a:tc>
              </a:tr>
              <a:tr h="943316">
                <a:tc>
                  <a:txBody>
                    <a:bodyPr/>
                    <a:lstStyle/>
                    <a:p>
                      <a:r>
                        <a:rPr lang="en-US" sz="1600" dirty="0" smtClean="0">
                          <a:latin typeface="Times New Roman" pitchFamily="18" charset="0"/>
                          <a:cs typeface="Times New Roman" pitchFamily="18" charset="0"/>
                        </a:rPr>
                        <a:t>4.0 Proposal for consideration and approval</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4.1.The Board is requested to consider and approve</a:t>
                      </a:r>
                      <a:endParaRPr lang="en-US" sz="1600" dirty="0">
                        <a:latin typeface="Times New Roman" pitchFamily="18" charset="0"/>
                        <a:cs typeface="Times New Roman" pitchFamily="18" charset="0"/>
                      </a:endParaRPr>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SEBI - its linking governance from Company’s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8458200" cy="4525963"/>
          </a:xfrm>
        </p:spPr>
        <p:txBody>
          <a:bodyPr>
            <a:noAutofit/>
          </a:bodyPr>
          <a:lstStyle/>
          <a:p>
            <a:pPr>
              <a:buNone/>
            </a:pPr>
            <a:r>
              <a:rPr lang="en-US" sz="1600" dirty="0" smtClean="0">
                <a:latin typeface="Times New Roman" pitchFamily="18" charset="0"/>
                <a:cs typeface="Times New Roman" pitchFamily="18" charset="0"/>
              </a:rPr>
              <a:t>SEBI, vide its circular dated February 21, 2000, specified principles of corporate governance and introduced a new clause 49 in the Listing agreement of the Stock Exchanges. These principles of corporate governance were made applicable in a phased manner and all the listed companies with the paid up capital of Rs 3 crores and above or net worth of Rs 25 crores or more at any time in the history of the company, were covered as of March 31, 2003. SEBI has issued six circulars on the subject of corporate governance inter-alia detailing provisions of corporate governance, its applicability, reporting requirements etc. which are as follows–</a:t>
            </a:r>
          </a:p>
          <a:p>
            <a:pPr>
              <a:buNone/>
            </a:pPr>
            <a:r>
              <a:rPr lang="en-US" sz="1600" dirty="0" smtClean="0">
                <a:latin typeface="Times New Roman" pitchFamily="18" charset="0"/>
                <a:cs typeface="Times New Roman" pitchFamily="18" charset="0"/>
              </a:rPr>
              <a:t>In its constant endeavor to improve the standards of corporate governance in India in line with needs of a dynamic market, SEBI constituted a Committee on Corporate Governance under the Chairmanship of Shri N. R. Narayana Murthy. SEBI, based on the recommendations of the Committee and public comments received on the report, has approved certain amendments in the clause 49 of the Listing Agreement. </a:t>
            </a:r>
          </a:p>
          <a:p>
            <a:pPr>
              <a:buNone/>
            </a:pPr>
            <a:r>
              <a:rPr lang="en-US" sz="1600" dirty="0" smtClean="0">
                <a:latin typeface="Times New Roman" pitchFamily="18" charset="0"/>
                <a:cs typeface="Times New Roman" pitchFamily="18" charset="0"/>
              </a:rPr>
              <a:t>Accordingly, in exercise of powers conferred by section 11 (1) of the Securities and Exchange Board of India Act, 1992 read with section 10 of the Securities Contracts (Regulation) Act 1956, SEBI has revised the clause 49 of the Listing agreement. The revised clause 49 contains both, the sub clauses of existing clause 49 as well as new sub-clauses. All Stock Exchanges are hereby directed to immediately replace the existing Clause 49 of the listing agreement ( issued vide circular dated February 21, 2000, September 12, 2000, March 16, 2001 and 31 December 2001) by the revised Clause 49 given in Annexure I</a:t>
            </a: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MODULE I</a:t>
            </a:r>
            <a:endParaRPr lang="en-US" b="1" u="sng"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graphicFrame>
        <p:nvGraphicFramePr>
          <p:cNvPr id="6" name="Table 5"/>
          <p:cNvGraphicFramePr>
            <a:graphicFrameLocks noGrp="1"/>
          </p:cNvGraphicFramePr>
          <p:nvPr/>
        </p:nvGraphicFramePr>
        <p:xfrm>
          <a:off x="304800" y="1783520"/>
          <a:ext cx="8458200" cy="4160080"/>
        </p:xfrm>
        <a:graphic>
          <a:graphicData uri="http://schemas.openxmlformats.org/drawingml/2006/table">
            <a:tbl>
              <a:tblPr firstRow="1" bandRow="1">
                <a:tableStyleId>{073A0DAA-6AF3-43AB-8588-CEC1D06C72B9}</a:tableStyleId>
              </a:tblPr>
              <a:tblGrid>
                <a:gridCol w="4800600"/>
                <a:gridCol w="1754505"/>
                <a:gridCol w="1903095"/>
              </a:tblGrid>
              <a:tr h="335602">
                <a:tc>
                  <a:txBody>
                    <a:bodyPr/>
                    <a:lstStyle/>
                    <a:p>
                      <a:pPr algn="ctr"/>
                      <a:r>
                        <a:rPr lang="en-US" dirty="0" smtClean="0">
                          <a:latin typeface="Times New Roman" pitchFamily="18" charset="0"/>
                          <a:cs typeface="Times New Roman" pitchFamily="18" charset="0"/>
                        </a:rPr>
                        <a:t>Topics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Module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Page no.</a:t>
                      </a:r>
                      <a:endParaRPr lang="en-US" dirty="0">
                        <a:latin typeface="Times New Roman" pitchFamily="18" charset="0"/>
                        <a:cs typeface="Times New Roman" pitchFamily="18" charset="0"/>
                      </a:endParaRPr>
                    </a:p>
                  </a:txBody>
                  <a:tcPr/>
                </a:tc>
              </a:tr>
              <a:tr h="828039">
                <a:tc>
                  <a:txBody>
                    <a:bodyPr/>
                    <a:lstStyle/>
                    <a:p>
                      <a:pPr algn="ctr">
                        <a:buNone/>
                      </a:pPr>
                      <a:r>
                        <a:rPr lang="fr-FR" b="1" dirty="0" smtClean="0">
                          <a:latin typeface="Times New Roman" pitchFamily="18" charset="0"/>
                          <a:cs typeface="Times New Roman" pitchFamily="18" charset="0"/>
                        </a:rPr>
                        <a:t>Conceptual &amp; Institutional Framework</a:t>
                      </a:r>
                      <a:endParaRPr lang="en-US" dirty="0" smtClean="0">
                        <a:latin typeface="Times New Roman" pitchFamily="18" charset="0"/>
                        <a:cs typeface="Times New Roman" pitchFamily="18" charset="0"/>
                      </a:endParaRPr>
                    </a:p>
                    <a:p>
                      <a:pPr marL="514350" indent="-514350" algn="ctr">
                        <a:buAutoNum type="arabicPeriod"/>
                      </a:pPr>
                      <a:r>
                        <a:rPr lang="en-US" dirty="0" smtClean="0">
                          <a:latin typeface="Times New Roman" pitchFamily="18" charset="0"/>
                          <a:cs typeface="Times New Roman" pitchFamily="18" charset="0"/>
                        </a:rPr>
                        <a:t>Financial Market in India- An Overview.</a:t>
                      </a:r>
                    </a:p>
                  </a:txBody>
                  <a:tcPr/>
                </a:tc>
                <a:tc rowSpan="6">
                  <a:txBody>
                    <a:bodyPr/>
                    <a:lstStyle/>
                    <a:p>
                      <a:pPr algn="ctr"/>
                      <a:endParaRPr lang="en-US" dirty="0">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a:p>
                      <a:pPr algn="ctr"/>
                      <a:r>
                        <a:rPr lang="en-US" dirty="0">
                          <a:latin typeface="Times New Roman" pitchFamily="18" charset="0"/>
                          <a:cs typeface="Times New Roman" pitchFamily="18" charset="0"/>
                        </a:rPr>
                        <a:t>I</a:t>
                      </a:r>
                    </a:p>
                  </a:txBody>
                  <a:tcPr/>
                </a:tc>
                <a:tc>
                  <a:txBody>
                    <a:bodyPr/>
                    <a:lstStyle/>
                    <a:p>
                      <a:pPr algn="ctr"/>
                      <a:r>
                        <a:rPr lang="en-US" dirty="0" smtClean="0">
                          <a:latin typeface="Times New Roman" pitchFamily="18" charset="0"/>
                          <a:cs typeface="Times New Roman" pitchFamily="18" charset="0"/>
                        </a:rPr>
                        <a:t>5-13</a:t>
                      </a:r>
                      <a:endParaRPr lang="en-US" dirty="0">
                        <a:latin typeface="Times New Roman" pitchFamily="18" charset="0"/>
                        <a:cs typeface="Times New Roman" pitchFamily="18" charset="0"/>
                      </a:endParaRPr>
                    </a:p>
                  </a:txBody>
                  <a:tcPr/>
                </a:tc>
              </a:tr>
              <a:tr h="839005">
                <a:tc>
                  <a:txBody>
                    <a:bodyPr/>
                    <a:lstStyle/>
                    <a:p>
                      <a:pPr algn="ctr"/>
                      <a:r>
                        <a:rPr lang="en-US" dirty="0" smtClean="0">
                          <a:latin typeface="Times New Roman" pitchFamily="18" charset="0"/>
                          <a:cs typeface="Times New Roman" pitchFamily="18" charset="0"/>
                        </a:rPr>
                        <a:t>2. RBI, its role and functional services, policies and recent developments.</a:t>
                      </a:r>
                      <a:endParaRPr lang="en-US" dirty="0">
                        <a:latin typeface="Times New Roman" pitchFamily="18" charset="0"/>
                        <a:cs typeface="Times New Roman" pitchFamily="18" charset="0"/>
                      </a:endParaRPr>
                    </a:p>
                  </a:txBody>
                  <a:tcPr/>
                </a:tc>
                <a:tc vMerge="1">
                  <a:txBody>
                    <a:bodyPr/>
                    <a:lstStyle/>
                    <a:p>
                      <a:pPr algn="ct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14-38</a:t>
                      </a:r>
                      <a:endParaRPr lang="en-US" dirty="0">
                        <a:latin typeface="Times New Roman" pitchFamily="18" charset="0"/>
                        <a:cs typeface="Times New Roman" pitchFamily="18" charset="0"/>
                      </a:endParaRPr>
                    </a:p>
                  </a:txBody>
                  <a:tcPr/>
                </a:tc>
              </a:tr>
              <a:tr h="6087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3. SEBI as the institutional framework and its linking governance from Company’s Act 1956.</a:t>
                      </a:r>
                    </a:p>
                  </a:txBody>
                  <a:tcPr/>
                </a:tc>
                <a:tc vMerge="1">
                  <a:txBody>
                    <a:bodyPr/>
                    <a:lstStyle/>
                    <a:p>
                      <a:pPr algn="ct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39-42</a:t>
                      </a:r>
                      <a:endParaRPr lang="en-US" dirty="0">
                        <a:latin typeface="Times New Roman" pitchFamily="18" charset="0"/>
                        <a:cs typeface="Times New Roman" pitchFamily="18" charset="0"/>
                      </a:endParaRPr>
                    </a:p>
                  </a:txBody>
                  <a:tcPr/>
                </a:tc>
              </a:tr>
              <a:tr h="3497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4. Securities contracts (Regulations) Act 1956.</a:t>
                      </a:r>
                    </a:p>
                  </a:txBody>
                  <a:tcPr/>
                </a:tc>
                <a:tc vMerge="1">
                  <a:txBody>
                    <a:bodyPr/>
                    <a:lstStyle/>
                    <a:p>
                      <a:pPr algn="ct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43-55</a:t>
                      </a:r>
                      <a:endParaRPr lang="en-US" dirty="0">
                        <a:latin typeface="Times New Roman" pitchFamily="18" charset="0"/>
                        <a:cs typeface="Times New Roman" pitchFamily="18" charset="0"/>
                      </a:endParaRPr>
                    </a:p>
                  </a:txBody>
                  <a:tcPr/>
                </a:tc>
              </a:tr>
              <a:tr h="2887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5. Capital issues (Control) Act 1947.</a:t>
                      </a:r>
                    </a:p>
                  </a:txBody>
                  <a:tcPr/>
                </a:tc>
                <a:tc vMerge="1">
                  <a:txBody>
                    <a:bodyPr/>
                    <a:lstStyle/>
                    <a:p>
                      <a:pPr algn="ct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56-64</a:t>
                      </a:r>
                      <a:endParaRPr lang="en-US" dirty="0">
                        <a:latin typeface="Times New Roman" pitchFamily="18" charset="0"/>
                        <a:cs typeface="Times New Roman" pitchFamily="18" charset="0"/>
                      </a:endParaRPr>
                    </a:p>
                  </a:txBody>
                  <a:tcPr/>
                </a:tc>
              </a:tr>
              <a:tr h="755676">
                <a:tc>
                  <a:txBody>
                    <a:bodyPr/>
                    <a:lstStyle/>
                    <a:p>
                      <a:pPr algn="ctr"/>
                      <a:r>
                        <a:rPr lang="en-US" dirty="0" smtClean="0">
                          <a:latin typeface="Times New Roman" pitchFamily="18" charset="0"/>
                          <a:cs typeface="Times New Roman" pitchFamily="18" charset="0"/>
                        </a:rPr>
                        <a:t>Assignment</a:t>
                      </a:r>
                      <a:endParaRPr lang="en-US" dirty="0">
                        <a:latin typeface="Times New Roman" pitchFamily="18" charset="0"/>
                        <a:cs typeface="Times New Roman" pitchFamily="18" charset="0"/>
                      </a:endParaRPr>
                    </a:p>
                  </a:txBody>
                  <a:tcPr/>
                </a:tc>
                <a:tc vMerge="1">
                  <a:txBody>
                    <a:bodyPr/>
                    <a:lstStyle/>
                    <a:p>
                      <a:pPr algn="ct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65</a:t>
                      </a:r>
                      <a:endParaRPr lang="en-US" dirty="0">
                        <a:latin typeface="Times New Roman" pitchFamily="18" charset="0"/>
                        <a:cs typeface="Times New Roman" pitchFamily="18" charset="0"/>
                      </a:endParaRPr>
                    </a:p>
                  </a:txBody>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SEBI - its linking governance from Company’s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600" dirty="0" smtClean="0">
                <a:latin typeface="Times New Roman" pitchFamily="18" charset="0"/>
                <a:cs typeface="Times New Roman" pitchFamily="18" charset="0"/>
              </a:rPr>
              <a:t>The revised clause 49 also specifies the reporting requirements for the company. </a:t>
            </a:r>
          </a:p>
          <a:p>
            <a:pPr>
              <a:buNone/>
            </a:pPr>
            <a:r>
              <a:rPr lang="en-US" sz="1600" dirty="0" smtClean="0">
                <a:latin typeface="Times New Roman" pitchFamily="18" charset="0"/>
                <a:cs typeface="Times New Roman" pitchFamily="18" charset="0"/>
              </a:rPr>
              <a:t>Please note that some of the sub-clauses of the revised clause 49 (given in Annexure I) shall be suitably modified or new clauses shall be added following the amendments to the Companies Act 1956 by the Companies (Amendment) Bill/Act 2003, so that the relevant provisions of the clauses on Corporate governance in the Listing Agreement and the Companies Act remain harmonious with one another. </a:t>
            </a:r>
          </a:p>
          <a:p>
            <a:pPr>
              <a:buNone/>
            </a:pPr>
            <a:r>
              <a:rPr lang="en-US" sz="1600" dirty="0" smtClean="0">
                <a:latin typeface="Times New Roman" pitchFamily="18" charset="0"/>
                <a:cs typeface="Times New Roman" pitchFamily="18" charset="0"/>
              </a:rPr>
              <a:t>The provisions of the revised clause 49 shall be implemented as per the schedule of implementation given below:  </a:t>
            </a:r>
          </a:p>
          <a:p>
            <a:pPr>
              <a:buNone/>
            </a:pPr>
            <a:r>
              <a:rPr lang="en-US" sz="1600" dirty="0" smtClean="0">
                <a:latin typeface="Times New Roman" pitchFamily="18" charset="0"/>
                <a:cs typeface="Times New Roman" pitchFamily="18" charset="0"/>
              </a:rPr>
              <a:t>By all entities seeking listing for the first time, at the time of listing. </a:t>
            </a:r>
          </a:p>
          <a:p>
            <a:pPr>
              <a:buNone/>
            </a:pPr>
            <a:r>
              <a:rPr lang="en-US" sz="1600" dirty="0" smtClean="0">
                <a:latin typeface="Times New Roman" pitchFamily="18" charset="0"/>
                <a:cs typeface="Times New Roman" pitchFamily="18" charset="0"/>
              </a:rPr>
              <a:t>b) By all companies which were required to comply with the requirement of the clause 49 which is proposed to be revised i.e. all listed entities having a paid up share capital of Rs 3 crores and above or net worth of Rs 25 crores or more at any time in the history of the company. </a:t>
            </a:r>
            <a:r>
              <a:rPr lang="en-US" sz="1600" b="1" dirty="0" smtClean="0">
                <a:latin typeface="Times New Roman" pitchFamily="18" charset="0"/>
                <a:cs typeface="Times New Roman" pitchFamily="18" charset="0"/>
              </a:rPr>
              <a:t>The companies shall be required to comply with the requirement of the clause on or before March 31, 2004.</a:t>
            </a: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The revised clause 49 shall apply to all the listed companies, in accordance with the schedule of implementation given in the revised clause 49. </a:t>
            </a:r>
          </a:p>
          <a:p>
            <a:pPr>
              <a:buNone/>
            </a:pP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SEBI - its linking governance from Company’s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600" dirty="0" smtClean="0">
                <a:latin typeface="Times New Roman" pitchFamily="18" charset="0"/>
                <a:cs typeface="Times New Roman" pitchFamily="18" charset="0"/>
              </a:rPr>
              <a:t>However for other listed entities, which are not companies, but body corporates (e.g. private and public sector banks, financial institutions, insurance companies etc.) incorporated under other statutes, the revised clause will apply to the extent that it does not violate their respective statutes, and guidelines or directives issued by the relevant regulatory authorities. The revised clause is not applicable to the Mutual Fund Schemes.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The companies which are required to comply with the requirements of the revised clause 49 shall submit a quarterly compliance report to the stock exchanges as per sub clause (IX) (ii), of the revised clause 49, within 15 days from the </a:t>
            </a:r>
            <a:r>
              <a:rPr lang="en-US" sz="1600" b="1" dirty="0" smtClean="0">
                <a:latin typeface="Times New Roman" pitchFamily="18" charset="0"/>
                <a:cs typeface="Times New Roman" pitchFamily="18" charset="0"/>
              </a:rPr>
              <a:t>quarter ending</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31</a:t>
            </a:r>
            <a:r>
              <a:rPr lang="en-US" sz="1600" b="1" baseline="30000" dirty="0" smtClean="0">
                <a:latin typeface="Times New Roman" pitchFamily="18" charset="0"/>
                <a:cs typeface="Times New Roman" pitchFamily="18" charset="0"/>
              </a:rPr>
              <a:t>st</a:t>
            </a:r>
            <a:r>
              <a:rPr lang="en-US" sz="1600" b="1" dirty="0" smtClean="0">
                <a:latin typeface="Times New Roman" pitchFamily="18" charset="0"/>
                <a:cs typeface="Times New Roman" pitchFamily="18" charset="0"/>
              </a:rPr>
              <a:t> March 2004.</a:t>
            </a:r>
            <a:r>
              <a:rPr lang="en-US" sz="1600" dirty="0" smtClean="0">
                <a:latin typeface="Times New Roman" pitchFamily="18" charset="0"/>
                <a:cs typeface="Times New Roman" pitchFamily="18" charset="0"/>
              </a:rPr>
              <a:t> The report shall be submitted either by the Compliance Officer or the Chief Executive Officer of the company after obtaining due approvals.  </a:t>
            </a:r>
          </a:p>
          <a:p>
            <a:pPr>
              <a:buNone/>
            </a:pPr>
            <a:r>
              <a:rPr lang="en-US" sz="1600" dirty="0" smtClean="0">
                <a:latin typeface="Times New Roman" pitchFamily="18" charset="0"/>
                <a:cs typeface="Times New Roman" pitchFamily="18" charset="0"/>
              </a:rPr>
              <a:t>The Stock Exchanges shall ensure that all provisions of corporate governance have been complied with by the company seeking listing for the first time, before granting any new listing. For this purpose, it will be satisfactory compliance if these companies have set up the Boards and constituted committees such as Audit Committee, shareholders/ investors grievances committee etc before seeking listing. A reasonable time to comply with these conditions may be granted only where the Stock Exchange is satisfied that genuine legal issues exists which will delay such compliance. </a:t>
            </a: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b="1" u="sng" dirty="0" smtClean="0">
                <a:latin typeface="Times New Roman" pitchFamily="18" charset="0"/>
                <a:cs typeface="Times New Roman" pitchFamily="18" charset="0"/>
              </a:rPr>
              <a:t>SEBI - its linking governance from Company’s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In such cases while granting listing, the stock exchanges shall obtain a suitable undertaking from the company. In case of the company failing to comply with this requirement without any genuine reason, the application money shall be kept in an escrow account till the conditions are complied with.  </a:t>
            </a:r>
          </a:p>
          <a:p>
            <a:pPr>
              <a:buNone/>
            </a:pPr>
            <a:r>
              <a:rPr lang="en-US" dirty="0" smtClean="0">
                <a:latin typeface="Times New Roman" pitchFamily="18" charset="0"/>
                <a:cs typeface="Times New Roman" pitchFamily="18" charset="0"/>
              </a:rPr>
              <a:t>The Stock Exchanges shall set up a separate monitoring cell with identified personnel to monitor the compliance with the provisions of the corporate governance. This cell shall obtain the quarterly compliance report from the companies which are required to comply with the requirements of corporate governance and shall submit a consolidated compliance report to SEBI within 30 days of the end of each quarter.  </a:t>
            </a:r>
          </a:p>
          <a:p>
            <a:pPr>
              <a:buNone/>
            </a:pPr>
            <a:r>
              <a:rPr lang="en-US" dirty="0" smtClean="0">
                <a:latin typeface="Times New Roman" pitchFamily="18" charset="0"/>
                <a:cs typeface="Times New Roman" pitchFamily="18" charset="0"/>
              </a:rPr>
              <a:t>Please note that this is a master circular which contains the revised clause 49 as well as other circulars issued by SEBI on the subject, suitably modified. The companies are required to comply with the provisions of revised clause 49, on or before March 31, 2004. The companies shall continue to comply with all the provisions of clause 49(issued vide circulars dated, 21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February, 2000, 12</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September 2000, 16</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March 2001 and 31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December 2001) as well as other circulars dated, 9</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March 2000 and 22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January, 2001, till the revised clause 49 of the Listing Agreement is complied with or March 31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2004, whichever is earlier</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Introduction: </a:t>
            </a:r>
            <a:r>
              <a:rPr lang="en-US" dirty="0" smtClean="0">
                <a:latin typeface="Times New Roman" pitchFamily="18" charset="0"/>
                <a:cs typeface="Times New Roman" pitchFamily="18" charset="0"/>
              </a:rPr>
              <a:t>The Securities Contracts (Regulation) Act, 1956 “Act” was enacted in order to prevent undesirable transactions in securities and to regulate the working of stock exchanges in the country. The provision of the Act came into force with effect from 20th February, 1957 vide Notification No. SRO 528 dated 16th February, 1957.</a:t>
            </a:r>
          </a:p>
          <a:p>
            <a:pPr>
              <a:buNone/>
            </a:pPr>
            <a:r>
              <a:rPr lang="en-US" b="1" dirty="0" smtClean="0">
                <a:latin typeface="Times New Roman" pitchFamily="18" charset="0"/>
                <a:cs typeface="Times New Roman" pitchFamily="18" charset="0"/>
              </a:rPr>
              <a:t>Definitions:</a:t>
            </a: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Stock exchange [Section 2(j)]</a:t>
            </a:r>
          </a:p>
          <a:p>
            <a:pPr>
              <a:buNone/>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any body of individuals, whether incorporated or not, constituted before corporatization and demutualization under sections 4A and 4B, or</a:t>
            </a:r>
          </a:p>
          <a:p>
            <a:pPr>
              <a:buNone/>
            </a:pPr>
            <a:r>
              <a:rPr lang="en-US" dirty="0" smtClean="0">
                <a:latin typeface="Times New Roman" pitchFamily="18" charset="0"/>
                <a:cs typeface="Times New Roman" pitchFamily="18" charset="0"/>
              </a:rPr>
              <a:t>a body corporate incorporated under the Companies Act, 1956 whether under a scheme of corporatization and demutualization or otherwise, for the purpose of assisting, regulating or controlling the business of buying, selling or dealing in securities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Recognized Stock Exchange [Section 2(f)]</a:t>
            </a:r>
            <a:r>
              <a:rPr lang="en-US" dirty="0" smtClean="0">
                <a:latin typeface="Times New Roman" pitchFamily="18" charset="0"/>
                <a:cs typeface="Times New Roman" pitchFamily="18" charset="0"/>
              </a:rPr>
              <a:t> means a stock exchange which is for the time being recognized by the Central Government under Section 4 of the Act.</a:t>
            </a:r>
          </a:p>
          <a:p>
            <a:pPr>
              <a:buNone/>
            </a:pPr>
            <a:r>
              <a:rPr lang="en-US" b="1" dirty="0" smtClean="0">
                <a:latin typeface="Times New Roman" pitchFamily="18" charset="0"/>
                <a:cs typeface="Times New Roman" pitchFamily="18" charset="0"/>
              </a:rPr>
              <a:t>Corporatization [Section 2(</a:t>
            </a:r>
            <a:r>
              <a:rPr lang="en-US" b="1" dirty="0" err="1" smtClean="0">
                <a:latin typeface="Times New Roman" pitchFamily="18" charset="0"/>
                <a:cs typeface="Times New Roman" pitchFamily="18" charset="0"/>
              </a:rPr>
              <a:t>aa</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means the succession of a recognized stock exchange, being a body of individuals or a society registered under the Societies Registration Act, 1860 (21 of 1860), by another stock exchange, being a company incorporated for the purpose of assisting, regulating or controlling the business of buying, selling or dealing in securities carried on by such individuals or society.</a:t>
            </a:r>
          </a:p>
          <a:p>
            <a:pPr>
              <a:buNone/>
            </a:pPr>
            <a:r>
              <a:rPr lang="en-US" b="1" dirty="0" smtClean="0">
                <a:latin typeface="Times New Roman" pitchFamily="18" charset="0"/>
                <a:cs typeface="Times New Roman" pitchFamily="18" charset="0"/>
              </a:rPr>
              <a:t>Demutualization [Section 2(</a:t>
            </a:r>
            <a:r>
              <a:rPr lang="en-US" b="1" dirty="0" err="1" smtClean="0">
                <a:latin typeface="Times New Roman" pitchFamily="18" charset="0"/>
                <a:cs typeface="Times New Roman" pitchFamily="18" charset="0"/>
              </a:rPr>
              <a:t>ab</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means the segregation of ownership and management from the trading rights of the members of a recognized stock exchange in accordance with a scheme approved by the Securities and Exchange Board of India (SEBI). </a:t>
            </a:r>
          </a:p>
          <a:p>
            <a:pPr>
              <a:buNone/>
            </a:pPr>
            <a:r>
              <a:rPr lang="en-US" dirty="0" smtClean="0">
                <a:latin typeface="Times New Roman" pitchFamily="18" charset="0"/>
                <a:cs typeface="Times New Roman" pitchFamily="18" charset="0"/>
              </a:rPr>
              <a:t>The main parts of the Act are as follows and the powers of Central Government with regard to this Act are exercisable by SEBI:</a:t>
            </a:r>
          </a:p>
          <a:p>
            <a:pPr>
              <a:buNone/>
            </a:pPr>
            <a:r>
              <a:rPr lang="en-US" dirty="0" smtClean="0">
                <a:latin typeface="Times New Roman" pitchFamily="18" charset="0"/>
                <a:cs typeface="Times New Roman" pitchFamily="18" charset="0"/>
              </a:rPr>
              <a:t>(A) Recognized Stock Exchanges (B) Penalties</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Brief description of important sections of the Act:</a:t>
            </a: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(A) Recognized Stock Exchanges</a:t>
            </a: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Application for recognition of stock exchanges (Section 3)</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3(1): Every stock exchange which desirous of being recognized for the purposes of this Act, may make an application in the prescribed manner to the Central Government (</a:t>
            </a:r>
            <a:r>
              <a:rPr lang="en-US" b="1" dirty="0" smtClean="0">
                <a:latin typeface="Times New Roman" pitchFamily="18" charset="0"/>
                <a:cs typeface="Times New Roman" pitchFamily="18" charset="0"/>
              </a:rPr>
              <a:t>the powers of Central Government with regard to this Act are exercisable by SEBI</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3(2) : Every such application shall contain required particulars and be accompanied by a copy of the bye-laws of the stock exchange for the regulation and control of contracts and also a copy of the rules relating in general to the constitution of the stock exchange</a:t>
            </a:r>
          </a:p>
          <a:p>
            <a:pPr>
              <a:buNone/>
            </a:pPr>
            <a:r>
              <a:rPr lang="en-US" b="1" dirty="0" smtClean="0">
                <a:latin typeface="Times New Roman" pitchFamily="18" charset="0"/>
                <a:cs typeface="Times New Roman" pitchFamily="18" charset="0"/>
              </a:rPr>
              <a:t>Grant of recognition to stock exchanges (Section 4)</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4(1): If the Central Government is satisfied, after making such inquiry as may be necessary may grant recognition to the stock exchange subject to some conditions.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Corporatization and demutualization of stock exchanges (Section 4A)</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On and from the appointed date, all recognized stock exchanges (if not corporatized and demutualised before the appointed date) shall be corporatized and demutualised in accordance with the provisions contained in section 4B.</a:t>
            </a:r>
          </a:p>
          <a:p>
            <a:pPr>
              <a:buNone/>
            </a:pPr>
            <a:r>
              <a:rPr lang="en-US" b="1" dirty="0" smtClean="0">
                <a:latin typeface="Times New Roman" pitchFamily="18" charset="0"/>
                <a:cs typeface="Times New Roman" pitchFamily="18" charset="0"/>
              </a:rPr>
              <a:t>Procedure for corporatization and demutualization (Section 4B)</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4B(1): All recognized stock exchanges referred to in section 4A shall, within such time as may be specified by the SEBI, submit a scheme for corporatization and demutualization for its approval</a:t>
            </a:r>
          </a:p>
          <a:p>
            <a:pPr>
              <a:buNone/>
            </a:pPr>
            <a:r>
              <a:rPr lang="en-US" dirty="0" smtClean="0">
                <a:latin typeface="Times New Roman" pitchFamily="18" charset="0"/>
                <a:cs typeface="Times New Roman" pitchFamily="18" charset="0"/>
              </a:rPr>
              <a:t>4B(2): On receipt of the scheme, the SEBI after making such enquiry as may be necessary and if it is satisfied that it may approve the scheme with or without modification.</a:t>
            </a:r>
          </a:p>
          <a:p>
            <a:pPr>
              <a:buNone/>
            </a:pPr>
            <a:r>
              <a:rPr lang="en-US" dirty="0" smtClean="0">
                <a:latin typeface="Times New Roman" pitchFamily="18" charset="0"/>
                <a:cs typeface="Times New Roman" pitchFamily="18" charset="0"/>
              </a:rPr>
              <a:t>Note: “appointed date” means the date which the SEBI may, by notification in the Official Gazette, appoint and different appointed dates may be appointed for different recognized stock exchanges.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534400" cy="4525963"/>
          </a:xfrm>
        </p:spPr>
        <p:txBody>
          <a:bodyPr>
            <a:noAutofit/>
          </a:bodyPr>
          <a:lstStyle/>
          <a:p>
            <a:pPr>
              <a:buNone/>
            </a:pPr>
            <a:r>
              <a:rPr lang="en-US" sz="1800" b="1" dirty="0" smtClean="0">
                <a:latin typeface="Times New Roman" pitchFamily="18" charset="0"/>
                <a:cs typeface="Times New Roman" pitchFamily="18" charset="0"/>
              </a:rPr>
              <a:t>Power of Central Government to call for periodical returns or direct inquiries to be made (Section 6) </a:t>
            </a:r>
            <a:r>
              <a:rPr lang="en-US" sz="1800" dirty="0" smtClean="0">
                <a:latin typeface="Times New Roman" pitchFamily="18" charset="0"/>
                <a:cs typeface="Times New Roman" pitchFamily="18" charset="0"/>
              </a:rPr>
              <a:t>Every recognized stock exchange shall furnish to SEBI periodical returns relating to its affairs as may be prescribed. Every recognized stock exchange and every member thereof shall preserve such books of accounts and other documents for period of not exceeding five years.</a:t>
            </a:r>
          </a:p>
          <a:p>
            <a:pPr>
              <a:buNone/>
            </a:pPr>
            <a:r>
              <a:rPr lang="en-US" sz="1800" b="1" dirty="0" smtClean="0">
                <a:latin typeface="Times New Roman" pitchFamily="18" charset="0"/>
                <a:cs typeface="Times New Roman" pitchFamily="18" charset="0"/>
              </a:rPr>
              <a:t>Annual reports to be furnished to Central Government by stock exchanges (Section7) </a:t>
            </a:r>
            <a:r>
              <a:rPr lang="en-US" sz="1800" dirty="0" smtClean="0">
                <a:latin typeface="Times New Roman" pitchFamily="18" charset="0"/>
                <a:cs typeface="Times New Roman" pitchFamily="18" charset="0"/>
              </a:rPr>
              <a:t>Every recognized stock exchange shall furnish the Central Government a copy of the annual report.</a:t>
            </a:r>
          </a:p>
          <a:p>
            <a:pPr>
              <a:buNone/>
            </a:pPr>
            <a:r>
              <a:rPr lang="en-US" sz="1800" b="1" dirty="0" smtClean="0">
                <a:latin typeface="Times New Roman" pitchFamily="18" charset="0"/>
                <a:cs typeface="Times New Roman" pitchFamily="18" charset="0"/>
              </a:rPr>
              <a:t>Power of recognized stock exchanges to make bye-laws (Section 9)</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9(1) Any recognized stock exchange may, subject to the previous approval of the SEBI, make bye-laws for the regulation and control of contracts. </a:t>
            </a:r>
          </a:p>
          <a:p>
            <a:pPr>
              <a:buNone/>
            </a:pPr>
            <a:r>
              <a:rPr lang="en-US" sz="1800" b="1" dirty="0" smtClean="0">
                <a:latin typeface="Times New Roman" pitchFamily="18" charset="0"/>
                <a:cs typeface="Times New Roman" pitchFamily="18" charset="0"/>
              </a:rPr>
              <a:t>Power of SEBI to make or amend bye-laws of recognized stock exchanges (Section 10) </a:t>
            </a:r>
            <a:r>
              <a:rPr lang="en-US" sz="1800" dirty="0" smtClean="0">
                <a:latin typeface="Times New Roman" pitchFamily="18" charset="0"/>
                <a:cs typeface="Times New Roman" pitchFamily="18" charset="0"/>
              </a:rPr>
              <a:t>10(1) The SEBI may either on a request from the governing body of a recognized stock exchange or on its own motion make bye-laws for all or any of the matters specified in section 9 or amend any bye-laws made by such stock exchange under that section.</a:t>
            </a:r>
          </a:p>
          <a:p>
            <a:pPr>
              <a:buNone/>
            </a:pPr>
            <a:endParaRPr lang="en-US" sz="18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Power to suspend business of recognized stock exchanges (Section 12)</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Central Government is empowered to suspend the business of recognized stock exchange on an emergency situation by giving notification in the Official Gazette stating the reasons therein, for a period of not exceeding seven days and subject to such conditions as may be specified in the notification. However, in the interest of the trade or the public the said period can be extended from time to time, </a:t>
            </a:r>
            <a:r>
              <a:rPr lang="en-US" b="1" dirty="0" smtClean="0">
                <a:latin typeface="Times New Roman" pitchFamily="18" charset="0"/>
                <a:cs typeface="Times New Roman" pitchFamily="18" charset="0"/>
              </a:rPr>
              <a:t>provided</a:t>
            </a:r>
            <a:r>
              <a:rPr lang="en-US" dirty="0" smtClean="0">
                <a:latin typeface="Times New Roman" pitchFamily="18" charset="0"/>
                <a:cs typeface="Times New Roman" pitchFamily="18" charset="0"/>
              </a:rPr>
              <a:t> that no such period of suspension can be extended, unless the governing body of the recognized stock exchange has been given an opportunity of being heard in the matter.</a:t>
            </a:r>
          </a:p>
          <a:p>
            <a:pPr>
              <a:buNone/>
            </a:pPr>
            <a:r>
              <a:rPr lang="en-US" b="1" dirty="0" smtClean="0">
                <a:latin typeface="Times New Roman" pitchFamily="18" charset="0"/>
                <a:cs typeface="Times New Roman" pitchFamily="18" charset="0"/>
              </a:rPr>
              <a:t>Conditions for listing (Section 21)</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Where securities are listed on the application of any person in any recognized stock exchange, such person shall comply with the conditions of the listing agreement with that stock exchange.</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Delisting of securities (Section 21A)</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21A(1): A recognized stock exchange may delist the securities, after recording the reasons therefore, on any of the ground or grounds as may be prescribed under this Act, </a:t>
            </a:r>
            <a:r>
              <a:rPr lang="en-US" b="1" dirty="0" smtClean="0">
                <a:latin typeface="Times New Roman" pitchFamily="18" charset="0"/>
                <a:cs typeface="Times New Roman" pitchFamily="18" charset="0"/>
              </a:rPr>
              <a:t>provided</a:t>
            </a:r>
            <a:r>
              <a:rPr lang="en-US" dirty="0" smtClean="0">
                <a:latin typeface="Times New Roman" pitchFamily="18" charset="0"/>
                <a:cs typeface="Times New Roman" pitchFamily="18" charset="0"/>
              </a:rPr>
              <a:t> that the securities of a company shall not be delisted unless the company concerned has been given a reasonable opportunity of being heard.</a:t>
            </a:r>
          </a:p>
          <a:p>
            <a:pPr>
              <a:buNone/>
            </a:pPr>
            <a:r>
              <a:rPr lang="en-US" dirty="0" smtClean="0">
                <a:latin typeface="Times New Roman" pitchFamily="18" charset="0"/>
                <a:cs typeface="Times New Roman" pitchFamily="18" charset="0"/>
              </a:rPr>
              <a:t>21A(2): A listed company or an aggrieved investor may file an appeal before the Securities Appellate Tribunal (SAT) against the decision of the recognized stock exchange within fifteen days from the date of the decision of the recognized stock exchange, </a:t>
            </a:r>
            <a:r>
              <a:rPr lang="en-US" b="1" dirty="0" smtClean="0">
                <a:latin typeface="Times New Roman" pitchFamily="18" charset="0"/>
                <a:cs typeface="Times New Roman" pitchFamily="18" charset="0"/>
              </a:rPr>
              <a:t>provided</a:t>
            </a:r>
            <a:r>
              <a:rPr lang="en-US" dirty="0" smtClean="0">
                <a:latin typeface="Times New Roman" pitchFamily="18" charset="0"/>
                <a:cs typeface="Times New Roman" pitchFamily="18" charset="0"/>
              </a:rPr>
              <a:t> that SAT may, if it is satisfied that the company was prevented by sufficient cause from filing the appeal within the said period, allow it to be filed within a further period not exceeding one month.</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b="1" u="sng" dirty="0" smtClean="0">
                <a:latin typeface="Times New Roman" pitchFamily="18" charset="0"/>
                <a:cs typeface="Times New Roman" pitchFamily="18" charset="0"/>
              </a:rPr>
              <a:t>Financial Market in India- An Overview.</a:t>
            </a: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India has an assorted monetary area that is quickly extending, both as far as laid out monetary administrations firms’ vigorous development and new contestants into the market. Business banks, protection firms, non-banking monetary organisations, co-agents, annuity reserves, shared assets, and other more modest monetary establishments make up the area. New organizations, for example, installment banks, have recently been permitted to be laid out by the financial controller, extending the kinds of elements that work in the business. Nonetheless, India’s monetary area is principally a financial area, with business banks representing over 64% of the monetary framework’s all-out resources. </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Section 22 - Right of appeal against refusal of stock exchanges to list securities of public companies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Where a recognized stock exchange refuses to list the securities of any public company or collective investment scheme, the company or scheme may appeal to the Central Government against such refusal, omission or failure, as the case may be:</a:t>
            </a:r>
          </a:p>
          <a:p>
            <a:pPr lvl="2">
              <a:buNone/>
            </a:pPr>
            <a:r>
              <a:rPr lang="en-US" sz="2900" dirty="0" smtClean="0">
                <a:latin typeface="Times New Roman" pitchFamily="18" charset="0"/>
                <a:cs typeface="Times New Roman" pitchFamily="18" charset="0"/>
              </a:rPr>
              <a:t>within fifteen days from the date on which the reasons for such refusal are furnished to it, or</a:t>
            </a:r>
          </a:p>
          <a:p>
            <a:pPr lvl="2">
              <a:buNone/>
            </a:pPr>
            <a:r>
              <a:rPr lang="en-US" sz="2900" dirty="0" smtClean="0">
                <a:latin typeface="Times New Roman" pitchFamily="18" charset="0"/>
                <a:cs typeface="Times New Roman" pitchFamily="18" charset="0"/>
              </a:rPr>
              <a:t>where the stock exchange has omitted or failed to dispose of, within the time specified in sub-section (1) of section 73 of the Companies Act, 1956 (1 of 1956) (hereafter in this section referred to as the “specified time”), the application for permission for the shares or debentures to be dealt with on the stock exchange, within fifteen days from the date of expiry of the specified time or within such further period, not exceeding one month, as the Central Government may, on sufficient cause being shown, allow.</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Section 22A - Right of appeal to Securities Appellate Tribunal against refusal of stock exchange to list securities of public companies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Where a recognized stock exchange refuses to list the securities of any public company or collective investment scheme, the company or scheme may appeal to the SAT against such refusal, omission or failure, as the case may be:</a:t>
            </a:r>
          </a:p>
          <a:p>
            <a:pPr lvl="2">
              <a:buNone/>
            </a:pPr>
            <a:r>
              <a:rPr lang="en-US" sz="2600" dirty="0" smtClean="0">
                <a:latin typeface="Times New Roman" pitchFamily="18" charset="0"/>
                <a:cs typeface="Times New Roman" pitchFamily="18" charset="0"/>
              </a:rPr>
              <a:t>within fifteen days from the date on which the reasons for such refusal are furnished to it, or</a:t>
            </a:r>
          </a:p>
          <a:p>
            <a:pPr lvl="2">
              <a:buNone/>
            </a:pPr>
            <a:r>
              <a:rPr lang="en-US" sz="2600" dirty="0" smtClean="0">
                <a:latin typeface="Times New Roman" pitchFamily="18" charset="0"/>
                <a:cs typeface="Times New Roman" pitchFamily="18" charset="0"/>
              </a:rPr>
              <a:t>where the stock exchange has omitted or failed to dispose of, within the time specified in sub-section (1A) of section 73 of the Companies Act, 1956 (1 of 1956), (hereafter in this section referred to as the “specified time”), the application for permission for the shares or debentures to be dealt with on the stock exchange, within fifteen days from the date of expiry of the specified time or within such further period, not exceeding one month, as the Securities Appellate Tribunal may, on sufficient cause being shown, allow.</a:t>
            </a:r>
          </a:p>
          <a:p>
            <a:pPr lvl="2">
              <a:buNone/>
            </a:pPr>
            <a:r>
              <a:rPr lang="en-US" sz="2800" b="1" dirty="0" smtClean="0">
                <a:latin typeface="Times New Roman" pitchFamily="18" charset="0"/>
                <a:cs typeface="Times New Roman" pitchFamily="18" charset="0"/>
              </a:rPr>
              <a:t>Section 22D – Limitation- </a:t>
            </a:r>
            <a:r>
              <a:rPr lang="en-US" sz="2800" dirty="0" smtClean="0">
                <a:latin typeface="Times New Roman" pitchFamily="18" charset="0"/>
                <a:cs typeface="Times New Roman" pitchFamily="18" charset="0"/>
              </a:rPr>
              <a:t>The provisions of the Limitation Act, 1963 (36 of 1963) shall, as far as may be, apply to an appeal made to a Securities Appellate Tribunal.</a:t>
            </a:r>
            <a:endParaRPr lang="en-US" sz="2600"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(B ) Penalties :</a:t>
            </a:r>
            <a:br>
              <a:rPr lang="en-US" sz="3600" b="1" dirty="0" smtClean="0">
                <a:latin typeface="Times New Roman" pitchFamily="18" charset="0"/>
                <a:cs typeface="Times New Roman" pitchFamily="18" charset="0"/>
              </a:rPr>
            </a:b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r>
            <a:br>
              <a:rPr lang="en-US" dirty="0" smtClean="0"/>
            </a:b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dirty="0"/>
          </a:p>
        </p:txBody>
      </p:sp>
      <p:graphicFrame>
        <p:nvGraphicFramePr>
          <p:cNvPr id="6" name="Table 5"/>
          <p:cNvGraphicFramePr>
            <a:graphicFrameLocks noGrp="1"/>
          </p:cNvGraphicFramePr>
          <p:nvPr/>
        </p:nvGraphicFramePr>
        <p:xfrm>
          <a:off x="381000" y="762000"/>
          <a:ext cx="8534400" cy="5334000"/>
        </p:xfrm>
        <a:graphic>
          <a:graphicData uri="http://schemas.openxmlformats.org/drawingml/2006/table">
            <a:tbl>
              <a:tblPr firstRow="1" bandRow="1">
                <a:tableStyleId>{073A0DAA-6AF3-43AB-8588-CEC1D06C72B9}</a:tableStyleId>
              </a:tblPr>
              <a:tblGrid>
                <a:gridCol w="1143000"/>
                <a:gridCol w="4419600"/>
                <a:gridCol w="2971800"/>
              </a:tblGrid>
              <a:tr h="351112">
                <a:tc>
                  <a:txBody>
                    <a:bodyPr/>
                    <a:lstStyle/>
                    <a:p>
                      <a:pPr algn="ctr"/>
                      <a:r>
                        <a:rPr lang="en-US" sz="1600" dirty="0">
                          <a:latin typeface="Times New Roman" pitchFamily="18" charset="0"/>
                          <a:cs typeface="Times New Roman" pitchFamily="18" charset="0"/>
                        </a:rPr>
                        <a:t>Section</a:t>
                      </a:r>
                    </a:p>
                  </a:txBody>
                  <a:tcPr anchor="ctr"/>
                </a:tc>
                <a:tc>
                  <a:txBody>
                    <a:bodyPr/>
                    <a:lstStyle/>
                    <a:p>
                      <a:pPr algn="ctr"/>
                      <a:r>
                        <a:rPr lang="en-US" sz="1600" dirty="0">
                          <a:latin typeface="Times New Roman" pitchFamily="18" charset="0"/>
                          <a:cs typeface="Times New Roman" pitchFamily="18" charset="0"/>
                        </a:rPr>
                        <a:t>Contravention/Non-compliance</a:t>
                      </a:r>
                    </a:p>
                  </a:txBody>
                  <a:tcPr anchor="ctr"/>
                </a:tc>
                <a:tc>
                  <a:txBody>
                    <a:bodyPr/>
                    <a:lstStyle/>
                    <a:p>
                      <a:pPr algn="ctr"/>
                      <a:r>
                        <a:rPr lang="en-US" sz="1600" dirty="0">
                          <a:latin typeface="Times New Roman" pitchFamily="18" charset="0"/>
                          <a:cs typeface="Times New Roman" pitchFamily="18" charset="0"/>
                        </a:rPr>
                        <a:t>Penalty Prescribed</a:t>
                      </a:r>
                    </a:p>
                  </a:txBody>
                  <a:tcPr anchor="ctr"/>
                </a:tc>
              </a:tr>
              <a:tr h="1133133">
                <a:tc>
                  <a:txBody>
                    <a:bodyPr/>
                    <a:lstStyle/>
                    <a:p>
                      <a:pPr algn="ctr"/>
                      <a:r>
                        <a:rPr lang="en-US" sz="1600" dirty="0">
                          <a:latin typeface="Times New Roman" pitchFamily="18" charset="0"/>
                          <a:cs typeface="Times New Roman" pitchFamily="18" charset="0"/>
                        </a:rPr>
                        <a:t>23A</a:t>
                      </a:r>
                    </a:p>
                  </a:txBody>
                  <a:tcPr anchor="ctr"/>
                </a:tc>
                <a:tc>
                  <a:txBody>
                    <a:bodyPr/>
                    <a:lstStyle/>
                    <a:p>
                      <a:pPr algn="ctr"/>
                      <a:r>
                        <a:rPr lang="en-US" sz="1600" dirty="0">
                          <a:latin typeface="Times New Roman" pitchFamily="18" charset="0"/>
                          <a:cs typeface="Times New Roman" pitchFamily="18" charset="0"/>
                        </a:rPr>
                        <a:t>Failure to furnish information, return, etc and maintain books of accounts and records.</a:t>
                      </a:r>
                    </a:p>
                  </a:txBody>
                  <a:tcPr anchor="ctr"/>
                </a:tc>
                <a:tc>
                  <a:txBody>
                    <a:bodyPr/>
                    <a:lstStyle/>
                    <a:p>
                      <a:pPr algn="ctr"/>
                      <a:r>
                        <a:rPr lang="en-US" sz="1600" dirty="0">
                          <a:latin typeface="Times New Roman" pitchFamily="18" charset="0"/>
                          <a:cs typeface="Times New Roman" pitchFamily="18" charset="0"/>
                        </a:rPr>
                        <a:t>One lakh rupees for each day during which such failure continues or one crore rupees, whichever is less.</a:t>
                      </a:r>
                    </a:p>
                  </a:txBody>
                  <a:tcPr anchor="ctr"/>
                </a:tc>
              </a:tr>
              <a:tr h="1117174">
                <a:tc>
                  <a:txBody>
                    <a:bodyPr/>
                    <a:lstStyle/>
                    <a:p>
                      <a:pPr algn="ctr"/>
                      <a:r>
                        <a:rPr lang="en-US" sz="1600">
                          <a:latin typeface="Times New Roman" pitchFamily="18" charset="0"/>
                          <a:cs typeface="Times New Roman" pitchFamily="18" charset="0"/>
                        </a:rPr>
                        <a:t>23B</a:t>
                      </a:r>
                    </a:p>
                  </a:txBody>
                  <a:tcPr anchor="ctr"/>
                </a:tc>
                <a:tc>
                  <a:txBody>
                    <a:bodyPr/>
                    <a:lstStyle/>
                    <a:p>
                      <a:pPr algn="ctr"/>
                      <a:r>
                        <a:rPr lang="en-US" sz="1600" dirty="0">
                          <a:latin typeface="Times New Roman" pitchFamily="18" charset="0"/>
                          <a:cs typeface="Times New Roman" pitchFamily="18" charset="0"/>
                        </a:rPr>
                        <a:t>Any person who is required under this Act or bye-laws of a </a:t>
                      </a:r>
                      <a:r>
                        <a:rPr lang="en-US" sz="1600" dirty="0" smtClean="0">
                          <a:latin typeface="Times New Roman" pitchFamily="18" charset="0"/>
                          <a:cs typeface="Times New Roman" pitchFamily="18" charset="0"/>
                        </a:rPr>
                        <a:t>recognized </a:t>
                      </a:r>
                      <a:r>
                        <a:rPr lang="en-US" sz="1600" dirty="0">
                          <a:latin typeface="Times New Roman" pitchFamily="18" charset="0"/>
                          <a:cs typeface="Times New Roman" pitchFamily="18" charset="0"/>
                        </a:rPr>
                        <a:t>stock exchange to enter into an agreement with clients, fails to enter into such agreement</a:t>
                      </a:r>
                    </a:p>
                  </a:txBody>
                  <a:tcPr anchor="ctr"/>
                </a:tc>
                <a:tc>
                  <a:txBody>
                    <a:bodyPr/>
                    <a:lstStyle/>
                    <a:p>
                      <a:pPr algn="ctr"/>
                      <a:r>
                        <a:rPr lang="en-US" sz="1600" dirty="0">
                          <a:latin typeface="Times New Roman" pitchFamily="18" charset="0"/>
                          <a:cs typeface="Times New Roman" pitchFamily="18" charset="0"/>
                        </a:rPr>
                        <a:t>One lakh rupees for each day during which such failure continues or one crore rupees, whichever is less.</a:t>
                      </a:r>
                    </a:p>
                  </a:txBody>
                  <a:tcPr anchor="ctr"/>
                </a:tc>
              </a:tr>
              <a:tr h="1598317">
                <a:tc>
                  <a:txBody>
                    <a:bodyPr/>
                    <a:lstStyle/>
                    <a:p>
                      <a:pPr algn="ctr"/>
                      <a:r>
                        <a:rPr lang="en-US" sz="1600">
                          <a:latin typeface="Times New Roman" pitchFamily="18" charset="0"/>
                          <a:cs typeface="Times New Roman" pitchFamily="18" charset="0"/>
                        </a:rPr>
                        <a:t>23C</a:t>
                      </a:r>
                    </a:p>
                  </a:txBody>
                  <a:tcPr anchor="ctr"/>
                </a:tc>
                <a:tc>
                  <a:txBody>
                    <a:bodyPr/>
                    <a:lstStyle/>
                    <a:p>
                      <a:pPr algn="ctr"/>
                      <a:r>
                        <a:rPr lang="en-US" sz="1600">
                          <a:latin typeface="Times New Roman" pitchFamily="18" charset="0"/>
                          <a:cs typeface="Times New Roman" pitchFamily="18" charset="0"/>
                        </a:rPr>
                        <a:t>Any stock broker or sub-broker or a company whose securities are listed or proposed to be listed in a recognised stock exchange, fails to redress the grievances within the time stipulated by the SEBI or a recognised stock exchange</a:t>
                      </a:r>
                    </a:p>
                  </a:txBody>
                  <a:tcPr anchor="ctr"/>
                </a:tc>
                <a:tc>
                  <a:txBody>
                    <a:bodyPr/>
                    <a:lstStyle/>
                    <a:p>
                      <a:pPr algn="ctr"/>
                      <a:r>
                        <a:rPr lang="en-US" sz="1600" dirty="0">
                          <a:latin typeface="Times New Roman" pitchFamily="18" charset="0"/>
                          <a:cs typeface="Times New Roman" pitchFamily="18" charset="0"/>
                        </a:rPr>
                        <a:t>One lakh rupees for each day during which such failure continues or one crore rupees, whichever is less.</a:t>
                      </a:r>
                    </a:p>
                  </a:txBody>
                  <a:tcPr anchor="ctr"/>
                </a:tc>
              </a:tr>
              <a:tr h="1134264">
                <a:tc>
                  <a:txBody>
                    <a:bodyPr/>
                    <a:lstStyle/>
                    <a:p>
                      <a:pPr algn="ctr"/>
                      <a:r>
                        <a:rPr lang="en-US" sz="1600" dirty="0">
                          <a:latin typeface="Times New Roman" pitchFamily="18" charset="0"/>
                          <a:cs typeface="Times New Roman" pitchFamily="18" charset="0"/>
                        </a:rPr>
                        <a:t>23D</a:t>
                      </a:r>
                    </a:p>
                  </a:txBody>
                  <a:tcPr anchor="ctr"/>
                </a:tc>
                <a:tc>
                  <a:txBody>
                    <a:bodyPr/>
                    <a:lstStyle/>
                    <a:p>
                      <a:pPr algn="ctr"/>
                      <a:r>
                        <a:rPr lang="en-US" sz="1600" dirty="0">
                          <a:latin typeface="Times New Roman" pitchFamily="18" charset="0"/>
                          <a:cs typeface="Times New Roman" pitchFamily="18" charset="0"/>
                        </a:rPr>
                        <a:t>Any stock broker or sub-broker who fails to segregate securities or moneys of the client(s) or uses the securities or moneys of a client(s) for self or for any other client</a:t>
                      </a:r>
                    </a:p>
                  </a:txBody>
                  <a:tcPr anchor="ctr"/>
                </a:tc>
                <a:tc>
                  <a:txBody>
                    <a:bodyPr/>
                    <a:lstStyle/>
                    <a:p>
                      <a:pPr algn="ctr"/>
                      <a:r>
                        <a:rPr lang="en-US" sz="1600" dirty="0">
                          <a:latin typeface="Times New Roman" pitchFamily="18" charset="0"/>
                          <a:cs typeface="Times New Roman" pitchFamily="18" charset="0"/>
                        </a:rPr>
                        <a:t>Penalty not exceeding one crore rupees.</a:t>
                      </a:r>
                    </a:p>
                  </a:txBody>
                  <a:tcPr anchor="ct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990600"/>
          <a:ext cx="8229600" cy="5125720"/>
        </p:xfrm>
        <a:graphic>
          <a:graphicData uri="http://schemas.openxmlformats.org/drawingml/2006/table">
            <a:tbl>
              <a:tblPr firstRow="1" bandRow="1">
                <a:tableStyleId>{073A0DAA-6AF3-43AB-8588-CEC1D06C72B9}</a:tableStyleId>
              </a:tblPr>
              <a:tblGrid>
                <a:gridCol w="838200"/>
                <a:gridCol w="4648200"/>
                <a:gridCol w="2743200"/>
              </a:tblGrid>
              <a:tr h="370840">
                <a:tc>
                  <a:txBody>
                    <a:bodyPr/>
                    <a:lstStyle/>
                    <a:p>
                      <a:pPr algn="ctr"/>
                      <a:r>
                        <a:rPr lang="en-US" sz="1600" dirty="0" smtClean="0">
                          <a:latin typeface="Times New Roman" pitchFamily="18" charset="0"/>
                          <a:cs typeface="Times New Roman" pitchFamily="18" charset="0"/>
                        </a:rPr>
                        <a:t>Section</a:t>
                      </a:r>
                      <a:endParaRPr lang="en-US" sz="16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Contravention/Non-compliance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Penalty Prescribed</a:t>
                      </a:r>
                    </a:p>
                  </a:txBody>
                  <a:tcPr/>
                </a:tc>
              </a:tr>
              <a:tr h="370840">
                <a:tc>
                  <a:txBody>
                    <a:bodyPr/>
                    <a:lstStyle/>
                    <a:p>
                      <a:pPr algn="ctr"/>
                      <a:r>
                        <a:rPr lang="en-US" sz="1600" dirty="0">
                          <a:latin typeface="Times New Roman" pitchFamily="18" charset="0"/>
                          <a:cs typeface="Times New Roman" pitchFamily="18" charset="0"/>
                        </a:rPr>
                        <a:t>23E</a:t>
                      </a:r>
                    </a:p>
                  </a:txBody>
                  <a:tcPr anchor="ctr"/>
                </a:tc>
                <a:tc>
                  <a:txBody>
                    <a:bodyPr/>
                    <a:lstStyle/>
                    <a:p>
                      <a:pPr algn="ctr"/>
                      <a:r>
                        <a:rPr lang="en-US" sz="1600" dirty="0">
                          <a:latin typeface="Times New Roman" pitchFamily="18" charset="0"/>
                          <a:cs typeface="Times New Roman" pitchFamily="18" charset="0"/>
                        </a:rPr>
                        <a:t>If a company or any person managing collective investment scheme or mutual fund, fails to comply with the listing conditions or delisting conditions</a:t>
                      </a:r>
                    </a:p>
                  </a:txBody>
                  <a:tcPr anchor="ctr"/>
                </a:tc>
                <a:tc>
                  <a:txBody>
                    <a:bodyPr/>
                    <a:lstStyle/>
                    <a:p>
                      <a:pPr algn="ctr"/>
                      <a:r>
                        <a:rPr lang="en-US" sz="1600" dirty="0">
                          <a:latin typeface="Times New Roman" pitchFamily="18" charset="0"/>
                          <a:cs typeface="Times New Roman" pitchFamily="18" charset="0"/>
                        </a:rPr>
                        <a:t>Penalty not exceeding twenty-five crore rupees.</a:t>
                      </a:r>
                    </a:p>
                  </a:txBody>
                  <a:tcPr anchor="ctr"/>
                </a:tc>
              </a:tr>
              <a:tr h="370840">
                <a:tc>
                  <a:txBody>
                    <a:bodyPr/>
                    <a:lstStyle/>
                    <a:p>
                      <a:pPr algn="ctr"/>
                      <a:r>
                        <a:rPr lang="en-US" sz="1600">
                          <a:latin typeface="Times New Roman" pitchFamily="18" charset="0"/>
                          <a:cs typeface="Times New Roman" pitchFamily="18" charset="0"/>
                        </a:rPr>
                        <a:t>23F</a:t>
                      </a:r>
                    </a:p>
                  </a:txBody>
                  <a:tcPr anchor="ctr"/>
                </a:tc>
                <a:tc>
                  <a:txBody>
                    <a:bodyPr/>
                    <a:lstStyle/>
                    <a:p>
                      <a:pPr algn="ctr"/>
                      <a:r>
                        <a:rPr lang="en-US" sz="1600" dirty="0">
                          <a:latin typeface="Times New Roman" pitchFamily="18" charset="0"/>
                          <a:cs typeface="Times New Roman" pitchFamily="18" charset="0"/>
                        </a:rPr>
                        <a:t>If any issuer </a:t>
                      </a:r>
                      <a:r>
                        <a:rPr lang="en-US" sz="1600" dirty="0" smtClean="0">
                          <a:latin typeface="Times New Roman" pitchFamily="18" charset="0"/>
                          <a:cs typeface="Times New Roman" pitchFamily="18" charset="0"/>
                        </a:rPr>
                        <a:t>dematerializes </a:t>
                      </a:r>
                      <a:r>
                        <a:rPr lang="en-US" sz="1600" dirty="0">
                          <a:latin typeface="Times New Roman" pitchFamily="18" charset="0"/>
                          <a:cs typeface="Times New Roman" pitchFamily="18" charset="0"/>
                        </a:rPr>
                        <a:t>securities more than the issued securities of a company or delivers in the stock exchanges the securities which are not listed in the </a:t>
                      </a:r>
                      <a:r>
                        <a:rPr lang="en-US" sz="1600" dirty="0" smtClean="0">
                          <a:latin typeface="Times New Roman" pitchFamily="18" charset="0"/>
                          <a:cs typeface="Times New Roman" pitchFamily="18" charset="0"/>
                        </a:rPr>
                        <a:t>recognized </a:t>
                      </a:r>
                      <a:r>
                        <a:rPr lang="en-US" sz="1600" dirty="0">
                          <a:latin typeface="Times New Roman" pitchFamily="18" charset="0"/>
                          <a:cs typeface="Times New Roman" pitchFamily="18" charset="0"/>
                        </a:rPr>
                        <a:t>stock exchange or delivers securities where no trading permission has been given by the </a:t>
                      </a:r>
                      <a:r>
                        <a:rPr lang="en-US" sz="1600" dirty="0" smtClean="0">
                          <a:latin typeface="Times New Roman" pitchFamily="18" charset="0"/>
                          <a:cs typeface="Times New Roman" pitchFamily="18" charset="0"/>
                        </a:rPr>
                        <a:t>recognized </a:t>
                      </a:r>
                      <a:r>
                        <a:rPr lang="en-US" sz="1600" dirty="0">
                          <a:latin typeface="Times New Roman" pitchFamily="18" charset="0"/>
                          <a:cs typeface="Times New Roman" pitchFamily="18" charset="0"/>
                        </a:rPr>
                        <a:t>stock exchange</a:t>
                      </a:r>
                    </a:p>
                  </a:txBody>
                  <a:tcPr anchor="ctr"/>
                </a:tc>
                <a:tc>
                  <a:txBody>
                    <a:bodyPr/>
                    <a:lstStyle/>
                    <a:p>
                      <a:pPr algn="ctr"/>
                      <a:r>
                        <a:rPr lang="en-US" sz="1600">
                          <a:latin typeface="Times New Roman" pitchFamily="18" charset="0"/>
                          <a:cs typeface="Times New Roman" pitchFamily="18" charset="0"/>
                        </a:rPr>
                        <a:t>Penalty not exceeding twenty-five crore rupees.</a:t>
                      </a:r>
                    </a:p>
                  </a:txBody>
                  <a:tcPr anchor="ctr"/>
                </a:tc>
              </a:tr>
              <a:tr h="370840">
                <a:tc>
                  <a:txBody>
                    <a:bodyPr/>
                    <a:lstStyle/>
                    <a:p>
                      <a:pPr algn="ctr"/>
                      <a:r>
                        <a:rPr lang="en-US" sz="1600">
                          <a:latin typeface="Times New Roman" pitchFamily="18" charset="0"/>
                          <a:cs typeface="Times New Roman" pitchFamily="18" charset="0"/>
                        </a:rPr>
                        <a:t>23G</a:t>
                      </a:r>
                    </a:p>
                  </a:txBody>
                  <a:tcPr anchor="ctr"/>
                </a:tc>
                <a:tc>
                  <a:txBody>
                    <a:bodyPr/>
                    <a:lstStyle/>
                    <a:p>
                      <a:pPr algn="ctr"/>
                      <a:r>
                        <a:rPr lang="en-US" sz="1600" dirty="0">
                          <a:latin typeface="Times New Roman" pitchFamily="18" charset="0"/>
                          <a:cs typeface="Times New Roman" pitchFamily="18" charset="0"/>
                        </a:rPr>
                        <a:t>If a </a:t>
                      </a:r>
                      <a:r>
                        <a:rPr lang="en-US" sz="1600" dirty="0" smtClean="0">
                          <a:latin typeface="Times New Roman" pitchFamily="18" charset="0"/>
                          <a:cs typeface="Times New Roman" pitchFamily="18" charset="0"/>
                        </a:rPr>
                        <a:t>recognized </a:t>
                      </a:r>
                      <a:r>
                        <a:rPr lang="en-US" sz="1600" dirty="0">
                          <a:latin typeface="Times New Roman" pitchFamily="18" charset="0"/>
                          <a:cs typeface="Times New Roman" pitchFamily="18" charset="0"/>
                        </a:rPr>
                        <a:t>Stock exchanges fails to furnish the periodical returns to the SEBI or fails to amend the bye laws as directed by SEBI or fails to comply with the directions of the Board</a:t>
                      </a:r>
                    </a:p>
                  </a:txBody>
                  <a:tcPr anchor="ctr"/>
                </a:tc>
                <a:tc>
                  <a:txBody>
                    <a:bodyPr/>
                    <a:lstStyle/>
                    <a:p>
                      <a:pPr algn="ctr"/>
                      <a:r>
                        <a:rPr lang="en-US" sz="1600">
                          <a:latin typeface="Times New Roman" pitchFamily="18" charset="0"/>
                          <a:cs typeface="Times New Roman" pitchFamily="18" charset="0"/>
                        </a:rPr>
                        <a:t>Penalty which may extend to Twenty-Five Crores Rupees.</a:t>
                      </a:r>
                    </a:p>
                  </a:txBody>
                  <a:tcPr anchor="ctr"/>
                </a:tc>
              </a:tr>
              <a:tr h="370840">
                <a:tc>
                  <a:txBody>
                    <a:bodyPr/>
                    <a:lstStyle/>
                    <a:p>
                      <a:pPr algn="ctr"/>
                      <a:r>
                        <a:rPr lang="en-US" sz="1600">
                          <a:latin typeface="Times New Roman" pitchFamily="18" charset="0"/>
                          <a:cs typeface="Times New Roman" pitchFamily="18" charset="0"/>
                        </a:rPr>
                        <a:t>23H</a:t>
                      </a:r>
                    </a:p>
                  </a:txBody>
                  <a:tcPr anchor="ctr"/>
                </a:tc>
                <a:tc>
                  <a:txBody>
                    <a:bodyPr/>
                    <a:lstStyle/>
                    <a:p>
                      <a:pPr algn="ctr"/>
                      <a:r>
                        <a:rPr lang="en-US" sz="1600">
                          <a:latin typeface="Times New Roman" pitchFamily="18" charset="0"/>
                          <a:cs typeface="Times New Roman" pitchFamily="18" charset="0"/>
                        </a:rPr>
                        <a:t>Who fails to comply with any provision of this Act, the rules or articles or bye-laws or the regulations of the recognised stock exchange or directions issued by the SEBI for which no separate penalty has been provided-Section 23H</a:t>
                      </a:r>
                    </a:p>
                  </a:txBody>
                  <a:tcPr anchor="ctr"/>
                </a:tc>
                <a:tc>
                  <a:txBody>
                    <a:bodyPr/>
                    <a:lstStyle/>
                    <a:p>
                      <a:pPr algn="ctr"/>
                      <a:r>
                        <a:rPr lang="en-US" sz="1600" dirty="0">
                          <a:latin typeface="Times New Roman" pitchFamily="18" charset="0"/>
                          <a:cs typeface="Times New Roman" pitchFamily="18" charset="0"/>
                        </a:rPr>
                        <a:t>Penalty which may extend to one crore rupees.</a:t>
                      </a:r>
                    </a:p>
                  </a:txBody>
                  <a:tcPr anchor="ct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dirty="0"/>
          </a:p>
        </p:txBody>
      </p:sp>
      <p:sp>
        <p:nvSpPr>
          <p:cNvPr id="7" name="Title 1"/>
          <p:cNvSpPr>
            <a:spLocks noGrp="1"/>
          </p:cNvSpPr>
          <p:nvPr>
            <p:ph type="title"/>
          </p:nvPr>
        </p:nvSpPr>
        <p:spPr>
          <a:xfrm>
            <a:off x="457200" y="0"/>
            <a:ext cx="8229600" cy="914400"/>
          </a:xfrm>
        </p:spPr>
        <p:txBody>
          <a:bodyPr>
            <a:noAutofit/>
          </a:bodyPr>
          <a:lstStyle/>
          <a:p>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(B ) Penalties :</a:t>
            </a:r>
            <a:br>
              <a:rPr lang="en-US" sz="3600" b="1" dirty="0" smtClean="0">
                <a:latin typeface="Times New Roman" pitchFamily="18" charset="0"/>
                <a:cs typeface="Times New Roman" pitchFamily="18" charset="0"/>
              </a:rPr>
            </a:br>
            <a:endParaRPr lang="en-US" sz="3600" b="1" u="sng"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b="1" u="sng" dirty="0" smtClean="0">
                <a:latin typeface="Times New Roman" pitchFamily="18" charset="0"/>
                <a:cs typeface="Times New Roman" pitchFamily="18" charset="0"/>
              </a:rPr>
              <a:t>Offences</a:t>
            </a:r>
            <a:endParaRPr lang="en-US" sz="4000"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955040"/>
          <a:ext cx="8229600" cy="5217160"/>
        </p:xfrm>
        <a:graphic>
          <a:graphicData uri="http://schemas.openxmlformats.org/drawingml/2006/table">
            <a:tbl>
              <a:tblPr firstRow="1" bandRow="1">
                <a:tableStyleId>{073A0DAA-6AF3-43AB-8588-CEC1D06C72B9}</a:tableStyleId>
              </a:tblPr>
              <a:tblGrid>
                <a:gridCol w="990600"/>
                <a:gridCol w="4495800"/>
                <a:gridCol w="2743200"/>
              </a:tblGrid>
              <a:tr h="370840">
                <a:tc>
                  <a:txBody>
                    <a:bodyPr/>
                    <a:lstStyle/>
                    <a:p>
                      <a:r>
                        <a:rPr lang="en-US" sz="1400" dirty="0">
                          <a:latin typeface="Times New Roman" pitchFamily="18" charset="0"/>
                          <a:cs typeface="Times New Roman" pitchFamily="18" charset="0"/>
                        </a:rPr>
                        <a:t>Section</a:t>
                      </a:r>
                    </a:p>
                  </a:txBody>
                  <a:tcPr anchor="ctr"/>
                </a:tc>
                <a:tc>
                  <a:txBody>
                    <a:bodyPr/>
                    <a:lstStyle/>
                    <a:p>
                      <a:r>
                        <a:rPr lang="en-US" sz="1400">
                          <a:latin typeface="Times New Roman" pitchFamily="18" charset="0"/>
                          <a:cs typeface="Times New Roman" pitchFamily="18" charset="0"/>
                        </a:rPr>
                        <a:t>Contravention/Non-compliance</a:t>
                      </a:r>
                    </a:p>
                  </a:txBody>
                  <a:tcPr anchor="ctr"/>
                </a:tc>
                <a:tc>
                  <a:txBody>
                    <a:bodyPr/>
                    <a:lstStyle/>
                    <a:p>
                      <a:r>
                        <a:rPr lang="en-US" sz="1400">
                          <a:latin typeface="Times New Roman" pitchFamily="18" charset="0"/>
                          <a:cs typeface="Times New Roman" pitchFamily="18" charset="0"/>
                        </a:rPr>
                        <a:t>Fine Prescribed</a:t>
                      </a:r>
                    </a:p>
                  </a:txBody>
                  <a:tcPr anchor="ctr"/>
                </a:tc>
              </a:tr>
              <a:tr h="370840">
                <a:tc>
                  <a:txBody>
                    <a:bodyPr/>
                    <a:lstStyle/>
                    <a:p>
                      <a:r>
                        <a:rPr lang="en-US" sz="1400">
                          <a:latin typeface="Times New Roman" pitchFamily="18" charset="0"/>
                          <a:cs typeface="Times New Roman" pitchFamily="18" charset="0"/>
                        </a:rPr>
                        <a:t>23M(1)</a:t>
                      </a:r>
                    </a:p>
                  </a:txBody>
                  <a:tcPr anchor="ctr"/>
                </a:tc>
                <a:tc>
                  <a:txBody>
                    <a:bodyPr/>
                    <a:lstStyle/>
                    <a:p>
                      <a:r>
                        <a:rPr lang="en-US" sz="1400">
                          <a:latin typeface="Times New Roman" pitchFamily="18" charset="0"/>
                          <a:cs typeface="Times New Roman" pitchFamily="18" charset="0"/>
                        </a:rPr>
                        <a:t>Any person who contravenes the provisions of this Act or of any rules or regulations or bye-laws made thereunder, for which no punishment is provided</a:t>
                      </a:r>
                    </a:p>
                  </a:txBody>
                  <a:tcPr anchor="ctr"/>
                </a:tc>
                <a:tc>
                  <a:txBody>
                    <a:bodyPr/>
                    <a:lstStyle/>
                    <a:p>
                      <a:r>
                        <a:rPr lang="en-US" sz="1400">
                          <a:latin typeface="Times New Roman" pitchFamily="18" charset="0"/>
                          <a:cs typeface="Times New Roman" pitchFamily="18" charset="0"/>
                        </a:rPr>
                        <a:t>elsewhere in this Act Imprisonment for a term which may extend to ten years, or with fine, which may extend to twenty-five crore rupees or both.</a:t>
                      </a:r>
                    </a:p>
                  </a:txBody>
                  <a:tcPr anchor="ctr"/>
                </a:tc>
              </a:tr>
              <a:tr h="370840">
                <a:tc>
                  <a:txBody>
                    <a:bodyPr/>
                    <a:lstStyle/>
                    <a:p>
                      <a:r>
                        <a:rPr lang="en-US" sz="1400">
                          <a:latin typeface="Times New Roman" pitchFamily="18" charset="0"/>
                          <a:cs typeface="Times New Roman" pitchFamily="18" charset="0"/>
                        </a:rPr>
                        <a:t>23M(2)</a:t>
                      </a:r>
                    </a:p>
                  </a:txBody>
                  <a:tcPr anchor="ctr"/>
                </a:tc>
                <a:tc>
                  <a:txBody>
                    <a:bodyPr/>
                    <a:lstStyle/>
                    <a:p>
                      <a:r>
                        <a:rPr lang="en-US" sz="1400">
                          <a:latin typeface="Times New Roman" pitchFamily="18" charset="0"/>
                          <a:cs typeface="Times New Roman" pitchFamily="18" charset="0"/>
                        </a:rPr>
                        <a:t>If any person fails to pay the penalty imposed by the adjudicating officer or fails</a:t>
                      </a:r>
                      <a:br>
                        <a:rPr lang="en-US" sz="1400">
                          <a:latin typeface="Times New Roman" pitchFamily="18" charset="0"/>
                          <a:cs typeface="Times New Roman" pitchFamily="18" charset="0"/>
                        </a:rPr>
                      </a:br>
                      <a:r>
                        <a:rPr lang="en-US" sz="1400">
                          <a:latin typeface="Times New Roman" pitchFamily="18" charset="0"/>
                          <a:cs typeface="Times New Roman" pitchFamily="18" charset="0"/>
                        </a:rPr>
                        <a:t>to comply with any of his directions or orders</a:t>
                      </a:r>
                    </a:p>
                  </a:txBody>
                  <a:tcPr anchor="ctr"/>
                </a:tc>
                <a:tc>
                  <a:txBody>
                    <a:bodyPr/>
                    <a:lstStyle/>
                    <a:p>
                      <a:r>
                        <a:rPr lang="en-US" sz="1400">
                          <a:latin typeface="Times New Roman" pitchFamily="18" charset="0"/>
                          <a:cs typeface="Times New Roman" pitchFamily="18" charset="0"/>
                        </a:rPr>
                        <a:t>Imprisonment for a term which shall not be less than one month but which may</a:t>
                      </a:r>
                      <a:br>
                        <a:rPr lang="en-US" sz="1400">
                          <a:latin typeface="Times New Roman" pitchFamily="18" charset="0"/>
                          <a:cs typeface="Times New Roman" pitchFamily="18" charset="0"/>
                        </a:rPr>
                      </a:br>
                      <a:r>
                        <a:rPr lang="en-US" sz="1400">
                          <a:latin typeface="Times New Roman" pitchFamily="18" charset="0"/>
                          <a:cs typeface="Times New Roman" pitchFamily="18" charset="0"/>
                        </a:rPr>
                        <a:t>extend to ten years, or with fine, which may extend to twenty-five crore rupees, or both</a:t>
                      </a:r>
                    </a:p>
                  </a:txBody>
                  <a:tcPr anchor="ctr"/>
                </a:tc>
              </a:tr>
              <a:tr h="370840">
                <a:tc>
                  <a:txBody>
                    <a:bodyPr/>
                    <a:lstStyle/>
                    <a:p>
                      <a:r>
                        <a:rPr lang="en-US" sz="1400">
                          <a:latin typeface="Times New Roman" pitchFamily="18" charset="0"/>
                          <a:cs typeface="Times New Roman" pitchFamily="18" charset="0"/>
                        </a:rPr>
                        <a:t>24(1)</a:t>
                      </a:r>
                    </a:p>
                  </a:txBody>
                  <a:tcPr anchor="ctr"/>
                </a:tc>
                <a:tc gridSpan="2">
                  <a:txBody>
                    <a:bodyPr/>
                    <a:lstStyle/>
                    <a:p>
                      <a:r>
                        <a:rPr lang="en-US" sz="1400" dirty="0">
                          <a:latin typeface="Times New Roman" pitchFamily="18" charset="0"/>
                          <a:cs typeface="Times New Roman" pitchFamily="18" charset="0"/>
                        </a:rPr>
                        <a:t>Where an offence has been committed by a company, every person who, at the time when the offence was committed, was in charge of, and was responsible to, the company for the conduct of the business of the company, as well as the company, shall be deemed to be guilty of the offence, and shall be liable to be proceeded against and punished accordingly</a:t>
                      </a:r>
                    </a:p>
                  </a:txBody>
                  <a:tcPr anchor="ctr"/>
                </a:tc>
                <a:tc hMerge="1">
                  <a:txBody>
                    <a:bodyPr/>
                    <a:lstStyle/>
                    <a:p>
                      <a:endParaRPr lang="en-US"/>
                    </a:p>
                  </a:txBody>
                  <a:tcPr/>
                </a:tc>
              </a:tr>
              <a:tr h="370840">
                <a:tc>
                  <a:txBody>
                    <a:bodyPr/>
                    <a:lstStyle/>
                    <a:p>
                      <a:r>
                        <a:rPr lang="en-US" sz="1400">
                          <a:latin typeface="Times New Roman" pitchFamily="18" charset="0"/>
                          <a:cs typeface="Times New Roman" pitchFamily="18" charset="0"/>
                        </a:rPr>
                        <a:t>24(2)</a:t>
                      </a:r>
                    </a:p>
                  </a:txBody>
                  <a:tcPr anchor="ctr"/>
                </a:tc>
                <a:tc gridSpan="2">
                  <a:txBody>
                    <a:bodyPr/>
                    <a:lstStyle/>
                    <a:p>
                      <a:r>
                        <a:rPr lang="en-US" sz="1400" dirty="0">
                          <a:latin typeface="Times New Roman" pitchFamily="18" charset="0"/>
                          <a:cs typeface="Times New Roman" pitchFamily="18" charset="0"/>
                        </a:rPr>
                        <a:t>Notwithstanding anything contained in sub-section (1), where an offence under this Act has been committed by a company and it is proved that the offence has been committed with the consent or is attributable to any gross negligence on the part of any director, manager, secretary or other officer of the company, such director, manager, secretary or other officer of the company, shall also be deemed to be guilty of that offence and shall be liable to be proceeded against and punished accordingly</a:t>
                      </a:r>
                    </a:p>
                  </a:txBody>
                  <a:tcPr anchor="ctr"/>
                </a:tc>
                <a:tc hMerge="1">
                  <a:txBody>
                    <a:bodyPr/>
                    <a:lstStyle/>
                    <a:p>
                      <a:endParaRPr lang="en-US"/>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b="1" u="sng" dirty="0" smtClean="0">
                <a:latin typeface="Times New Roman" pitchFamily="18" charset="0"/>
                <a:cs typeface="Times New Roman" pitchFamily="18" charset="0"/>
              </a:rPr>
              <a:t>Conclusion: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sz="3600" dirty="0" smtClean="0">
                <a:latin typeface="Times New Roman" pitchFamily="18" charset="0"/>
                <a:cs typeface="Times New Roman" pitchFamily="18" charset="0"/>
              </a:rPr>
              <a:t>The Securities Contract (Regulation) Act, 1956 deals with stock exchanges, contracts in securities, and listing of securities on stock exchanges, and keeps a vigil over all the stock exchanges of India and prevents undesirable contracts in Securities market through a process of recognition and continued supervision.</a:t>
            </a:r>
          </a:p>
          <a:p>
            <a:pPr>
              <a:buNone/>
            </a:pPr>
            <a:endParaRPr lang="en-US" sz="3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Capital issues (Control) Act 1947</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marL="514350" indent="-514350">
              <a:buAutoNum type="arabicPeriod"/>
            </a:pPr>
            <a:r>
              <a:rPr lang="en-US" dirty="0" smtClean="0">
                <a:latin typeface="Times New Roman" pitchFamily="18" charset="0"/>
                <a:cs typeface="Times New Roman" pitchFamily="18" charset="0"/>
              </a:rPr>
              <a:t>Short title and extent- (I) This Act may be called the Capital Issues (Control) Act, 1947.</a:t>
            </a:r>
          </a:p>
          <a:p>
            <a:pPr marL="514350" indent="-514350">
              <a:buAutoNum type="arabicPeriod"/>
            </a:pPr>
            <a:r>
              <a:rPr lang="en-US" dirty="0" smtClean="0">
                <a:latin typeface="Times New Roman" pitchFamily="18" charset="0"/>
                <a:cs typeface="Times New Roman" pitchFamily="18" charset="0"/>
              </a:rPr>
              <a:t>[It extends to the whole of India except the State of Jammu and Kashmir, and it applies also citizens of India outside India].</a:t>
            </a:r>
          </a:p>
          <a:p>
            <a:pPr marL="514350" indent="-514350">
              <a:buNone/>
            </a:pPr>
            <a:r>
              <a:rPr lang="en-US" dirty="0" smtClean="0">
                <a:latin typeface="Times New Roman" pitchFamily="18" charset="0"/>
                <a:cs typeface="Times New Roman" pitchFamily="18" charset="0"/>
              </a:rPr>
              <a:t>Definitions and interpretation-(I) In this Act, unless the context otherwise requires-</a:t>
            </a:r>
          </a:p>
          <a:p>
            <a:pPr marL="514350" indent="-514350">
              <a:buAutoNum type="alphaLcParenBoth"/>
            </a:pPr>
            <a:r>
              <a:rPr lang="en-US" dirty="0" smtClean="0">
                <a:latin typeface="Times New Roman" pitchFamily="18" charset="0"/>
                <a:cs typeface="Times New Roman" pitchFamily="18" charset="0"/>
              </a:rPr>
              <a:t>“company” means a company a defined in section 3 of the Companies Act, 1956 (1 of 1956), and includes a foreign company within the meaning of section 591 if the Act;</a:t>
            </a:r>
          </a:p>
          <a:p>
            <a:pPr marL="514350" indent="-514350">
              <a:buAutoNum type="alphaLcParenBoth"/>
            </a:pPr>
            <a:r>
              <a:rPr lang="en-US" dirty="0" smtClean="0">
                <a:latin typeface="Times New Roman" pitchFamily="18" charset="0"/>
                <a:cs typeface="Times New Roman" pitchFamily="18" charset="0"/>
              </a:rPr>
              <a:t>“issue of capital” means the issuing or creation of any securities whether for cash or otherwise, and includes the capitalization of profits or reserves for the purpose of converting partly paid-up shares into fully paid-up shares or increasing the par value of shares already issued;</a:t>
            </a:r>
          </a:p>
          <a:p>
            <a:pPr marL="514350" indent="-514350">
              <a:buAutoNum type="alphaLcParenBoth"/>
            </a:pPr>
            <a:r>
              <a:rPr lang="en-US" dirty="0" smtClean="0">
                <a:latin typeface="Times New Roman" pitchFamily="18" charset="0"/>
                <a:cs typeface="Times New Roman" pitchFamily="18" charset="0"/>
              </a:rPr>
              <a:t>“private company” means a private company as defined in section 3 of the Companies Act, 1956 (1 of 1956).</a:t>
            </a:r>
          </a:p>
          <a:p>
            <a:pPr marL="514350" indent="-514350">
              <a:buAutoNum type="alphaLcParenBoth"/>
            </a:pPr>
            <a:r>
              <a:rPr lang="en-US" dirty="0" smtClean="0">
                <a:latin typeface="Times New Roman" pitchFamily="18" charset="0"/>
                <a:cs typeface="Times New Roman" pitchFamily="18" charset="0"/>
              </a:rPr>
              <a:t>“prospectus” means any prospectus, notice, circular, advertisement or other document inviting offers from the public for the subscription or purchase of any securities of a company;</a:t>
            </a:r>
          </a:p>
          <a:p>
            <a:pPr marL="514350" indent="-514350">
              <a:buAutoNum type="alphaLcParenBoth"/>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Capital issues (Control) Act 1947</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525963"/>
          </a:xfrm>
        </p:spPr>
        <p:txBody>
          <a:bodyPr>
            <a:noAutofit/>
          </a:bodyPr>
          <a:lstStyle/>
          <a:p>
            <a:pPr>
              <a:buNone/>
            </a:pPr>
            <a:r>
              <a:rPr lang="en-US" sz="1600" dirty="0" smtClean="0">
                <a:latin typeface="Times New Roman" pitchFamily="18" charset="0"/>
                <a:cs typeface="Times New Roman" pitchFamily="18" charset="0"/>
              </a:rPr>
              <a:t>(e) “securities” means any of the following instruments issued or to be issued, or created or to be created, by or for the benefit of a company, namely:-</a:t>
            </a:r>
          </a:p>
          <a:p>
            <a:pPr marL="571500" indent="-571500">
              <a:buAutoNum type="romanLcParenBoth"/>
            </a:pPr>
            <a:r>
              <a:rPr lang="en-US" sz="1600" dirty="0" smtClean="0">
                <a:latin typeface="Times New Roman" pitchFamily="18" charset="0"/>
                <a:cs typeface="Times New Roman" pitchFamily="18" charset="0"/>
              </a:rPr>
              <a:t>shares, stocks and bonds;</a:t>
            </a:r>
          </a:p>
          <a:p>
            <a:pPr marL="571500" indent="-571500">
              <a:buAutoNum type="romanLcParenBoth"/>
            </a:pPr>
            <a:r>
              <a:rPr lang="en-US" sz="1600" dirty="0" smtClean="0">
                <a:latin typeface="Times New Roman" pitchFamily="18" charset="0"/>
                <a:cs typeface="Times New Roman" pitchFamily="18" charset="0"/>
              </a:rPr>
              <a:t>Debentures;</a:t>
            </a:r>
          </a:p>
          <a:p>
            <a:pPr marL="571500" indent="-571500">
              <a:buAutoNum type="romanLcParenBoth"/>
            </a:pPr>
            <a:r>
              <a:rPr lang="en-US" sz="1600" dirty="0" smtClean="0">
                <a:latin typeface="Times New Roman" pitchFamily="18" charset="0"/>
                <a:cs typeface="Times New Roman" pitchFamily="18" charset="0"/>
              </a:rPr>
              <a:t>Mortgage deeds, instruments, of pawn, pledge or hypothecation and any other instruments, creating or evidencing a charge or lien on the assets of the company; and</a:t>
            </a:r>
          </a:p>
          <a:p>
            <a:pPr marL="571500" indent="-571500">
              <a:buAutoNum type="romanLcParenBoth"/>
            </a:pPr>
            <a:r>
              <a:rPr lang="en-US" sz="1600" dirty="0" smtClean="0">
                <a:latin typeface="Times New Roman" pitchFamily="18" charset="0"/>
                <a:cs typeface="Times New Roman" pitchFamily="18" charset="0"/>
              </a:rPr>
              <a:t> instruments acknowledging loan to or indebtedness of the company and guaranteed by a third party or entered into jointly with a third party;</a:t>
            </a:r>
          </a:p>
          <a:p>
            <a:pPr marL="571500" indent="-571500">
              <a:buNone/>
            </a:pPr>
            <a:r>
              <a:rPr lang="en-US" sz="1600" dirty="0" smtClean="0">
                <a:latin typeface="Times New Roman" pitchFamily="18" charset="0"/>
                <a:cs typeface="Times New Roman" pitchFamily="18" charset="0"/>
              </a:rPr>
              <a:t>(f) “states” means the territories of India to which this Act extends.</a:t>
            </a:r>
          </a:p>
          <a:p>
            <a:pPr>
              <a:buNone/>
            </a:pPr>
            <a:r>
              <a:rPr lang="en-US" sz="1600" dirty="0" smtClean="0">
                <a:latin typeface="Times New Roman" pitchFamily="18" charset="0"/>
                <a:cs typeface="Times New Roman" pitchFamily="18" charset="0"/>
              </a:rPr>
              <a:t>(2) Any reference in this Act to offering securities to the public shall be constructed as including a reference to offering them to any section of the public, whether selected as members; debenture-holders  or holders of any other securities of the company concerned or as clients of the person issuing any prospectus in relation to such securities, or selected in any other manner;</a:t>
            </a:r>
          </a:p>
          <a:p>
            <a:pPr>
              <a:buNone/>
            </a:pPr>
            <a:r>
              <a:rPr lang="en-US" sz="1600" dirty="0" smtClean="0">
                <a:latin typeface="Times New Roman" pitchFamily="18" charset="0"/>
                <a:cs typeface="Times New Roman" pitchFamily="18" charset="0"/>
              </a:rPr>
              <a:t>Provided that the foregoing provision shall not be taken as requiring any officer to be treated as made to the public if it can properly be regarded, in all the circumstances, as not being calculated to result directly or indirectly in the securities becoming available for the subscription or purchase by persons other than those receiving the offer, or otherwise as being a domestic concern of the person making or receiving.</a:t>
            </a:r>
          </a:p>
          <a:p>
            <a:pPr>
              <a:buNone/>
            </a:pP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57</a:t>
            </a:fld>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Capital issues (Control) Act 1947</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(3) Control over issues of capital- (I) No company incorporated in the states shall, except with the consent of the Central Government, make an issue of capital outside the States.</a:t>
            </a:r>
          </a:p>
          <a:p>
            <a:pPr>
              <a:buNone/>
            </a:pPr>
            <a:r>
              <a:rPr lang="en-US" dirty="0" smtClean="0">
                <a:latin typeface="Times New Roman" pitchFamily="18" charset="0"/>
                <a:cs typeface="Times New Roman" pitchFamily="18" charset="0"/>
              </a:rPr>
              <a:t>(2) No company, whether </a:t>
            </a:r>
            <a:r>
              <a:rPr lang="en-US" dirty="0" err="1" smtClean="0">
                <a:latin typeface="Times New Roman" pitchFamily="18" charset="0"/>
                <a:cs typeface="Times New Roman" pitchFamily="18" charset="0"/>
              </a:rPr>
              <a:t>incorported</a:t>
            </a:r>
            <a:r>
              <a:rPr lang="en-US" dirty="0" smtClean="0">
                <a:latin typeface="Times New Roman" pitchFamily="18" charset="0"/>
                <a:cs typeface="Times New Roman" pitchFamily="18" charset="0"/>
              </a:rPr>
              <a:t> in the States or not, shall, except with the consent of the Central Government,- (a) make an issue of capital in the States, (b)  make in the States Amy public offer of securities for sale, (C) renew or postpone the date of maturity or repayment of any security maturing for payment in the States.(3) The Central Government may on application make an order according recognition to an issue of capital made or to be made outside the States by a company not incorporated in the States.</a:t>
            </a:r>
          </a:p>
          <a:p>
            <a:pPr>
              <a:buNone/>
            </a:pPr>
            <a:r>
              <a:rPr lang="en-US" dirty="0" smtClean="0">
                <a:latin typeface="Times New Roman" pitchFamily="18" charset="0"/>
                <a:cs typeface="Times New Roman" pitchFamily="18" charset="0"/>
              </a:rPr>
              <a:t>(4) The Central Government may qualify any consent or recognition accorded by it under sub- section (2) or sub- section (3) with such conditions, whether for immediate </a:t>
            </a:r>
            <a:r>
              <a:rPr lang="en-US" dirty="0" err="1" smtClean="0">
                <a:latin typeface="Times New Roman" pitchFamily="18" charset="0"/>
                <a:cs typeface="Times New Roman" pitchFamily="18" charset="0"/>
              </a:rPr>
              <a:t>orFuture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fulfilment</a:t>
            </a:r>
            <a:r>
              <a:rPr lang="en-US" dirty="0" smtClean="0">
                <a:latin typeface="Times New Roman" pitchFamily="18" charset="0"/>
                <a:cs typeface="Times New Roman" pitchFamily="18" charset="0"/>
              </a:rPr>
              <a:t>, as it may think fit to impose; and where a company acts in pursuance of such consent or recognition, it shall comply with the terms of any conditions so imposed.</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58</a:t>
            </a:fld>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Capital issues (Control) Act 1947</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458200" cy="4525963"/>
          </a:xfrm>
        </p:spPr>
        <p:txBody>
          <a:bodyPr>
            <a:noAutofit/>
          </a:bodyPr>
          <a:lstStyle/>
          <a:p>
            <a:pPr>
              <a:buNone/>
            </a:pPr>
            <a:r>
              <a:rPr lang="en-US" sz="1600" dirty="0" smtClean="0">
                <a:latin typeface="Times New Roman" pitchFamily="18" charset="0"/>
                <a:cs typeface="Times New Roman" pitchFamily="18" charset="0"/>
              </a:rPr>
              <a:t>(5) where an application for the consent or recognition of the Central Government under any of the provisions of this section is refused, the Central Government shall, upon the request of the applicant communicate to him in writing the reason for such refusal.</a:t>
            </a:r>
          </a:p>
          <a:p>
            <a:pPr>
              <a:buNone/>
            </a:pPr>
            <a:r>
              <a:rPr lang="en-US" sz="1600" dirty="0" smtClean="0">
                <a:latin typeface="Times New Roman" pitchFamily="18" charset="0"/>
                <a:cs typeface="Times New Roman" pitchFamily="18" charset="0"/>
              </a:rPr>
              <a:t>(6) The Central Government may be order at any time-(a) revoke the consent or recognition accorded under any of the provisions of this section, or(B) where such consent or recognition has been qualified with any conditions vary all or any of those conditions; Provided that before an order under this sub- section is made the company concerned shall be given a reasonable opportunity of showing cause why such order should not be made.</a:t>
            </a:r>
          </a:p>
          <a:p>
            <a:pPr>
              <a:buNone/>
            </a:pPr>
            <a:r>
              <a:rPr lang="en-US" sz="1600" dirty="0" smtClean="0">
                <a:latin typeface="Times New Roman" pitchFamily="18" charset="0"/>
                <a:cs typeface="Times New Roman" pitchFamily="18" charset="0"/>
              </a:rPr>
              <a:t>(7) Where an order has been made under sub- section (6), the Central Government shall, upon the request of the Company concerned, communicate to it in writing the reasons for such order.</a:t>
            </a:r>
          </a:p>
          <a:p>
            <a:pPr>
              <a:buNone/>
            </a:pPr>
            <a:r>
              <a:rPr lang="en-US" sz="1600" dirty="0" smtClean="0">
                <a:latin typeface="Times New Roman" pitchFamily="18" charset="0"/>
                <a:cs typeface="Times New Roman" pitchFamily="18" charset="0"/>
              </a:rPr>
              <a:t>4. Control of advertisement of offer of securities for subscription, etc. -(1) No person shall circulate any offer, being a public offer, in the States for the subscription or purchase of any securities unless consent, or recognition has been accorded by the Central Government under this Act to the issue or creation of such securities and a statement has been made to that effect in the offer.(2) No company shall circulate any offer, being an offer to existing holders of the securities of that company or to existing holders of the securities of any other company specified in the offer, in the States for the subscription or purchase of any securities of such company unless recognition has been accorded by the Central Government under this Act to the issue or creation of such securities and a statement has been made to that effect in the offer.</a:t>
            </a: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59</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What are Financial Markets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Any location or system that allows buyers and sellers to trade financial assets such as bonds, shares, international currencies, and derivatives is referred to as a financial market. Financial markets make it easier for individuals who need money to get it and those who want to invest it. Any market where securities can be bought and sold is referred to as a financial market. The stock market, bond market, and commodities market are all examples of Financial Markets.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Capital issues (Control) Act 1947</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525963"/>
          </a:xfrm>
        </p:spPr>
        <p:txBody>
          <a:bodyPr>
            <a:noAutofit/>
          </a:bodyPr>
          <a:lstStyle/>
          <a:p>
            <a:pPr>
              <a:buNone/>
            </a:pPr>
            <a:r>
              <a:rPr lang="en-US" sz="1600" dirty="0" smtClean="0">
                <a:latin typeface="Times New Roman" pitchFamily="18" charset="0"/>
                <a:cs typeface="Times New Roman" pitchFamily="18" charset="0"/>
              </a:rPr>
              <a:t>(3) No person shall without the consent of the Central Government circulate any offer, being a public offer, in the States for the sale of any securities issued or created with the consent or recognition of the Central Government if such issue or creation was made by a private company or if the order according consent or recognition contained a condition that the securities should be privately sub- scribed. </a:t>
            </a:r>
          </a:p>
          <a:p>
            <a:pPr>
              <a:buNone/>
            </a:pPr>
            <a:r>
              <a:rPr lang="en-US" sz="1600" dirty="0" smtClean="0">
                <a:latin typeface="Times New Roman" pitchFamily="18" charset="0"/>
                <a:cs typeface="Times New Roman" pitchFamily="18" charset="0"/>
              </a:rPr>
              <a:t>5. Purchase and sale of securities- (1) No person shall accept or give any consideration for any securities in respect of an issue of capital made or proposed to be made in the States or elsewhere unless the consent or recognition of the Central Government has been accorded to such issue of capital.</a:t>
            </a:r>
          </a:p>
          <a:p>
            <a:pPr>
              <a:buNone/>
            </a:pPr>
            <a:r>
              <a:rPr lang="en-US" sz="1600" dirty="0" smtClean="0">
                <a:latin typeface="Times New Roman" pitchFamily="18" charset="0"/>
                <a:cs typeface="Times New Roman" pitchFamily="18" charset="0"/>
              </a:rPr>
              <a:t>(2) No person shall sell or purchase or otherwise transfer or accept transfer of any securities issued by a company in respect of any issue has been made with the consent or recognition of the Central Government. 6. Power to exempt and to condone contraventions-(1) the Central Government may, by general order which shall be notified in the Official Gazette, provide for the granting of exemption from all or any of the provisions of section 3,4,and 5.</a:t>
            </a:r>
          </a:p>
          <a:p>
            <a:pPr>
              <a:buNone/>
            </a:pPr>
            <a:r>
              <a:rPr lang="en-US" sz="1600" dirty="0" smtClean="0">
                <a:latin typeface="Times New Roman" pitchFamily="18" charset="0"/>
                <a:cs typeface="Times New Roman" pitchFamily="18" charset="0"/>
              </a:rPr>
              <a:t>(2) The Central Government may by order condone a contravention of any of the provisions of section 3 or section 4 (or section), and on the making of such order the provisions of this Act, shall have effect as if an exemption had been granted under sub- section (2) of this section, in respect of the thing done or omitted to be done in contravention of section 3 or section 4 (or section), as the case may be.</a:t>
            </a:r>
          </a:p>
          <a:p>
            <a:pPr>
              <a:buNone/>
            </a:pPr>
            <a:endParaRPr lang="en-US" sz="1600" dirty="0" smtClean="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60</a:t>
            </a:fld>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Capital issues (Control) Act 1947</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7. Power to call for information- Any officer authorized in this behalf by the Central Government may, for the purpose of inquiring into the correctness of any statement made in an application for consent or recognition to an issue of capital or for the purpose of ascertaining whether or not the requirements of any condition attached to an order according such consent or recognition have been purposes of this Act, require any company or any office of a company to submit and furnish to him within such time as may be specified in the requisition such accounts, books or other documents and such information as he may reasonably think necessary.</a:t>
            </a:r>
          </a:p>
          <a:p>
            <a:pPr>
              <a:buNone/>
            </a:pPr>
            <a:r>
              <a:rPr lang="en-US" dirty="0" smtClean="0">
                <a:latin typeface="Times New Roman" pitchFamily="18" charset="0"/>
                <a:cs typeface="Times New Roman" pitchFamily="18" charset="0"/>
              </a:rPr>
              <a:t>8. False Statement- No person shall, when complying with any requisition u see section 7 or when making any application for consent or recognition to an issue of capital (or in connection with any of the other provisions of this Act), give any </a:t>
            </a:r>
            <a:r>
              <a:rPr lang="en-US" dirty="0" err="1" smtClean="0">
                <a:latin typeface="Times New Roman" pitchFamily="18" charset="0"/>
                <a:cs typeface="Times New Roman" pitchFamily="18" charset="0"/>
              </a:rPr>
              <a:t>infor</a:t>
            </a:r>
            <a:r>
              <a:rPr lang="en-US" dirty="0" smtClean="0">
                <a:latin typeface="Times New Roman" pitchFamily="18" charset="0"/>
                <a:cs typeface="Times New Roman" pitchFamily="18" charset="0"/>
              </a:rPr>
              <a:t> or make any statement which he  knows, or has reasonable cause to believe, to be false or not true in any material particular.</a:t>
            </a:r>
          </a:p>
          <a:p>
            <a:pPr>
              <a:buNone/>
            </a:pPr>
            <a:r>
              <a:rPr lang="en-US" dirty="0" smtClean="0">
                <a:latin typeface="Times New Roman" pitchFamily="18" charset="0"/>
                <a:cs typeface="Times New Roman" pitchFamily="18" charset="0"/>
              </a:rPr>
              <a:t>9. Prohibition against disclosing Information- No person who obtains any information by virtue of this Act shall, otherwise than in connection with the execution of the provisions of this Act or if any order made in pursuance thereof, disclose, that information to any other person except with the permission  of Central Government.</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61</a:t>
            </a:fld>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Capital issues (Control) Act 1947</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10. Power to delegate function-The Central Government may, by order direct that any power or duty which by or under any of the preceding provisions of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Act is conferred or imposed upon the Central Government shall, in such circumstances and under such conditions, if any, as may be specified in the direction, be exercised or discharged by any officer subordinate to that Government.</a:t>
            </a:r>
          </a:p>
          <a:p>
            <a:pPr>
              <a:buNone/>
            </a:pPr>
            <a:r>
              <a:rPr lang="en-US" dirty="0" smtClean="0">
                <a:latin typeface="Times New Roman" pitchFamily="18" charset="0"/>
                <a:cs typeface="Times New Roman" pitchFamily="18" charset="0"/>
              </a:rPr>
              <a:t>11. Committed to advise Government- The Central Government shall, by notification in the officer Gazettee, constitute an Advisory Committer consisting of not more than five members, and may from time to time refer to it for advice any such matters arising out of the administration of this Act as the Central Government may think fit.</a:t>
            </a:r>
          </a:p>
          <a:p>
            <a:pPr>
              <a:buNone/>
            </a:pPr>
            <a:r>
              <a:rPr lang="en-US" dirty="0" smtClean="0">
                <a:latin typeface="Times New Roman" pitchFamily="18" charset="0"/>
                <a:cs typeface="Times New Roman" pitchFamily="18" charset="0"/>
              </a:rPr>
              <a:t>12. Power to make rules- (1) The Central Government may by notification in the official Gazette make rules (or carrying out the purposes of this Act ( and in particular for the levy of fees on applications made to the Central Government for its consent.</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62</a:t>
            </a:fld>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Capital issues (Control) Act 1947</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(2) Every rule made under this section shall be laid, as soon as may be after it is made, before each House of Parliament, while it is session, for a total period of thirty days which may be comprised  in one session or in two or more successive sessions, and if before the expiry of the session immediately following the session or the successive sessions aforesaid, both Houses agree in making any modification or annulment shall be without prejudice to the validity of anything previously done under that rule). 13. Penalties-(1) whoever controversies or attempts to contravene, any of the provisions of this Act or if any order made there’s </a:t>
            </a:r>
            <a:r>
              <a:rPr lang="en-US" dirty="0" err="1" smtClean="0">
                <a:latin typeface="Times New Roman" pitchFamily="18" charset="0"/>
                <a:cs typeface="Times New Roman" pitchFamily="18" charset="0"/>
              </a:rPr>
              <a:t>der</a:t>
            </a:r>
            <a:r>
              <a:rPr lang="en-US" dirty="0" smtClean="0">
                <a:latin typeface="Times New Roman" pitchFamily="18" charset="0"/>
                <a:cs typeface="Times New Roman" pitchFamily="18" charset="0"/>
              </a:rPr>
              <a:t> shall be punishable with imprisonment for a term which may extend to one year or with fine or with both.</a:t>
            </a:r>
          </a:p>
          <a:p>
            <a:pPr>
              <a:buNone/>
            </a:pPr>
            <a:r>
              <a:rPr lang="en-US" dirty="0" smtClean="0">
                <a:latin typeface="Times New Roman" pitchFamily="18" charset="0"/>
                <a:cs typeface="Times New Roman" pitchFamily="18" charset="0"/>
              </a:rPr>
              <a:t>(2) If the person committing an offence punishable under this section is a company or other body corporate, every director, manager, secretary or other officer thereof shall, unless he proves that the offence was committed without his knowledge or that he exercised all due diligence to prevent its commission, be deemed to be guilty of such offence.</a:t>
            </a:r>
          </a:p>
          <a:p>
            <a:pPr>
              <a:buNone/>
            </a:pPr>
            <a:r>
              <a:rPr lang="en-US" dirty="0" smtClean="0">
                <a:latin typeface="Times New Roman" pitchFamily="18" charset="0"/>
                <a:cs typeface="Times New Roman" pitchFamily="18" charset="0"/>
              </a:rPr>
              <a:t>14. Burden of proof on certain cases- Where any periods is prosecuted for contravening any provision of this Act or of any order may </a:t>
            </a:r>
            <a:r>
              <a:rPr lang="en-US" dirty="0" err="1" smtClean="0">
                <a:latin typeface="Times New Roman" pitchFamily="18" charset="0"/>
                <a:cs typeface="Times New Roman" pitchFamily="18" charset="0"/>
              </a:rPr>
              <a:t>thereunder</a:t>
            </a:r>
            <a:r>
              <a:rPr lang="en-US" dirty="0" smtClean="0">
                <a:latin typeface="Times New Roman" pitchFamily="18" charset="0"/>
                <a:cs typeface="Times New Roman" pitchFamily="18" charset="0"/>
              </a:rPr>
              <a:t> which prohibits him from doing an act without the consent or permission of any authority the burden of proving that he had the requisite consent or permission shall be on him</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63</a:t>
            </a:fld>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Capital issues (Control) Act 1947</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15. Protection of action taken under Act- No suit, prosecution or other legal proceeding shall lie against any person for anything in good faith done or intended to be done under this Act or any rule or order made there under[4:36 pm, </a:t>
            </a:r>
          </a:p>
          <a:p>
            <a:pPr>
              <a:buNone/>
            </a:pPr>
            <a:r>
              <a:rPr lang="en-US" dirty="0" smtClean="0">
                <a:latin typeface="Times New Roman" pitchFamily="18" charset="0"/>
                <a:cs typeface="Times New Roman" pitchFamily="18" charset="0"/>
              </a:rPr>
              <a:t>  16. Continuance of existing orders and savings- (1) All orders made or deemed to be made under the provisions of the Capital Issues ( Continuance of Control) Ordinance, 1947 (4 of 1974) and in force immediately before the commencement of this Act shall continue to be in force and be deters to be orders made under the corresponding provisions of this Act.</a:t>
            </a:r>
          </a:p>
          <a:p>
            <a:pPr>
              <a:buNone/>
            </a:pPr>
            <a:r>
              <a:rPr lang="en-US" dirty="0" smtClean="0">
                <a:latin typeface="Times New Roman" pitchFamily="18" charset="0"/>
                <a:cs typeface="Times New Roman" pitchFamily="18" charset="0"/>
              </a:rPr>
              <a:t>(2) Section 6 of the General Clauses Act, 1897(11 of 1897), shall apply upon the expiration of the said Ordinance as if it had than been replaced by this Act.</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64</a:t>
            </a:fld>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How Financial system is effective?</a:t>
            </a:r>
          </a:p>
          <a:p>
            <a:pPr>
              <a:buNone/>
            </a:pPr>
            <a:r>
              <a:rPr lang="en-US" dirty="0" smtClean="0">
                <a:latin typeface="Times New Roman" pitchFamily="18" charset="0"/>
                <a:cs typeface="Times New Roman" pitchFamily="18" charset="0"/>
              </a:rPr>
              <a:t>Q.2. Explain RBI Functions.</a:t>
            </a:r>
          </a:p>
          <a:p>
            <a:pPr>
              <a:buNone/>
            </a:pPr>
            <a:r>
              <a:rPr lang="en-US" dirty="0" smtClean="0">
                <a:latin typeface="Times New Roman" pitchFamily="18" charset="0"/>
                <a:cs typeface="Times New Roman" pitchFamily="18" charset="0"/>
              </a:rPr>
              <a:t>Q.3. Discuss Securities contracts (Regulations) Act 1956.</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65</a:t>
            </a:fld>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u="sng" dirty="0" smtClean="0">
                <a:latin typeface="Times New Roman" pitchFamily="18" charset="0"/>
                <a:cs typeface="Times New Roman" pitchFamily="18" charset="0"/>
              </a:rPr>
              <a:t>Case Study</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036637"/>
            <a:ext cx="9144000" cy="4525963"/>
          </a:xfrm>
        </p:spPr>
        <p:txBody>
          <a:bodyPr>
            <a:noAutofit/>
          </a:bodyPr>
          <a:lstStyle/>
          <a:p>
            <a:pPr>
              <a:buNone/>
            </a:pPr>
            <a:r>
              <a:rPr lang="en-US" sz="1400" dirty="0" smtClean="0">
                <a:latin typeface="Times New Roman" pitchFamily="18" charset="0"/>
                <a:cs typeface="Times New Roman" pitchFamily="18" charset="0"/>
              </a:rPr>
              <a:t>A very famous article was published in a finance magazine. A portion of that article is present here:</a:t>
            </a:r>
          </a:p>
          <a:p>
            <a:pPr>
              <a:buNone/>
            </a:pPr>
            <a:r>
              <a:rPr lang="en-US" sz="1400" dirty="0" smtClean="0">
                <a:latin typeface="Times New Roman" pitchFamily="18" charset="0"/>
                <a:cs typeface="Times New Roman" pitchFamily="18" charset="0"/>
              </a:rPr>
              <a:t>Financial market is not a usual market where you buy commodities but a special place where one can have all the necessary information about the different securities traded in the market. The buyers on the one hand get to know about the securities and they get a place where securities are sold helping reduce the wastage of time, effort and money. The financial experts say otherwise the job of the people involved in the securities transactions would have been really difficult. Securities get a buyer on the one hand and the seller on the other hand on a common platform—this helps in easy conversion of securities into cash. In the economies where there is no stock exchange the funds remain blocked. The money trapped in the houses should come out and flow in the economy and when they are invested in the shares of a company they have the capability to attain the maximum value. People would always like to sell securities on their own conditions. No government intervention can predict the price of securities. The stock market is a place which runs on the forces of demand and supply thus giving a security its price depending upon its demand. One wonders how the economy of a company can grow without the existence of financial market. Identify explain the functions of financial market discussed in the above case.</a:t>
            </a:r>
          </a:p>
          <a:p>
            <a:pPr>
              <a:buNone/>
            </a:pPr>
            <a:r>
              <a:rPr lang="en-US" sz="1400" b="1" dirty="0" smtClean="0">
                <a:latin typeface="Times New Roman" pitchFamily="18" charset="0"/>
                <a:cs typeface="Times New Roman" pitchFamily="18" charset="0"/>
              </a:rPr>
              <a:t>Answer</a:t>
            </a:r>
            <a:r>
              <a:rPr lang="en-US" sz="1400" dirty="0" smtClean="0">
                <a:latin typeface="Times New Roman" pitchFamily="18" charset="0"/>
                <a:cs typeface="Times New Roman" pitchFamily="18" charset="0"/>
              </a:rPr>
              <a:t>: The various functions of financial market highlighted in the above case are:</a:t>
            </a:r>
          </a:p>
          <a:p>
            <a:pPr>
              <a:buNone/>
            </a:pPr>
            <a:r>
              <a:rPr lang="en-US" sz="1400" dirty="0" smtClean="0">
                <a:latin typeface="Times New Roman" pitchFamily="18" charset="0"/>
                <a:cs typeface="Times New Roman" pitchFamily="18" charset="0"/>
              </a:rPr>
              <a:t>1. Financial market reduces the cost of transactions. The buyers on the one hand get to know about the securities and they get a place where securities are sold helping reduce the wastage of time, effort and money.</a:t>
            </a:r>
          </a:p>
          <a:p>
            <a:pPr>
              <a:buNone/>
            </a:pPr>
            <a:r>
              <a:rPr lang="en-US" sz="1400" dirty="0" smtClean="0">
                <a:latin typeface="Times New Roman" pitchFamily="18" charset="0"/>
                <a:cs typeface="Times New Roman" pitchFamily="18" charset="0"/>
              </a:rPr>
              <a:t>2. Financial market provides liquidity to financial assets. Securities get a buyer on the one hand and the seller on the other hand on a common platform-this helps in easy conversion of securities into cash.</a:t>
            </a:r>
          </a:p>
          <a:p>
            <a:pPr>
              <a:buNone/>
            </a:pPr>
            <a:r>
              <a:rPr lang="en-US" sz="1400" dirty="0" smtClean="0">
                <a:latin typeface="Times New Roman" pitchFamily="18" charset="0"/>
                <a:cs typeface="Times New Roman" pitchFamily="18" charset="0"/>
              </a:rPr>
              <a:t>3. Financial market helps in mobilization of savings and channelizes them to  the most productive use. The money trapped in the houses should come out and flow in the economy and when they are invested in the shares of a company they have the capability to attain the maximum value.</a:t>
            </a:r>
          </a:p>
          <a:p>
            <a:pPr>
              <a:buNone/>
            </a:pPr>
            <a:r>
              <a:rPr lang="en-US" sz="1400" dirty="0" smtClean="0">
                <a:latin typeface="Times New Roman" pitchFamily="18" charset="0"/>
                <a:cs typeface="Times New Roman" pitchFamily="18" charset="0"/>
              </a:rPr>
              <a:t>4. Financial market helps in facilitating price discovery of financial assets.  The stock market is a place which runs on the forces of demand and supply thus giving a security its price depending upon its demand</a:t>
            </a:r>
          </a:p>
          <a:p>
            <a:pPr>
              <a:buNone/>
            </a:pPr>
            <a:endParaRPr lang="en-US" sz="14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66</a:t>
            </a:fld>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LECTURE PLAN</a:t>
            </a:r>
            <a:endParaRPr lang="en-US"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1371600"/>
          <a:ext cx="8229600" cy="4797594"/>
        </p:xfrm>
        <a:graphic>
          <a:graphicData uri="http://schemas.openxmlformats.org/drawingml/2006/table">
            <a:tbl>
              <a:tblPr firstRow="1" bandRow="1">
                <a:tableStyleId>{073A0DAA-6AF3-43AB-8588-CEC1D06C72B9}</a:tableStyleId>
              </a:tblPr>
              <a:tblGrid>
                <a:gridCol w="1047750"/>
                <a:gridCol w="1314450"/>
                <a:gridCol w="3810000"/>
                <a:gridCol w="2057400"/>
              </a:tblGrid>
              <a:tr h="382923">
                <a:tc>
                  <a:txBody>
                    <a:bodyPr/>
                    <a:lstStyle/>
                    <a:p>
                      <a:pPr algn="ctr"/>
                      <a:r>
                        <a:rPr lang="en-US" sz="1400" dirty="0" smtClean="0"/>
                        <a:t>S. No.</a:t>
                      </a:r>
                      <a:endParaRPr lang="en-US" sz="1400" dirty="0"/>
                    </a:p>
                  </a:txBody>
                  <a:tcPr/>
                </a:tc>
                <a:tc>
                  <a:txBody>
                    <a:bodyPr/>
                    <a:lstStyle/>
                    <a:p>
                      <a:pPr algn="ctr"/>
                      <a:r>
                        <a:rPr lang="en-US" sz="1400" dirty="0" smtClean="0"/>
                        <a:t>Module</a:t>
                      </a:r>
                      <a:endParaRPr lang="en-US" sz="1400" dirty="0"/>
                    </a:p>
                  </a:txBody>
                  <a:tcPr/>
                </a:tc>
                <a:tc>
                  <a:txBody>
                    <a:bodyPr/>
                    <a:lstStyle/>
                    <a:p>
                      <a:pPr algn="ctr"/>
                      <a:r>
                        <a:rPr lang="en-US" sz="1400" dirty="0" smtClean="0"/>
                        <a:t>Topics</a:t>
                      </a:r>
                      <a:endParaRPr lang="en-US" sz="1400" dirty="0"/>
                    </a:p>
                  </a:txBody>
                  <a:tcPr/>
                </a:tc>
                <a:tc>
                  <a:txBody>
                    <a:bodyPr/>
                    <a:lstStyle/>
                    <a:p>
                      <a:pPr algn="ctr"/>
                      <a:r>
                        <a:rPr lang="en-US" sz="1400" dirty="0" smtClean="0"/>
                        <a:t>Proposed Date</a:t>
                      </a:r>
                      <a:endParaRPr lang="en-US" sz="1400" dirty="0"/>
                    </a:p>
                  </a:txBody>
                  <a:tcPr/>
                </a:tc>
              </a:tr>
              <a:tr h="382923">
                <a:tc>
                  <a:txBody>
                    <a:bodyPr/>
                    <a:lstStyle/>
                    <a:p>
                      <a:pPr marL="0" marR="0" algn="ctr">
                        <a:lnSpc>
                          <a:spcPct val="115000"/>
                        </a:lnSpc>
                        <a:spcBef>
                          <a:spcPts val="0"/>
                        </a:spcBef>
                        <a:spcAft>
                          <a:spcPts val="0"/>
                        </a:spcAft>
                      </a:pPr>
                      <a:r>
                        <a:rPr lang="en-IN" sz="1400" dirty="0">
                          <a:latin typeface="Times New Roman"/>
                          <a:ea typeface="Calibri"/>
                          <a:cs typeface="Mangal"/>
                        </a:rPr>
                        <a:t>11</a:t>
                      </a:r>
                      <a:endParaRPr lang="en-US" sz="1400" dirty="0">
                        <a:latin typeface="Calibri"/>
                        <a:ea typeface="Calibri"/>
                        <a:cs typeface="Mangal"/>
                      </a:endParaRPr>
                    </a:p>
                  </a:txBody>
                  <a:tcPr marL="68580" marR="68580" marT="0" marB="0"/>
                </a:tc>
                <a:tc rowSpan="10">
                  <a:txBody>
                    <a:bodyPr/>
                    <a:lstStyle/>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endParaRPr lang="en-IN" sz="1400" b="1" dirty="0" smtClean="0">
                        <a:latin typeface="Times New Roman"/>
                        <a:ea typeface="Calibri"/>
                        <a:cs typeface="Mangal"/>
                      </a:endParaRPr>
                    </a:p>
                    <a:p>
                      <a:pPr marL="0" marR="0" algn="ctr">
                        <a:lnSpc>
                          <a:spcPct val="115000"/>
                        </a:lnSpc>
                        <a:spcBef>
                          <a:spcPts val="0"/>
                        </a:spcBef>
                        <a:spcAft>
                          <a:spcPts val="0"/>
                        </a:spcAft>
                      </a:pPr>
                      <a:r>
                        <a:rPr lang="en-IN" sz="1400" b="1" dirty="0" smtClean="0">
                          <a:latin typeface="Times New Roman"/>
                          <a:ea typeface="Calibri"/>
                          <a:cs typeface="Mangal"/>
                        </a:rPr>
                        <a:t>MODULE </a:t>
                      </a:r>
                      <a:r>
                        <a:rPr lang="en-IN" sz="1400" b="1" dirty="0">
                          <a:latin typeface="Times New Roman"/>
                          <a:ea typeface="Calibri"/>
                          <a:cs typeface="Mangal"/>
                        </a:rPr>
                        <a:t>2</a:t>
                      </a:r>
                      <a:endParaRPr lang="en-US" sz="1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b="1" dirty="0">
                          <a:latin typeface="Times New Roman"/>
                          <a:ea typeface="Calibri"/>
                          <a:cs typeface="Mangal"/>
                        </a:rPr>
                        <a:t>Banking institutions</a:t>
                      </a:r>
                      <a:endParaRPr lang="en-US" sz="1400" dirty="0">
                        <a:latin typeface="Calibri"/>
                        <a:ea typeface="Calibri"/>
                        <a:cs typeface="Mangal"/>
                      </a:endParaRPr>
                    </a:p>
                  </a:txBody>
                  <a:tcPr marL="68580" marR="68580" marT="0" marB="0"/>
                </a:tc>
                <a:tc>
                  <a:txBody>
                    <a:bodyPr/>
                    <a:lstStyle/>
                    <a:p>
                      <a:pPr algn="ctr"/>
                      <a:endParaRPr lang="en-US" sz="1400" dirty="0"/>
                    </a:p>
                  </a:txBody>
                  <a:tcPr/>
                </a:tc>
              </a:tr>
              <a:tr h="434330">
                <a:tc>
                  <a:txBody>
                    <a:bodyPr/>
                    <a:lstStyle/>
                    <a:p>
                      <a:pPr marL="0" marR="0" algn="ctr">
                        <a:lnSpc>
                          <a:spcPct val="115000"/>
                        </a:lnSpc>
                        <a:spcBef>
                          <a:spcPts val="0"/>
                        </a:spcBef>
                        <a:spcAft>
                          <a:spcPts val="0"/>
                        </a:spcAft>
                      </a:pPr>
                      <a:r>
                        <a:rPr lang="en-IN" sz="1400" dirty="0">
                          <a:latin typeface="Times New Roman"/>
                          <a:ea typeface="Calibri"/>
                          <a:cs typeface="Mangal"/>
                        </a:rPr>
                        <a:t>12</a:t>
                      </a:r>
                      <a:endParaRPr lang="en-US" sz="14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400" b="1" dirty="0">
                          <a:latin typeface="Times New Roman"/>
                          <a:ea typeface="Calibri"/>
                          <a:cs typeface="Mangal"/>
                        </a:rPr>
                        <a:t>NBFCs and Statutory financial organizations</a:t>
                      </a:r>
                      <a:endParaRPr lang="en-US" sz="1400" dirty="0">
                        <a:latin typeface="Calibri"/>
                        <a:ea typeface="Calibri"/>
                        <a:cs typeface="Mangal"/>
                      </a:endParaRPr>
                    </a:p>
                  </a:txBody>
                  <a:tcPr marL="68580" marR="68580" marT="0" marB="0"/>
                </a:tc>
                <a:tc>
                  <a:txBody>
                    <a:bodyPr/>
                    <a:lstStyle/>
                    <a:p>
                      <a:pPr algn="ctr"/>
                      <a:endParaRPr lang="en-US" sz="1400" dirty="0"/>
                    </a:p>
                  </a:txBody>
                  <a:tcPr/>
                </a:tc>
              </a:tr>
              <a:tr h="434330">
                <a:tc>
                  <a:txBody>
                    <a:bodyPr/>
                    <a:lstStyle/>
                    <a:p>
                      <a:pPr marL="0" marR="0" algn="ctr">
                        <a:lnSpc>
                          <a:spcPct val="115000"/>
                        </a:lnSpc>
                        <a:spcBef>
                          <a:spcPts val="0"/>
                        </a:spcBef>
                        <a:spcAft>
                          <a:spcPts val="0"/>
                        </a:spcAft>
                      </a:pPr>
                      <a:r>
                        <a:rPr lang="en-IN" sz="1400" dirty="0">
                          <a:latin typeface="Times New Roman"/>
                          <a:ea typeface="Calibri"/>
                          <a:cs typeface="Mangal"/>
                        </a:rPr>
                        <a:t>13</a:t>
                      </a:r>
                      <a:endParaRPr lang="en-US" sz="14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400" dirty="0">
                          <a:latin typeface="Times New Roman"/>
                          <a:ea typeface="Calibri"/>
                          <a:cs typeface="Mangal"/>
                        </a:rPr>
                        <a:t>Commercial Banks and services offered</a:t>
                      </a:r>
                      <a:endParaRPr lang="en-US" sz="1400" dirty="0">
                        <a:latin typeface="Calibri"/>
                        <a:ea typeface="Calibri"/>
                        <a:cs typeface="Mangal"/>
                      </a:endParaRPr>
                    </a:p>
                  </a:txBody>
                  <a:tcPr marL="68580" marR="68580" marT="0" marB="0"/>
                </a:tc>
                <a:tc>
                  <a:txBody>
                    <a:bodyPr/>
                    <a:lstStyle/>
                    <a:p>
                      <a:pPr algn="ctr"/>
                      <a:endParaRPr lang="en-US" sz="1400" dirty="0"/>
                    </a:p>
                  </a:txBody>
                  <a:tcPr/>
                </a:tc>
              </a:tr>
              <a:tr h="434330">
                <a:tc>
                  <a:txBody>
                    <a:bodyPr/>
                    <a:lstStyle/>
                    <a:p>
                      <a:pPr marL="0" marR="0" algn="ctr">
                        <a:lnSpc>
                          <a:spcPct val="115000"/>
                        </a:lnSpc>
                        <a:spcBef>
                          <a:spcPts val="0"/>
                        </a:spcBef>
                        <a:spcAft>
                          <a:spcPts val="0"/>
                        </a:spcAft>
                      </a:pPr>
                      <a:r>
                        <a:rPr lang="en-IN" sz="1400" dirty="0">
                          <a:latin typeface="Times New Roman"/>
                          <a:ea typeface="Calibri"/>
                          <a:cs typeface="Mangal"/>
                        </a:rPr>
                        <a:t>14</a:t>
                      </a:r>
                      <a:endParaRPr lang="en-US" sz="14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400" dirty="0">
                          <a:latin typeface="Times New Roman"/>
                          <a:ea typeface="Calibri"/>
                          <a:cs typeface="Mangal"/>
                        </a:rPr>
                        <a:t>Structure and growth of co-operative banks and special services desired.</a:t>
                      </a:r>
                      <a:endParaRPr lang="en-US" sz="1400" dirty="0">
                        <a:latin typeface="Calibri"/>
                        <a:ea typeface="Calibri"/>
                        <a:cs typeface="Mangal"/>
                      </a:endParaRPr>
                    </a:p>
                  </a:txBody>
                  <a:tcPr marL="68580" marR="68580" marT="0" marB="0"/>
                </a:tc>
                <a:tc>
                  <a:txBody>
                    <a:bodyPr/>
                    <a:lstStyle/>
                    <a:p>
                      <a:pPr algn="ctr"/>
                      <a:endParaRPr lang="en-US" sz="1400" dirty="0"/>
                    </a:p>
                  </a:txBody>
                  <a:tcPr/>
                </a:tc>
              </a:tr>
              <a:tr h="434330">
                <a:tc>
                  <a:txBody>
                    <a:bodyPr/>
                    <a:lstStyle/>
                    <a:p>
                      <a:pPr marL="0" marR="0" algn="ctr">
                        <a:lnSpc>
                          <a:spcPct val="115000"/>
                        </a:lnSpc>
                        <a:spcBef>
                          <a:spcPts val="0"/>
                        </a:spcBef>
                        <a:spcAft>
                          <a:spcPts val="0"/>
                        </a:spcAft>
                      </a:pPr>
                      <a:r>
                        <a:rPr lang="en-IN" sz="1400" dirty="0">
                          <a:latin typeface="Times New Roman"/>
                          <a:ea typeface="Calibri"/>
                          <a:cs typeface="Mangal"/>
                        </a:rPr>
                        <a:t>15</a:t>
                      </a:r>
                      <a:endParaRPr lang="en-US" sz="14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400" dirty="0">
                          <a:latin typeface="Times New Roman"/>
                          <a:ea typeface="Calibri"/>
                          <a:cs typeface="Mangal"/>
                        </a:rPr>
                        <a:t>Small savings and provident funds, types &amp; nature and their growth.</a:t>
                      </a:r>
                      <a:endParaRPr lang="en-US" sz="1400" dirty="0">
                        <a:latin typeface="Calibri"/>
                        <a:ea typeface="Calibri"/>
                        <a:cs typeface="Mangal"/>
                      </a:endParaRPr>
                    </a:p>
                  </a:txBody>
                  <a:tcPr marL="68580" marR="68580" marT="0" marB="0"/>
                </a:tc>
                <a:tc>
                  <a:txBody>
                    <a:bodyPr/>
                    <a:lstStyle/>
                    <a:p>
                      <a:pPr algn="ctr"/>
                      <a:endParaRPr lang="en-US" sz="1400" dirty="0"/>
                    </a:p>
                  </a:txBody>
                  <a:tcPr/>
                </a:tc>
              </a:tr>
              <a:tr h="434330">
                <a:tc>
                  <a:txBody>
                    <a:bodyPr/>
                    <a:lstStyle/>
                    <a:p>
                      <a:pPr marL="0" marR="0" algn="ctr">
                        <a:lnSpc>
                          <a:spcPct val="115000"/>
                        </a:lnSpc>
                        <a:spcBef>
                          <a:spcPts val="0"/>
                        </a:spcBef>
                        <a:spcAft>
                          <a:spcPts val="0"/>
                        </a:spcAft>
                      </a:pPr>
                      <a:r>
                        <a:rPr lang="en-IN" sz="1400" dirty="0">
                          <a:latin typeface="Times New Roman"/>
                          <a:ea typeface="Calibri"/>
                          <a:cs typeface="Mangal"/>
                        </a:rPr>
                        <a:t>16</a:t>
                      </a:r>
                      <a:endParaRPr lang="en-US" sz="14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400" dirty="0">
                          <a:latin typeface="Times New Roman"/>
                          <a:ea typeface="Calibri"/>
                          <a:cs typeface="Mangal"/>
                        </a:rPr>
                        <a:t>Insurance companies -Nature, role and services structure</a:t>
                      </a:r>
                      <a:endParaRPr lang="en-US" sz="1400" dirty="0">
                        <a:latin typeface="Calibri"/>
                        <a:ea typeface="Calibri"/>
                        <a:cs typeface="Mangal"/>
                      </a:endParaRPr>
                    </a:p>
                  </a:txBody>
                  <a:tcPr marL="68580" marR="68580" marT="0" marB="0"/>
                </a:tc>
                <a:tc>
                  <a:txBody>
                    <a:bodyPr/>
                    <a:lstStyle/>
                    <a:p>
                      <a:pPr algn="ctr"/>
                      <a:endParaRPr lang="en-US" sz="1400" dirty="0"/>
                    </a:p>
                  </a:txBody>
                  <a:tcPr/>
                </a:tc>
              </a:tr>
              <a:tr h="434330">
                <a:tc>
                  <a:txBody>
                    <a:bodyPr/>
                    <a:lstStyle/>
                    <a:p>
                      <a:pPr marL="0" marR="0" algn="ctr">
                        <a:lnSpc>
                          <a:spcPct val="115000"/>
                        </a:lnSpc>
                        <a:spcBef>
                          <a:spcPts val="0"/>
                        </a:spcBef>
                        <a:spcAft>
                          <a:spcPts val="0"/>
                        </a:spcAft>
                      </a:pPr>
                      <a:r>
                        <a:rPr lang="en-IN" sz="1400" dirty="0">
                          <a:latin typeface="Times New Roman"/>
                          <a:ea typeface="Calibri"/>
                          <a:cs typeface="Mangal"/>
                        </a:rPr>
                        <a:t>17</a:t>
                      </a:r>
                      <a:endParaRPr lang="en-US" sz="14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400" dirty="0">
                          <a:latin typeface="Times New Roman"/>
                          <a:ea typeface="Calibri"/>
                          <a:cs typeface="Mangal"/>
                        </a:rPr>
                        <a:t>Mutual funds – Nomenclature, Nature, Types of Schemes.</a:t>
                      </a:r>
                      <a:endParaRPr lang="en-US" sz="1400" dirty="0">
                        <a:latin typeface="Calibri"/>
                        <a:ea typeface="Calibri"/>
                        <a:cs typeface="Mangal"/>
                      </a:endParaRPr>
                    </a:p>
                  </a:txBody>
                  <a:tcPr marL="68580" marR="68580" marT="0" marB="0"/>
                </a:tc>
                <a:tc>
                  <a:txBody>
                    <a:bodyPr/>
                    <a:lstStyle/>
                    <a:p>
                      <a:pPr algn="ctr"/>
                      <a:endParaRPr lang="en-US" sz="1400" dirty="0"/>
                    </a:p>
                  </a:txBody>
                  <a:tcPr/>
                </a:tc>
              </a:tr>
              <a:tr h="382923">
                <a:tc>
                  <a:txBody>
                    <a:bodyPr/>
                    <a:lstStyle/>
                    <a:p>
                      <a:pPr marL="0" marR="0" algn="ctr">
                        <a:lnSpc>
                          <a:spcPct val="115000"/>
                        </a:lnSpc>
                        <a:spcBef>
                          <a:spcPts val="0"/>
                        </a:spcBef>
                        <a:spcAft>
                          <a:spcPts val="0"/>
                        </a:spcAft>
                      </a:pPr>
                      <a:r>
                        <a:rPr lang="en-IN" sz="1400" dirty="0">
                          <a:latin typeface="Times New Roman"/>
                          <a:ea typeface="Calibri"/>
                          <a:cs typeface="Mangal"/>
                        </a:rPr>
                        <a:t>18</a:t>
                      </a:r>
                      <a:endParaRPr lang="en-US" sz="14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400" dirty="0">
                          <a:latin typeface="Times New Roman"/>
                          <a:ea typeface="Calibri"/>
                          <a:cs typeface="Mangal"/>
                        </a:rPr>
                        <a:t>Mutual funds –Structure and Growth.</a:t>
                      </a:r>
                      <a:endParaRPr lang="en-US" sz="1400" dirty="0">
                        <a:latin typeface="Calibri"/>
                        <a:ea typeface="Calibri"/>
                        <a:cs typeface="Mangal"/>
                      </a:endParaRPr>
                    </a:p>
                  </a:txBody>
                  <a:tcPr marL="68580" marR="68580" marT="0" marB="0"/>
                </a:tc>
                <a:tc>
                  <a:txBody>
                    <a:bodyPr/>
                    <a:lstStyle/>
                    <a:p>
                      <a:pPr algn="ctr"/>
                      <a:endParaRPr lang="en-US" sz="1400" dirty="0"/>
                    </a:p>
                  </a:txBody>
                  <a:tcPr/>
                </a:tc>
              </a:tr>
              <a:tr h="434330">
                <a:tc>
                  <a:txBody>
                    <a:bodyPr/>
                    <a:lstStyle/>
                    <a:p>
                      <a:pPr marL="0" marR="0" algn="ctr">
                        <a:lnSpc>
                          <a:spcPct val="115000"/>
                        </a:lnSpc>
                        <a:spcBef>
                          <a:spcPts val="0"/>
                        </a:spcBef>
                        <a:spcAft>
                          <a:spcPts val="0"/>
                        </a:spcAft>
                      </a:pPr>
                      <a:r>
                        <a:rPr lang="en-IN" sz="1400" dirty="0">
                          <a:latin typeface="Times New Roman"/>
                          <a:ea typeface="Calibri"/>
                          <a:cs typeface="Mangal"/>
                        </a:rPr>
                        <a:t>19</a:t>
                      </a:r>
                      <a:endParaRPr lang="en-US" sz="14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400" dirty="0">
                          <a:latin typeface="Times New Roman"/>
                          <a:ea typeface="Calibri"/>
                          <a:cs typeface="Mangal"/>
                        </a:rPr>
                        <a:t>Public deposits with non banking companies</a:t>
                      </a:r>
                      <a:endParaRPr lang="en-US" sz="1400" dirty="0">
                        <a:latin typeface="Calibri"/>
                        <a:ea typeface="Calibri"/>
                        <a:cs typeface="Mangal"/>
                      </a:endParaRPr>
                    </a:p>
                  </a:txBody>
                  <a:tcPr marL="68580" marR="68580" marT="0" marB="0"/>
                </a:tc>
                <a:tc>
                  <a:txBody>
                    <a:bodyPr/>
                    <a:lstStyle/>
                    <a:p>
                      <a:pPr algn="ctr"/>
                      <a:endParaRPr lang="en-US" sz="1400" dirty="0"/>
                    </a:p>
                  </a:txBody>
                  <a:tcPr/>
                </a:tc>
              </a:tr>
              <a:tr h="382923">
                <a:tc>
                  <a:txBody>
                    <a:bodyPr/>
                    <a:lstStyle/>
                    <a:p>
                      <a:pPr marL="0" marR="0" algn="ctr">
                        <a:lnSpc>
                          <a:spcPct val="115000"/>
                        </a:lnSpc>
                        <a:spcBef>
                          <a:spcPts val="0"/>
                        </a:spcBef>
                        <a:spcAft>
                          <a:spcPts val="0"/>
                        </a:spcAft>
                      </a:pPr>
                      <a:r>
                        <a:rPr lang="en-IN" sz="1400" dirty="0">
                          <a:latin typeface="Times New Roman"/>
                          <a:ea typeface="Calibri"/>
                          <a:cs typeface="Mangal"/>
                        </a:rPr>
                        <a:t>20</a:t>
                      </a:r>
                      <a:endParaRPr lang="en-US" sz="1400" dirty="0">
                        <a:latin typeface="Calibri"/>
                        <a:ea typeface="Calibri"/>
                        <a:cs typeface="Mangal"/>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400" dirty="0">
                          <a:latin typeface="Times New Roman"/>
                          <a:ea typeface="Calibri"/>
                          <a:cs typeface="Mangal"/>
                        </a:rPr>
                        <a:t>Doubt Clearing session</a:t>
                      </a:r>
                      <a:endParaRPr lang="en-US" sz="1400" dirty="0">
                        <a:latin typeface="Calibri"/>
                        <a:ea typeface="Calibri"/>
                        <a:cs typeface="Mangal"/>
                      </a:endParaRPr>
                    </a:p>
                  </a:txBody>
                  <a:tcPr marL="68580" marR="68580" marT="0" marB="0"/>
                </a:tc>
                <a:tc>
                  <a:txBody>
                    <a:bodyPr/>
                    <a:lstStyle/>
                    <a:p>
                      <a:pPr algn="ctr"/>
                      <a:endParaRPr lang="en-US" sz="1400" dirty="0"/>
                    </a:p>
                  </a:txBody>
                  <a:tcPr/>
                </a:tc>
              </a:tr>
            </a:tbl>
          </a:graphicData>
        </a:graphic>
      </p:graphicFrame>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67</a:t>
            </a:fld>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MODULE II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b="1" dirty="0" smtClean="0">
                <a:latin typeface="Times New Roman" pitchFamily="18" charset="0"/>
                <a:cs typeface="Times New Roman" pitchFamily="18" charset="0"/>
              </a:rPr>
              <a:t>Banking institutions, NBFCs and Statutory financial organizations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1.Commercial Banks and services offered</a:t>
            </a:r>
          </a:p>
          <a:p>
            <a:pPr marL="514350" indent="-514350">
              <a:buAutoNum type="arabicPeriod" startAt="2"/>
            </a:pPr>
            <a:r>
              <a:rPr lang="en-US" dirty="0" smtClean="0">
                <a:latin typeface="Times New Roman" pitchFamily="18" charset="0"/>
                <a:cs typeface="Times New Roman" pitchFamily="18" charset="0"/>
              </a:rPr>
              <a:t>Structure and growth of co-operative banks and special services desired. </a:t>
            </a:r>
          </a:p>
          <a:p>
            <a:pPr marL="514350" indent="-514350">
              <a:buAutoNum type="arabicPeriod" startAt="2"/>
            </a:pPr>
            <a:r>
              <a:rPr lang="en-US" dirty="0" smtClean="0">
                <a:latin typeface="Times New Roman" pitchFamily="18" charset="0"/>
                <a:cs typeface="Times New Roman" pitchFamily="18" charset="0"/>
              </a:rPr>
              <a:t>Small savings and provident funds, types &amp; nature and their growth. </a:t>
            </a:r>
          </a:p>
          <a:p>
            <a:pPr marL="514350" indent="-514350">
              <a:buAutoNum type="arabicPeriod" startAt="2"/>
            </a:pPr>
            <a:r>
              <a:rPr lang="en-US" dirty="0" smtClean="0">
                <a:latin typeface="Times New Roman" pitchFamily="18" charset="0"/>
                <a:cs typeface="Times New Roman" pitchFamily="18" charset="0"/>
              </a:rPr>
              <a:t>Insurance companies, Nature, role and services structure. </a:t>
            </a:r>
          </a:p>
          <a:p>
            <a:pPr marL="514350" indent="-514350">
              <a:buAutoNum type="arabicPeriod" startAt="2"/>
            </a:pPr>
            <a:r>
              <a:rPr lang="en-US" dirty="0" smtClean="0">
                <a:latin typeface="Times New Roman" pitchFamily="18" charset="0"/>
                <a:cs typeface="Times New Roman" pitchFamily="18" charset="0"/>
              </a:rPr>
              <a:t>Mutual funds – Nomenclature, nature, types of schemes, structure and growth. </a:t>
            </a:r>
          </a:p>
          <a:p>
            <a:pPr marL="514350" indent="-514350">
              <a:buAutoNum type="arabicPeriod" startAt="2"/>
            </a:pPr>
            <a:r>
              <a:rPr lang="en-US" dirty="0" smtClean="0">
                <a:latin typeface="Times New Roman" pitchFamily="18" charset="0"/>
                <a:cs typeface="Times New Roman" pitchFamily="18" charset="0"/>
              </a:rPr>
              <a:t>Public deposits with non banking companies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68</a:t>
            </a:fld>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Banking Institution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fontAlgn="base">
              <a:buNone/>
            </a:pPr>
            <a:r>
              <a:rPr lang="en-US" dirty="0" smtClean="0">
                <a:latin typeface="Times New Roman" pitchFamily="18" charset="0"/>
                <a:cs typeface="Times New Roman" pitchFamily="18" charset="0"/>
              </a:rPr>
              <a:t>A banking institution (also referred to as a universal or commercial bank) can range from a large financial institution with a highly visible brand name and an international presence to a small organization with a local presence.</a:t>
            </a:r>
          </a:p>
          <a:p>
            <a:pPr fontAlgn="base">
              <a:buNone/>
            </a:pPr>
            <a:r>
              <a:rPr lang="en-US" dirty="0" smtClean="0">
                <a:latin typeface="Times New Roman" pitchFamily="18" charset="0"/>
                <a:cs typeface="Times New Roman" pitchFamily="18" charset="0"/>
              </a:rPr>
              <a:t>A banking institution’s financing activities generally involve various types of lending, such as corporate finance, housing, project finance, retail, short-term finance, small-medium enterprises, trade, and others. Alternatively, the focus of a banking institution may be only on specific transactions with clients that meet certain requirements and within certain industry sectors. Banking institutions may also provide financial products with a focus on environmental business opportunities.</a:t>
            </a:r>
          </a:p>
          <a:p>
            <a:pPr fontAlgn="base">
              <a:buNone/>
            </a:pPr>
            <a:r>
              <a:rPr lang="en-US" dirty="0" smtClean="0">
                <a:latin typeface="Times New Roman" pitchFamily="18" charset="0"/>
                <a:cs typeface="Times New Roman" pitchFamily="18" charset="0"/>
              </a:rPr>
              <a:t>A banking institution’s exposure to environmental and social risks varies greatly as a function of the clients within its portfolio. Some banking institutions usually have highly visible brands in their markets or globally, and are particularly susceptible to reputational risk. Banking institutions are also driven to improve their environmental and social risk management capacity to reduce credit and liability risks arising from environmental and social issues. A number of banking institutions have publicly committed themselves to sustainable banking, and many have voluntarily adopted the principles established under various sustainability initiatives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69</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249362"/>
          </a:xfrm>
        </p:spPr>
        <p:txBody>
          <a:bodyPr>
            <a:normAutofit fontScale="90000"/>
          </a:bodyPr>
          <a:lstStyle/>
          <a:p>
            <a:r>
              <a:rPr lang="en-US" b="1" u="sng" dirty="0" smtClean="0">
                <a:latin typeface="Times New Roman" pitchFamily="18" charset="0"/>
                <a:cs typeface="Times New Roman" pitchFamily="18" charset="0"/>
              </a:rPr>
              <a:t>The Structure of the Financial Markets in India and the Indian Finance System</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In India, there exists broadly  two types of </a:t>
            </a:r>
            <a:r>
              <a:rPr lang="en-US" b="1" dirty="0" smtClean="0">
                <a:latin typeface="Times New Roman" pitchFamily="18" charset="0"/>
                <a:cs typeface="Times New Roman" pitchFamily="18" charset="0"/>
              </a:rPr>
              <a:t>Financial Markets </a:t>
            </a:r>
            <a:r>
              <a:rPr lang="en-US" dirty="0" smtClean="0">
                <a:latin typeface="Times New Roman" pitchFamily="18" charset="0"/>
                <a:cs typeface="Times New Roman" pitchFamily="18" charset="0"/>
              </a:rPr>
              <a:t>which are further classified:</a:t>
            </a:r>
          </a:p>
          <a:p>
            <a:pPr>
              <a:buNone/>
            </a:pPr>
            <a:r>
              <a:rPr lang="en-US" dirty="0" smtClean="0">
                <a:latin typeface="Times New Roman" pitchFamily="18" charset="0"/>
                <a:cs typeface="Times New Roman" pitchFamily="18" charset="0"/>
              </a:rPr>
              <a:t>Money  Market is a market that deals with short-term funds. The capital market is a market that deals with long-sighted funds. Lenders and borrowers can trade funds through the financial system. In the areas of insurance, banking, capital markets, and numerous services, India’s financial system is governed by independent authorities.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73162"/>
          </a:xfrm>
        </p:spPr>
        <p:txBody>
          <a:bodyPr>
            <a:normAutofit fontScale="90000"/>
          </a:bodyPr>
          <a:lstStyle/>
          <a:p>
            <a:r>
              <a:rPr lang="en-US" b="1" u="sng" dirty="0" smtClean="0">
                <a:latin typeface="Times New Roman" pitchFamily="18" charset="0"/>
                <a:cs typeface="Times New Roman" pitchFamily="18" charset="0"/>
              </a:rPr>
              <a:t>Non-bank financial companies (NBFCs)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Non-bank financial companies (NBFCs), also known as nonbank financial institutions (NBFIs), are financial institutions that offer various banking services but do not have a banking license. Generally, these institutions are not allowed to take traditional demand deposits—readily available funds, such as those in checking or savings accounts—from the public. This limitation keeps them outside the scope of conventional oversight from federal and state financial regulators. Nonbank financial companies fall under the oversight of the Dodd-Frank Wall Street Reform and Consumer Protection Act, which describes them as companies "predominantly engaged in a financial activity" when more than 85% of their consolidated annual gross revenues or consolidated assets are financial in nature. Examples of NBFCs include investment banks, mortgage lenders, money market funds, insurance companies, hedge funds, private equity funds, and P2P lenders</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70</a:t>
            </a:fld>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Commercial Bank</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Commercial Bank provides services like accepting deposits, lending business, auto, home loans and essential investment products for customers like savings accounts, term deposit and many more where bank in exchange compensate interest on investments and deposits. Some of the commercial banks in India are Indian Bank,  Andhra Bank, Punjab National Bank, </a:t>
            </a:r>
            <a:r>
              <a:rPr lang="en-US" dirty="0" err="1" smtClean="0">
                <a:latin typeface="Times New Roman" pitchFamily="18" charset="0"/>
                <a:cs typeface="Times New Roman" pitchFamily="18" charset="0"/>
              </a:rPr>
              <a:t>Canara</a:t>
            </a:r>
            <a:r>
              <a:rPr lang="en-US" dirty="0" smtClean="0">
                <a:latin typeface="Times New Roman" pitchFamily="18" charset="0"/>
                <a:cs typeface="Times New Roman" pitchFamily="18" charset="0"/>
              </a:rPr>
              <a:t> Bank, etc. This bank mostly deals with transactions from large business group or corporate as opposed to transactions from individual customers know as retail banking. Now a days, Modern commercial banks are termed as online commercial banks where they do not own any physical offices customer can fulfil all the transactions over the internet or over the phone</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71</a:t>
            </a:fld>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Commercial Bank</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Primary Functions of Commercial Banks are: Commercial bank facilitates customers to deposit funds in various schemes like fixed deposits, term deposits, saving account deposits and recurring account deposits. These deposits are payable with interest to the customers. Commercial bank facilitates loans and advances services to the customers like money at call, overdraft facility, bill discounting, cash credit and many more. Commercial bank provide customers with secured loans like mortgage loan, loan on savings account, etc and unsecured loans like corporate bonds, credit card debt, lines of credit, personal loans, etc. Commercial bank also generate credit creation by technique, when disbursing loan to a customer. Banks instead of providing loan in cash they request customer to open a deposit account from where borrower can withdraw funds this is known as reverse engineering of creating deposits known as a credit creation.</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72</a:t>
            </a:fld>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Commercial Bank</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Secondary Functions of Commercial Banks are: Commercial bank encourage customers with advisory, broking and agency services like: collecting cheques, recurring payments for rent, insurance premium, etc; dealing with foreign exchange transactions, buying and selling of securities, filling tax returns, etc where bank charges commission for the services. Commercial bank provide utility services which includes providing safety locker, issuing travel cheques, money transfer facilities, provide gateway for bill payment of phone, gas, water, etc; provide paper money by way of issuing credit cards, debit cards, etc and bank either offer free or nominal charges for the services.</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73</a:t>
            </a:fld>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Commercial Bank</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smtClean="0">
                <a:latin typeface="Times New Roman" pitchFamily="18" charset="0"/>
                <a:cs typeface="Times New Roman" pitchFamily="18" charset="0"/>
              </a:rPr>
              <a:t>Commercial Lending</a:t>
            </a:r>
          </a:p>
          <a:p>
            <a:pPr marL="514350" indent="-514350">
              <a:buNone/>
            </a:pPr>
            <a:r>
              <a:rPr lang="en-US" dirty="0" smtClean="0">
                <a:latin typeface="Times New Roman" pitchFamily="18" charset="0"/>
                <a:cs typeface="Times New Roman" pitchFamily="18" charset="0"/>
              </a:rPr>
              <a:t>2. Loan Syndications</a:t>
            </a:r>
          </a:p>
          <a:p>
            <a:pPr marL="514350" indent="-514350">
              <a:buNone/>
            </a:pPr>
            <a:r>
              <a:rPr lang="en-US" dirty="0" smtClean="0">
                <a:latin typeface="Times New Roman" pitchFamily="18" charset="0"/>
                <a:cs typeface="Times New Roman" pitchFamily="18" charset="0"/>
              </a:rPr>
              <a:t>3. Depository Services</a:t>
            </a:r>
          </a:p>
          <a:p>
            <a:pPr marL="514350" indent="-514350">
              <a:buNone/>
            </a:pPr>
            <a:r>
              <a:rPr lang="en-US" dirty="0" smtClean="0">
                <a:latin typeface="Times New Roman" pitchFamily="18" charset="0"/>
                <a:cs typeface="Times New Roman" pitchFamily="18" charset="0"/>
              </a:rPr>
              <a:t>4. Accounts Payable Solutions</a:t>
            </a:r>
          </a:p>
          <a:p>
            <a:pPr marL="514350" indent="-514350">
              <a:buNone/>
            </a:pPr>
            <a:r>
              <a:rPr lang="en-US" dirty="0" smtClean="0">
                <a:latin typeface="Times New Roman" pitchFamily="18" charset="0"/>
                <a:cs typeface="Times New Roman" pitchFamily="18" charset="0"/>
              </a:rPr>
              <a:t>5. Liquidity Management</a:t>
            </a:r>
          </a:p>
          <a:p>
            <a:pPr marL="514350" indent="-514350">
              <a:buNone/>
            </a:pPr>
            <a:r>
              <a:rPr lang="en-US" dirty="0" smtClean="0">
                <a:latin typeface="Times New Roman" pitchFamily="18" charset="0"/>
                <a:cs typeface="Times New Roman" pitchFamily="18" charset="0"/>
              </a:rPr>
              <a:t>6. Foreign Exchange</a:t>
            </a:r>
          </a:p>
          <a:p>
            <a:pPr marL="514350" indent="-514350">
              <a:buNone/>
            </a:pPr>
            <a:r>
              <a:rPr lang="en-US" dirty="0" smtClean="0">
                <a:latin typeface="Times New Roman" pitchFamily="18" charset="0"/>
                <a:cs typeface="Times New Roman" pitchFamily="18" charset="0"/>
              </a:rPr>
              <a:t>7. Investment Banking</a:t>
            </a:r>
          </a:p>
          <a:p>
            <a:pPr marL="514350" indent="-514350">
              <a:buNone/>
            </a:pPr>
            <a:r>
              <a:rPr lang="en-US" dirty="0" smtClean="0">
                <a:latin typeface="Times New Roman" pitchFamily="18" charset="0"/>
                <a:cs typeface="Times New Roman" pitchFamily="18" charset="0"/>
              </a:rPr>
              <a:t>8. Remote Deposit Capture</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74</a:t>
            </a:fld>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u="sng" dirty="0" smtClean="0">
                <a:latin typeface="Times New Roman"/>
                <a:ea typeface="Calibri"/>
                <a:cs typeface="Mangal"/>
              </a:rPr>
              <a:t>Structure and growth of co-operative banks and special services desired</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600" dirty="0" smtClean="0">
                <a:latin typeface="Times New Roman" pitchFamily="18" charset="0"/>
                <a:cs typeface="Times New Roman" pitchFamily="18" charset="0"/>
              </a:rPr>
              <a:t>Cooperative bank is an institution established on the cooperative basis and dealing in ordinary banking business. Like other banks, the cooperative banks are founded by collecting funds through shares, accept deposits and grant loans. The cooperative banks, however, differ from joint stock banks in the following manner:</a:t>
            </a:r>
          </a:p>
          <a:p>
            <a:pPr marL="571500" indent="-571500">
              <a:buAutoNum type="romanLcParenBoth"/>
            </a:pPr>
            <a:r>
              <a:rPr lang="en-US" sz="1600" dirty="0" smtClean="0">
                <a:latin typeface="Times New Roman" pitchFamily="18" charset="0"/>
                <a:cs typeface="Times New Roman" pitchFamily="18" charset="0"/>
              </a:rPr>
              <a:t>Cooperative banks issue shares of unlimited liability, while the joint stock banks issue shares of limited liability.</a:t>
            </a:r>
          </a:p>
          <a:p>
            <a:pPr marL="571500" indent="-571500">
              <a:buAutoNum type="romanLcParenBoth"/>
            </a:pPr>
            <a:r>
              <a:rPr lang="en-US" sz="1600" dirty="0" smtClean="0">
                <a:latin typeface="Times New Roman" pitchFamily="18" charset="0"/>
                <a:cs typeface="Times New Roman" pitchFamily="18" charset="0"/>
              </a:rPr>
              <a:t>In a cooperative bank, one shareholder has one vote whatever the number of shares he may hold. In a joint stock bank, the voting right of a shareholder is determined by the number of shares he possesses.</a:t>
            </a:r>
          </a:p>
          <a:p>
            <a:pPr marL="571500" indent="-571500">
              <a:buAutoNum type="romanLcParenBoth"/>
            </a:pPr>
            <a:r>
              <a:rPr lang="en-US" sz="1600" dirty="0" smtClean="0">
                <a:latin typeface="Times New Roman" pitchFamily="18" charset="0"/>
                <a:cs typeface="Times New Roman" pitchFamily="18" charset="0"/>
              </a:rPr>
              <a:t>Cooperative banks are generally concerned with the rural credit and provide financial assistance for agricultural and rural activities. Joint stock companies are primarily concerned with the credit requirements of trade and industry.</a:t>
            </a:r>
          </a:p>
          <a:p>
            <a:pPr marL="571500" indent="-571500">
              <a:buAutoNum type="romanLcParenBoth"/>
            </a:pPr>
            <a:r>
              <a:rPr lang="en-US" sz="1600" dirty="0" smtClean="0">
                <a:latin typeface="Times New Roman" pitchFamily="18" charset="0"/>
                <a:cs typeface="Times New Roman" pitchFamily="18" charset="0"/>
              </a:rPr>
              <a:t> Cooperative banking in India is federal in structure. Primary credit societies are at the lowest rung. Then, there are central cooperative banks at the district level and state cooperative banks at the state level. Joint stock banks do not have such a federal structure.</a:t>
            </a:r>
          </a:p>
          <a:p>
            <a:pPr marL="571500" indent="-571500">
              <a:buAutoNum type="romanLcParenBoth"/>
            </a:pPr>
            <a:r>
              <a:rPr lang="en-US" sz="1600" dirty="0" smtClean="0">
                <a:latin typeface="Times New Roman" pitchFamily="18" charset="0"/>
                <a:cs typeface="Times New Roman" pitchFamily="18" charset="0"/>
              </a:rPr>
              <a:t> Cooperative credit societies are located in the villages spread over entire country. Joint stock banks and their branches mainly concentrate in the urban areas, particularly in the big cities</a:t>
            </a: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75</a:t>
            </a:fld>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u="sng" dirty="0" smtClean="0">
                <a:latin typeface="Times New Roman"/>
                <a:ea typeface="Calibri"/>
                <a:cs typeface="Mangal"/>
              </a:rPr>
              <a:t>Structure and growth of co-operative banks and special services desired</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History of Cooperative Banking in India: Cooperative movement in India was started primarily for dealing with the problem of rural credit. The history of Indian cooperative banking started with the passing of Cooperative Societies Act in 1904. The objective of this Act was to establish cooperative credit societies “to encourage thrift, self-help and cooperation among agriculturists, artisans and persons of limited means.”Many cooperative credit societies were set up under this Act. The Cooperative Societies Act, 1912 recognized the need for establishing new organisations for supervision, auditing and supply of cooperative credit. These organisations were- (a) A union, consisting of primary societies; (b) the central banks; and (c) provincial banks. Although beginning has been made in the direction of establishing cooperative societies and extending cooperative credit, but the progress remained unsatisfactory in the pre-independence period. Even after being in operation for half a century, the cooperative credit formed only 3.1 per cent of the total rural credit in 1951-52</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76</a:t>
            </a:fld>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u="sng" dirty="0" smtClean="0">
                <a:latin typeface="Times New Roman"/>
                <a:ea typeface="Calibri"/>
                <a:cs typeface="Mangal"/>
              </a:rPr>
              <a:t>Structure and growth of co-operative banks and special services desired</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98637"/>
            <a:ext cx="8229600" cy="4525963"/>
          </a:xfrm>
        </p:spPr>
        <p:txBody>
          <a:bodyPr>
            <a:normAutofit fontScale="70000" lnSpcReduction="20000"/>
          </a:bodyPr>
          <a:lstStyle/>
          <a:p>
            <a:pPr>
              <a:buNone/>
            </a:pPr>
            <a:r>
              <a:rPr lang="en-US" b="1" u="sng" dirty="0" smtClean="0">
                <a:latin typeface="Times New Roman" pitchFamily="18" charset="0"/>
                <a:cs typeface="Times New Roman" pitchFamily="18" charset="0"/>
              </a:rPr>
              <a:t>Structure of Cooperative Banking</a:t>
            </a:r>
          </a:p>
          <a:p>
            <a:pPr>
              <a:buNone/>
            </a:pPr>
            <a:r>
              <a:rPr lang="en-US" dirty="0" smtClean="0">
                <a:latin typeface="Times New Roman" pitchFamily="18" charset="0"/>
                <a:cs typeface="Times New Roman" pitchFamily="18" charset="0"/>
              </a:rPr>
              <a:t>There are different types of cooperative credit institutions working in India. These institutions can be classified into two broad categories- agricultural and non-agricultural. Agricultural credit institutions dominate the entire cooperative credit structure. Agricultural credit institutions are further divided into short-term agricultural credit institutions and long-term agricultural credit institutions. The short-term agricultural credit institutions which cater to the short-term financial needs of agriculturists have three-tier federal structure- </a:t>
            </a:r>
          </a:p>
          <a:p>
            <a:pPr marL="514350" indent="-514350">
              <a:buAutoNum type="alphaLcParenBoth"/>
            </a:pPr>
            <a:r>
              <a:rPr lang="en-US" dirty="0" smtClean="0">
                <a:latin typeface="Times New Roman" pitchFamily="18" charset="0"/>
                <a:cs typeface="Times New Roman" pitchFamily="18" charset="0"/>
              </a:rPr>
              <a:t>at the apex, there is the state cooperative bank in each state; </a:t>
            </a:r>
          </a:p>
          <a:p>
            <a:pPr marL="514350" indent="-514350">
              <a:buAutoNum type="alphaLcParenBoth"/>
            </a:pPr>
            <a:r>
              <a:rPr lang="en-US" dirty="0" smtClean="0">
                <a:latin typeface="Times New Roman" pitchFamily="18" charset="0"/>
                <a:cs typeface="Times New Roman" pitchFamily="18" charset="0"/>
              </a:rPr>
              <a:t>at the district level, there are central cooperative banks; </a:t>
            </a:r>
          </a:p>
          <a:p>
            <a:pPr marL="514350" indent="-514350">
              <a:buAutoNum type="alphaLcParenBoth"/>
            </a:pPr>
            <a:r>
              <a:rPr lang="en-US" dirty="0" smtClean="0">
                <a:latin typeface="Times New Roman" pitchFamily="18" charset="0"/>
                <a:cs typeface="Times New Roman" pitchFamily="18" charset="0"/>
              </a:rPr>
              <a:t>at the village level, there are primary agricultural credit societies. Long-term agricultural credit is provided by the land development banks.</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77</a:t>
            </a:fld>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u="sng" dirty="0" smtClean="0">
                <a:latin typeface="Times New Roman"/>
                <a:ea typeface="Calibri"/>
                <a:cs typeface="Mangal"/>
              </a:rPr>
              <a:t>Structure and growth of co-operative banks and special services desired</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Short-Term Rural Cooperative Credit </a:t>
            </a:r>
            <a:r>
              <a:rPr lang="en-US" dirty="0" err="1" smtClean="0">
                <a:latin typeface="Times New Roman" pitchFamily="18" charset="0"/>
                <a:cs typeface="Times New Roman" pitchFamily="18" charset="0"/>
              </a:rPr>
              <a:t>Structure:In</a:t>
            </a:r>
            <a:r>
              <a:rPr lang="en-US" dirty="0" smtClean="0">
                <a:latin typeface="Times New Roman" pitchFamily="18" charset="0"/>
                <a:cs typeface="Times New Roman" pitchFamily="18" charset="0"/>
              </a:rPr>
              <a:t> rural India, there exists a 3-tier short-term rural cooperative structure. Tier-I includes state cooperative banks (SCBs) at the state level; Tier-II includes central cooperative banks (CCBs) at the district level; and Tier- III includes primary agricultural credit societies (PACSs).In 19 states, there exists a 3-tier short-term cooperative credit structure, comprising SCBs, CCBs and PACSs. And in 12 states, there exists a 2-tier short-term cooperative structure. In the north-eastern states, including Sikkim, the structure is 2-tier, comprising only SCBs and PACSs.</a:t>
            </a:r>
          </a:p>
          <a:p>
            <a:pPr marL="514350" indent="-514350">
              <a:buAutoNum type="arabicPeriod"/>
            </a:pPr>
            <a:r>
              <a:rPr lang="en-US" dirty="0" smtClean="0">
                <a:latin typeface="Times New Roman" pitchFamily="18" charset="0"/>
                <a:cs typeface="Times New Roman" pitchFamily="18" charset="0"/>
              </a:rPr>
              <a:t>State Cooperative Banks (SCBs):Functions and Organisation:</a:t>
            </a:r>
          </a:p>
          <a:p>
            <a:pPr marL="514350" indent="-514350">
              <a:buNone/>
            </a:pPr>
            <a:r>
              <a:rPr lang="en-US" dirty="0" smtClean="0">
                <a:latin typeface="Times New Roman" pitchFamily="18" charset="0"/>
                <a:cs typeface="Times New Roman" pitchFamily="18" charset="0"/>
              </a:rPr>
              <a:t>State cooperative banks are the apex institutions in the three-tier cooperative credit structure, operating at the state level. Every state has a state cooperative bank. State cooperative banks occupy a unique position in the cooperative credit structure because of their three important functions:(a) They provide a link through which the Reserve Bank of India provides credit to the cooperatives and thus participates in the rural finance,(b) They function as balancing centers for the central cooperative banks by making available the surplus funds of some central cooperative banks. The central cooperative banks are not permitted to borrow or lend among themselves,(c) They finance, control and supervise the central cooperative banks, and, through them, the primary credit societies.</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78</a:t>
            </a:fld>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u="sng" dirty="0" smtClean="0">
                <a:latin typeface="Times New Roman"/>
                <a:ea typeface="Calibri"/>
                <a:cs typeface="Mangal"/>
              </a:rPr>
              <a:t>Structure and growth of co-operative banks and special services desired</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Capital: State cooperative banks obtain their working capital from own funds, deposits, borrowings and other sources:</a:t>
            </a:r>
          </a:p>
          <a:p>
            <a:pPr marL="571500" indent="-571500">
              <a:buAutoNum type="romanLcParenBoth"/>
            </a:pPr>
            <a:r>
              <a:rPr lang="en-US" dirty="0" smtClean="0">
                <a:latin typeface="Times New Roman" pitchFamily="18" charset="0"/>
                <a:cs typeface="Times New Roman" pitchFamily="18" charset="0"/>
              </a:rPr>
              <a:t>Own funds include share capital and various types of reserves. Major portion of the share capital is raised from member cooperative societies and the central cooperative banks, and the rest is contributed by the state government. Individual contribution to the share capital is very small;</a:t>
            </a:r>
          </a:p>
          <a:p>
            <a:pPr marL="571500" indent="-571500">
              <a:buAutoNum type="romanLcParenBoth"/>
            </a:pPr>
            <a:r>
              <a:rPr lang="en-US" dirty="0" smtClean="0">
                <a:latin typeface="Times New Roman" pitchFamily="18" charset="0"/>
                <a:cs typeface="Times New Roman" pitchFamily="18" charset="0"/>
              </a:rPr>
              <a:t>The main source of deposits is also the cooperative societies and central cooperative banks. The remaining deposits come from individuals, local bodies and others.</a:t>
            </a:r>
          </a:p>
          <a:p>
            <a:pPr marL="571500" indent="-571500">
              <a:buAutoNum type="romanLcParenBoth"/>
            </a:pPr>
            <a:r>
              <a:rPr lang="en-US" dirty="0" smtClean="0">
                <a:latin typeface="Times New Roman" pitchFamily="18" charset="0"/>
                <a:cs typeface="Times New Roman" pitchFamily="18" charset="0"/>
              </a:rPr>
              <a:t>Borrowings of the state cooperative banks are mainly from the Reserve Bank and the remaining from state governments and others.</a:t>
            </a:r>
          </a:p>
          <a:p>
            <a:pPr marL="571500" indent="-571500">
              <a:buNone/>
            </a:pPr>
            <a:r>
              <a:rPr lang="en-US" dirty="0" smtClean="0">
                <a:latin typeface="Times New Roman" pitchFamily="18" charset="0"/>
                <a:cs typeface="Times New Roman" pitchFamily="18" charset="0"/>
              </a:rPr>
              <a:t>Loans and Advances: State cooperative banks are mainly interested in providing loans and advances to the cooperative societies. More than 98 per cent loans are granted to these societies of which about 75 per cent are for the short-period. Mostly the loans are given for agricultural purposes. The number of state cooperative banks rose from 15 in 1950-51 to 21 in 1960-61 and to 28 in 1991-92. The loans advanced by these banks increased from Rs. 42 crore in 1950-51 to Rs. 260 crore in 1960-61, and further to Rs. 7685 crore in 1991-92</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79</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What is the International Finance System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The study of monetary interactions between two or more countries is known as international finance. Foreign direct investment and currency exchange rates are among the topics covered by international finance. The relevance of international finance has grown as a result of increased globalization. The article lists some of the most prevalent kinds of international finance via overseas investing. Mutual funds, American depository receipts, and exchange-traded funds are examples of these. The legal grounds for being familiar with applicable law, cost factors, scam information, and more are also listed.</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u="sng" dirty="0" smtClean="0">
                <a:latin typeface="Times New Roman"/>
                <a:ea typeface="Calibri"/>
                <a:cs typeface="Mangal"/>
              </a:rPr>
              <a:t>Structure and growth of co-operative banks and special services desired</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600" dirty="0" smtClean="0">
                <a:latin typeface="Times New Roman" pitchFamily="18" charset="0"/>
                <a:cs typeface="Times New Roman" pitchFamily="18" charset="0"/>
              </a:rPr>
              <a:t>2. Central Cooperative Banks (CCBs):Functions and Organisation: Central cooperative banks are in the middle of the three-tier cooperative credit structure. Central cooperative banks are of two types:</a:t>
            </a:r>
          </a:p>
          <a:p>
            <a:pPr>
              <a:buNone/>
            </a:pPr>
            <a:r>
              <a:rPr lang="en-US" sz="1600" dirty="0" smtClean="0">
                <a:latin typeface="Times New Roman" pitchFamily="18" charset="0"/>
                <a:cs typeface="Times New Roman" pitchFamily="18" charset="0"/>
              </a:rPr>
              <a:t> (a) There can be cooperative banking unions whose membership is open only to cooperative societies. Such cooperative banking unions exist in Haryana, Punjab, Rajasthan, Orissa and Kerala.</a:t>
            </a:r>
          </a:p>
          <a:p>
            <a:pPr>
              <a:buNone/>
            </a:pPr>
            <a:r>
              <a:rPr lang="en-US" sz="1600" dirty="0" smtClean="0">
                <a:latin typeface="Times New Roman" pitchFamily="18" charset="0"/>
                <a:cs typeface="Times New Roman" pitchFamily="18" charset="0"/>
              </a:rPr>
              <a:t>(b) There can be mixed central cooperative banks whose membership is open to both individuals and cooperative societies. The central cooperative banks in the remaining states are of this type. The main function of the central cooperative banks is to provide loans to the primary cooperative societies. However, some loans are also given to individuals and others. Capital: The central cooperative banks raise their working capital from own funds, deposits, borrowings and other sources. In the own funds, the major portion consists of share capital contributed by cooperative societies and the state government, and the rest is made up of reserves. Deposits largely come from individuals and cooperative societies. Some deposits are received from local bodies and others. Deposit mobilization by the central cooperative banks varies from state to state. For example, it is much higher in Gujarat, Punjab, Maharashtra, and Himachal Pradesh, but very low in Assam, Bihar, West Bengal and Orissa. Borrowings are mostly from the Reserve Bank and apex banks</a:t>
            </a: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80</a:t>
            </a:fld>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u="sng" dirty="0" smtClean="0">
                <a:latin typeface="Times New Roman"/>
                <a:ea typeface="Calibri"/>
                <a:cs typeface="Mangal"/>
              </a:rPr>
              <a:t>Structure and growth of co-operative banks and special services desired</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Loans and Advances: The number of central cooperative banks in 1991-92 was 361 and the total amount of loans advanced by them in 1991-92 stood at Rs. 14226 crore. About 98 per cent loans are received by the cooperative societies and about 75 per cent loans are short-term. Mostly the loans are given for agricultural purpose. About 80 per cent loans given to the cooperative societies are unsecure and the remaining loans are given against the securities such as merchandise, agricultural produce, immovable property, government and other securities etc.</a:t>
            </a:r>
          </a:p>
          <a:p>
            <a:pPr>
              <a:buNone/>
            </a:pPr>
            <a:r>
              <a:rPr lang="en-US" dirty="0" smtClean="0">
                <a:latin typeface="Times New Roman" pitchFamily="18" charset="0"/>
                <a:cs typeface="Times New Roman" pitchFamily="18" charset="0"/>
              </a:rPr>
              <a:t>Problem of </a:t>
            </a:r>
            <a:r>
              <a:rPr lang="en-US" dirty="0" err="1" smtClean="0">
                <a:latin typeface="Times New Roman" pitchFamily="18" charset="0"/>
                <a:cs typeface="Times New Roman" pitchFamily="18" charset="0"/>
              </a:rPr>
              <a:t>Overdues</a:t>
            </a:r>
            <a:r>
              <a:rPr lang="en-US" dirty="0" smtClean="0">
                <a:latin typeface="Times New Roman" pitchFamily="18" charset="0"/>
                <a:cs typeface="Times New Roman" pitchFamily="18" charset="0"/>
              </a:rPr>
              <a:t>: The most distressing feature of the functioning of the central cooperative banks is heavy and increasing overdue loans. In 1997-98, the percentage of </a:t>
            </a:r>
            <a:r>
              <a:rPr lang="en-US" dirty="0" err="1" smtClean="0">
                <a:latin typeface="Times New Roman" pitchFamily="18" charset="0"/>
                <a:cs typeface="Times New Roman" pitchFamily="18" charset="0"/>
              </a:rPr>
              <a:t>overdues</a:t>
            </a:r>
            <a:r>
              <a:rPr lang="en-US" dirty="0" smtClean="0">
                <a:latin typeface="Times New Roman" pitchFamily="18" charset="0"/>
                <a:cs typeface="Times New Roman" pitchFamily="18" charset="0"/>
              </a:rPr>
              <a:t> to demand at the central cooperative level was 34.</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81</a:t>
            </a:fld>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0"/>
              </a:spcAft>
            </a:pPr>
            <a:r>
              <a:rPr lang="en-IN" b="1" u="sng" dirty="0" smtClean="0">
                <a:latin typeface="Times New Roman"/>
                <a:ea typeface="Calibri"/>
                <a:cs typeface="Mangal"/>
              </a:rPr>
              <a:t>Small savings and provident funds, types &amp; nature and their growth.</a:t>
            </a:r>
            <a:endParaRPr lang="en-US" b="1" u="sng" dirty="0">
              <a:ea typeface="Calibri"/>
              <a:cs typeface="Mangal"/>
            </a:endParaRPr>
          </a:p>
        </p:txBody>
      </p:sp>
      <p:sp>
        <p:nvSpPr>
          <p:cNvPr id="3" name="Content Placeholder 2"/>
          <p:cNvSpPr>
            <a:spLocks noGrp="1"/>
          </p:cNvSpPr>
          <p:nvPr>
            <p:ph idx="1"/>
          </p:nvPr>
        </p:nvSpPr>
        <p:spPr/>
        <p:txBody>
          <a:bodyPr>
            <a:normAutofit fontScale="47500" lnSpcReduction="20000"/>
          </a:bodyPr>
          <a:lstStyle/>
          <a:p>
            <a:pPr>
              <a:buNone/>
            </a:pPr>
            <a:r>
              <a:rPr lang="en-US" dirty="0" smtClean="0">
                <a:latin typeface="Times New Roman" pitchFamily="18" charset="0"/>
                <a:cs typeface="Times New Roman" pitchFamily="18" charset="0"/>
              </a:rPr>
              <a:t>Small savings schemes are designed to provide safe and attractive investment options to the public and at the same time to </a:t>
            </a:r>
            <a:r>
              <a:rPr lang="en-US" dirty="0" err="1" smtClean="0">
                <a:latin typeface="Times New Roman" pitchFamily="18" charset="0"/>
                <a:cs typeface="Times New Roman" pitchFamily="18" charset="0"/>
              </a:rPr>
              <a:t>mobilise</a:t>
            </a:r>
            <a:r>
              <a:rPr lang="en-US" dirty="0" smtClean="0">
                <a:latin typeface="Times New Roman" pitchFamily="18" charset="0"/>
                <a:cs typeface="Times New Roman" pitchFamily="18" charset="0"/>
              </a:rPr>
              <a:t> resources for development. These schemes are operated through about 1.54 lakh post offices throughout the country.</a:t>
            </a:r>
          </a:p>
          <a:p>
            <a:pPr>
              <a:buNone/>
            </a:pPr>
            <a:r>
              <a:rPr lang="en-US" dirty="0" smtClean="0">
                <a:latin typeface="Times New Roman" pitchFamily="18" charset="0"/>
                <a:cs typeface="Times New Roman" pitchFamily="18" charset="0"/>
              </a:rPr>
              <a:t>Post Office Monthly Income Scheme (MIS)-</a:t>
            </a:r>
          </a:p>
          <a:p>
            <a:pPr>
              <a:buNone/>
            </a:pPr>
            <a:r>
              <a:rPr lang="en-US" dirty="0" smtClean="0">
                <a:latin typeface="Times New Roman" pitchFamily="18" charset="0"/>
                <a:cs typeface="Times New Roman" pitchFamily="18" charset="0"/>
              </a:rPr>
              <a:t>Salient Features: Interest rate of 8.4% per annum payable monthly </a:t>
            </a:r>
            <a:r>
              <a:rPr lang="en-US" dirty="0" err="1" smtClean="0">
                <a:latin typeface="Times New Roman" pitchFamily="18" charset="0"/>
                <a:cs typeface="Times New Roman" pitchFamily="18" charset="0"/>
              </a:rPr>
              <a:t>w.e.f</a:t>
            </a:r>
            <a:r>
              <a:rPr lang="en-US" dirty="0" smtClean="0">
                <a:latin typeface="Times New Roman" pitchFamily="18" charset="0"/>
                <a:cs typeface="Times New Roman" pitchFamily="18" charset="0"/>
              </a:rPr>
              <a:t>. 01-04-2013Maturity period is 5 years.</a:t>
            </a:r>
          </a:p>
          <a:p>
            <a:pPr>
              <a:buNone/>
            </a:pPr>
            <a:r>
              <a:rPr lang="en-US" dirty="0" smtClean="0">
                <a:latin typeface="Times New Roman" pitchFamily="18" charset="0"/>
                <a:cs typeface="Times New Roman" pitchFamily="18" charset="0"/>
              </a:rPr>
              <a:t>No Bonus on Maturity </a:t>
            </a:r>
            <a:r>
              <a:rPr lang="en-US" dirty="0" err="1" smtClean="0">
                <a:latin typeface="Times New Roman" pitchFamily="18" charset="0"/>
                <a:cs typeface="Times New Roman" pitchFamily="18" charset="0"/>
              </a:rPr>
              <a:t>w.e.f</a:t>
            </a:r>
            <a:r>
              <a:rPr lang="en-US" dirty="0" smtClean="0">
                <a:latin typeface="Times New Roman" pitchFamily="18" charset="0"/>
                <a:cs typeface="Times New Roman" pitchFamily="18" charset="0"/>
              </a:rPr>
              <a:t>. 01.12.2011.No tax deduction at source (TDS).No tax rebate is applicable.</a:t>
            </a:r>
          </a:p>
          <a:p>
            <a:pPr>
              <a:buNone/>
            </a:pPr>
            <a:r>
              <a:rPr lang="en-US" dirty="0" smtClean="0">
                <a:latin typeface="Times New Roman" pitchFamily="18" charset="0"/>
                <a:cs typeface="Times New Roman" pitchFamily="18" charset="0"/>
              </a:rPr>
              <a:t>Minimum investment amount is Rs.1500/- or in multiple thereafter.</a:t>
            </a:r>
          </a:p>
          <a:p>
            <a:pPr>
              <a:buNone/>
            </a:pPr>
            <a:r>
              <a:rPr lang="en-US" dirty="0" smtClean="0">
                <a:latin typeface="Times New Roman" pitchFamily="18" charset="0"/>
                <a:cs typeface="Times New Roman" pitchFamily="18" charset="0"/>
              </a:rPr>
              <a:t>Maximum amount is Rs. 4.50 lakhs in a single account and Rs.9 lakhs in a joint account.</a:t>
            </a:r>
          </a:p>
          <a:p>
            <a:pPr>
              <a:buNone/>
            </a:pPr>
            <a:r>
              <a:rPr lang="en-US" dirty="0" smtClean="0">
                <a:latin typeface="Times New Roman" pitchFamily="18" charset="0"/>
                <a:cs typeface="Times New Roman" pitchFamily="18" charset="0"/>
              </a:rPr>
              <a:t>Auto credit facility of monthly interest to saving account if accounts are at the same post office.</a:t>
            </a:r>
          </a:p>
          <a:p>
            <a:pPr>
              <a:buNone/>
            </a:pPr>
            <a:r>
              <a:rPr lang="en-US" dirty="0" smtClean="0">
                <a:latin typeface="Times New Roman" pitchFamily="18" charset="0"/>
                <a:cs typeface="Times New Roman" pitchFamily="18" charset="0"/>
              </a:rPr>
              <a:t>Account can be opened by an individual, two/three adults jointly, and a minor through a guardian.</a:t>
            </a:r>
          </a:p>
          <a:p>
            <a:pPr>
              <a:buNone/>
            </a:pPr>
            <a:r>
              <a:rPr lang="en-US" dirty="0" smtClean="0">
                <a:latin typeface="Times New Roman" pitchFamily="18" charset="0"/>
                <a:cs typeface="Times New Roman" pitchFamily="18" charset="0"/>
              </a:rPr>
              <a:t>Non-Resident Indian / HUF cannot open an Account.</a:t>
            </a:r>
          </a:p>
          <a:p>
            <a:pPr>
              <a:buNone/>
            </a:pPr>
            <a:r>
              <a:rPr lang="en-US" dirty="0" smtClean="0">
                <a:latin typeface="Times New Roman" pitchFamily="18" charset="0"/>
                <a:cs typeface="Times New Roman" pitchFamily="18" charset="0"/>
              </a:rPr>
              <a:t>Minors have a separate limit of investment of Rs. 3 lakhs and the same is not clubbed with the limit of guardian.</a:t>
            </a:r>
          </a:p>
          <a:p>
            <a:pPr>
              <a:buNone/>
            </a:pPr>
            <a:r>
              <a:rPr lang="en-US" dirty="0" smtClean="0">
                <a:latin typeface="Times New Roman" pitchFamily="18" charset="0"/>
                <a:cs typeface="Times New Roman" pitchFamily="18" charset="0"/>
              </a:rPr>
              <a:t>Facility of premature closure of account after 1 year but on or before 3 years @ 2.00% discount.</a:t>
            </a:r>
          </a:p>
          <a:p>
            <a:pPr>
              <a:buNone/>
            </a:pPr>
            <a:r>
              <a:rPr lang="en-US" dirty="0" smtClean="0">
                <a:latin typeface="Times New Roman" pitchFamily="18" charset="0"/>
                <a:cs typeface="Times New Roman" pitchFamily="18" charset="0"/>
              </a:rPr>
              <a:t>Deduction of 1% if account is closed prematurely at any time after three years.</a:t>
            </a:r>
          </a:p>
          <a:p>
            <a:pPr>
              <a:buNone/>
            </a:pPr>
            <a:r>
              <a:rPr lang="en-US" dirty="0" smtClean="0">
                <a:latin typeface="Times New Roman" pitchFamily="18" charset="0"/>
                <a:cs typeface="Times New Roman" pitchFamily="18" charset="0"/>
              </a:rPr>
              <a:t>Suitable scheme for retired employees/ senior citizens and for those who need regular monthly income.</a:t>
            </a:r>
          </a:p>
          <a:p>
            <a:pPr>
              <a:buNone/>
            </a:pPr>
            <a:r>
              <a:rPr lang="en-US" dirty="0" smtClean="0">
                <a:latin typeface="Times New Roman" pitchFamily="18" charset="0"/>
                <a:cs typeface="Times New Roman" pitchFamily="18" charset="0"/>
              </a:rPr>
              <a:t>National Savings Certificate (NSC)Public Provident Fund (PPF)Post Office Time Deposit Scheme</a:t>
            </a:r>
          </a:p>
          <a:p>
            <a:pPr>
              <a:buNone/>
            </a:pPr>
            <a:r>
              <a:rPr lang="en-US" dirty="0" smtClean="0">
                <a:latin typeface="Times New Roman" pitchFamily="18" charset="0"/>
                <a:cs typeface="Times New Roman" pitchFamily="18" charset="0"/>
              </a:rPr>
              <a:t>Senior Citizen's Savings Scheme</a:t>
            </a:r>
          </a:p>
          <a:p>
            <a:pPr>
              <a:buNone/>
            </a:pPr>
            <a:r>
              <a:rPr lang="en-US" dirty="0" smtClean="0">
                <a:latin typeface="Times New Roman" pitchFamily="18" charset="0"/>
                <a:cs typeface="Times New Roman" pitchFamily="18" charset="0"/>
              </a:rPr>
              <a:t>Post Office Savings Account</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82</a:t>
            </a:fld>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National Savings Certificate (NSC)Salient Features:</a:t>
            </a: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NSC VIII Issue (5 years) – Interest rate of 8.5% per annum </a:t>
            </a:r>
            <a:r>
              <a:rPr lang="en-US" dirty="0" err="1" smtClean="0">
                <a:latin typeface="Times New Roman" pitchFamily="18" charset="0"/>
                <a:cs typeface="Times New Roman" pitchFamily="18" charset="0"/>
              </a:rPr>
              <a:t>w.e.f</a:t>
            </a:r>
            <a:r>
              <a:rPr lang="en-US" dirty="0" smtClean="0">
                <a:latin typeface="Times New Roman" pitchFamily="18" charset="0"/>
                <a:cs typeface="Times New Roman" pitchFamily="18" charset="0"/>
              </a:rPr>
              <a:t>. 01-04-2013NSC IX Issue (10 years) - Interest rate of 8.8% per annum </a:t>
            </a:r>
            <a:r>
              <a:rPr lang="en-US" dirty="0" err="1" smtClean="0">
                <a:latin typeface="Times New Roman" pitchFamily="18" charset="0"/>
                <a:cs typeface="Times New Roman" pitchFamily="18" charset="0"/>
              </a:rPr>
              <a:t>w.e.f</a:t>
            </a:r>
            <a:r>
              <a:rPr lang="en-US" dirty="0" smtClean="0">
                <a:latin typeface="Times New Roman" pitchFamily="18" charset="0"/>
                <a:cs typeface="Times New Roman" pitchFamily="18" charset="0"/>
              </a:rPr>
              <a:t>. 01-04-2013Minimum investment Rs. 100/-. No maximum limit for investment.</a:t>
            </a:r>
          </a:p>
          <a:p>
            <a:pPr>
              <a:buNone/>
            </a:pPr>
            <a:r>
              <a:rPr lang="en-US" dirty="0" smtClean="0">
                <a:latin typeface="Times New Roman" pitchFamily="18" charset="0"/>
                <a:cs typeface="Times New Roman" pitchFamily="18" charset="0"/>
              </a:rPr>
              <a:t>No tax deduction at source.</a:t>
            </a:r>
          </a:p>
          <a:p>
            <a:pPr>
              <a:buNone/>
            </a:pPr>
            <a:r>
              <a:rPr lang="en-US" dirty="0" smtClean="0">
                <a:latin typeface="Times New Roman" pitchFamily="18" charset="0"/>
                <a:cs typeface="Times New Roman" pitchFamily="18" charset="0"/>
              </a:rPr>
              <a:t>Investment up to Rs 1,50,000/- per annum qualifies for Income Tax Rebate under NSC - section 80C of IT Act.</a:t>
            </a:r>
          </a:p>
          <a:p>
            <a:pPr>
              <a:buNone/>
            </a:pPr>
            <a:r>
              <a:rPr lang="en-US" dirty="0" smtClean="0">
                <a:latin typeface="Times New Roman" pitchFamily="18" charset="0"/>
                <a:cs typeface="Times New Roman" pitchFamily="18" charset="0"/>
              </a:rPr>
              <a:t>Certificates can be kept as collateral security to get loan from banks.</a:t>
            </a:r>
          </a:p>
          <a:p>
            <a:pPr>
              <a:buNone/>
            </a:pPr>
            <a:r>
              <a:rPr lang="en-US" dirty="0" smtClean="0">
                <a:latin typeface="Times New Roman" pitchFamily="18" charset="0"/>
                <a:cs typeface="Times New Roman" pitchFamily="18" charset="0"/>
              </a:rPr>
              <a:t>Trust and HUF cannot invest.</a:t>
            </a:r>
          </a:p>
          <a:p>
            <a:pPr>
              <a:buNone/>
            </a:pPr>
            <a:r>
              <a:rPr lang="en-US" dirty="0" smtClean="0">
                <a:latin typeface="Times New Roman" pitchFamily="18" charset="0"/>
                <a:cs typeface="Times New Roman" pitchFamily="18" charset="0"/>
              </a:rPr>
              <a:t>A single holder type certificate can be purchased by an adult for himself or on behalf of a minor or to a minor.</a:t>
            </a:r>
          </a:p>
          <a:p>
            <a:pPr>
              <a:buNone/>
            </a:pPr>
            <a:r>
              <a:rPr lang="en-US" dirty="0" smtClean="0">
                <a:latin typeface="Times New Roman" pitchFamily="18" charset="0"/>
                <a:cs typeface="Times New Roman" pitchFamily="18" charset="0"/>
              </a:rPr>
              <a:t>The interest accruing annually but deemed to be reinvested will also qualify for deduction under NSC - section 80C of IT Act.</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83</a:t>
            </a:fld>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Public Provident Fund (PPF)Salient Features: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525963"/>
          </a:xfrm>
        </p:spPr>
        <p:txBody>
          <a:bodyPr>
            <a:noAutofit/>
          </a:bodyPr>
          <a:lstStyle/>
          <a:p>
            <a:pPr>
              <a:buNone/>
            </a:pPr>
            <a:r>
              <a:rPr lang="en-US" sz="1600" dirty="0" smtClean="0">
                <a:latin typeface="Times New Roman" pitchFamily="18" charset="0"/>
                <a:cs typeface="Times New Roman" pitchFamily="18" charset="0"/>
              </a:rPr>
              <a:t>Interest rate of 8.7% per annum </a:t>
            </a:r>
            <a:r>
              <a:rPr lang="en-US" sz="1600" dirty="0" err="1" smtClean="0">
                <a:latin typeface="Times New Roman" pitchFamily="18" charset="0"/>
                <a:cs typeface="Times New Roman" pitchFamily="18" charset="0"/>
              </a:rPr>
              <a:t>w.e.f</a:t>
            </a:r>
            <a:r>
              <a:rPr lang="en-US" sz="1600" dirty="0" smtClean="0">
                <a:latin typeface="Times New Roman" pitchFamily="18" charset="0"/>
                <a:cs typeface="Times New Roman" pitchFamily="18" charset="0"/>
              </a:rPr>
              <a:t>. 01-04-2013.Minimum deposit is 500/- per annum. Maximum deposit is Rs. 1,50,000/- per annum.</a:t>
            </a:r>
          </a:p>
          <a:p>
            <a:pPr>
              <a:buNone/>
            </a:pPr>
            <a:r>
              <a:rPr lang="en-US" sz="1600" dirty="0" smtClean="0">
                <a:latin typeface="Times New Roman" pitchFamily="18" charset="0"/>
                <a:cs typeface="Times New Roman" pitchFamily="18" charset="0"/>
              </a:rPr>
              <a:t>The scheme is for 15 years.</a:t>
            </a:r>
          </a:p>
          <a:p>
            <a:pPr>
              <a:buNone/>
            </a:pPr>
            <a:r>
              <a:rPr lang="en-US" sz="1600" dirty="0" smtClean="0">
                <a:latin typeface="Times New Roman" pitchFamily="18" charset="0"/>
                <a:cs typeface="Times New Roman" pitchFamily="18" charset="0"/>
              </a:rPr>
              <a:t>Investment up to Rs 1,50,000/- per annum qualifies for Income Tax Rebate under section 80C of IT Act. Interest is completely tax-free.</a:t>
            </a:r>
          </a:p>
          <a:p>
            <a:pPr>
              <a:buNone/>
            </a:pPr>
            <a:r>
              <a:rPr lang="en-US" sz="1600" dirty="0" smtClean="0">
                <a:latin typeface="Times New Roman" pitchFamily="18" charset="0"/>
                <a:cs typeface="Times New Roman" pitchFamily="18" charset="0"/>
              </a:rPr>
              <a:t>Deposits can be made in </a:t>
            </a:r>
            <a:r>
              <a:rPr lang="en-US" sz="1600" dirty="0" err="1" smtClean="0">
                <a:latin typeface="Times New Roman" pitchFamily="18" charset="0"/>
                <a:cs typeface="Times New Roman" pitchFamily="18" charset="0"/>
              </a:rPr>
              <a:t>lumpsum</a:t>
            </a:r>
            <a:r>
              <a:rPr lang="en-US" sz="1600" dirty="0" smtClean="0">
                <a:latin typeface="Times New Roman" pitchFamily="18" charset="0"/>
                <a:cs typeface="Times New Roman" pitchFamily="18" charset="0"/>
              </a:rPr>
              <a:t> or in 12 installments. One deposit with a minimum amount of Rs 500/- is mandatory in each financial year.</a:t>
            </a:r>
          </a:p>
          <a:p>
            <a:pPr>
              <a:buNone/>
            </a:pPr>
            <a:r>
              <a:rPr lang="en-US" sz="1600" dirty="0" smtClean="0">
                <a:latin typeface="Times New Roman" pitchFamily="18" charset="0"/>
                <a:cs typeface="Times New Roman" pitchFamily="18" charset="0"/>
              </a:rPr>
              <a:t>Withdrawal is permissible from 6th financial year.</a:t>
            </a:r>
          </a:p>
          <a:p>
            <a:pPr>
              <a:buNone/>
            </a:pPr>
            <a:r>
              <a:rPr lang="en-US" sz="1600" dirty="0" smtClean="0">
                <a:latin typeface="Times New Roman" pitchFamily="18" charset="0"/>
                <a:cs typeface="Times New Roman" pitchFamily="18" charset="0"/>
              </a:rPr>
              <a:t>Loan facility available from 3rd financial year </a:t>
            </a:r>
            <a:r>
              <a:rPr lang="en-US" sz="1600" dirty="0" err="1" smtClean="0">
                <a:latin typeface="Times New Roman" pitchFamily="18" charset="0"/>
                <a:cs typeface="Times New Roman" pitchFamily="18" charset="0"/>
              </a:rPr>
              <a:t>upto</a:t>
            </a:r>
            <a:r>
              <a:rPr lang="en-US" sz="1600" dirty="0" smtClean="0">
                <a:latin typeface="Times New Roman" pitchFamily="18" charset="0"/>
                <a:cs typeface="Times New Roman" pitchFamily="18" charset="0"/>
              </a:rPr>
              <a:t> 5th financial year. The rate of interest charged on loan taken by the subscriber of a PPF account on or after 01.12.2011 shall be 2% p.a. </a:t>
            </a:r>
          </a:p>
          <a:p>
            <a:pPr>
              <a:buNone/>
            </a:pPr>
            <a:r>
              <a:rPr lang="en-US" sz="1600" dirty="0" smtClean="0">
                <a:latin typeface="Times New Roman" pitchFamily="18" charset="0"/>
                <a:cs typeface="Times New Roman" pitchFamily="18" charset="0"/>
              </a:rPr>
              <a:t>However, the rate of interest of 1% p.a. shall continue to be charged on the loans already taken or taken up to 30.11.2011.Free from court attachment.</a:t>
            </a:r>
          </a:p>
          <a:p>
            <a:pPr>
              <a:buNone/>
            </a:pPr>
            <a:r>
              <a:rPr lang="en-US" sz="1600" dirty="0" smtClean="0">
                <a:latin typeface="Times New Roman" pitchFamily="18" charset="0"/>
                <a:cs typeface="Times New Roman" pitchFamily="18" charset="0"/>
              </a:rPr>
              <a:t>Non-Resident Indians (NRIs) not eligible.</a:t>
            </a:r>
          </a:p>
          <a:p>
            <a:pPr>
              <a:buNone/>
            </a:pPr>
            <a:r>
              <a:rPr lang="en-US" sz="1600" dirty="0" smtClean="0">
                <a:latin typeface="Times New Roman" pitchFamily="18" charset="0"/>
                <a:cs typeface="Times New Roman" pitchFamily="18" charset="0"/>
              </a:rPr>
              <a:t>An individual cannot invest on behalf of HUF (Hindu Undivided Family) or Association of persons.</a:t>
            </a:r>
          </a:p>
          <a:p>
            <a:pPr>
              <a:buNone/>
            </a:pPr>
            <a:r>
              <a:rPr lang="en-US" sz="1600" dirty="0" smtClean="0">
                <a:latin typeface="Times New Roman" pitchFamily="18" charset="0"/>
                <a:cs typeface="Times New Roman" pitchFamily="18" charset="0"/>
              </a:rPr>
              <a:t>Ideal investment option for both salaried as well as self employed classes.</a:t>
            </a: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84</a:t>
            </a:fld>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Post Office Time Deposit Scheme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152400" y="1371600"/>
            <a:ext cx="8991600" cy="4525963"/>
          </a:xfrm>
        </p:spPr>
        <p:txBody>
          <a:bodyPr>
            <a:noAutofit/>
          </a:bodyPr>
          <a:lstStyle/>
          <a:p>
            <a:pPr>
              <a:buNone/>
            </a:pPr>
            <a:r>
              <a:rPr lang="en-US" sz="1400" dirty="0" smtClean="0">
                <a:latin typeface="Times New Roman" pitchFamily="18" charset="0"/>
                <a:cs typeface="Times New Roman" pitchFamily="18" charset="0"/>
              </a:rPr>
              <a:t>1 year, 2 year, 3 year and 5 year time deposits can be opened. Interest payable annually but compounded quarterly:</a:t>
            </a:r>
          </a:p>
          <a:p>
            <a:pPr>
              <a:buNone/>
            </a:pPr>
            <a:r>
              <a:rPr lang="en-US" sz="1400" dirty="0" smtClean="0">
                <a:latin typeface="Times New Roman" pitchFamily="18" charset="0"/>
                <a:cs typeface="Times New Roman" pitchFamily="18" charset="0"/>
              </a:rPr>
              <a:t>                  PERIOD	RATE OF INTEREST</a:t>
            </a:r>
          </a:p>
          <a:p>
            <a:pPr>
              <a:buNone/>
            </a:pPr>
            <a:r>
              <a:rPr lang="en-US" sz="1400" dirty="0" smtClean="0">
                <a:latin typeface="Times New Roman" pitchFamily="18" charset="0"/>
                <a:cs typeface="Times New Roman" pitchFamily="18" charset="0"/>
              </a:rPr>
              <a:t>                 One Year 	8.2%</a:t>
            </a:r>
          </a:p>
          <a:p>
            <a:pPr>
              <a:buNone/>
            </a:pPr>
            <a:r>
              <a:rPr lang="en-US" sz="1400" dirty="0" smtClean="0">
                <a:latin typeface="Times New Roman" pitchFamily="18" charset="0"/>
                <a:cs typeface="Times New Roman" pitchFamily="18" charset="0"/>
              </a:rPr>
              <a:t>                Two Years	8.3%</a:t>
            </a:r>
          </a:p>
          <a:p>
            <a:pPr>
              <a:buNone/>
            </a:pPr>
            <a:r>
              <a:rPr lang="en-US" sz="1400" dirty="0" smtClean="0">
                <a:latin typeface="Times New Roman" pitchFamily="18" charset="0"/>
                <a:cs typeface="Times New Roman" pitchFamily="18" charset="0"/>
              </a:rPr>
              <a:t>               Three Years	8.4%</a:t>
            </a:r>
          </a:p>
          <a:p>
            <a:pPr>
              <a:buNone/>
            </a:pPr>
            <a:r>
              <a:rPr lang="en-US" sz="1400" dirty="0" smtClean="0">
                <a:latin typeface="Times New Roman" pitchFamily="18" charset="0"/>
                <a:cs typeface="Times New Roman" pitchFamily="18" charset="0"/>
              </a:rPr>
              <a:t>                 Five Years	8.5%</a:t>
            </a:r>
          </a:p>
          <a:p>
            <a:pPr>
              <a:buNone/>
            </a:pPr>
            <a:r>
              <a:rPr lang="en-US" sz="1400" dirty="0" smtClean="0">
                <a:latin typeface="Times New Roman" pitchFamily="18" charset="0"/>
                <a:cs typeface="Times New Roman" pitchFamily="18" charset="0"/>
              </a:rPr>
              <a:t>Minimum amount of deposit is Rs 200/- and in multiples of Rs 200/- thereafter. </a:t>
            </a:r>
          </a:p>
          <a:p>
            <a:pPr>
              <a:buNone/>
            </a:pPr>
            <a:r>
              <a:rPr lang="en-US" sz="1400" dirty="0" smtClean="0">
                <a:latin typeface="Times New Roman" pitchFamily="18" charset="0"/>
                <a:cs typeface="Times New Roman" pitchFamily="18" charset="0"/>
              </a:rPr>
              <a:t>No maximum limit. Investment up to Rs 1,50,000/- per annum qualifies for Income Tax Rebate under section 80C of IT Act. Interest income is taxable. Facility of redeposit on maturity of an account.</a:t>
            </a:r>
          </a:p>
          <a:p>
            <a:pPr>
              <a:buNone/>
            </a:pPr>
            <a:r>
              <a:rPr lang="en-US" sz="1400" dirty="0" smtClean="0">
                <a:latin typeface="Times New Roman" pitchFamily="18" charset="0"/>
                <a:cs typeface="Times New Roman" pitchFamily="18" charset="0"/>
              </a:rPr>
              <a:t>In case of premature closure of 1 year, 2 Year, 3 Year or 5 Year account on or after 01.12.2011 between 6 months to one year from the date of deposit, simple interest at the rate applicable to from time to time to post office savings account shall be payable.2 year, 3 year or 5 year accounts on or after 01.12.2011 if closed after one year, interest on such deposits shall be calculated at a discount of 1% on the rate specified for respective period as mentioned in the concerned table given under Rule 7 of Post office Time Deposit Rules.</a:t>
            </a:r>
          </a:p>
          <a:p>
            <a:pPr>
              <a:buNone/>
            </a:pPr>
            <a:r>
              <a:rPr lang="en-US" sz="1400" dirty="0" smtClean="0">
                <a:latin typeface="Times New Roman" pitchFamily="18" charset="0"/>
                <a:cs typeface="Times New Roman" pitchFamily="18" charset="0"/>
              </a:rPr>
              <a:t>Account can be pledged as security against a loan to banks/ Government institutions.</a:t>
            </a:r>
          </a:p>
          <a:p>
            <a:pPr>
              <a:buNone/>
            </a:pPr>
            <a:r>
              <a:rPr lang="en-US" sz="1400" dirty="0" smtClean="0">
                <a:latin typeface="Times New Roman" pitchFamily="18" charset="0"/>
                <a:cs typeface="Times New Roman" pitchFamily="18" charset="0"/>
              </a:rPr>
              <a:t>Any individual (a single adult or two adults jointly) can open an account.</a:t>
            </a:r>
          </a:p>
          <a:p>
            <a:pPr>
              <a:buNone/>
            </a:pPr>
            <a:r>
              <a:rPr lang="en-US" sz="1400" dirty="0" smtClean="0">
                <a:latin typeface="Times New Roman" pitchFamily="18" charset="0"/>
                <a:cs typeface="Times New Roman" pitchFamily="18" charset="0"/>
              </a:rPr>
              <a:t>Group Accounts, Institutional Accounts and Misc. account not permissible.</a:t>
            </a:r>
          </a:p>
          <a:p>
            <a:pPr>
              <a:buNone/>
            </a:pPr>
            <a:r>
              <a:rPr lang="en-US" sz="1400" dirty="0" smtClean="0">
                <a:latin typeface="Times New Roman" pitchFamily="18" charset="0"/>
                <a:cs typeface="Times New Roman" pitchFamily="18" charset="0"/>
              </a:rPr>
              <a:t>Trust, Regimental Fund or Welfare Fund not permissible to invest</a:t>
            </a:r>
            <a:endParaRPr lang="en-US" sz="14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85</a:t>
            </a:fld>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Senior Citizen's Savings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228600" y="1570037"/>
            <a:ext cx="8915400" cy="4525963"/>
          </a:xfrm>
        </p:spPr>
        <p:txBody>
          <a:bodyPr>
            <a:noAutofit/>
          </a:bodyPr>
          <a:lstStyle/>
          <a:p>
            <a:pPr>
              <a:buNone/>
            </a:pPr>
            <a:r>
              <a:rPr lang="en-US" sz="1600" dirty="0" smtClean="0">
                <a:latin typeface="Times New Roman" pitchFamily="18" charset="0"/>
                <a:cs typeface="Times New Roman" pitchFamily="18" charset="0"/>
              </a:rPr>
              <a:t>Interest @ 9.2% per annum from the date of deposit on quarterly basis </a:t>
            </a:r>
            <a:r>
              <a:rPr lang="en-US" sz="1600" dirty="0" err="1" smtClean="0">
                <a:latin typeface="Times New Roman" pitchFamily="18" charset="0"/>
                <a:cs typeface="Times New Roman" pitchFamily="18" charset="0"/>
              </a:rPr>
              <a:t>w.e.f</a:t>
            </a:r>
            <a:r>
              <a:rPr lang="en-US" sz="1600" dirty="0" smtClean="0">
                <a:latin typeface="Times New Roman" pitchFamily="18" charset="0"/>
                <a:cs typeface="Times New Roman" pitchFamily="18" charset="0"/>
              </a:rPr>
              <a:t>. 01-04-2013Minimum deposit is Rs 1000 and multiples thereof. Maximum limit of 15 lakhs.</a:t>
            </a:r>
          </a:p>
          <a:p>
            <a:pPr>
              <a:buNone/>
            </a:pPr>
            <a:r>
              <a:rPr lang="en-US" sz="1600" dirty="0" smtClean="0">
                <a:latin typeface="Times New Roman" pitchFamily="18" charset="0"/>
                <a:cs typeface="Times New Roman" pitchFamily="18" charset="0"/>
              </a:rPr>
              <a:t>Maturity period is 5 years and can be extended for a further period of 3 years.</a:t>
            </a:r>
          </a:p>
          <a:p>
            <a:pPr>
              <a:buNone/>
            </a:pPr>
            <a:r>
              <a:rPr lang="en-US" sz="1600" dirty="0" smtClean="0">
                <a:latin typeface="Times New Roman" pitchFamily="18" charset="0"/>
                <a:cs typeface="Times New Roman" pitchFamily="18" charset="0"/>
              </a:rPr>
              <a:t>Age should be 60 years or more, and 55 years or more but less than 60 years who has retired under a Voluntary Retirement Scheme or a Special Voluntary Retirement Scheme on the date of opening of the account within three months from the date of retirement.</a:t>
            </a:r>
          </a:p>
          <a:p>
            <a:pPr>
              <a:buNone/>
            </a:pPr>
            <a:r>
              <a:rPr lang="en-US" sz="1600" dirty="0" smtClean="0">
                <a:latin typeface="Times New Roman" pitchFamily="18" charset="0"/>
                <a:cs typeface="Times New Roman" pitchFamily="18" charset="0"/>
              </a:rPr>
              <a:t>No age limit for the retired personnel of </a:t>
            </a:r>
            <a:r>
              <a:rPr lang="en-US" sz="1600" dirty="0" err="1" smtClean="0">
                <a:latin typeface="Times New Roman" pitchFamily="18" charset="0"/>
                <a:cs typeface="Times New Roman" pitchFamily="18" charset="0"/>
              </a:rPr>
              <a:t>Defence</a:t>
            </a:r>
            <a:r>
              <a:rPr lang="en-US" sz="1600" dirty="0" smtClean="0">
                <a:latin typeface="Times New Roman" pitchFamily="18" charset="0"/>
                <a:cs typeface="Times New Roman" pitchFamily="18" charset="0"/>
              </a:rPr>
              <a:t> services provided they fulfill other specified conditions.</a:t>
            </a:r>
          </a:p>
          <a:p>
            <a:pPr>
              <a:buNone/>
            </a:pPr>
            <a:r>
              <a:rPr lang="en-US" sz="1600" dirty="0" smtClean="0">
                <a:latin typeface="Times New Roman" pitchFamily="18" charset="0"/>
                <a:cs typeface="Times New Roman" pitchFamily="18" charset="0"/>
              </a:rPr>
              <a:t>The account may be opened in individual capacity or jointly with spouse.TDS is deducted at source on interest if the interest amount is more than Rs 10,000/- per annum.</a:t>
            </a:r>
          </a:p>
          <a:p>
            <a:pPr>
              <a:buNone/>
            </a:pPr>
            <a:r>
              <a:rPr lang="en-US" sz="1600" dirty="0" smtClean="0">
                <a:latin typeface="Times New Roman" pitchFamily="18" charset="0"/>
                <a:cs typeface="Times New Roman" pitchFamily="18" charset="0"/>
              </a:rPr>
              <a:t>Investment up to Rs 1,50,000/- per annum qualifies for Income Tax Rebate under section 80C of IT Act.</a:t>
            </a:r>
          </a:p>
          <a:p>
            <a:pPr>
              <a:buNone/>
            </a:pPr>
            <a:r>
              <a:rPr lang="en-US" sz="1600" dirty="0" smtClean="0">
                <a:latin typeface="Times New Roman" pitchFamily="18" charset="0"/>
                <a:cs typeface="Times New Roman" pitchFamily="18" charset="0"/>
              </a:rPr>
              <a:t>Interest can be automatically credited to savings account provided both the accounts stand in the same post office.</a:t>
            </a:r>
          </a:p>
          <a:p>
            <a:pPr>
              <a:buNone/>
            </a:pPr>
            <a:r>
              <a:rPr lang="en-US" sz="1600" dirty="0" smtClean="0">
                <a:latin typeface="Times New Roman" pitchFamily="18" charset="0"/>
                <a:cs typeface="Times New Roman" pitchFamily="18" charset="0"/>
              </a:rPr>
              <a:t>Premature closure is allowed after one year on deduction of 1.5% of the deposit and after 2 years on deduction of 1%.</a:t>
            </a:r>
          </a:p>
          <a:p>
            <a:pPr>
              <a:buNone/>
            </a:pPr>
            <a:r>
              <a:rPr lang="en-US" sz="1600" dirty="0" smtClean="0">
                <a:latin typeface="Times New Roman" pitchFamily="18" charset="0"/>
                <a:cs typeface="Times New Roman" pitchFamily="18" charset="0"/>
              </a:rPr>
              <a:t>No withdrawal permitted before the expiry of a period of 5 years from the date of opening of the account.</a:t>
            </a:r>
          </a:p>
          <a:p>
            <a:pPr>
              <a:buNone/>
            </a:pPr>
            <a:r>
              <a:rPr lang="en-US" sz="1600" dirty="0" smtClean="0">
                <a:latin typeface="Times New Roman" pitchFamily="18" charset="0"/>
                <a:cs typeface="Times New Roman" pitchFamily="18" charset="0"/>
              </a:rPr>
              <a:t>Non-resident Indians (NRIs) and Hindu Undivided Family (HUF) are not eligible to open an account.</a:t>
            </a: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86</a:t>
            </a:fld>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Post Office </a:t>
            </a:r>
            <a:r>
              <a:rPr lang="en-US" b="1" u="sng" smtClean="0">
                <a:latin typeface="Times New Roman" pitchFamily="18" charset="0"/>
                <a:cs typeface="Times New Roman" pitchFamily="18" charset="0"/>
              </a:rPr>
              <a:t>Savings Account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Features:</a:t>
            </a:r>
          </a:p>
          <a:p>
            <a:pPr>
              <a:buNone/>
            </a:pPr>
            <a:r>
              <a:rPr lang="en-US" dirty="0" smtClean="0">
                <a:latin typeface="Times New Roman" pitchFamily="18" charset="0"/>
                <a:cs typeface="Times New Roman" pitchFamily="18" charset="0"/>
              </a:rPr>
              <a:t>Rate of interest 4.0% per annum</a:t>
            </a:r>
          </a:p>
          <a:p>
            <a:pPr>
              <a:buNone/>
            </a:pPr>
            <a:r>
              <a:rPr lang="en-US" dirty="0" smtClean="0">
                <a:latin typeface="Times New Roman" pitchFamily="18" charset="0"/>
                <a:cs typeface="Times New Roman" pitchFamily="18" charset="0"/>
              </a:rPr>
              <a:t>Minimum amount Rs 50/- in case of non-</a:t>
            </a:r>
            <a:r>
              <a:rPr lang="en-US" dirty="0" err="1" smtClean="0">
                <a:latin typeface="Times New Roman" pitchFamily="18" charset="0"/>
                <a:cs typeface="Times New Roman" pitchFamily="18" charset="0"/>
              </a:rPr>
              <a:t>cheque</a:t>
            </a:r>
            <a:r>
              <a:rPr lang="en-US" dirty="0" smtClean="0">
                <a:latin typeface="Times New Roman" pitchFamily="18" charset="0"/>
                <a:cs typeface="Times New Roman" pitchFamily="18" charset="0"/>
              </a:rPr>
              <a:t> account, Rs.500/- in case of </a:t>
            </a:r>
            <a:r>
              <a:rPr lang="en-US" dirty="0" err="1" smtClean="0">
                <a:latin typeface="Times New Roman" pitchFamily="18" charset="0"/>
                <a:cs typeface="Times New Roman" pitchFamily="18" charset="0"/>
              </a:rPr>
              <a:t>cheque</a:t>
            </a:r>
            <a:r>
              <a:rPr lang="en-US" dirty="0" smtClean="0">
                <a:latin typeface="Times New Roman" pitchFamily="18" charset="0"/>
                <a:cs typeface="Times New Roman" pitchFamily="18" charset="0"/>
              </a:rPr>
              <a:t> account.</a:t>
            </a:r>
          </a:p>
          <a:p>
            <a:pPr>
              <a:buNone/>
            </a:pPr>
            <a:r>
              <a:rPr lang="en-US" dirty="0" smtClean="0">
                <a:latin typeface="Times New Roman" pitchFamily="18" charset="0"/>
                <a:cs typeface="Times New Roman" pitchFamily="18" charset="0"/>
              </a:rPr>
              <a:t>Maximum balance permissible is Rs 1,00,000/- in a single account and Rs 2,00,000/- in a joint account.</a:t>
            </a:r>
          </a:p>
          <a:p>
            <a:pPr>
              <a:buNone/>
            </a:pPr>
            <a:r>
              <a:rPr lang="en-US" dirty="0" smtClean="0">
                <a:latin typeface="Times New Roman" pitchFamily="18" charset="0"/>
                <a:cs typeface="Times New Roman" pitchFamily="18" charset="0"/>
              </a:rPr>
              <a:t>Interest Tax Free.</a:t>
            </a:r>
          </a:p>
          <a:p>
            <a:pPr>
              <a:buNone/>
            </a:pPr>
            <a:r>
              <a:rPr lang="en-US" dirty="0" smtClean="0">
                <a:latin typeface="Times New Roman" pitchFamily="18" charset="0"/>
                <a:cs typeface="Times New Roman" pitchFamily="18" charset="0"/>
              </a:rPr>
              <a:t>Any individual can open an account.</a:t>
            </a:r>
          </a:p>
          <a:p>
            <a:pPr>
              <a:buNone/>
            </a:pPr>
            <a:r>
              <a:rPr lang="en-US" dirty="0" err="1" smtClean="0">
                <a:latin typeface="Times New Roman" pitchFamily="18" charset="0"/>
                <a:cs typeface="Times New Roman" pitchFamily="18" charset="0"/>
              </a:rPr>
              <a:t>Cheque</a:t>
            </a:r>
            <a:r>
              <a:rPr lang="en-US" dirty="0" smtClean="0">
                <a:latin typeface="Times New Roman" pitchFamily="18" charset="0"/>
                <a:cs typeface="Times New Roman" pitchFamily="18" charset="0"/>
              </a:rPr>
              <a:t> facility available.</a:t>
            </a:r>
          </a:p>
          <a:p>
            <a:pPr>
              <a:buNone/>
            </a:pPr>
            <a:r>
              <a:rPr lang="en-US" dirty="0" smtClean="0">
                <a:latin typeface="Times New Roman" pitchFamily="18" charset="0"/>
                <a:cs typeface="Times New Roman" pitchFamily="18" charset="0"/>
              </a:rPr>
              <a:t>Group Account, Institutional Account, other Accounts like Security Deposit account &amp; Official Capacity account are not permissible</a:t>
            </a: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87</a:t>
            </a:fld>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u="sng" dirty="0" smtClean="0">
                <a:latin typeface="Times New Roman" pitchFamily="18" charset="0"/>
                <a:cs typeface="Times New Roman" pitchFamily="18" charset="0"/>
              </a:rPr>
              <a:t>Insurance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65237"/>
            <a:ext cx="8534400" cy="4525963"/>
          </a:xfrm>
        </p:spPr>
        <p:txBody>
          <a:bodyPr>
            <a:noAutofit/>
          </a:bodyPr>
          <a:lstStyle/>
          <a:p>
            <a:pPr>
              <a:buNone/>
            </a:pPr>
            <a:r>
              <a:rPr lang="en-US" sz="1600" dirty="0" smtClean="0">
                <a:latin typeface="Times New Roman" pitchFamily="18" charset="0"/>
                <a:cs typeface="Times New Roman" pitchFamily="18" charset="0"/>
              </a:rPr>
              <a:t>There are no certainties or guarantees in life. There is no guarantee that the business will not suffer an unexpected loss or damages. So while we cannot protect our interests against all risks, we can opt for some insurance. Let us take a look at concepts of insurance and functions of an insurance company.</a:t>
            </a:r>
          </a:p>
          <a:p>
            <a:pPr>
              <a:buNone/>
            </a:pPr>
            <a:r>
              <a:rPr lang="en-US" sz="1600" dirty="0" smtClean="0">
                <a:latin typeface="Times New Roman" pitchFamily="18" charset="0"/>
                <a:cs typeface="Times New Roman" pitchFamily="18" charset="0"/>
              </a:rPr>
              <a:t>Insurance is defined as a contract, which is called a policy, in which an individual or organisation receives financial protection and reimbursement of damages from the insurer or the insurance company. At a very basic level, it is some form of protection from any possible financial losses. The basic principle of insurance is that an entity will choose to spend small periodic amounts of money against a possibility of a huge unexpected loss. Basically, all the policyholder pool their risks together. Any loss that they suffer will be paid out of their premiums which they pay.</a:t>
            </a:r>
          </a:p>
          <a:p>
            <a:pPr>
              <a:buNone/>
            </a:pPr>
            <a:r>
              <a:rPr lang="en-US" sz="1600" dirty="0" smtClean="0">
                <a:latin typeface="Times New Roman" pitchFamily="18" charset="0"/>
                <a:cs typeface="Times New Roman" pitchFamily="18" charset="0"/>
              </a:rPr>
              <a:t>1] Provides Reliability- The main function of insurance is that eliminates the uncertainty of an unexpected and sudden financial loss. This is one of the biggest worries of a business. Instead of this uncertainty, it provides the certainty of regular payment i.e. the premium to be paid.</a:t>
            </a:r>
          </a:p>
          <a:p>
            <a:pPr>
              <a:buNone/>
            </a:pPr>
            <a:r>
              <a:rPr lang="en-US" sz="1600" dirty="0" smtClean="0">
                <a:latin typeface="Times New Roman" pitchFamily="18" charset="0"/>
                <a:cs typeface="Times New Roman" pitchFamily="18" charset="0"/>
              </a:rPr>
              <a:t>2] Protection- Insurance does not reduce the risk of loss or damage that a company may suffer. But it provides a protection against such loss that a company may suffer. So at least the organisation does not suffer financial losses that debilitate their daily functioning.</a:t>
            </a:r>
          </a:p>
          <a:p>
            <a:pPr>
              <a:buNone/>
            </a:pPr>
            <a:r>
              <a:rPr lang="en-US" sz="1600" dirty="0" smtClean="0">
                <a:latin typeface="Times New Roman" pitchFamily="18" charset="0"/>
                <a:cs typeface="Times New Roman" pitchFamily="18" charset="0"/>
              </a:rPr>
              <a:t>3] Pooling of Risk- In insurance, all the policyholders pool their risks together. They all pay their premiums and if one of them suffers financial losses, then the payout comes from this fund. So the risk is shared between all of them.</a:t>
            </a: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88</a:t>
            </a:fld>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Insurance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4] Legal Requirements- In a lot of cases getting some form of insurance is actually required by the law of the land. Like for example when goods are in freight, or when you open a public space getting fire insurance may be a mandatory requirement. So an insurance company will help us fulfill these requirements.</a:t>
            </a:r>
          </a:p>
          <a:p>
            <a:pPr>
              <a:buNone/>
            </a:pPr>
            <a:r>
              <a:rPr lang="en-US" sz="1800" dirty="0" smtClean="0">
                <a:latin typeface="Times New Roman" pitchFamily="18" charset="0"/>
                <a:cs typeface="Times New Roman" pitchFamily="18" charset="0"/>
              </a:rPr>
              <a:t>5] Capital Formation - The pooled premiums of the policyholders help create a capital for the insurance company. This capital can then be invested in productive purposes that generate income for the company.</a:t>
            </a:r>
          </a:p>
          <a:p>
            <a:pPr>
              <a:buNone/>
            </a:pPr>
            <a:r>
              <a:rPr lang="en-US" sz="1800" dirty="0" smtClean="0">
                <a:latin typeface="Times New Roman" pitchFamily="18" charset="0"/>
                <a:cs typeface="Times New Roman" pitchFamily="18" charset="0"/>
              </a:rPr>
              <a:t>Principles of Insurance- As we discussed before, insurance is actually a form of contract. Hence there are certain principles that are important to ensure the validity of the contract. Both parties must abide by these principles.</a:t>
            </a:r>
          </a:p>
          <a:p>
            <a:pPr>
              <a:buNone/>
            </a:pPr>
            <a:r>
              <a:rPr lang="en-US" sz="1800" dirty="0" smtClean="0">
                <a:latin typeface="Times New Roman" pitchFamily="18" charset="0"/>
                <a:cs typeface="Times New Roman" pitchFamily="18" charset="0"/>
              </a:rPr>
              <a:t>1] Utmost Good Faith- A contract of insurance must be made based on utmost good faith ( a contract of </a:t>
            </a:r>
            <a:r>
              <a:rPr lang="en-US" sz="1800" dirty="0" err="1" smtClean="0">
                <a:latin typeface="Times New Roman" pitchFamily="18" charset="0"/>
                <a:cs typeface="Times New Roman" pitchFamily="18" charset="0"/>
              </a:rPr>
              <a:t>uberrimate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fidei</a:t>
            </a:r>
            <a:r>
              <a:rPr lang="en-US" sz="1800" dirty="0" smtClean="0">
                <a:latin typeface="Times New Roman" pitchFamily="18" charset="0"/>
                <a:cs typeface="Times New Roman" pitchFamily="18" charset="0"/>
              </a:rPr>
              <a:t>). It is important that the insured disclose all relevant facts to the insurance company. Any facts that would increase his premium amount, or would cause any prudent insurer to reconsider the policy must be </a:t>
            </a:r>
            <a:r>
              <a:rPr lang="en-US" sz="1800" dirty="0" err="1" smtClean="0">
                <a:latin typeface="Times New Roman" pitchFamily="18" charset="0"/>
                <a:cs typeface="Times New Roman" pitchFamily="18" charset="0"/>
              </a:rPr>
              <a:t>disclosed.If</a:t>
            </a:r>
            <a:r>
              <a:rPr lang="en-US" sz="1800" dirty="0" smtClean="0">
                <a:latin typeface="Times New Roman" pitchFamily="18" charset="0"/>
                <a:cs typeface="Times New Roman" pitchFamily="18" charset="0"/>
              </a:rPr>
              <a:t> it is later discovered that some such fact was hidden by the insured, the insurer will be within his rights to void the insurance policy.</a:t>
            </a: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89</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What are the Types of Financial Markets in India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r>
              <a:rPr lang="en-US" b="1" dirty="0" smtClean="0">
                <a:latin typeface="Times New Roman" pitchFamily="18" charset="0"/>
                <a:cs typeface="Times New Roman" pitchFamily="18" charset="0"/>
              </a:rPr>
              <a:t>Markets for Bonds- </a:t>
            </a:r>
            <a:r>
              <a:rPr lang="en-US" dirty="0" smtClean="0">
                <a:latin typeface="Times New Roman" pitchFamily="18" charset="0"/>
                <a:cs typeface="Times New Roman" pitchFamily="18" charset="0"/>
              </a:rPr>
              <a:t>A bond is a financial instrument whereby an investor lends money for a set length of time at a fixed interest rate. A bond can be thought of as a contract between the creditor and debtor that describes the debt and its installments. Bonds are issued to fund projects and operations by firms, communities, regions, and sovereign nations. The bond market, for example, sells assets issued by the US Treasury, including such notes and bills. Bonds are sometimes known as debit, credits, or fixed-income securities.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Insurance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2] Insurable Interest- This means that the insurer must have some pecuniary interest in the subject matter of the insurance. This means that the insurer need not necessarily be the owner of the insured property but he must have some vested interest in it. If the property is damaged the insurer must suffer from some financial losses.</a:t>
            </a:r>
          </a:p>
          <a:p>
            <a:pPr>
              <a:buNone/>
            </a:pPr>
            <a:r>
              <a:rPr lang="en-US" dirty="0" smtClean="0">
                <a:latin typeface="Times New Roman" pitchFamily="18" charset="0"/>
                <a:cs typeface="Times New Roman" pitchFamily="18" charset="0"/>
              </a:rPr>
              <a:t>3] Indemnity- Insurances like fire and marine insurance are contracts of indemnity. Here the insurer undertakes the responsibility of compensating the insured against any possible damage or loss that he may or may not suffer. Life insurance is not a contract of indemnity.</a:t>
            </a:r>
          </a:p>
          <a:p>
            <a:pPr>
              <a:buNone/>
            </a:pPr>
            <a:r>
              <a:rPr lang="en-US" dirty="0" smtClean="0">
                <a:latin typeface="Times New Roman" pitchFamily="18" charset="0"/>
                <a:cs typeface="Times New Roman" pitchFamily="18" charset="0"/>
              </a:rPr>
              <a:t>4] Subrogation- This principle says that once the compensation has been paid, the right of ownership of the property will shift from the insured to the insurer. So the insured will not be able to make a profit from the damaged property or sell it.</a:t>
            </a:r>
          </a:p>
          <a:p>
            <a:pPr>
              <a:buNone/>
            </a:pPr>
            <a:r>
              <a:rPr lang="en-US" dirty="0" smtClean="0">
                <a:latin typeface="Times New Roman" pitchFamily="18" charset="0"/>
                <a:cs typeface="Times New Roman" pitchFamily="18" charset="0"/>
              </a:rPr>
              <a:t>5] Contribution- This principle applies if there are more than one insurers. In such a case, the insurer can ask the other insurers to contribute their share of the compensation. If the insured claims full insurance from one insurer he losses his right to claim any amount from the other insurers.</a:t>
            </a:r>
          </a:p>
          <a:p>
            <a:pPr>
              <a:buNone/>
            </a:pPr>
            <a:r>
              <a:rPr lang="en-US" dirty="0" smtClean="0">
                <a:latin typeface="Times New Roman" pitchFamily="18" charset="0"/>
                <a:cs typeface="Times New Roman" pitchFamily="18" charset="0"/>
              </a:rPr>
              <a:t>6] Proximate Cause- This principle states that the property is insured only against the incidents that are mentioned in the policy. In case the loss is due to more than one such peril, the one that is most effective in causing the damage is the cause to be considered</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90</a:t>
            </a:fld>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Mutual funds – Nomenclature, Nature, Types of Schemes.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400" dirty="0" smtClean="0">
                <a:latin typeface="Times New Roman" pitchFamily="18" charset="0"/>
                <a:cs typeface="Times New Roman" pitchFamily="18" charset="0"/>
              </a:rPr>
              <a:t>A mutual fund is a financial vehicle that pools assets from shareholders to invest in securities like stocks, bonds, money market instruments, and other assets. Mutual funds are operated by professional money managers, who allocate the fund's assets and attempt to produce capital gains or income for the fund's investors. A mutual fund's portfolio is structured and maintained to match the investment objectives stated in its prospectus.</a:t>
            </a:r>
          </a:p>
          <a:p>
            <a:pPr>
              <a:buNone/>
            </a:pPr>
            <a:r>
              <a:rPr lang="en-US" sz="1400" dirty="0" smtClean="0">
                <a:latin typeface="Times New Roman" pitchFamily="18" charset="0"/>
                <a:cs typeface="Times New Roman" pitchFamily="18" charset="0"/>
              </a:rPr>
              <a:t>Mutual funds give small or individual investors access to professionally managed portfolios of equities, bonds, and other securities. Each shareholder, therefore, participates proportionally in the gains or losses of the fund. Mutual funds invest in a vast number of securities, and performance is usually tracked as the change in the total market cap of the fund—derived by the aggregating performance of the underlying investments.</a:t>
            </a:r>
          </a:p>
          <a:p>
            <a:pPr>
              <a:buNone/>
            </a:pPr>
            <a:r>
              <a:rPr lang="en-US" sz="1400" dirty="0" smtClean="0">
                <a:latin typeface="Times New Roman" pitchFamily="18" charset="0"/>
                <a:cs typeface="Times New Roman" pitchFamily="18" charset="0"/>
              </a:rPr>
              <a:t>Most mutual funds are part of larger investment companies such as Fidelity Investments, Vanguard, T. Rowe Price, and Oppenheimer. A mutual fund has a fund manager, sometimes called its investment adviser, who is legally obligated to work in the best interest of mutual fund shareholders.</a:t>
            </a:r>
          </a:p>
          <a:p>
            <a:pPr>
              <a:buNone/>
            </a:pPr>
            <a:r>
              <a:rPr lang="en-US" sz="1400" cap="all" dirty="0" smtClean="0">
                <a:latin typeface="Times New Roman" pitchFamily="18" charset="0"/>
                <a:cs typeface="Times New Roman" pitchFamily="18" charset="0"/>
              </a:rPr>
              <a:t>KEY TAKEAWAYS</a:t>
            </a:r>
          </a:p>
          <a:p>
            <a:r>
              <a:rPr lang="en-US" sz="1400" dirty="0" smtClean="0">
                <a:latin typeface="Times New Roman" pitchFamily="18" charset="0"/>
                <a:cs typeface="Times New Roman" pitchFamily="18" charset="0"/>
              </a:rPr>
              <a:t>A mutual fund is a type of investment vehicle consisting of a portfolio of stocks, bonds, or other securities. </a:t>
            </a:r>
          </a:p>
          <a:p>
            <a:r>
              <a:rPr lang="en-US" sz="1400" dirty="0" smtClean="0">
                <a:latin typeface="Times New Roman" pitchFamily="18" charset="0"/>
                <a:cs typeface="Times New Roman" pitchFamily="18" charset="0"/>
              </a:rPr>
              <a:t>Mutual funds give small or individual investors access to diversified, professionally managed portfolios.</a:t>
            </a:r>
          </a:p>
          <a:p>
            <a:r>
              <a:rPr lang="en-US" sz="1400" dirty="0" smtClean="0">
                <a:latin typeface="Times New Roman" pitchFamily="18" charset="0"/>
                <a:cs typeface="Times New Roman" pitchFamily="18" charset="0"/>
              </a:rPr>
              <a:t>Mutual funds are divided into several kinds of categories, representing the kinds of securities they invest in, their investment objectives, and the type of returns they seek.</a:t>
            </a:r>
          </a:p>
          <a:p>
            <a:r>
              <a:rPr lang="en-US" sz="1400" dirty="0" smtClean="0">
                <a:latin typeface="Times New Roman" pitchFamily="18" charset="0"/>
                <a:cs typeface="Times New Roman" pitchFamily="18" charset="0"/>
              </a:rPr>
              <a:t>Mutual funds charge annual fees, expense ratios, or commissions, which may affect their overall returns.</a:t>
            </a:r>
          </a:p>
          <a:p>
            <a:r>
              <a:rPr lang="en-US" sz="1400" dirty="0" smtClean="0">
                <a:latin typeface="Times New Roman" pitchFamily="18" charset="0"/>
                <a:cs typeface="Times New Roman" pitchFamily="18" charset="0"/>
              </a:rPr>
              <a:t>Employer-sponsored retirement plans commonly invest in mutual funds.</a:t>
            </a:r>
          </a:p>
          <a:p>
            <a:pPr>
              <a:buNone/>
            </a:pPr>
            <a:endParaRPr lang="en-US" sz="14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91</a:t>
            </a:fld>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u="sng" dirty="0" smtClean="0">
                <a:latin typeface="Times New Roman" pitchFamily="18" charset="0"/>
                <a:cs typeface="Times New Roman" pitchFamily="18" charset="0"/>
              </a:rPr>
              <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How Are Mutual Funds Priced?</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525963"/>
          </a:xfrm>
        </p:spPr>
        <p:txBody>
          <a:bodyPr>
            <a:noAutofit/>
          </a:bodyPr>
          <a:lstStyle/>
          <a:p>
            <a:pPr>
              <a:buNone/>
            </a:pPr>
            <a:r>
              <a:rPr lang="en-US" sz="1600" dirty="0" smtClean="0">
                <a:latin typeface="Times New Roman" pitchFamily="18" charset="0"/>
                <a:cs typeface="Times New Roman" pitchFamily="18" charset="0"/>
              </a:rPr>
              <a:t>The value of the mutual fund depends on the performance of the securities in which it invests. When buying a unit or share of a mutual fund, an investor is buying the performance of its portfolio or, more precisely, a part of the portfolio's value. Investing in a share of a mutual fund is different from investing in shares of stock. Unlike stock, mutual fund shares do not give their holders any voting rights. A share of a mutual fund represents investments in many different stocks or other securities.</a:t>
            </a:r>
          </a:p>
          <a:p>
            <a:pPr>
              <a:buNone/>
            </a:pPr>
            <a:r>
              <a:rPr lang="en-US" sz="1600" dirty="0" smtClean="0">
                <a:latin typeface="Times New Roman" pitchFamily="18" charset="0"/>
                <a:cs typeface="Times New Roman" pitchFamily="18" charset="0"/>
              </a:rPr>
              <a:t>The price of a mutual fund share is referred to as the net asset value (NAV) per share, sometimes expressed as NAVPS. A fund's NAV is derived by dividing the total value of the securities in the portfolio by the total amount of shares outstanding. Outstanding shares are those held by all shareholders, institutional investors, and company officers or insiders.</a:t>
            </a:r>
          </a:p>
          <a:p>
            <a:pPr>
              <a:buNone/>
            </a:pPr>
            <a:r>
              <a:rPr lang="en-US" sz="1600" dirty="0" smtClean="0">
                <a:latin typeface="Times New Roman" pitchFamily="18" charset="0"/>
                <a:cs typeface="Times New Roman" pitchFamily="18" charset="0"/>
              </a:rPr>
              <a:t>Mutual fund shares can typically be purchased or redeemed at the fund's current NAV, which doesn't fluctuate during market hours, but is settled at the end of each trading day. The price of a mutual fund is also updated when the NAVPS is settled.2</a:t>
            </a:r>
          </a:p>
          <a:p>
            <a:pPr>
              <a:buNone/>
            </a:pPr>
            <a:r>
              <a:rPr lang="en-US" sz="1600" dirty="0" smtClean="0">
                <a:latin typeface="Times New Roman" pitchFamily="18" charset="0"/>
                <a:cs typeface="Times New Roman" pitchFamily="18" charset="0"/>
              </a:rPr>
              <a:t>The average mutual fund holds different securities, which means mutual fund shareholders gain diversification. Consider an investor who buys only Google stock and relies on the success of the company's earnings. Because all of their dollars are tied to one company, gains and losses are dependent on the company's success. However, a mutual fund may hold Google in its portfolio where the gains and losses of just one stock are offset by gains and losses of other companies within the fund.</a:t>
            </a:r>
          </a:p>
          <a:p>
            <a:pPr>
              <a:buNone/>
            </a:pP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92</a:t>
            </a:fld>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How Are Returns Calculated for Mutual Funds?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525963"/>
          </a:xfrm>
        </p:spPr>
        <p:txBody>
          <a:bodyPr>
            <a:noAutofit/>
          </a:bodyPr>
          <a:lstStyle/>
          <a:p>
            <a:pPr>
              <a:buNone/>
            </a:pPr>
            <a:r>
              <a:rPr lang="en-US" sz="1600" dirty="0" smtClean="0">
                <a:latin typeface="Times New Roman" pitchFamily="18" charset="0"/>
                <a:cs typeface="Times New Roman" pitchFamily="18" charset="0"/>
              </a:rPr>
              <a:t>When an investor buys Apple stock, they are buying partial ownership or a share of the company. Similarly, a mutual fund investor is buying partial ownership of the mutual fund and its assets.</a:t>
            </a:r>
          </a:p>
          <a:p>
            <a:pPr>
              <a:buNone/>
            </a:pPr>
            <a:r>
              <a:rPr lang="en-US" sz="1600" dirty="0" smtClean="0">
                <a:latin typeface="Times New Roman" pitchFamily="18" charset="0"/>
                <a:cs typeface="Times New Roman" pitchFamily="18" charset="0"/>
              </a:rPr>
              <a:t>Investors typically earn a return from a mutual fund in three ways, usually on a quarterly or annual basis:</a:t>
            </a:r>
          </a:p>
          <a:p>
            <a:pPr>
              <a:buNone/>
            </a:pPr>
            <a:r>
              <a:rPr lang="en-US" sz="1600" dirty="0" smtClean="0">
                <a:latin typeface="Times New Roman" pitchFamily="18" charset="0"/>
                <a:cs typeface="Times New Roman" pitchFamily="18" charset="0"/>
              </a:rPr>
              <a:t>Income is earned from dividends on stocks and interest on bonds held in the fund's portfolio and pays out nearly all of the income it receives over the year to fund owners in the form of a distribution. Funds often give investors a choice either to receive a check for distributions or to reinvest the earnings to purchase additional shares of the mutual fund.</a:t>
            </a:r>
          </a:p>
          <a:p>
            <a:pPr>
              <a:buNone/>
            </a:pPr>
            <a:r>
              <a:rPr lang="en-US" sz="1600" dirty="0" smtClean="0">
                <a:latin typeface="Times New Roman" pitchFamily="18" charset="0"/>
                <a:cs typeface="Times New Roman" pitchFamily="18" charset="0"/>
              </a:rPr>
              <a:t>If the fund sells securities that have increased in price, the fund realizes a capital gain, which most funds also pass on to investors in a distribution.</a:t>
            </a:r>
          </a:p>
          <a:p>
            <a:pPr fontAlgn="base">
              <a:buNone/>
            </a:pPr>
            <a:r>
              <a:rPr lang="en-US" sz="1600" dirty="0" smtClean="0">
                <a:latin typeface="Times New Roman" pitchFamily="18" charset="0"/>
                <a:cs typeface="Times New Roman" pitchFamily="18" charset="0"/>
              </a:rPr>
              <a:t>When the fund's shares increase in price, you can then sell your mutual fund shares for a profit in the market.3</a:t>
            </a:r>
          </a:p>
          <a:p>
            <a:pPr>
              <a:buNone/>
            </a:pPr>
            <a:r>
              <a:rPr lang="en-US" sz="1600" dirty="0" smtClean="0">
                <a:latin typeface="Times New Roman" pitchFamily="18" charset="0"/>
                <a:cs typeface="Times New Roman" pitchFamily="18" charset="0"/>
              </a:rPr>
              <a:t>When researching the returns of a mutual fund, an investor will see "total return," or the change in value, either up or down, of an investment over a specific period. This includes any interest, dividends, or capital gains the fund generated as well as the change in its market value over some time. In most cases, total returns are calculated for one, five, and 10-year periods as well as since the day the fund opened, or the inception date</a:t>
            </a:r>
          </a:p>
          <a:p>
            <a:pPr>
              <a:buNone/>
            </a:pPr>
            <a:endParaRPr lang="en-US" sz="16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93</a:t>
            </a:fld>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Types of Mutual Funds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25963"/>
          </a:xfrm>
        </p:spPr>
        <p:txBody>
          <a:bodyPr>
            <a:noAutofit/>
          </a:bodyPr>
          <a:lstStyle/>
          <a:p>
            <a:pPr>
              <a:buNone/>
            </a:pPr>
            <a:r>
              <a:rPr lang="en-US" sz="1800" dirty="0" smtClean="0">
                <a:latin typeface="Times New Roman" pitchFamily="18" charset="0"/>
                <a:cs typeface="Times New Roman" pitchFamily="18" charset="0"/>
              </a:rPr>
              <a:t>There are several types of mutual funds available for investment, though most mutual funds fall into one of four main categories which include stock funds, money market funds, bond funds, and target-date funds.</a:t>
            </a:r>
          </a:p>
          <a:p>
            <a:pPr>
              <a:buNone/>
            </a:pPr>
            <a:r>
              <a:rPr lang="en-US" sz="1800" b="1" u="sng" dirty="0" smtClean="0">
                <a:latin typeface="Times New Roman" pitchFamily="18" charset="0"/>
                <a:cs typeface="Times New Roman" pitchFamily="18" charset="0"/>
              </a:rPr>
              <a:t>Stock Funds</a:t>
            </a:r>
          </a:p>
          <a:p>
            <a:pPr>
              <a:buNone/>
            </a:pPr>
            <a:r>
              <a:rPr lang="en-US" sz="1800" dirty="0" smtClean="0">
                <a:latin typeface="Times New Roman" pitchFamily="18" charset="0"/>
                <a:cs typeface="Times New Roman" pitchFamily="18" charset="0"/>
              </a:rPr>
              <a:t>As the name implies, this fund invests principally in equity or stocks. Within this group are various subcategories. Some equity funds are named for the size of the companies they invest in: small-, mid-, or large-cap. Others are named by their investment approach: aggressive growth, income-oriented, value, and others. Equity funds are also categorized by whether they invest in domestic (U.S.) stocks or foreign equities. To understand the universe of equity funds is to use a style box, an example of which is below.5</a:t>
            </a:r>
          </a:p>
          <a:p>
            <a:pPr>
              <a:buNone/>
            </a:pPr>
            <a:r>
              <a:rPr lang="en-US" sz="1800" dirty="0" smtClean="0">
                <a:latin typeface="Times New Roman" pitchFamily="18" charset="0"/>
                <a:cs typeface="Times New Roman" pitchFamily="18" charset="0"/>
              </a:rPr>
              <a:t>Funds can be classified based on both the size of the companies, their </a:t>
            </a:r>
            <a:r>
              <a:rPr lang="en-US" sz="1800" u="sng" dirty="0" smtClean="0">
                <a:latin typeface="Times New Roman" pitchFamily="18" charset="0"/>
                <a:cs typeface="Times New Roman" pitchFamily="18" charset="0"/>
              </a:rPr>
              <a:t>market caps</a:t>
            </a:r>
            <a:r>
              <a:rPr lang="en-US" sz="1800" dirty="0" smtClean="0">
                <a:latin typeface="Times New Roman" pitchFamily="18" charset="0"/>
                <a:cs typeface="Times New Roman" pitchFamily="18" charset="0"/>
              </a:rPr>
              <a:t>, and the growth prospects of the invested stocks. The term </a:t>
            </a:r>
            <a:r>
              <a:rPr lang="en-US" sz="1800" u="sng" dirty="0" smtClean="0">
                <a:latin typeface="Times New Roman" pitchFamily="18" charset="0"/>
                <a:cs typeface="Times New Roman" pitchFamily="18" charset="0"/>
              </a:rPr>
              <a:t>value fund</a:t>
            </a:r>
            <a:r>
              <a:rPr lang="en-US" sz="1800" dirty="0" smtClean="0">
                <a:latin typeface="Times New Roman" pitchFamily="18" charset="0"/>
                <a:cs typeface="Times New Roman" pitchFamily="18" charset="0"/>
              </a:rPr>
              <a:t> refers to a style of investing that looks for high-quality, low-growth companies that are out of favor with the market. These companies are characterized by low </a:t>
            </a:r>
            <a:r>
              <a:rPr lang="en-US" sz="1800" u="sng" dirty="0" smtClean="0">
                <a:latin typeface="Times New Roman" pitchFamily="18" charset="0"/>
                <a:cs typeface="Times New Roman" pitchFamily="18" charset="0"/>
              </a:rPr>
              <a:t>price-to-earnings</a:t>
            </a:r>
            <a:r>
              <a:rPr lang="en-US" sz="1800" dirty="0" smtClean="0">
                <a:latin typeface="Times New Roman" pitchFamily="18" charset="0"/>
                <a:cs typeface="Times New Roman" pitchFamily="18" charset="0"/>
              </a:rPr>
              <a:t> (P/E) ratios, low </a:t>
            </a:r>
            <a:r>
              <a:rPr lang="en-US" sz="1800" u="sng" dirty="0" smtClean="0">
                <a:latin typeface="Times New Roman" pitchFamily="18" charset="0"/>
                <a:cs typeface="Times New Roman" pitchFamily="18" charset="0"/>
              </a:rPr>
              <a:t>price-to-book</a:t>
            </a:r>
            <a:r>
              <a:rPr lang="en-US" sz="1800" dirty="0" smtClean="0">
                <a:latin typeface="Times New Roman" pitchFamily="18" charset="0"/>
                <a:cs typeface="Times New Roman" pitchFamily="18" charset="0"/>
              </a:rPr>
              <a:t> (P/B) ratios, and high </a:t>
            </a:r>
            <a:r>
              <a:rPr lang="en-US" sz="1800" u="sng" dirty="0" smtClean="0">
                <a:latin typeface="Times New Roman" pitchFamily="18" charset="0"/>
                <a:cs typeface="Times New Roman" pitchFamily="18" charset="0"/>
              </a:rPr>
              <a:t>dividend yields</a:t>
            </a:r>
            <a:r>
              <a:rPr lang="en-US" sz="1800" dirty="0" smtClean="0">
                <a:latin typeface="Times New Roman" pitchFamily="18" charset="0"/>
                <a:cs typeface="Times New Roman" pitchFamily="18" charset="0"/>
              </a:rPr>
              <a:t>.</a:t>
            </a:r>
          </a:p>
          <a:p>
            <a:pPr>
              <a:buNone/>
            </a:pPr>
            <a:endParaRPr lang="en-US" sz="1800"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94</a:t>
            </a:fld>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Stock Funds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Conversely, growth funds, look to companies that have had strong growth in earnings, sales, and cash flows. These companies typically have high P/E ratios and do not pay dividends. A compromise between strict value and growth investment is a "blend," which simply refers to companies that are neither value nor growth stocks and are classified as being somewhere in the middle.</a:t>
            </a:r>
          </a:p>
          <a:p>
            <a:pPr>
              <a:buNone/>
            </a:pPr>
            <a:r>
              <a:rPr lang="en-US" dirty="0" smtClean="0">
                <a:latin typeface="Times New Roman" pitchFamily="18" charset="0"/>
                <a:cs typeface="Times New Roman" pitchFamily="18" charset="0"/>
              </a:rPr>
              <a:t>Large-cap companies have high market capitalizations, with values over $10 billion. Market cap is derived by multiplying the share price by the number of shares outstanding. Large-cap stocks are typically blue-chip firms that are often recognizable by name. Small-cap stocks refer to those stocks with a market cap ranging from $250 million to $2 billion. These smaller companies tend to be newer, riskier investments. Mid-cap stocks fill in the gap between small- and large-cap.6</a:t>
            </a:r>
          </a:p>
          <a:p>
            <a:pPr>
              <a:buNone/>
            </a:pPr>
            <a:r>
              <a:rPr lang="en-US" dirty="0" smtClean="0">
                <a:latin typeface="Times New Roman" pitchFamily="18" charset="0"/>
                <a:cs typeface="Times New Roman" pitchFamily="18" charset="0"/>
              </a:rPr>
              <a:t>A mutual fund may blend its strategy between investment style and company size. For example, a large-cap value fund would look to large-cap companies that are in strong financial shape but have recently seen their share prices fall and would be placed in the upper left quadrant of the style box (large and value). The opposite of this would be a fund that invests in startup technology companies with excellent growth prospects: small-cap growth. Such a mutual fund would reside in the bottom right quadrant (small and growth).</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95</a:t>
            </a:fld>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Bond Funds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A mutual fund that generates a minimum return is part of the fixed income category. A fixed-income mutual fund focuses on investments that pay a set rate of return, such as government bonds, corporate bonds, or other debt instruments. The fund portfolio generates interest income, which is passed on to the shareholders.</a:t>
            </a:r>
          </a:p>
          <a:p>
            <a:pPr>
              <a:buNone/>
            </a:pPr>
            <a:r>
              <a:rPr lang="en-US" dirty="0" smtClean="0">
                <a:latin typeface="Times New Roman" pitchFamily="18" charset="0"/>
                <a:cs typeface="Times New Roman" pitchFamily="18" charset="0"/>
              </a:rPr>
              <a:t>Sometimes referred to as bond funds, these funds are often actively managed and seek to buy relatively undervalued bonds in order to sell them at a profit. These mutual funds are likely to pay higher returns and bond funds aren't without risk. For example, a fund specializing in high-yield junk bonds is much riskier than a fund that invests in government securities.</a:t>
            </a:r>
          </a:p>
          <a:p>
            <a:pPr>
              <a:buNone/>
            </a:pPr>
            <a:r>
              <a:rPr lang="en-US" dirty="0" smtClean="0">
                <a:latin typeface="Times New Roman" pitchFamily="18" charset="0"/>
                <a:cs typeface="Times New Roman" pitchFamily="18" charset="0"/>
              </a:rPr>
              <a:t>Because there are many different types of bonds, bond funds can vary dramatically depending on where they invest and all bond funds are subject to interest rate risk.</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96</a:t>
            </a:fld>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Index Funds/Balanced Funds</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Index Funds</a:t>
            </a:r>
            <a:r>
              <a:rPr lang="en-US" dirty="0" smtClean="0">
                <a:latin typeface="Times New Roman" pitchFamily="18" charset="0"/>
                <a:cs typeface="Times New Roman" pitchFamily="18" charset="0"/>
              </a:rPr>
              <a:t> invest in stocks that correspond with a major market index such as the S&amp;P 500 or the Dow Jones Industrial Average (DJIA). This strategy requires less research from analysts and advisors, so there are fewer expenses passed on to shareholders and these funds are often designed with cost-sensitive investors in mind.</a:t>
            </a:r>
          </a:p>
          <a:p>
            <a:pPr>
              <a:buNone/>
            </a:pPr>
            <a:r>
              <a:rPr lang="en-US" b="1" dirty="0" smtClean="0">
                <a:latin typeface="Times New Roman" pitchFamily="18" charset="0"/>
                <a:cs typeface="Times New Roman" pitchFamily="18" charset="0"/>
              </a:rPr>
              <a:t>Balanced funds </a:t>
            </a:r>
            <a:r>
              <a:rPr lang="en-US" dirty="0" smtClean="0">
                <a:latin typeface="Times New Roman" pitchFamily="18" charset="0"/>
                <a:cs typeface="Times New Roman" pitchFamily="18" charset="0"/>
              </a:rPr>
              <a:t>invest in a hybrid of asset classes, whether stocks, bonds, money market instruments, or alternative investments. The objective of this fund, known as an asset allocation fund, is to reduce the risk of exposure across asset classes.</a:t>
            </a:r>
          </a:p>
          <a:p>
            <a:pPr>
              <a:buNone/>
            </a:pPr>
            <a:r>
              <a:rPr lang="en-US" dirty="0" smtClean="0">
                <a:latin typeface="Times New Roman" pitchFamily="18" charset="0"/>
                <a:cs typeface="Times New Roman" pitchFamily="18" charset="0"/>
              </a:rPr>
              <a:t>Some funds are defined with a specific allocation strategy that is fixed, so the investor can have a predictable exposure to various asset classes. Other funds follow a strategy for dynamic allocation percentages to meet various investor objectives. This may include responding to market conditions, business cycle changes, or the changing phases of the investor's own life.</a:t>
            </a:r>
          </a:p>
          <a:p>
            <a:pPr>
              <a:buNone/>
            </a:pPr>
            <a:r>
              <a:rPr lang="en-US" dirty="0" smtClean="0">
                <a:latin typeface="Times New Roman" pitchFamily="18" charset="0"/>
                <a:cs typeface="Times New Roman" pitchFamily="18" charset="0"/>
              </a:rPr>
              <a:t>The portfolio manager is commonly given the freedom to switch the ratio of asset classes as needed to maintain the integrity of the fund's stated strategy</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97</a:t>
            </a:fld>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Money Market Funds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The money market consists of safe, risk-free, short-term debt instruments, mostly government Treasury bills. An investor will not earn substantial returns, but the principal is guaranteed. A typical return is a little more than the amount earned in a regular checking or savings account and a little less than the average certificate of deposit (CD).</a:t>
            </a:r>
          </a:p>
          <a:p>
            <a:pPr>
              <a:buNone/>
            </a:pPr>
            <a:r>
              <a:rPr lang="en-US" b="1" u="sng" dirty="0" smtClean="0">
                <a:latin typeface="Times New Roman" pitchFamily="18" charset="0"/>
                <a:cs typeface="Times New Roman" pitchFamily="18" charset="0"/>
              </a:rPr>
              <a:t>Income Funds</a:t>
            </a:r>
          </a:p>
          <a:p>
            <a:pPr>
              <a:buNone/>
            </a:pPr>
            <a:r>
              <a:rPr lang="en-US" dirty="0" smtClean="0">
                <a:latin typeface="Times New Roman" pitchFamily="18" charset="0"/>
                <a:cs typeface="Times New Roman" pitchFamily="18" charset="0"/>
              </a:rPr>
              <a:t>Income funds are named for their purpose: to provide current income on a steady basis. These funds invest primarily in government and high-quality corporate debt, holding these bonds until maturity to provide interest streams. While fund holdings may appreciate, the primary objective of these funds is to provide steady cash flo</a:t>
            </a:r>
            <a:r>
              <a:rPr lang="en-US" dirty="0" smtClean="0">
                <a:latin typeface="Times New Roman" pitchFamily="18" charset="0"/>
                <a:cs typeface="Times New Roman" pitchFamily="18" charset="0"/>
                <a:hlinkClick r:id="rId2"/>
              </a:rPr>
              <a:t>w</a:t>
            </a:r>
            <a:r>
              <a:rPr lang="en-US" dirty="0" smtClean="0">
                <a:latin typeface="Times New Roman" pitchFamily="18" charset="0"/>
                <a:cs typeface="Times New Roman" pitchFamily="18" charset="0"/>
              </a:rPr>
              <a:t>​ to investors. As such, the audience for these funds consists of conservative investors and retirees</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98</a:t>
            </a:fld>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International/Global Funds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An international fund, or foreign fund, invests only in assets located outside an investor's home country. Global funds, however, can invest anywhere around the world. Their volatility often depends on the unique country's economy and political risks. However, these funds can be part of a well-balanced portfolio by increasing diversification, since the returns in foreign countries may be uncorrelated with returns at home.</a:t>
            </a:r>
          </a:p>
          <a:p>
            <a:pPr>
              <a:buNone/>
            </a:pPr>
            <a:r>
              <a:rPr lang="en-US" b="1" u="sng" dirty="0" smtClean="0">
                <a:latin typeface="Times New Roman" pitchFamily="18" charset="0"/>
                <a:cs typeface="Times New Roman" pitchFamily="18" charset="0"/>
              </a:rPr>
              <a:t>Specialty Funds</a:t>
            </a:r>
          </a:p>
          <a:p>
            <a:pPr>
              <a:buNone/>
            </a:pPr>
            <a:r>
              <a:rPr lang="en-US" dirty="0" smtClean="0">
                <a:latin typeface="Times New Roman" pitchFamily="18" charset="0"/>
                <a:cs typeface="Times New Roman" pitchFamily="18" charset="0"/>
              </a:rPr>
              <a:t>Sector funds are targeted strategy funds aimed at specific sectors of the economy, such as financial, technology, or healthcare. Sector funds can be extremely volatile since the stocks in a given sector tend to be highly correlated with each other.</a:t>
            </a:r>
          </a:p>
          <a:p>
            <a:pPr>
              <a:buNone/>
            </a:pPr>
            <a:r>
              <a:rPr lang="en-US" dirty="0" smtClean="0">
                <a:latin typeface="Times New Roman" pitchFamily="18" charset="0"/>
                <a:cs typeface="Times New Roman" pitchFamily="18" charset="0"/>
              </a:rPr>
              <a:t>Regional funds make it easier to focus on a specific geographic area of the world. This can mean focusing on a broader region or an individual country.</a:t>
            </a:r>
          </a:p>
          <a:p>
            <a:pPr>
              <a:buNone/>
            </a:pPr>
            <a:r>
              <a:rPr lang="en-US" dirty="0" smtClean="0">
                <a:latin typeface="Times New Roman" pitchFamily="18" charset="0"/>
                <a:cs typeface="Times New Roman" pitchFamily="18" charset="0"/>
              </a:rPr>
              <a:t>Socially responsible funds, or ethical funds, invest only in companies that meet the criteria of certain guidelines or beliefs. For example, some socially responsible funds do not invest in "sin" industries such as tobacco, alcoholic beverages, weapons, or nuclear power. Other funds invest primarily in green technology, such as solar and wind power or recycling.</a:t>
            </a:r>
          </a:p>
          <a:p>
            <a:pPr>
              <a:buNone/>
            </a:pPr>
            <a:endParaRPr lang="en-US" dirty="0">
              <a:latin typeface="Times New Roman" pitchFamily="18" charset="0"/>
              <a:cs typeface="Times New Roman" pitchFamily="18" charset="0"/>
            </a:endParaRPr>
          </a:p>
        </p:txBody>
      </p:sp>
      <p:sp>
        <p:nvSpPr>
          <p:cNvPr id="4" name="TextBox 3"/>
          <p:cNvSpPr txBox="1"/>
          <p:nvPr/>
        </p:nvSpPr>
        <p:spPr>
          <a:xfrm>
            <a:off x="766269" y="6172200"/>
            <a:ext cx="7691931"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MANAGEMENT OF FINANCIAL INSTITUTES &amp; SERVICE</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MSMSR/BBA/305 (F)</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1465</TotalTime>
  <Words>26269</Words>
  <Application>Microsoft Office PowerPoint</Application>
  <PresentationFormat>On-screen Show (4:3)</PresentationFormat>
  <Paragraphs>1418</Paragraphs>
  <Slides>161</Slides>
  <Notes>0</Notes>
  <HiddenSlides>0</HiddenSlides>
  <MMClips>0</MMClips>
  <ScaleCrop>false</ScaleCrop>
  <HeadingPairs>
    <vt:vector size="4" baseType="variant">
      <vt:variant>
        <vt:lpstr>Theme</vt:lpstr>
      </vt:variant>
      <vt:variant>
        <vt:i4>1</vt:i4>
      </vt:variant>
      <vt:variant>
        <vt:lpstr>Slide Titles</vt:lpstr>
      </vt:variant>
      <vt:variant>
        <vt:i4>161</vt:i4>
      </vt:variant>
    </vt:vector>
  </HeadingPairs>
  <TitlesOfParts>
    <vt:vector size="162" baseType="lpstr">
      <vt:lpstr>Office Theme</vt:lpstr>
      <vt:lpstr>MANAGEMENT OF FINANCIAL INSTITUTES &amp; SERVICE MSMSR/BBA/305 (F)</vt:lpstr>
      <vt:lpstr>TEXT/REFERENCE BOOKS</vt:lpstr>
      <vt:lpstr>LECTURE PLANNER</vt:lpstr>
      <vt:lpstr>MODULE I</vt:lpstr>
      <vt:lpstr>Financial Market in India- An Overview.</vt:lpstr>
      <vt:lpstr>What are Financial Markets ?</vt:lpstr>
      <vt:lpstr>The Structure of the Financial Markets in India and the Indian Finance System </vt:lpstr>
      <vt:lpstr>What is the International Finance System ?</vt:lpstr>
      <vt:lpstr>What are the Types of Financial Markets in India ?</vt:lpstr>
      <vt:lpstr>Markets for Money</vt:lpstr>
      <vt:lpstr>Derivatives  Markets</vt:lpstr>
      <vt:lpstr> Stock Exchange </vt:lpstr>
      <vt:lpstr>Foreign Exchange Market or Forex Market</vt:lpstr>
      <vt:lpstr>RBI, its Role and Functional Services, Policies and Recent Developments.</vt:lpstr>
      <vt:lpstr>Functions of the Reserve Bank</vt:lpstr>
      <vt:lpstr>Organisation Hierarchy</vt:lpstr>
      <vt:lpstr>Functional Services - RBI</vt:lpstr>
      <vt:lpstr>Policies and Recent Developments- RBI</vt:lpstr>
      <vt:lpstr>Policies and Recent Developments- RBI</vt:lpstr>
      <vt:lpstr>Policies and Recent Developments- RBI</vt:lpstr>
      <vt:lpstr>Policies and Recent Developments- RBI</vt:lpstr>
      <vt:lpstr>Policies and Recent Developments- RBI</vt:lpstr>
      <vt:lpstr>Policies and Recent Developments- RBI</vt:lpstr>
      <vt:lpstr>Policies and Recent Developments- RBI</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SEBI - its linking governance from Company’s Act 1956</vt:lpstr>
      <vt:lpstr>SEBI - its linking governance from Company’s Act 1956</vt:lpstr>
      <vt:lpstr>SEBI - its linking governance from Company’s Act 1956</vt:lpstr>
      <vt:lpstr>SEBI - its linking governance from Company’s Act 1956</vt:lpstr>
      <vt:lpstr>Securities contracts (Regulations) Act 1956</vt:lpstr>
      <vt:lpstr>Securities contracts (Regulations) Act 1956</vt:lpstr>
      <vt:lpstr>Securities contracts (Regulations) Act 1956</vt:lpstr>
      <vt:lpstr>Securities contracts (Regulations) Act 1956</vt:lpstr>
      <vt:lpstr>Securities contracts (Regulations) Act 1956</vt:lpstr>
      <vt:lpstr>Securities contracts (Regulations) Act 1956</vt:lpstr>
      <vt:lpstr>Securities contracts (Regulations) Act 1956</vt:lpstr>
      <vt:lpstr>Securities contracts (Regulations) Act 1956</vt:lpstr>
      <vt:lpstr>Securities contracts (Regulations) Act 1956</vt:lpstr>
      <vt:lpstr> (B ) Penalties : </vt:lpstr>
      <vt:lpstr> (B ) Penalties : </vt:lpstr>
      <vt:lpstr>Offences</vt:lpstr>
      <vt:lpstr>Conclusion:</vt:lpstr>
      <vt:lpstr>Capital issues (Control) Act 1947</vt:lpstr>
      <vt:lpstr>Capital issues (Control) Act 1947</vt:lpstr>
      <vt:lpstr>Capital issues (Control) Act 1947</vt:lpstr>
      <vt:lpstr>Capital issues (Control) Act 1947</vt:lpstr>
      <vt:lpstr>Capital issues (Control) Act 1947</vt:lpstr>
      <vt:lpstr>Capital issues (Control) Act 1947</vt:lpstr>
      <vt:lpstr>Capital issues (Control) Act 1947</vt:lpstr>
      <vt:lpstr>Capital issues (Control) Act 1947</vt:lpstr>
      <vt:lpstr>Capital issues (Control) Act 1947</vt:lpstr>
      <vt:lpstr>Assignment</vt:lpstr>
      <vt:lpstr>Case Study</vt:lpstr>
      <vt:lpstr>LECTURE PLAN</vt:lpstr>
      <vt:lpstr>MODULE II</vt:lpstr>
      <vt:lpstr>Banking Institution</vt:lpstr>
      <vt:lpstr>Non-bank financial companies (NBFCs)</vt:lpstr>
      <vt:lpstr>Commercial Bank</vt:lpstr>
      <vt:lpstr>Commercial Bank</vt:lpstr>
      <vt:lpstr>Commercial Bank</vt:lpstr>
      <vt:lpstr>Commercial Bank</vt:lpstr>
      <vt:lpstr>Structure and growth of co-operative banks and special services desired</vt:lpstr>
      <vt:lpstr>Structure and growth of co-operative banks and special services desired</vt:lpstr>
      <vt:lpstr>Structure and growth of co-operative banks and special services desired</vt:lpstr>
      <vt:lpstr>Structure and growth of co-operative banks and special services desired</vt:lpstr>
      <vt:lpstr>Structure and growth of co-operative banks and special services desired</vt:lpstr>
      <vt:lpstr>Structure and growth of co-operative banks and special services desired</vt:lpstr>
      <vt:lpstr>Structure and growth of co-operative banks and special services desired</vt:lpstr>
      <vt:lpstr>Small savings and provident funds, types &amp; nature and their growth.</vt:lpstr>
      <vt:lpstr>National Savings Certificate (NSC)Salient Features:</vt:lpstr>
      <vt:lpstr>Public Provident Fund (PPF)Salient Features:</vt:lpstr>
      <vt:lpstr>Post Office Time Deposit Scheme</vt:lpstr>
      <vt:lpstr>Senior Citizen's Savings</vt:lpstr>
      <vt:lpstr>Post Office Savings Account</vt:lpstr>
      <vt:lpstr>Insurance</vt:lpstr>
      <vt:lpstr>Insurance</vt:lpstr>
      <vt:lpstr>Insurance</vt:lpstr>
      <vt:lpstr>Mutual funds – Nomenclature, Nature, Types of Schemes.</vt:lpstr>
      <vt:lpstr> How Are Mutual Funds Priced? </vt:lpstr>
      <vt:lpstr>How Are Returns Calculated for Mutual Funds?</vt:lpstr>
      <vt:lpstr>Types of Mutual Funds</vt:lpstr>
      <vt:lpstr>Stock Funds</vt:lpstr>
      <vt:lpstr>Bond Funds</vt:lpstr>
      <vt:lpstr> Index Funds/Balanced Funds </vt:lpstr>
      <vt:lpstr>Money Market Funds</vt:lpstr>
      <vt:lpstr>International/Global Funds</vt:lpstr>
      <vt:lpstr>Exchange Traded Funds (ETFs)</vt:lpstr>
      <vt:lpstr>Mutual Fund Fees</vt:lpstr>
      <vt:lpstr>Classes of Mutual Fund Shares</vt:lpstr>
      <vt:lpstr>Pros And Cons of Mutual Fund</vt:lpstr>
      <vt:lpstr>Public deposits with non banking companies</vt:lpstr>
      <vt:lpstr>Public deposits with non banking companies</vt:lpstr>
      <vt:lpstr>Public deposits with non banking companies</vt:lpstr>
      <vt:lpstr>Assignment</vt:lpstr>
      <vt:lpstr>Case Study</vt:lpstr>
      <vt:lpstr>LECTURE PLAN</vt:lpstr>
      <vt:lpstr>MODULE III </vt:lpstr>
      <vt:lpstr>Call Money Market</vt:lpstr>
      <vt:lpstr>Treasury Bills Markets</vt:lpstr>
      <vt:lpstr>Treasury bills (T-bills)</vt:lpstr>
      <vt:lpstr>Auctions </vt:lpstr>
      <vt:lpstr>Treasury bills (T-bills)</vt:lpstr>
      <vt:lpstr>Commercial Bill</vt:lpstr>
      <vt:lpstr>Certificate of Deposit</vt:lpstr>
      <vt:lpstr>Features of CD</vt:lpstr>
      <vt:lpstr>Commercial Paper</vt:lpstr>
      <vt:lpstr>Government securities</vt:lpstr>
      <vt:lpstr>Government securities</vt:lpstr>
      <vt:lpstr>Government securities</vt:lpstr>
      <vt:lpstr>Government securities</vt:lpstr>
      <vt:lpstr>Securities Market</vt:lpstr>
      <vt:lpstr>Markets for future, options and other financial derivatives</vt:lpstr>
      <vt:lpstr>Markets for future, options and other financial derivatives</vt:lpstr>
      <vt:lpstr>Types of Derivatives</vt:lpstr>
      <vt:lpstr>Forwards</vt:lpstr>
      <vt:lpstr>Swaps</vt:lpstr>
      <vt:lpstr>Advantages</vt:lpstr>
      <vt:lpstr>Disadvantages</vt:lpstr>
      <vt:lpstr>Assignment</vt:lpstr>
      <vt:lpstr>Case Study</vt:lpstr>
      <vt:lpstr>LECTURE PLAN</vt:lpstr>
      <vt:lpstr>MODULE IV </vt:lpstr>
      <vt:lpstr>International Dimensions of financial markets</vt:lpstr>
      <vt:lpstr>International Dimensions of financial markets</vt:lpstr>
      <vt:lpstr>What are Capital Flows?</vt:lpstr>
      <vt:lpstr>Foreign capital flows</vt:lpstr>
      <vt:lpstr>The Objective of Capital Restrictions </vt:lpstr>
      <vt:lpstr>Do Capital Restrictions Work?</vt:lpstr>
      <vt:lpstr>Changing patterns of capital flows</vt:lpstr>
      <vt:lpstr>Changing patterns of capital flows</vt:lpstr>
      <vt:lpstr>Changing patterns of capital flows</vt:lpstr>
      <vt:lpstr>Changing patterns of capital flows</vt:lpstr>
      <vt:lpstr>Changing patterns of capital flows</vt:lpstr>
      <vt:lpstr>Changing patterns of capital flows</vt:lpstr>
      <vt:lpstr>Assignment</vt:lpstr>
      <vt:lpstr>Case Study</vt:lpstr>
      <vt:lpstr>LECTURE PLAN</vt:lpstr>
      <vt:lpstr>MODULE V </vt:lpstr>
      <vt:lpstr> Theories of interest rates and concept of interest rate parity</vt:lpstr>
      <vt:lpstr> Theories of interest rates and concept of interest rate parity</vt:lpstr>
      <vt:lpstr>Interest rates in India – Features and Current Trends</vt:lpstr>
      <vt:lpstr>Interest rates in India – Features and Current Trends</vt:lpstr>
      <vt:lpstr>Interest rates in India – Features and Current Trends</vt:lpstr>
      <vt:lpstr>Interest rates in India – Features and Current Trends</vt:lpstr>
      <vt:lpstr>Interest rates in India – Features and Current Trends</vt:lpstr>
      <vt:lpstr>Assignment</vt:lpstr>
      <vt:lpstr>Case Study</vt:lpstr>
      <vt:lpstr>Slide 161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ACCOUNTING MSMSR/BBA/302 (Core)</dc:title>
  <dc:creator>Compaq</dc:creator>
  <cp:lastModifiedBy>USER</cp:lastModifiedBy>
  <cp:revision>189</cp:revision>
  <dcterms:created xsi:type="dcterms:W3CDTF">2006-08-16T00:00:00Z</dcterms:created>
  <dcterms:modified xsi:type="dcterms:W3CDTF">2022-10-27T09:15:09Z</dcterms:modified>
</cp:coreProperties>
</file>