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529" autoAdjust="0"/>
  </p:normalViewPr>
  <p:slideViewPr>
    <p:cSldViewPr>
      <p:cViewPr varScale="1">
        <p:scale>
          <a:sx n="80" d="100"/>
          <a:sy n="80" d="100"/>
        </p:scale>
        <p:origin x="-10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935856-F546-4510-9608-2F80A6701735}" type="datetimeFigureOut">
              <a:rPr lang="en-US" smtClean="0"/>
              <a:t>7/21/2022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88E238-FF97-4FA1-8C5E-342A269A59C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588ED5-FDEB-4890-B811-04CFE19C40A2}" type="datetime1">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A13303-AAD7-4050-91B0-276105B339A2}" type="datetime1">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71924-1075-4C86-B921-FB0ED07B2AA9}" type="datetime1">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7B7D2-3899-4838-A2BB-45E1D0B2FD87}" type="datetime1">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D9F468-30D4-4F7B-AF43-C39748AA935A}" type="datetime1">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506363-ACCB-4838-B943-AFEE36365518}" type="datetime1">
              <a:rPr lang="en-US" smtClean="0"/>
              <a:t>7/21/2022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DEC88E-3C92-41AB-88B2-BF91359A3952}" type="datetime1">
              <a:rPr lang="en-US" smtClean="0"/>
              <a:t>7/21/2022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1C36C0-6576-434B-933B-B2A9272C5202}" type="datetime1">
              <a:rPr lang="en-US" smtClean="0"/>
              <a:t>7/21/2022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26454A-3B21-4CE3-A02F-9A20442C4D6C}" type="datetime1">
              <a:rPr lang="en-US" smtClean="0"/>
              <a:t>7/21/2022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253971-2050-489C-A07A-B7411D7E6087}" type="datetime1">
              <a:rPr lang="en-US" smtClean="0"/>
              <a:t>7/21/2022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93EA3-93F4-4CC1-8863-9764142930FD}" type="datetime1">
              <a:rPr lang="en-US" smtClean="0"/>
              <a:t>7/21/2022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25E1B-D807-4AF1-83B9-470B888FCFEA}" type="datetime1">
              <a:rPr lang="en-US" smtClean="0"/>
              <a:t>7/21/2022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statology.org/population-vs-sampl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byjus.com/maths/mean-median-mod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543050"/>
          </a:xfrm>
        </p:spPr>
        <p:txBody>
          <a:bodyPr/>
          <a:lstStyle/>
          <a:p>
            <a:r>
              <a:rPr lang="en-US" b="1" u="sng" dirty="0" smtClean="0"/>
              <a:t>BUSINESS STATISTICS</a:t>
            </a:r>
            <a:br>
              <a:rPr lang="en-US" b="1" u="sng" dirty="0" smtClean="0"/>
            </a:br>
            <a:r>
              <a:rPr lang="en-US" b="1" u="sng" dirty="0" smtClean="0"/>
              <a:t>MSMSR/BBA/303 (Core)</a:t>
            </a:r>
            <a:endParaRPr lang="en-US" b="1" u="sng" dirty="0"/>
          </a:p>
        </p:txBody>
      </p:sp>
      <p:sp>
        <p:nvSpPr>
          <p:cNvPr id="3" name="Subtitle 2"/>
          <p:cNvSpPr>
            <a:spLocks noGrp="1"/>
          </p:cNvSpPr>
          <p:nvPr>
            <p:ph type="subTitle" idx="1"/>
          </p:nvPr>
        </p:nvSpPr>
        <p:spPr/>
        <p:txBody>
          <a:bodyPr/>
          <a:lstStyle/>
          <a:p>
            <a:r>
              <a:rPr lang="en-US" u="sng" dirty="0" smtClean="0">
                <a:solidFill>
                  <a:schemeClr val="tx1"/>
                </a:solidFill>
              </a:rPr>
              <a:t>Mr. V. Suresh Pillai</a:t>
            </a:r>
          </a:p>
          <a:p>
            <a:r>
              <a:rPr lang="en-US" u="sng" dirty="0" smtClean="0">
                <a:solidFill>
                  <a:schemeClr val="tx1"/>
                </a:solidFill>
              </a:rPr>
              <a:t>Asst. Prof. (MSMSR)</a:t>
            </a:r>
            <a:endParaRPr lang="en-US" u="sng" dirty="0">
              <a:solidFill>
                <a:schemeClr val="tx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a:ea typeface="Calibri"/>
                <a:cs typeface="Mangal"/>
              </a:rPr>
              <a:t/>
            </a:r>
            <a:br>
              <a:rPr lang="en-US" b="1" u="sng" dirty="0" smtClean="0">
                <a:latin typeface="Times New Roman"/>
                <a:ea typeface="Calibri"/>
                <a:cs typeface="Mangal"/>
              </a:rPr>
            </a:br>
            <a:r>
              <a:rPr lang="en-US" b="1" u="sng" dirty="0" smtClean="0">
                <a:latin typeface="Times New Roman"/>
                <a:ea typeface="Calibri"/>
                <a:cs typeface="Mangal"/>
              </a:rPr>
              <a:t>Tabulation </a:t>
            </a:r>
            <a:r>
              <a:rPr lang="en-US" b="1" u="sng" dirty="0" smtClean="0">
                <a:latin typeface="Times New Roman"/>
                <a:ea typeface="Calibri"/>
                <a:cs typeface="Mangal"/>
              </a:rPr>
              <a:t>of </a:t>
            </a:r>
            <a:r>
              <a:rPr lang="en-US" b="1" u="sng" dirty="0" smtClean="0">
                <a:latin typeface="Times New Roman"/>
                <a:ea typeface="Calibri"/>
                <a:cs typeface="Mangal"/>
              </a:rPr>
              <a:t>Data</a:t>
            </a:r>
            <a:r>
              <a:rPr lang="en-US" sz="3600" b="1" u="sng" dirty="0" smtClean="0">
                <a:ea typeface="Calibri"/>
                <a:cs typeface="Mangal"/>
              </a:rPr>
              <a:t/>
            </a:r>
            <a:br>
              <a:rPr lang="en-US" sz="3600" b="1" u="sng" dirty="0" smtClean="0">
                <a:ea typeface="Calibri"/>
                <a:cs typeface="Mangal"/>
              </a:rPr>
            </a:br>
            <a:endParaRPr lang="en-US" b="1" u="sng" dirty="0"/>
          </a:p>
        </p:txBody>
      </p:sp>
      <p:sp>
        <p:nvSpPr>
          <p:cNvPr id="3" name="Content Placeholder 2"/>
          <p:cNvSpPr>
            <a:spLocks noGrp="1"/>
          </p:cNvSpPr>
          <p:nvPr>
            <p:ph idx="1"/>
          </p:nvPr>
        </p:nvSpPr>
        <p:spPr>
          <a:xfrm>
            <a:off x="0" y="1295400"/>
            <a:ext cx="9144000" cy="4525963"/>
          </a:xfrm>
        </p:spPr>
        <p:txBody>
          <a:bodyPr>
            <a:noAutofit/>
          </a:bodyPr>
          <a:lstStyle/>
          <a:p>
            <a:pPr>
              <a:buNone/>
            </a:pPr>
            <a:r>
              <a:rPr lang="en-US" sz="1400" dirty="0" smtClean="0"/>
              <a:t>Tabulation is a systematic and logical representation of numeric data in rows and columns to facilitate comparison and statistical analysis. It facilitates comparison by bringing related information close to each other and helps in statistical analysis and interpretation.</a:t>
            </a:r>
          </a:p>
          <a:p>
            <a:pPr>
              <a:buNone/>
            </a:pPr>
            <a:r>
              <a:rPr lang="en-US" sz="1400" dirty="0" smtClean="0"/>
              <a:t>In other words, the method of placing organized data into a tabular form is known as tabulation. It may be complex, double, or simple, depending upon the nature of categorization.</a:t>
            </a:r>
          </a:p>
          <a:p>
            <a:pPr>
              <a:buNone/>
            </a:pPr>
            <a:r>
              <a:rPr lang="en-US" sz="1400" dirty="0" smtClean="0"/>
              <a:t>Objectives Of Tabulation:</a:t>
            </a:r>
          </a:p>
          <a:p>
            <a:pPr>
              <a:buNone/>
            </a:pPr>
            <a:r>
              <a:rPr lang="en-US" sz="1400" b="1" dirty="0" smtClean="0"/>
              <a:t>(1) To simplify complex data</a:t>
            </a:r>
            <a:endParaRPr lang="en-US" sz="1400" dirty="0" smtClean="0"/>
          </a:p>
          <a:p>
            <a:pPr>
              <a:buNone/>
            </a:pPr>
            <a:r>
              <a:rPr lang="en-US" sz="1400" dirty="0" smtClean="0"/>
              <a:t>It reduces the bulk of information, i.e., it reduces raw data in a simplified and meaningful form so that it can be easily interpreted by a common man in less time.</a:t>
            </a:r>
          </a:p>
          <a:p>
            <a:pPr>
              <a:buNone/>
            </a:pPr>
            <a:r>
              <a:rPr lang="en-US" sz="1400" b="1" dirty="0" smtClean="0"/>
              <a:t>(2) To bring out essential features of data</a:t>
            </a:r>
            <a:endParaRPr lang="en-US" sz="1400" dirty="0" smtClean="0"/>
          </a:p>
          <a:p>
            <a:pPr>
              <a:buNone/>
            </a:pPr>
            <a:r>
              <a:rPr lang="en-US" sz="1400" dirty="0" smtClean="0"/>
              <a:t>It brings out the chief/main characteristics of data.</a:t>
            </a:r>
          </a:p>
          <a:p>
            <a:pPr>
              <a:buNone/>
            </a:pPr>
            <a:r>
              <a:rPr lang="en-US" sz="1400" dirty="0" smtClean="0"/>
              <a:t>It presents facts clearly and precisely without textual explanation.</a:t>
            </a:r>
          </a:p>
          <a:p>
            <a:pPr>
              <a:buNone/>
            </a:pPr>
            <a:r>
              <a:rPr lang="en-US" sz="1400" b="1" dirty="0" smtClean="0"/>
              <a:t>(3) To facilitate comparison</a:t>
            </a:r>
            <a:endParaRPr lang="en-US" sz="1400" dirty="0" smtClean="0"/>
          </a:p>
          <a:p>
            <a:pPr>
              <a:buNone/>
            </a:pPr>
            <a:r>
              <a:rPr lang="en-US" sz="1400" dirty="0" smtClean="0"/>
              <a:t>The representation of data in rows and columns is helpful in simultaneous detailed comparison on the basis of several parameters.</a:t>
            </a:r>
          </a:p>
          <a:p>
            <a:pPr>
              <a:buNone/>
            </a:pPr>
            <a:r>
              <a:rPr lang="en-US" sz="1400" b="1" dirty="0" smtClean="0"/>
              <a:t>(4) To facilitate statistical analysis</a:t>
            </a:r>
            <a:endParaRPr lang="en-US" sz="1400" dirty="0" smtClean="0"/>
          </a:p>
          <a:p>
            <a:pPr>
              <a:buNone/>
            </a:pPr>
            <a:r>
              <a:rPr lang="en-US" sz="1400" dirty="0" smtClean="0"/>
              <a:t>Tables serve as the best source of organized data for statistical analysis.</a:t>
            </a:r>
          </a:p>
          <a:p>
            <a:pPr>
              <a:buNone/>
            </a:pPr>
            <a:r>
              <a:rPr lang="en-US" sz="1400" dirty="0" smtClean="0"/>
              <a:t>The task of computing average, dispersion, correlation, etc., becomes easier if data is presented in the form of a table.</a:t>
            </a:r>
          </a:p>
          <a:p>
            <a:pPr>
              <a:buNone/>
            </a:pPr>
            <a:r>
              <a:rPr lang="en-US" sz="1400" b="1" dirty="0" smtClean="0"/>
              <a:t>(5) To save space</a:t>
            </a:r>
            <a:endParaRPr lang="en-US" sz="1400" dirty="0" smtClean="0"/>
          </a:p>
          <a:p>
            <a:pPr>
              <a:buNone/>
            </a:pPr>
            <a:r>
              <a:rPr lang="en-US" sz="1400" dirty="0" smtClean="0"/>
              <a:t>A table presents facts in a better way than the textual form.</a:t>
            </a:r>
          </a:p>
          <a:p>
            <a:pPr>
              <a:buNone/>
            </a:pPr>
            <a:r>
              <a:rPr lang="en-US" sz="1400" dirty="0" smtClean="0"/>
              <a:t>It saves space without sacrificing the quality and quantity of data.</a:t>
            </a:r>
            <a:endParaRPr lang="en-US" sz="1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LECTURE PLAN MODULE-II</a:t>
            </a:r>
            <a:endParaRPr lang="en-US" b="1" u="sng" dirty="0"/>
          </a:p>
        </p:txBody>
      </p:sp>
      <p:graphicFrame>
        <p:nvGraphicFramePr>
          <p:cNvPr id="4" name="Content Placeholder 3"/>
          <p:cNvGraphicFramePr>
            <a:graphicFrameLocks noGrp="1"/>
          </p:cNvGraphicFramePr>
          <p:nvPr>
            <p:ph idx="1"/>
          </p:nvPr>
        </p:nvGraphicFramePr>
        <p:xfrm>
          <a:off x="0" y="1600200"/>
          <a:ext cx="9144000" cy="5257802"/>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406330">
                <a:tc>
                  <a:txBody>
                    <a:bodyPr/>
                    <a:lstStyle/>
                    <a:p>
                      <a:pPr algn="ctr"/>
                      <a:r>
                        <a:rPr lang="en-US" sz="1400" dirty="0" smtClean="0"/>
                        <a:t>S.NO</a:t>
                      </a:r>
                      <a:endParaRPr lang="en-US" sz="1400" dirty="0"/>
                    </a:p>
                  </a:txBody>
                  <a:tcPr/>
                </a:tc>
                <a:tc>
                  <a:txBody>
                    <a:bodyPr/>
                    <a:lstStyle/>
                    <a:p>
                      <a:pPr algn="ctr"/>
                      <a:r>
                        <a:rPr lang="en-US" sz="1400" dirty="0" smtClean="0"/>
                        <a:t>Module</a:t>
                      </a:r>
                      <a:endParaRPr lang="en-US" sz="1400" dirty="0"/>
                    </a:p>
                  </a:txBody>
                  <a:tcPr/>
                </a:tc>
                <a:tc>
                  <a:txBody>
                    <a:bodyPr/>
                    <a:lstStyle/>
                    <a:p>
                      <a:pPr algn="ctr"/>
                      <a:r>
                        <a:rPr lang="en-US" sz="1400" dirty="0" smtClean="0"/>
                        <a:t>Topics</a:t>
                      </a:r>
                      <a:endParaRPr lang="en-US" sz="1400" dirty="0"/>
                    </a:p>
                  </a:txBody>
                  <a:tcPr/>
                </a:tc>
                <a:tc>
                  <a:txBody>
                    <a:bodyPr/>
                    <a:lstStyle/>
                    <a:p>
                      <a:pPr algn="ctr"/>
                      <a:r>
                        <a:rPr lang="en-US" sz="1400" dirty="0" smtClean="0"/>
                        <a:t>Proposed Date</a:t>
                      </a:r>
                      <a:endParaRPr lang="en-US" sz="1400" dirty="0"/>
                    </a:p>
                  </a:txBody>
                  <a:tcPr/>
                </a:tc>
                <a:tc>
                  <a:txBody>
                    <a:bodyPr/>
                    <a:lstStyle/>
                    <a:p>
                      <a:pPr algn="ctr"/>
                      <a:r>
                        <a:rPr lang="en-US" sz="1400" dirty="0" smtClean="0"/>
                        <a:t>Page no.</a:t>
                      </a:r>
                      <a:endParaRPr lang="en-US" sz="1400" dirty="0"/>
                    </a:p>
                  </a:txBody>
                  <a:tcPr/>
                </a:tc>
              </a:tr>
              <a:tr h="537692">
                <a:tc>
                  <a:txBody>
                    <a:bodyPr/>
                    <a:lstStyle/>
                    <a:p>
                      <a:pPr marL="0" marR="0" algn="ctr">
                        <a:lnSpc>
                          <a:spcPct val="115000"/>
                        </a:lnSpc>
                        <a:spcBef>
                          <a:spcPts val="0"/>
                        </a:spcBef>
                        <a:spcAft>
                          <a:spcPts val="0"/>
                        </a:spcAft>
                      </a:pPr>
                      <a:r>
                        <a:rPr lang="en-US" sz="1400" dirty="0">
                          <a:latin typeface="Times New Roman"/>
                          <a:ea typeface="Calibri"/>
                          <a:cs typeface="Mangal"/>
                        </a:rPr>
                        <a:t>10</a:t>
                      </a:r>
                      <a:endParaRPr lang="en-US" sz="1400" dirty="0">
                        <a:latin typeface="Calibri"/>
                        <a:ea typeface="Calibri"/>
                        <a:cs typeface="Mangal"/>
                      </a:endParaRPr>
                    </a:p>
                  </a:txBody>
                  <a:tcPr marL="68580" marR="68580" marT="0" marB="0"/>
                </a:tc>
                <a:tc rowSpan="9">
                  <a:txBody>
                    <a:bodyPr/>
                    <a:lstStyle/>
                    <a:p>
                      <a:pPr marL="0" marR="0" algn="ctr">
                        <a:lnSpc>
                          <a:spcPct val="115000"/>
                        </a:lnSpc>
                        <a:spcBef>
                          <a:spcPts val="0"/>
                        </a:spcBef>
                        <a:spcAft>
                          <a:spcPts val="0"/>
                        </a:spcAft>
                      </a:pPr>
                      <a:endParaRPr lang="en-IN" sz="1400" dirty="0" smtClean="0">
                        <a:latin typeface="Times New Roman"/>
                        <a:ea typeface="Calibri"/>
                        <a:cs typeface="Mangal"/>
                      </a:endParaRPr>
                    </a:p>
                    <a:p>
                      <a:pPr marL="0" marR="0" algn="ctr">
                        <a:lnSpc>
                          <a:spcPct val="115000"/>
                        </a:lnSpc>
                        <a:spcBef>
                          <a:spcPts val="0"/>
                        </a:spcBef>
                        <a:spcAft>
                          <a:spcPts val="0"/>
                        </a:spcAft>
                      </a:pPr>
                      <a:endParaRPr lang="en-IN" sz="1400" dirty="0" smtClean="0">
                        <a:latin typeface="Times New Roman"/>
                        <a:ea typeface="Calibri"/>
                        <a:cs typeface="Mangal"/>
                      </a:endParaRPr>
                    </a:p>
                    <a:p>
                      <a:pPr marL="0" marR="0" algn="ctr">
                        <a:lnSpc>
                          <a:spcPct val="115000"/>
                        </a:lnSpc>
                        <a:spcBef>
                          <a:spcPts val="0"/>
                        </a:spcBef>
                        <a:spcAft>
                          <a:spcPts val="0"/>
                        </a:spcAft>
                      </a:pPr>
                      <a:endParaRPr lang="en-IN" sz="1400" dirty="0" smtClean="0">
                        <a:latin typeface="Times New Roman"/>
                        <a:ea typeface="Calibri"/>
                        <a:cs typeface="Mangal"/>
                      </a:endParaRPr>
                    </a:p>
                    <a:p>
                      <a:pPr marL="0" marR="0" algn="ctr">
                        <a:lnSpc>
                          <a:spcPct val="115000"/>
                        </a:lnSpc>
                        <a:spcBef>
                          <a:spcPts val="0"/>
                        </a:spcBef>
                        <a:spcAft>
                          <a:spcPts val="0"/>
                        </a:spcAft>
                      </a:pPr>
                      <a:endParaRPr lang="en-IN" sz="1400" dirty="0" smtClean="0">
                        <a:latin typeface="Times New Roman"/>
                        <a:ea typeface="Calibri"/>
                        <a:cs typeface="Mangal"/>
                      </a:endParaRPr>
                    </a:p>
                    <a:p>
                      <a:pPr marL="0" marR="0" algn="ctr">
                        <a:lnSpc>
                          <a:spcPct val="115000"/>
                        </a:lnSpc>
                        <a:spcBef>
                          <a:spcPts val="0"/>
                        </a:spcBef>
                        <a:spcAft>
                          <a:spcPts val="0"/>
                        </a:spcAft>
                      </a:pPr>
                      <a:endParaRPr lang="en-IN" sz="1400" dirty="0" smtClean="0">
                        <a:latin typeface="Times New Roman"/>
                        <a:ea typeface="Calibri"/>
                        <a:cs typeface="Mangal"/>
                      </a:endParaRPr>
                    </a:p>
                    <a:p>
                      <a:pPr marL="0" marR="0" algn="ctr">
                        <a:lnSpc>
                          <a:spcPct val="115000"/>
                        </a:lnSpc>
                        <a:spcBef>
                          <a:spcPts val="0"/>
                        </a:spcBef>
                        <a:spcAft>
                          <a:spcPts val="0"/>
                        </a:spcAft>
                      </a:pPr>
                      <a:endParaRPr lang="en-IN" sz="1400" dirty="0" smtClean="0">
                        <a:latin typeface="Times New Roman"/>
                        <a:ea typeface="Calibri"/>
                        <a:cs typeface="Mangal"/>
                      </a:endParaRPr>
                    </a:p>
                    <a:p>
                      <a:pPr marL="0" marR="0" algn="ctr">
                        <a:lnSpc>
                          <a:spcPct val="115000"/>
                        </a:lnSpc>
                        <a:spcBef>
                          <a:spcPts val="0"/>
                        </a:spcBef>
                        <a:spcAft>
                          <a:spcPts val="0"/>
                        </a:spcAft>
                      </a:pPr>
                      <a:endParaRPr lang="en-IN" sz="1400" dirty="0" smtClean="0">
                        <a:latin typeface="Times New Roman"/>
                        <a:ea typeface="Calibri"/>
                        <a:cs typeface="Mangal"/>
                      </a:endParaRPr>
                    </a:p>
                    <a:p>
                      <a:pPr marL="0" marR="0" algn="ctr">
                        <a:lnSpc>
                          <a:spcPct val="115000"/>
                        </a:lnSpc>
                        <a:spcBef>
                          <a:spcPts val="0"/>
                        </a:spcBef>
                        <a:spcAft>
                          <a:spcPts val="0"/>
                        </a:spcAft>
                      </a:pPr>
                      <a:endParaRPr lang="en-IN" sz="1400" dirty="0" smtClean="0">
                        <a:latin typeface="Times New Roman"/>
                        <a:ea typeface="Calibri"/>
                        <a:cs typeface="Mangal"/>
                      </a:endParaRPr>
                    </a:p>
                    <a:p>
                      <a:pPr marL="0" marR="0" algn="ctr">
                        <a:lnSpc>
                          <a:spcPct val="115000"/>
                        </a:lnSpc>
                        <a:spcBef>
                          <a:spcPts val="0"/>
                        </a:spcBef>
                        <a:spcAft>
                          <a:spcPts val="0"/>
                        </a:spcAft>
                      </a:pPr>
                      <a:endParaRPr lang="en-IN" sz="1400" dirty="0" smtClean="0">
                        <a:latin typeface="Times New Roman"/>
                        <a:ea typeface="Calibri"/>
                        <a:cs typeface="Mangal"/>
                      </a:endParaRPr>
                    </a:p>
                    <a:p>
                      <a:pPr marL="0" marR="0" algn="ctr">
                        <a:lnSpc>
                          <a:spcPct val="115000"/>
                        </a:lnSpc>
                        <a:spcBef>
                          <a:spcPts val="0"/>
                        </a:spcBef>
                        <a:spcAft>
                          <a:spcPts val="0"/>
                        </a:spcAft>
                      </a:pPr>
                      <a:endParaRPr lang="en-US" sz="1400" dirty="0">
                        <a:latin typeface="Calibri"/>
                        <a:ea typeface="Calibri"/>
                        <a:cs typeface="Mangal"/>
                      </a:endParaRPr>
                    </a:p>
                    <a:p>
                      <a:pPr marL="0" marR="0" algn="ctr">
                        <a:lnSpc>
                          <a:spcPct val="115000"/>
                        </a:lnSpc>
                        <a:spcBef>
                          <a:spcPts val="0"/>
                        </a:spcBef>
                        <a:spcAft>
                          <a:spcPts val="0"/>
                        </a:spcAft>
                      </a:pPr>
                      <a:r>
                        <a:rPr lang="en-IN" sz="1400" dirty="0">
                          <a:latin typeface="Times New Roman"/>
                          <a:ea typeface="Calibri"/>
                          <a:cs typeface="Mangal"/>
                        </a:rPr>
                        <a:t>II</a:t>
                      </a:r>
                      <a:endParaRPr lang="en-US" sz="1400" dirty="0">
                        <a:latin typeface="Calibri"/>
                        <a:ea typeface="Calibri"/>
                        <a:cs typeface="Mangal"/>
                      </a:endParaRPr>
                    </a:p>
                  </a:txBody>
                  <a:tcPr marL="68580" marR="68580" marT="0" marB="0"/>
                </a:tc>
                <a:tc>
                  <a:txBody>
                    <a:bodyPr/>
                    <a:lstStyle/>
                    <a:p>
                      <a:pPr marL="0" marR="0" algn="ctr">
                        <a:lnSpc>
                          <a:spcPct val="115000"/>
                        </a:lnSpc>
                        <a:spcBef>
                          <a:spcPts val="240"/>
                        </a:spcBef>
                        <a:spcAft>
                          <a:spcPts val="240"/>
                        </a:spcAft>
                        <a:tabLst>
                          <a:tab pos="800100" algn="l"/>
                        </a:tabLst>
                      </a:pPr>
                      <a:r>
                        <a:rPr lang="en-IN" sz="1400" dirty="0">
                          <a:latin typeface="Times New Roman"/>
                          <a:ea typeface="Calibri"/>
                          <a:cs typeface="Mangal"/>
                        </a:rPr>
                        <a:t>Measures of Central Tendency</a:t>
                      </a:r>
                      <a:endParaRPr lang="en-US" sz="14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21th July 2022</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smtClean="0">
                          <a:latin typeface="Times New Roman"/>
                          <a:ea typeface="Calibri"/>
                          <a:cs typeface="Mangal"/>
                        </a:rPr>
                        <a:t>12</a:t>
                      </a:r>
                      <a:endParaRPr lang="en-IN" sz="1400" dirty="0">
                        <a:latin typeface="Times New Roman"/>
                        <a:ea typeface="Calibri"/>
                        <a:cs typeface="Mangal"/>
                      </a:endParaRPr>
                    </a:p>
                  </a:txBody>
                  <a:tcPr marL="68580" marR="68580" marT="0" marB="0"/>
                </a:tc>
              </a:tr>
              <a:tr h="537692">
                <a:tc>
                  <a:txBody>
                    <a:bodyPr/>
                    <a:lstStyle/>
                    <a:p>
                      <a:pPr marL="0" marR="0" algn="ctr">
                        <a:lnSpc>
                          <a:spcPct val="115000"/>
                        </a:lnSpc>
                        <a:spcBef>
                          <a:spcPts val="0"/>
                        </a:spcBef>
                        <a:spcAft>
                          <a:spcPts val="0"/>
                        </a:spcAft>
                      </a:pPr>
                      <a:r>
                        <a:rPr lang="en-US" sz="1400">
                          <a:latin typeface="Times New Roman"/>
                          <a:ea typeface="Calibri"/>
                          <a:cs typeface="Mangal"/>
                        </a:rPr>
                        <a:t>11</a:t>
                      </a:r>
                      <a:endParaRPr lang="en-US" sz="1400">
                        <a:latin typeface="Calibri"/>
                        <a:ea typeface="Calibri"/>
                        <a:cs typeface="Mangal"/>
                      </a:endParaRPr>
                    </a:p>
                  </a:txBody>
                  <a:tcPr marL="68580" marR="68580" marT="0" marB="0"/>
                </a:tc>
                <a:tc vMerge="1">
                  <a:txBody>
                    <a:bodyPr/>
                    <a:lstStyle/>
                    <a:p>
                      <a:pPr marL="0" marR="0" algn="ctr">
                        <a:lnSpc>
                          <a:spcPct val="115000"/>
                        </a:lnSpc>
                        <a:spcBef>
                          <a:spcPts val="0"/>
                        </a:spcBef>
                        <a:spcAft>
                          <a:spcPts val="0"/>
                        </a:spcAft>
                      </a:pPr>
                      <a:endParaRPr lang="en-US" sz="1400">
                        <a:latin typeface="Calibri"/>
                        <a:ea typeface="Calibri"/>
                        <a:cs typeface="Mangal"/>
                      </a:endParaRPr>
                    </a:p>
                  </a:txBody>
                  <a:tcPr marL="68580" marR="68580" marT="0" marB="0"/>
                </a:tc>
                <a:tc>
                  <a:txBody>
                    <a:bodyPr/>
                    <a:lstStyle/>
                    <a:p>
                      <a:pPr marL="0" marR="0" algn="ctr">
                        <a:lnSpc>
                          <a:spcPct val="115000"/>
                        </a:lnSpc>
                        <a:spcBef>
                          <a:spcPts val="240"/>
                        </a:spcBef>
                        <a:spcAft>
                          <a:spcPts val="240"/>
                        </a:spcAft>
                        <a:tabLst>
                          <a:tab pos="800100" algn="l"/>
                        </a:tabLst>
                      </a:pPr>
                      <a:r>
                        <a:rPr lang="en-IN" sz="1400" dirty="0">
                          <a:latin typeface="Times New Roman"/>
                          <a:ea typeface="Calibri"/>
                          <a:cs typeface="Mangal"/>
                        </a:rPr>
                        <a:t>Introduction – Types of averages</a:t>
                      </a:r>
                      <a:endParaRPr lang="en-US" sz="14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22</a:t>
                      </a:r>
                      <a:r>
                        <a:rPr lang="en-IN" sz="1400" baseline="30000">
                          <a:latin typeface="Times New Roman"/>
                          <a:ea typeface="Calibri"/>
                          <a:cs typeface="Mangal"/>
                        </a:rPr>
                        <a:t>nd</a:t>
                      </a:r>
                      <a:r>
                        <a:rPr lang="en-IN" sz="1400">
                          <a:latin typeface="Times New Roman"/>
                          <a:ea typeface="Calibri"/>
                          <a:cs typeface="Mangal"/>
                        </a:rPr>
                        <a:t> July 2022</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smtClean="0">
                          <a:latin typeface="Times New Roman"/>
                          <a:ea typeface="Calibri"/>
                          <a:cs typeface="Mangal"/>
                        </a:rPr>
                        <a:t>13</a:t>
                      </a:r>
                      <a:endParaRPr lang="en-IN" sz="1400" dirty="0">
                        <a:latin typeface="Times New Roman"/>
                        <a:ea typeface="Calibri"/>
                        <a:cs typeface="Mangal"/>
                      </a:endParaRPr>
                    </a:p>
                  </a:txBody>
                  <a:tcPr marL="68580" marR="68580" marT="0" marB="0"/>
                </a:tc>
              </a:tr>
              <a:tr h="806538">
                <a:tc>
                  <a:txBody>
                    <a:bodyPr/>
                    <a:lstStyle/>
                    <a:p>
                      <a:pPr marL="0" marR="0" algn="ctr">
                        <a:lnSpc>
                          <a:spcPct val="115000"/>
                        </a:lnSpc>
                        <a:spcBef>
                          <a:spcPts val="0"/>
                        </a:spcBef>
                        <a:spcAft>
                          <a:spcPts val="0"/>
                        </a:spcAft>
                      </a:pPr>
                      <a:r>
                        <a:rPr lang="en-US" sz="1400">
                          <a:latin typeface="Times New Roman"/>
                          <a:ea typeface="Calibri"/>
                          <a:cs typeface="Mangal"/>
                        </a:rPr>
                        <a:t>12</a:t>
                      </a:r>
                      <a:endParaRPr lang="en-US" sz="1400">
                        <a:latin typeface="Calibri"/>
                        <a:ea typeface="Calibri"/>
                        <a:cs typeface="Mangal"/>
                      </a:endParaRPr>
                    </a:p>
                  </a:txBody>
                  <a:tcPr marL="68580" marR="68580" marT="0" marB="0"/>
                </a:tc>
                <a:tc vMerge="1">
                  <a:txBody>
                    <a:bodyPr/>
                    <a:lstStyle/>
                    <a:p>
                      <a:pPr marL="0" marR="0" algn="ctr">
                        <a:lnSpc>
                          <a:spcPct val="115000"/>
                        </a:lnSpc>
                        <a:spcBef>
                          <a:spcPts val="0"/>
                        </a:spcBef>
                        <a:spcAft>
                          <a:spcPts val="0"/>
                        </a:spcAft>
                      </a:pPr>
                      <a:endParaRPr lang="en-US" sz="1400">
                        <a:latin typeface="Calibri"/>
                        <a:ea typeface="Calibri"/>
                        <a:cs typeface="Mangal"/>
                      </a:endParaRPr>
                    </a:p>
                  </a:txBody>
                  <a:tcPr marL="68580" marR="68580" marT="0" marB="0"/>
                </a:tc>
                <a:tc>
                  <a:txBody>
                    <a:bodyPr/>
                    <a:lstStyle/>
                    <a:p>
                      <a:pPr marL="0" marR="0" algn="ctr">
                        <a:lnSpc>
                          <a:spcPct val="115000"/>
                        </a:lnSpc>
                        <a:spcBef>
                          <a:spcPts val="240"/>
                        </a:spcBef>
                        <a:spcAft>
                          <a:spcPts val="240"/>
                        </a:spcAft>
                        <a:tabLst>
                          <a:tab pos="800100" algn="l"/>
                        </a:tabLst>
                      </a:pPr>
                      <a:r>
                        <a:rPr lang="en-IN" sz="1400" dirty="0">
                          <a:latin typeface="Times New Roman"/>
                          <a:ea typeface="Calibri"/>
                          <a:cs typeface="Mangal"/>
                        </a:rPr>
                        <a:t>Arithmetic Mean (Simple and Weighted)</a:t>
                      </a:r>
                      <a:endParaRPr lang="en-US" sz="14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a:latin typeface="Times New Roman"/>
                          <a:ea typeface="Calibri"/>
                          <a:cs typeface="Mangal"/>
                        </a:rPr>
                        <a:t>23</a:t>
                      </a:r>
                      <a:r>
                        <a:rPr lang="en-IN" sz="1400" baseline="30000" dirty="0">
                          <a:latin typeface="Times New Roman"/>
                          <a:ea typeface="Calibri"/>
                          <a:cs typeface="Mangal"/>
                        </a:rPr>
                        <a:t>th</a:t>
                      </a:r>
                      <a:r>
                        <a:rPr lang="en-IN" sz="1400" dirty="0">
                          <a:latin typeface="Times New Roman"/>
                          <a:ea typeface="Calibri"/>
                          <a:cs typeface="Mangal"/>
                        </a:rPr>
                        <a:t> July 2022</a:t>
                      </a:r>
                      <a:endParaRPr lang="en-US" sz="14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smtClean="0">
                          <a:latin typeface="Times New Roman"/>
                          <a:ea typeface="Calibri"/>
                          <a:cs typeface="Mangal"/>
                        </a:rPr>
                        <a:t>14</a:t>
                      </a:r>
                      <a:endParaRPr lang="en-IN" sz="1400" dirty="0">
                        <a:latin typeface="Times New Roman"/>
                        <a:ea typeface="Calibri"/>
                        <a:cs typeface="Mangal"/>
                      </a:endParaRPr>
                    </a:p>
                  </a:txBody>
                  <a:tcPr marL="68580" marR="68580" marT="0" marB="0"/>
                </a:tc>
              </a:tr>
              <a:tr h="406330">
                <a:tc>
                  <a:txBody>
                    <a:bodyPr/>
                    <a:lstStyle/>
                    <a:p>
                      <a:pPr marL="0" marR="0" algn="ctr">
                        <a:lnSpc>
                          <a:spcPct val="115000"/>
                        </a:lnSpc>
                        <a:spcBef>
                          <a:spcPts val="0"/>
                        </a:spcBef>
                        <a:spcAft>
                          <a:spcPts val="0"/>
                        </a:spcAft>
                      </a:pPr>
                      <a:r>
                        <a:rPr lang="en-US" sz="1400">
                          <a:latin typeface="Times New Roman"/>
                          <a:ea typeface="Calibri"/>
                          <a:cs typeface="Mangal"/>
                        </a:rPr>
                        <a:t>13</a:t>
                      </a:r>
                      <a:endParaRPr lang="en-US" sz="1400">
                        <a:latin typeface="Calibri"/>
                        <a:ea typeface="Calibri"/>
                        <a:cs typeface="Mangal"/>
                      </a:endParaRPr>
                    </a:p>
                  </a:txBody>
                  <a:tcPr marL="68580" marR="68580" marT="0" marB="0"/>
                </a:tc>
                <a:tc vMerge="1">
                  <a:txBody>
                    <a:bodyPr/>
                    <a:lstStyle/>
                    <a:p>
                      <a:pPr marL="0" marR="0" algn="ctr">
                        <a:lnSpc>
                          <a:spcPct val="115000"/>
                        </a:lnSpc>
                        <a:spcBef>
                          <a:spcPts val="0"/>
                        </a:spcBef>
                        <a:spcAft>
                          <a:spcPts val="0"/>
                        </a:spcAft>
                      </a:pP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a:latin typeface="Times New Roman"/>
                          <a:ea typeface="Calibri"/>
                          <a:cs typeface="Mangal"/>
                        </a:rPr>
                        <a:t>Median</a:t>
                      </a:r>
                      <a:endParaRPr lang="en-US" sz="14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26</a:t>
                      </a:r>
                      <a:r>
                        <a:rPr lang="en-IN" sz="1400" baseline="30000">
                          <a:latin typeface="Times New Roman"/>
                          <a:ea typeface="Calibri"/>
                          <a:cs typeface="Mangal"/>
                        </a:rPr>
                        <a:t>th</a:t>
                      </a:r>
                      <a:r>
                        <a:rPr lang="en-IN" sz="1400">
                          <a:latin typeface="Times New Roman"/>
                          <a:ea typeface="Calibri"/>
                          <a:cs typeface="Mangal"/>
                        </a:rPr>
                        <a:t> July 2022</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smtClean="0">
                          <a:latin typeface="Times New Roman"/>
                          <a:ea typeface="Calibri"/>
                          <a:cs typeface="Mangal"/>
                        </a:rPr>
                        <a:t>15</a:t>
                      </a:r>
                      <a:endParaRPr lang="en-IN" sz="1400" dirty="0">
                        <a:latin typeface="Times New Roman"/>
                        <a:ea typeface="Calibri"/>
                        <a:cs typeface="Mangal"/>
                      </a:endParaRPr>
                    </a:p>
                  </a:txBody>
                  <a:tcPr marL="68580" marR="68580" marT="0" marB="0"/>
                </a:tc>
              </a:tr>
              <a:tr h="406330">
                <a:tc>
                  <a:txBody>
                    <a:bodyPr/>
                    <a:lstStyle/>
                    <a:p>
                      <a:pPr marL="0" marR="0" algn="ctr">
                        <a:lnSpc>
                          <a:spcPct val="115000"/>
                        </a:lnSpc>
                        <a:spcBef>
                          <a:spcPts val="0"/>
                        </a:spcBef>
                        <a:spcAft>
                          <a:spcPts val="0"/>
                        </a:spcAft>
                      </a:pPr>
                      <a:r>
                        <a:rPr lang="en-US" sz="1400">
                          <a:latin typeface="Times New Roman"/>
                          <a:ea typeface="Calibri"/>
                          <a:cs typeface="Mangal"/>
                        </a:rPr>
                        <a:t>14</a:t>
                      </a:r>
                      <a:endParaRPr lang="en-US" sz="1400">
                        <a:latin typeface="Calibri"/>
                        <a:ea typeface="Calibri"/>
                        <a:cs typeface="Mangal"/>
                      </a:endParaRPr>
                    </a:p>
                  </a:txBody>
                  <a:tcPr marL="68580" marR="68580" marT="0" marB="0"/>
                </a:tc>
                <a:tc vMerge="1">
                  <a:txBody>
                    <a:bodyPr/>
                    <a:lstStyle/>
                    <a:p>
                      <a:pPr marL="0" marR="0" algn="ctr">
                        <a:lnSpc>
                          <a:spcPct val="115000"/>
                        </a:lnSpc>
                        <a:spcBef>
                          <a:spcPts val="0"/>
                        </a:spcBef>
                        <a:spcAft>
                          <a:spcPts val="0"/>
                        </a:spcAft>
                      </a:pP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a:latin typeface="Times New Roman"/>
                          <a:ea typeface="Calibri"/>
                          <a:cs typeface="Mangal"/>
                        </a:rPr>
                        <a:t>Mode</a:t>
                      </a:r>
                      <a:endParaRPr lang="en-US" sz="14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27</a:t>
                      </a:r>
                      <a:r>
                        <a:rPr lang="en-IN" sz="1400" baseline="30000">
                          <a:latin typeface="Times New Roman"/>
                          <a:ea typeface="Calibri"/>
                          <a:cs typeface="Mangal"/>
                        </a:rPr>
                        <a:t>th</a:t>
                      </a:r>
                      <a:r>
                        <a:rPr lang="en-IN" sz="1400">
                          <a:latin typeface="Times New Roman"/>
                          <a:ea typeface="Calibri"/>
                          <a:cs typeface="Mangal"/>
                        </a:rPr>
                        <a:t> July 2022</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smtClean="0">
                          <a:latin typeface="Times New Roman"/>
                          <a:ea typeface="Calibri"/>
                          <a:cs typeface="Mangal"/>
                        </a:rPr>
                        <a:t>16</a:t>
                      </a:r>
                      <a:endParaRPr lang="en-IN" sz="1400" dirty="0">
                        <a:latin typeface="Times New Roman"/>
                        <a:ea typeface="Calibri"/>
                        <a:cs typeface="Mangal"/>
                      </a:endParaRPr>
                    </a:p>
                  </a:txBody>
                  <a:tcPr marL="68580" marR="68580" marT="0" marB="0"/>
                </a:tc>
              </a:tr>
              <a:tr h="537692">
                <a:tc>
                  <a:txBody>
                    <a:bodyPr/>
                    <a:lstStyle/>
                    <a:p>
                      <a:pPr marL="0" marR="0" algn="ctr">
                        <a:lnSpc>
                          <a:spcPct val="115000"/>
                        </a:lnSpc>
                        <a:spcBef>
                          <a:spcPts val="0"/>
                        </a:spcBef>
                        <a:spcAft>
                          <a:spcPts val="0"/>
                        </a:spcAft>
                      </a:pPr>
                      <a:r>
                        <a:rPr lang="en-US" sz="1400">
                          <a:latin typeface="Times New Roman"/>
                          <a:ea typeface="Calibri"/>
                          <a:cs typeface="Mangal"/>
                        </a:rPr>
                        <a:t>15</a:t>
                      </a:r>
                      <a:endParaRPr lang="en-US" sz="1400">
                        <a:latin typeface="Calibri"/>
                        <a:ea typeface="Calibri"/>
                        <a:cs typeface="Mangal"/>
                      </a:endParaRPr>
                    </a:p>
                  </a:txBody>
                  <a:tcPr marL="68580" marR="68580" marT="0" marB="0"/>
                </a:tc>
                <a:tc vMerge="1">
                  <a:txBody>
                    <a:bodyPr/>
                    <a:lstStyle/>
                    <a:p>
                      <a:pPr marL="0" marR="0" algn="ctr">
                        <a:lnSpc>
                          <a:spcPct val="115000"/>
                        </a:lnSpc>
                        <a:spcBef>
                          <a:spcPts val="0"/>
                        </a:spcBef>
                        <a:spcAft>
                          <a:spcPts val="0"/>
                        </a:spcAft>
                      </a:pP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Graphic location of Median</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28</a:t>
                      </a:r>
                      <a:r>
                        <a:rPr lang="en-IN" sz="1400" baseline="30000">
                          <a:latin typeface="Times New Roman"/>
                          <a:ea typeface="Calibri"/>
                          <a:cs typeface="Mangal"/>
                        </a:rPr>
                        <a:t>th</a:t>
                      </a:r>
                      <a:r>
                        <a:rPr lang="en-IN" sz="1400">
                          <a:latin typeface="Times New Roman"/>
                          <a:ea typeface="Calibri"/>
                          <a:cs typeface="Mangal"/>
                        </a:rPr>
                        <a:t> July 2022</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smtClean="0">
                          <a:latin typeface="Times New Roman"/>
                          <a:ea typeface="Calibri"/>
                          <a:cs typeface="Mangal"/>
                        </a:rPr>
                        <a:t>17</a:t>
                      </a:r>
                      <a:endParaRPr lang="en-IN" sz="1400" dirty="0">
                        <a:latin typeface="Times New Roman"/>
                        <a:ea typeface="Calibri"/>
                        <a:cs typeface="Mangal"/>
                      </a:endParaRPr>
                    </a:p>
                  </a:txBody>
                  <a:tcPr marL="68580" marR="68580" marT="0" marB="0"/>
                </a:tc>
              </a:tr>
              <a:tr h="806538">
                <a:tc>
                  <a:txBody>
                    <a:bodyPr/>
                    <a:lstStyle/>
                    <a:p>
                      <a:pPr marL="0" marR="0" algn="ctr">
                        <a:lnSpc>
                          <a:spcPct val="115000"/>
                        </a:lnSpc>
                        <a:spcBef>
                          <a:spcPts val="0"/>
                        </a:spcBef>
                        <a:spcAft>
                          <a:spcPts val="0"/>
                        </a:spcAft>
                      </a:pPr>
                      <a:r>
                        <a:rPr lang="en-US" sz="1400">
                          <a:latin typeface="Times New Roman"/>
                          <a:ea typeface="Calibri"/>
                          <a:cs typeface="Mangal"/>
                        </a:rPr>
                        <a:t>16</a:t>
                      </a:r>
                      <a:endParaRPr lang="en-US" sz="1400">
                        <a:latin typeface="Calibri"/>
                        <a:ea typeface="Calibri"/>
                        <a:cs typeface="Mangal"/>
                      </a:endParaRPr>
                    </a:p>
                  </a:txBody>
                  <a:tcPr marL="68580" marR="68580" marT="0" marB="0"/>
                </a:tc>
                <a:tc vMerge="1">
                  <a:txBody>
                    <a:bodyPr/>
                    <a:lstStyle/>
                    <a:p>
                      <a:pPr marL="0" marR="0" algn="ctr">
                        <a:lnSpc>
                          <a:spcPct val="115000"/>
                        </a:lnSpc>
                        <a:spcBef>
                          <a:spcPts val="0"/>
                        </a:spcBef>
                        <a:spcAft>
                          <a:spcPts val="0"/>
                        </a:spcAft>
                      </a:pP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a:latin typeface="Times New Roman"/>
                          <a:ea typeface="Calibri"/>
                          <a:cs typeface="Mangal"/>
                        </a:rPr>
                        <a:t>Mode through give Curves and Histogram</a:t>
                      </a:r>
                      <a:endParaRPr lang="en-US" sz="14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29</a:t>
                      </a:r>
                      <a:r>
                        <a:rPr lang="en-IN" sz="1400" baseline="30000">
                          <a:latin typeface="Times New Roman"/>
                          <a:ea typeface="Calibri"/>
                          <a:cs typeface="Mangal"/>
                        </a:rPr>
                        <a:t>th</a:t>
                      </a:r>
                      <a:r>
                        <a:rPr lang="en-IN" sz="1400">
                          <a:latin typeface="Times New Roman"/>
                          <a:ea typeface="Calibri"/>
                          <a:cs typeface="Mangal"/>
                        </a:rPr>
                        <a:t> July 2022</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smtClean="0">
                          <a:latin typeface="Times New Roman"/>
                          <a:ea typeface="Calibri"/>
                          <a:cs typeface="Mangal"/>
                        </a:rPr>
                        <a:t>18</a:t>
                      </a:r>
                      <a:endParaRPr lang="en-IN" sz="1400" dirty="0">
                        <a:latin typeface="Times New Roman"/>
                        <a:ea typeface="Calibri"/>
                        <a:cs typeface="Mangal"/>
                      </a:endParaRPr>
                    </a:p>
                  </a:txBody>
                  <a:tcPr marL="68580" marR="68580" marT="0" marB="0"/>
                </a:tc>
              </a:tr>
              <a:tr h="406330">
                <a:tc>
                  <a:txBody>
                    <a:bodyPr/>
                    <a:lstStyle/>
                    <a:p>
                      <a:pPr marL="0" marR="0" algn="ctr">
                        <a:lnSpc>
                          <a:spcPct val="115000"/>
                        </a:lnSpc>
                        <a:spcBef>
                          <a:spcPts val="0"/>
                        </a:spcBef>
                        <a:spcAft>
                          <a:spcPts val="0"/>
                        </a:spcAft>
                      </a:pPr>
                      <a:r>
                        <a:rPr lang="en-US" sz="1400">
                          <a:latin typeface="Times New Roman"/>
                          <a:ea typeface="Calibri"/>
                          <a:cs typeface="Mangal"/>
                        </a:rPr>
                        <a:t>17</a:t>
                      </a:r>
                      <a:endParaRPr lang="en-US" sz="1400">
                        <a:latin typeface="Calibri"/>
                        <a:ea typeface="Calibri"/>
                        <a:cs typeface="Mangal"/>
                      </a:endParaRPr>
                    </a:p>
                  </a:txBody>
                  <a:tcPr marL="68580" marR="68580" marT="0" marB="0"/>
                </a:tc>
                <a:tc vMerge="1">
                  <a:txBody>
                    <a:bodyPr/>
                    <a:lstStyle/>
                    <a:p>
                      <a:pPr marL="0" marR="0" algn="ctr">
                        <a:lnSpc>
                          <a:spcPct val="115000"/>
                        </a:lnSpc>
                        <a:spcBef>
                          <a:spcPts val="0"/>
                        </a:spcBef>
                        <a:spcAft>
                          <a:spcPts val="0"/>
                        </a:spcAft>
                      </a:pP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Practical</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30</a:t>
                      </a:r>
                      <a:r>
                        <a:rPr lang="en-IN" sz="1400" baseline="30000">
                          <a:latin typeface="Times New Roman"/>
                          <a:ea typeface="Calibri"/>
                          <a:cs typeface="Mangal"/>
                        </a:rPr>
                        <a:t>th</a:t>
                      </a:r>
                      <a:r>
                        <a:rPr lang="en-IN" sz="1400">
                          <a:latin typeface="Times New Roman"/>
                          <a:ea typeface="Calibri"/>
                          <a:cs typeface="Mangal"/>
                        </a:rPr>
                        <a:t> July 2022</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400">
                        <a:latin typeface="Times New Roman"/>
                        <a:ea typeface="Calibri"/>
                        <a:cs typeface="Mangal"/>
                      </a:endParaRPr>
                    </a:p>
                  </a:txBody>
                  <a:tcPr marL="68580" marR="68580" marT="0" marB="0"/>
                </a:tc>
              </a:tr>
              <a:tr h="406330">
                <a:tc>
                  <a:txBody>
                    <a:bodyPr/>
                    <a:lstStyle/>
                    <a:p>
                      <a:pPr marL="0" marR="0" algn="ctr">
                        <a:lnSpc>
                          <a:spcPct val="115000"/>
                        </a:lnSpc>
                        <a:spcBef>
                          <a:spcPts val="0"/>
                        </a:spcBef>
                        <a:spcAft>
                          <a:spcPts val="0"/>
                        </a:spcAft>
                      </a:pPr>
                      <a:r>
                        <a:rPr lang="en-US" sz="1400">
                          <a:latin typeface="Times New Roman"/>
                          <a:ea typeface="Calibri"/>
                          <a:cs typeface="Mangal"/>
                        </a:rPr>
                        <a:t>18</a:t>
                      </a:r>
                      <a:endParaRPr lang="en-US" sz="1400">
                        <a:latin typeface="Calibri"/>
                        <a:ea typeface="Calibri"/>
                        <a:cs typeface="Mangal"/>
                      </a:endParaRPr>
                    </a:p>
                  </a:txBody>
                  <a:tcPr marL="68580" marR="68580" marT="0" marB="0"/>
                </a:tc>
                <a:tc vMerge="1">
                  <a:txBody>
                    <a:bodyPr/>
                    <a:lstStyle/>
                    <a:p>
                      <a:pPr marL="0" marR="0" algn="ctr">
                        <a:lnSpc>
                          <a:spcPct val="115000"/>
                        </a:lnSpc>
                        <a:spcBef>
                          <a:spcPts val="0"/>
                        </a:spcBef>
                        <a:spcAft>
                          <a:spcPts val="0"/>
                        </a:spcAft>
                      </a:pPr>
                      <a:endParaRPr lang="en-US" sz="14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Practical</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2</a:t>
                      </a:r>
                      <a:r>
                        <a:rPr lang="en-IN" sz="1400" baseline="30000">
                          <a:latin typeface="Times New Roman"/>
                          <a:ea typeface="Calibri"/>
                          <a:cs typeface="Mangal"/>
                        </a:rPr>
                        <a:t>nd</a:t>
                      </a:r>
                      <a:r>
                        <a:rPr lang="en-IN" sz="1400">
                          <a:latin typeface="Times New Roman"/>
                          <a:ea typeface="Calibri"/>
                          <a:cs typeface="Mangal"/>
                        </a:rPr>
                        <a:t> Aug 2022</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400" dirty="0">
                        <a:latin typeface="Times New Roman"/>
                        <a:ea typeface="Calibri"/>
                        <a:cs typeface="Mangal"/>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u="sng" dirty="0" smtClean="0">
                <a:latin typeface="Times New Roman"/>
                <a:ea typeface="Calibri"/>
                <a:cs typeface="Mangal"/>
              </a:rPr>
              <a:t>Measures of Central Tendency</a:t>
            </a:r>
            <a:endParaRPr lang="en-US" b="1" u="sng" dirty="0"/>
          </a:p>
        </p:txBody>
      </p:sp>
      <p:sp>
        <p:nvSpPr>
          <p:cNvPr id="3" name="Content Placeholder 2"/>
          <p:cNvSpPr>
            <a:spLocks noGrp="1"/>
          </p:cNvSpPr>
          <p:nvPr>
            <p:ph idx="1"/>
          </p:nvPr>
        </p:nvSpPr>
        <p:spPr>
          <a:xfrm>
            <a:off x="0" y="1600200"/>
            <a:ext cx="9144000" cy="4525963"/>
          </a:xfrm>
        </p:spPr>
        <p:txBody>
          <a:bodyPr>
            <a:normAutofit fontScale="85000" lnSpcReduction="10000"/>
          </a:bodyPr>
          <a:lstStyle/>
          <a:p>
            <a:pPr>
              <a:buNone/>
            </a:pPr>
            <a:r>
              <a:rPr lang="en-US" dirty="0" smtClean="0"/>
              <a:t>A measure of central tendency (also referred to as measures of centre or central location) is a summary measure that attempts to describe a whole set of data with a single value that represents the middle or centre of its distribution.</a:t>
            </a:r>
          </a:p>
          <a:p>
            <a:pPr>
              <a:buNone/>
            </a:pPr>
            <a:r>
              <a:rPr lang="en-US" dirty="0" smtClean="0"/>
              <a:t>There are three main measures of central tendency:</a:t>
            </a:r>
          </a:p>
          <a:p>
            <a:pPr>
              <a:buNone/>
            </a:pPr>
            <a:r>
              <a:rPr lang="en-US" dirty="0" smtClean="0"/>
              <a:t> the mode, </a:t>
            </a:r>
          </a:p>
          <a:p>
            <a:pPr>
              <a:buNone/>
            </a:pPr>
            <a:r>
              <a:rPr lang="en-US" dirty="0" smtClean="0"/>
              <a:t>the median and </a:t>
            </a:r>
          </a:p>
          <a:p>
            <a:pPr>
              <a:buNone/>
            </a:pPr>
            <a:r>
              <a:rPr lang="en-US" dirty="0" smtClean="0"/>
              <a:t>the mean. </a:t>
            </a:r>
          </a:p>
          <a:p>
            <a:pPr>
              <a:buNone/>
            </a:pPr>
            <a:r>
              <a:rPr lang="en-US" dirty="0" smtClean="0"/>
              <a:t>Each of these measures describes a different indication of the typical or central value in the distribution.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u="sng" dirty="0" smtClean="0">
                <a:latin typeface="Times New Roman"/>
                <a:ea typeface="Calibri"/>
                <a:cs typeface="Mangal"/>
              </a:rPr>
              <a:t>Introduction – Types of averages</a:t>
            </a:r>
            <a:endParaRPr lang="en-US" b="1" u="sng" dirty="0"/>
          </a:p>
        </p:txBody>
      </p:sp>
      <p:sp>
        <p:nvSpPr>
          <p:cNvPr id="3" name="Content Placeholder 2"/>
          <p:cNvSpPr>
            <a:spLocks noGrp="1"/>
          </p:cNvSpPr>
          <p:nvPr>
            <p:ph idx="1"/>
          </p:nvPr>
        </p:nvSpPr>
        <p:spPr>
          <a:xfrm>
            <a:off x="0" y="1600200"/>
            <a:ext cx="9144000" cy="4876800"/>
          </a:xfrm>
        </p:spPr>
        <p:txBody>
          <a:bodyPr>
            <a:normAutofit fontScale="40000" lnSpcReduction="20000"/>
          </a:bodyPr>
          <a:lstStyle/>
          <a:p>
            <a:pPr>
              <a:buNone/>
            </a:pPr>
            <a:r>
              <a:rPr lang="en-US" dirty="0" smtClean="0"/>
              <a:t>The most common types of averages are the mean, median, and mode.</a:t>
            </a:r>
          </a:p>
          <a:p>
            <a:pPr>
              <a:buNone/>
            </a:pPr>
            <a:r>
              <a:rPr lang="en-US" b="1" dirty="0" smtClean="0"/>
              <a:t>Mean- </a:t>
            </a:r>
            <a:r>
              <a:rPr lang="en-US" dirty="0" smtClean="0"/>
              <a:t>The mean is found by adding all the numbers in a list and then divide by how many numbers there are.</a:t>
            </a:r>
          </a:p>
          <a:p>
            <a:pPr>
              <a:buNone/>
            </a:pPr>
            <a:r>
              <a:rPr lang="en-US" dirty="0" smtClean="0"/>
              <a:t>Let x</a:t>
            </a:r>
            <a:r>
              <a:rPr lang="en-US" baseline="-25000" dirty="0" smtClean="0"/>
              <a:t>1</a:t>
            </a:r>
            <a:r>
              <a:rPr lang="en-US" dirty="0" smtClean="0"/>
              <a:t>, x</a:t>
            </a:r>
            <a:r>
              <a:rPr lang="en-US" baseline="-25000" dirty="0" smtClean="0"/>
              <a:t>2</a:t>
            </a:r>
            <a:r>
              <a:rPr lang="en-US" dirty="0" smtClean="0"/>
              <a:t>, ... , </a:t>
            </a:r>
            <a:r>
              <a:rPr lang="en-US" dirty="0" err="1" smtClean="0"/>
              <a:t>x</a:t>
            </a:r>
            <a:r>
              <a:rPr lang="en-US" baseline="-25000" dirty="0" err="1" smtClean="0"/>
              <a:t>n</a:t>
            </a:r>
            <a:r>
              <a:rPr lang="en-US" dirty="0" smtClean="0"/>
              <a:t> be a list.</a:t>
            </a:r>
          </a:p>
          <a:p>
            <a:pPr>
              <a:buNone/>
            </a:pPr>
            <a:r>
              <a:rPr lang="en-US" dirty="0" smtClean="0"/>
              <a:t>Mean = x</a:t>
            </a:r>
            <a:r>
              <a:rPr lang="en-US" baseline="-25000" dirty="0" smtClean="0"/>
              <a:t>1</a:t>
            </a:r>
            <a:r>
              <a:rPr lang="en-US" dirty="0" smtClean="0"/>
              <a:t> + x</a:t>
            </a:r>
            <a:r>
              <a:rPr lang="en-US" baseline="-25000" dirty="0" smtClean="0"/>
              <a:t>2</a:t>
            </a:r>
            <a:r>
              <a:rPr lang="en-US" dirty="0" smtClean="0"/>
              <a:t> +...+ </a:t>
            </a:r>
            <a:r>
              <a:rPr lang="en-US" dirty="0" err="1" smtClean="0"/>
              <a:t>x</a:t>
            </a:r>
            <a:r>
              <a:rPr lang="en-US" baseline="-25000" dirty="0" err="1" smtClean="0"/>
              <a:t>n</a:t>
            </a:r>
            <a:r>
              <a:rPr lang="en-US" dirty="0" err="1" smtClean="0"/>
              <a:t>n</a:t>
            </a:r>
            <a:endParaRPr lang="en-US" dirty="0" smtClean="0"/>
          </a:p>
          <a:p>
            <a:pPr>
              <a:buNone/>
            </a:pPr>
            <a:r>
              <a:rPr lang="en-US" b="1" dirty="0" smtClean="0"/>
              <a:t>Median</a:t>
            </a:r>
            <a:endParaRPr lang="en-US" dirty="0" smtClean="0"/>
          </a:p>
          <a:p>
            <a:pPr>
              <a:buNone/>
            </a:pPr>
            <a:r>
              <a:rPr lang="en-US" dirty="0" smtClean="0"/>
              <a:t>The median is the middle value when a list of numbers is ordered from least to greatest or from greatest to least.</a:t>
            </a:r>
          </a:p>
          <a:p>
            <a:pPr>
              <a:buNone/>
            </a:pPr>
            <a:r>
              <a:rPr lang="en-US" b="1" dirty="0" smtClean="0"/>
              <a:t>Mode</a:t>
            </a:r>
            <a:r>
              <a:rPr lang="en-US" dirty="0" smtClean="0"/>
              <a:t> The mode is(are) the number(s) which occur(s) most often.</a:t>
            </a:r>
          </a:p>
          <a:p>
            <a:pPr>
              <a:buNone/>
            </a:pPr>
            <a:r>
              <a:rPr lang="en-US" b="1" dirty="0" smtClean="0"/>
              <a:t>Harmonic mean</a:t>
            </a:r>
            <a:endParaRPr lang="en-US" dirty="0" smtClean="0"/>
          </a:p>
          <a:p>
            <a:pPr>
              <a:buNone/>
            </a:pPr>
            <a:r>
              <a:rPr lang="en-US" dirty="0" smtClean="0"/>
              <a:t>The harmonic mean is found by dividing the numbers of values by the sum of the reciprocals of all values.</a:t>
            </a:r>
          </a:p>
          <a:p>
            <a:pPr>
              <a:buNone/>
            </a:pPr>
            <a:r>
              <a:rPr lang="en-US" dirty="0" smtClean="0"/>
              <a:t>Let n be the number of values or how many numbers there are</a:t>
            </a:r>
          </a:p>
          <a:p>
            <a:pPr>
              <a:buNone/>
            </a:pPr>
            <a:r>
              <a:rPr lang="en-US" dirty="0" smtClean="0"/>
              <a:t>Harmonic mean=nΣ1xHarmonic mean=nΣ1x</a:t>
            </a:r>
            <a:br>
              <a:rPr lang="en-US" dirty="0" smtClean="0"/>
            </a:br>
            <a:r>
              <a:rPr lang="en-US" dirty="0" smtClean="0"/>
              <a:t>Notice that x represents a set of numbers such as {x</a:t>
            </a:r>
            <a:r>
              <a:rPr lang="en-US" baseline="-25000" dirty="0" smtClean="0"/>
              <a:t>1</a:t>
            </a:r>
            <a:r>
              <a:rPr lang="en-US" dirty="0" smtClean="0"/>
              <a:t>, x</a:t>
            </a:r>
            <a:r>
              <a:rPr lang="en-US" baseline="-25000" dirty="0" smtClean="0"/>
              <a:t>2</a:t>
            </a:r>
            <a:r>
              <a:rPr lang="en-US" dirty="0" smtClean="0"/>
              <a:t>, ... , </a:t>
            </a:r>
            <a:r>
              <a:rPr lang="en-US" dirty="0" err="1" smtClean="0"/>
              <a:t>x</a:t>
            </a:r>
            <a:r>
              <a:rPr lang="en-US" baseline="-25000" dirty="0" err="1" smtClean="0"/>
              <a:t>n</a:t>
            </a:r>
            <a:r>
              <a:rPr lang="en-US" dirty="0" smtClean="0"/>
              <a:t>}</a:t>
            </a:r>
          </a:p>
          <a:p>
            <a:pPr>
              <a:buNone/>
            </a:pPr>
            <a:r>
              <a:rPr lang="en-US" b="1" dirty="0" smtClean="0"/>
              <a:t>Quadratic mean</a:t>
            </a:r>
            <a:endParaRPr lang="en-US" dirty="0" smtClean="0"/>
          </a:p>
          <a:p>
            <a:pPr>
              <a:buNone/>
            </a:pPr>
            <a:r>
              <a:rPr lang="en-US" dirty="0" smtClean="0"/>
              <a:t>The quadratic mean is found by squaring each value, adding the results, dividing by the numbers of values, and then taking the square root of that result.</a:t>
            </a:r>
          </a:p>
          <a:p>
            <a:pPr>
              <a:buNone/>
            </a:pPr>
            <a:r>
              <a:rPr lang="en-US" dirty="0" smtClean="0"/>
              <a:t>Quadratic mean=√Σx2nQuadratic mean=Σx2nNotice again that x represents a set of numbers such as {x</a:t>
            </a:r>
            <a:r>
              <a:rPr lang="en-US" baseline="-25000" dirty="0" smtClean="0"/>
              <a:t>1</a:t>
            </a:r>
            <a:r>
              <a:rPr lang="en-US" dirty="0" smtClean="0"/>
              <a:t>, x</a:t>
            </a:r>
            <a:r>
              <a:rPr lang="en-US" baseline="-25000" dirty="0" smtClean="0"/>
              <a:t>2</a:t>
            </a:r>
            <a:r>
              <a:rPr lang="en-US" dirty="0" smtClean="0"/>
              <a:t>, ... , </a:t>
            </a:r>
            <a:r>
              <a:rPr lang="en-US" dirty="0" err="1" smtClean="0"/>
              <a:t>x</a:t>
            </a:r>
            <a:r>
              <a:rPr lang="en-US" baseline="-25000" dirty="0" err="1" smtClean="0"/>
              <a:t>n</a:t>
            </a:r>
            <a:r>
              <a:rPr lang="en-US" dirty="0" smtClean="0"/>
              <a:t>}</a:t>
            </a:r>
          </a:p>
          <a:p>
            <a:pPr>
              <a:buNone/>
            </a:pPr>
            <a:r>
              <a:rPr lang="en-US" b="1" dirty="0" smtClean="0"/>
              <a:t>Geometric mean</a:t>
            </a:r>
            <a:endParaRPr lang="en-US" dirty="0" smtClean="0"/>
          </a:p>
          <a:p>
            <a:pPr>
              <a:buNone/>
            </a:pPr>
            <a:r>
              <a:rPr lang="en-US" dirty="0" smtClean="0"/>
              <a:t>Given n values that are positive, the geometric mean is the nth root of their product.</a:t>
            </a:r>
          </a:p>
          <a:p>
            <a:pPr>
              <a:buNone/>
            </a:pPr>
            <a:r>
              <a:rPr lang="en-US" dirty="0" smtClean="0"/>
              <a:t>Geometric mean=n√x1×x2 ... × </a:t>
            </a:r>
            <a:r>
              <a:rPr lang="en-US" dirty="0" err="1" smtClean="0"/>
              <a:t>xnGeometric</a:t>
            </a:r>
            <a:r>
              <a:rPr lang="en-US" dirty="0" smtClean="0"/>
              <a:t> mean=x1×x2 ... × </a:t>
            </a:r>
            <a:r>
              <a:rPr lang="en-US" dirty="0" err="1" smtClean="0"/>
              <a:t>xnn</a:t>
            </a:r>
            <a:r>
              <a:rPr lang="en-US" b="1" dirty="0" err="1" smtClean="0"/>
              <a:t>Weighted</a:t>
            </a:r>
            <a:r>
              <a:rPr lang="en-US" b="1" dirty="0" smtClean="0"/>
              <a:t> mean</a:t>
            </a:r>
            <a:endParaRPr lang="en-US" dirty="0" smtClean="0"/>
          </a:p>
          <a:p>
            <a:pPr>
              <a:buNone/>
            </a:pPr>
            <a:r>
              <a:rPr lang="en-US" dirty="0" smtClean="0"/>
              <a:t>The weighted mean is found by adding the product of each weight and each value and then dividing by the sum of all weight.</a:t>
            </a:r>
          </a:p>
          <a:p>
            <a:pPr>
              <a:buNone/>
            </a:pPr>
            <a:r>
              <a:rPr lang="en-US" dirty="0" smtClean="0"/>
              <a:t>Let w represents each weight and let x represent each value.</a:t>
            </a:r>
          </a:p>
          <a:p>
            <a:pPr fontAlgn="ctr">
              <a:buNone/>
            </a:pPr>
            <a:r>
              <a:rPr lang="en-US" dirty="0" smtClean="0"/>
              <a:t>  Weighted mean = </a:t>
            </a:r>
            <a:r>
              <a:rPr lang="en-US" dirty="0" err="1" smtClean="0"/>
              <a:t>Σw</a:t>
            </a:r>
            <a:r>
              <a:rPr lang="en-US" dirty="0" smtClean="0"/>
              <a:t> × </a:t>
            </a:r>
            <a:r>
              <a:rPr lang="en-US" dirty="0" err="1" smtClean="0"/>
              <a:t>xΣw</a:t>
            </a: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IN" sz="3600" b="1" u="sng" dirty="0" smtClean="0">
                <a:latin typeface="Times New Roman"/>
                <a:ea typeface="Calibri"/>
                <a:cs typeface="Mangal"/>
              </a:rPr>
              <a:t>Arithmetic Mean (Simple and Weighted)</a:t>
            </a:r>
            <a:endParaRPr lang="en-US" sz="3600" b="1" u="sng" dirty="0"/>
          </a:p>
        </p:txBody>
      </p:sp>
      <p:graphicFrame>
        <p:nvGraphicFramePr>
          <p:cNvPr id="4" name="Content Placeholder 3"/>
          <p:cNvGraphicFramePr>
            <a:graphicFrameLocks noGrp="1"/>
          </p:cNvGraphicFramePr>
          <p:nvPr>
            <p:ph idx="1"/>
          </p:nvPr>
        </p:nvGraphicFramePr>
        <p:xfrm>
          <a:off x="0" y="1066801"/>
          <a:ext cx="9144000" cy="5403687"/>
        </p:xfrm>
        <a:graphic>
          <a:graphicData uri="http://schemas.openxmlformats.org/drawingml/2006/table">
            <a:tbl>
              <a:tblPr firstRow="1" bandRow="1">
                <a:tableStyleId>{5C22544A-7EE6-4342-B048-85BDC9FD1C3A}</a:tableStyleId>
              </a:tblPr>
              <a:tblGrid>
                <a:gridCol w="1066800"/>
                <a:gridCol w="3733800"/>
                <a:gridCol w="4343400"/>
              </a:tblGrid>
              <a:tr h="270448">
                <a:tc>
                  <a:txBody>
                    <a:bodyPr/>
                    <a:lstStyle/>
                    <a:p>
                      <a:pPr algn="ctr"/>
                      <a:r>
                        <a:rPr lang="en-US" sz="1200" dirty="0" smtClean="0"/>
                        <a:t>Difference</a:t>
                      </a:r>
                      <a:endParaRPr lang="en-US" sz="1200" dirty="0"/>
                    </a:p>
                  </a:txBody>
                  <a:tcPr/>
                </a:tc>
                <a:tc>
                  <a:txBody>
                    <a:bodyPr/>
                    <a:lstStyle/>
                    <a:p>
                      <a:pPr algn="ctr"/>
                      <a:r>
                        <a:rPr lang="en-US" sz="1200" dirty="0" smtClean="0"/>
                        <a:t>Simple</a:t>
                      </a:r>
                      <a:r>
                        <a:rPr lang="en-US" sz="1200" baseline="0" dirty="0" smtClean="0"/>
                        <a:t> Average</a:t>
                      </a:r>
                      <a:endParaRPr lang="en-US" sz="1200" dirty="0"/>
                    </a:p>
                  </a:txBody>
                  <a:tcPr/>
                </a:tc>
                <a:tc>
                  <a:txBody>
                    <a:bodyPr/>
                    <a:lstStyle/>
                    <a:p>
                      <a:pPr algn="ctr"/>
                      <a:r>
                        <a:rPr lang="en-US" sz="1200" dirty="0" smtClean="0"/>
                        <a:t>Weighted Average</a:t>
                      </a:r>
                      <a:endParaRPr lang="en-US" sz="1200" dirty="0"/>
                    </a:p>
                  </a:txBody>
                  <a:tcPr/>
                </a:tc>
              </a:tr>
              <a:tr h="631046">
                <a:tc>
                  <a:txBody>
                    <a:bodyPr/>
                    <a:lstStyle/>
                    <a:p>
                      <a:pPr algn="ctr"/>
                      <a:r>
                        <a:rPr lang="en-US" sz="1200" dirty="0" smtClean="0"/>
                        <a:t>1. Meaning</a:t>
                      </a:r>
                    </a:p>
                    <a:p>
                      <a:pPr algn="ctr"/>
                      <a:endParaRPr lang="en-US" sz="12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Simple average is the average of a set of values calculated with each value being assigned equal importance or weightage.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Weighted average is the average of a set of values calculated by giving weightage to the relative importance of each value.</a:t>
                      </a:r>
                    </a:p>
                    <a:p>
                      <a:pPr algn="ctr"/>
                      <a:endParaRPr lang="en-US" sz="1200" dirty="0"/>
                    </a:p>
                  </a:txBody>
                  <a:tcPr/>
                </a:tc>
              </a:tr>
              <a:tr h="631046">
                <a:tc>
                  <a:txBody>
                    <a:bodyPr/>
                    <a:lstStyle/>
                    <a:p>
                      <a:pPr algn="ctr"/>
                      <a:r>
                        <a:rPr lang="en-US" sz="1200" dirty="0" smtClean="0"/>
                        <a:t>2. Formula numerator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In simple average calculation, the numerator of the formula is the sum total of all the values in the set.</a:t>
                      </a:r>
                    </a:p>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In weighted average calculation, the numerator of the formula is the sum total of – the values in the set multiplied by the weightage assigned to each value.</a:t>
                      </a:r>
                    </a:p>
                  </a:txBody>
                  <a:tcPr/>
                </a:tc>
              </a:tr>
              <a:tr h="6310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3. Formula denominator</a:t>
                      </a:r>
                    </a:p>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In simple average calculation, the denominator of the formula is the total number of values in the set.</a:t>
                      </a:r>
                    </a:p>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In weighted average calculation, the denominator of the formula is the sum total of all the weights assigned to the values in the set.</a:t>
                      </a:r>
                    </a:p>
                  </a:txBody>
                  <a:tcPr/>
                </a:tc>
              </a:tr>
              <a:tr h="6310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4. Weights assigned</a:t>
                      </a:r>
                    </a:p>
                    <a:p>
                      <a:pPr algn="ct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In simple average calculation, weights are not assigned to each value.</a:t>
                      </a:r>
                    </a:p>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In weighted average calculation, weights are assigned to each value in relation to their specific importance/relevance.</a:t>
                      </a:r>
                    </a:p>
                  </a:txBody>
                  <a:tcPr/>
                </a:tc>
              </a:tr>
              <a:tr h="8113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5. Useful when</a:t>
                      </a:r>
                    </a:p>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Simple average calculation is useful in simpler data analysis when all values are equally important. It is more relevant in simple mathematical analysis.</a:t>
                      </a:r>
                    </a:p>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Weighted average calculation finds more relevance in accounting and financial calculations such as – weighted average cost of inventory, weighted average cost of capital.</a:t>
                      </a:r>
                    </a:p>
                  </a:txBody>
                  <a:tcPr/>
                </a:tc>
              </a:tr>
              <a:tr h="6310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6. Indication of</a:t>
                      </a:r>
                    </a:p>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Simple average is an indication of arithmetical mean or center point of the set of values.</a:t>
                      </a:r>
                    </a:p>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Weighted average on the other hand does not necessarily indicate this. It would be more tilted towards the values which have been assigned a greater weight in the set.</a:t>
                      </a:r>
                    </a:p>
                  </a:txBody>
                  <a:tcPr/>
                </a:tc>
              </a:tr>
              <a:tr h="631046">
                <a:tc>
                  <a:txBody>
                    <a:bodyPr/>
                    <a:lstStyle/>
                    <a:p>
                      <a:pPr algn="ctr"/>
                      <a:r>
                        <a:rPr lang="en-US" sz="1200" dirty="0" smtClean="0"/>
                        <a:t>7. Ease of calculation</a:t>
                      </a:r>
                    </a:p>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Simple average is easier to calculate.</a:t>
                      </a:r>
                    </a:p>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Weighted average is more complex to calculate than simple average.</a:t>
                      </a:r>
                    </a:p>
                  </a:txBody>
                  <a:tcPr/>
                </a:tc>
              </a:tr>
              <a:tr h="465927">
                <a:tc>
                  <a:txBody>
                    <a:bodyPr/>
                    <a:lstStyle/>
                    <a:p>
                      <a:pPr algn="ctr"/>
                      <a:r>
                        <a:rPr lang="en-US" sz="1200" dirty="0" smtClean="0"/>
                        <a:t>8. Accuracy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Simple average is a less accurate method of average calculation especially in more complex sets of data.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Weighted average considers the relative importance of all values and thus is a more accurate representation of the average of a set</a:t>
                      </a:r>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u="sng" dirty="0" smtClean="0">
                <a:latin typeface="Times New Roman"/>
                <a:ea typeface="Calibri"/>
                <a:cs typeface="Mangal"/>
              </a:rPr>
              <a:t>Median</a:t>
            </a:r>
            <a:endParaRPr lang="en-US" b="1" u="sng" dirty="0"/>
          </a:p>
        </p:txBody>
      </p:sp>
      <p:sp>
        <p:nvSpPr>
          <p:cNvPr id="3" name="Content Placeholder 2"/>
          <p:cNvSpPr>
            <a:spLocks noGrp="1"/>
          </p:cNvSpPr>
          <p:nvPr>
            <p:ph idx="1"/>
          </p:nvPr>
        </p:nvSpPr>
        <p:spPr>
          <a:xfrm>
            <a:off x="0" y="1600200"/>
            <a:ext cx="9144000" cy="4525963"/>
          </a:xfrm>
        </p:spPr>
        <p:txBody>
          <a:bodyPr>
            <a:normAutofit fontScale="77500" lnSpcReduction="20000"/>
          </a:bodyPr>
          <a:lstStyle/>
          <a:p>
            <a:pPr>
              <a:buNone/>
            </a:pPr>
            <a:r>
              <a:rPr lang="en-US" dirty="0" smtClean="0"/>
              <a:t>In statistics and probability theory, the </a:t>
            </a:r>
            <a:r>
              <a:rPr lang="en-US" b="1" dirty="0" smtClean="0"/>
              <a:t>median</a:t>
            </a:r>
            <a:r>
              <a:rPr lang="en-US" dirty="0" smtClean="0"/>
              <a:t> is the value separating the higher half from the lower half of a data sample, a population, or a probability distribution. For a data set, it may be thought of as "the middle" value. The basic feature of the median in describing data compared to the mean (often simply described as the "average") is that it is not skewed by a small proportion of extremely large or small values, and therefore provides a better representation of a "typical" value. Median income, for example, may be a better way to suggest what a "typical" income is, because income distribution can be very skewed. The median is of central importance in robust statistics, as it is the most resistant statistic, having a breakdown point of 50%: so long as no more than half the data are contaminated, the median is not an arbitrarily large or small result.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u="sng" dirty="0" smtClean="0">
                <a:latin typeface="Times New Roman"/>
                <a:ea typeface="Calibri"/>
                <a:cs typeface="Mangal"/>
              </a:rPr>
              <a:t>Mode</a:t>
            </a:r>
            <a:endParaRPr lang="en-US" b="1" u="sng" dirty="0"/>
          </a:p>
        </p:txBody>
      </p:sp>
      <p:sp>
        <p:nvSpPr>
          <p:cNvPr id="3" name="Content Placeholder 2"/>
          <p:cNvSpPr>
            <a:spLocks noGrp="1"/>
          </p:cNvSpPr>
          <p:nvPr>
            <p:ph idx="1"/>
          </p:nvPr>
        </p:nvSpPr>
        <p:spPr>
          <a:xfrm>
            <a:off x="0" y="1600200"/>
            <a:ext cx="9144000" cy="4525963"/>
          </a:xfrm>
        </p:spPr>
        <p:txBody>
          <a:bodyPr>
            <a:normAutofit fontScale="55000" lnSpcReduction="20000"/>
          </a:bodyPr>
          <a:lstStyle/>
          <a:p>
            <a:pPr>
              <a:buNone/>
            </a:pPr>
            <a:r>
              <a:rPr lang="en-US" dirty="0" smtClean="0"/>
              <a:t>The </a:t>
            </a:r>
            <a:r>
              <a:rPr lang="en-US" b="1" dirty="0" smtClean="0"/>
              <a:t>mode</a:t>
            </a:r>
            <a:r>
              <a:rPr lang="en-US" dirty="0" smtClean="0"/>
              <a:t> is the value that appears most often in a set of data values</a:t>
            </a:r>
            <a:r>
              <a:rPr lang="en-US" dirty="0" smtClean="0"/>
              <a:t>.</a:t>
            </a:r>
            <a:r>
              <a:rPr lang="en-US" dirty="0" smtClean="0"/>
              <a:t> If </a:t>
            </a:r>
            <a:r>
              <a:rPr lang="en-US" b="1" i="1" dirty="0" smtClean="0"/>
              <a:t>X</a:t>
            </a:r>
            <a:r>
              <a:rPr lang="en-US" dirty="0" smtClean="0"/>
              <a:t> is a discrete random variable, the mode is the value </a:t>
            </a:r>
            <a:r>
              <a:rPr lang="en-US" i="1" dirty="0" smtClean="0"/>
              <a:t>x</a:t>
            </a:r>
            <a:r>
              <a:rPr lang="en-US" dirty="0" smtClean="0"/>
              <a:t> (</a:t>
            </a:r>
            <a:r>
              <a:rPr lang="en-US" dirty="0" err="1" smtClean="0"/>
              <a:t>i.e</a:t>
            </a:r>
            <a:r>
              <a:rPr lang="en-US" dirty="0" smtClean="0"/>
              <a:t>, </a:t>
            </a:r>
            <a:r>
              <a:rPr lang="en-US" b="1" i="1" dirty="0" smtClean="0"/>
              <a:t>X</a:t>
            </a:r>
            <a:r>
              <a:rPr lang="en-US" dirty="0" smtClean="0"/>
              <a:t> = </a:t>
            </a:r>
            <a:r>
              <a:rPr lang="en-US" i="1" dirty="0" smtClean="0"/>
              <a:t>x</a:t>
            </a:r>
            <a:r>
              <a:rPr lang="en-US" dirty="0" smtClean="0"/>
              <a:t>) at which the probability mass function takes its maximum value. In other words, it is the value that is most likely to be sampled.</a:t>
            </a:r>
          </a:p>
          <a:p>
            <a:pPr>
              <a:buNone/>
            </a:pPr>
            <a:r>
              <a:rPr lang="en-US" dirty="0" smtClean="0"/>
              <a:t>Like the statistical mean and median, the mode is a way of expressing, in a (usually) single number, important information about a random variable or a population. The numerical value of the mode is the same as that of the mean and median in a normal distribution, and it may be very different in highly skewed distributions.</a:t>
            </a:r>
          </a:p>
          <a:p>
            <a:pPr>
              <a:buNone/>
            </a:pPr>
            <a:r>
              <a:rPr lang="en-US" dirty="0" smtClean="0"/>
              <a:t>The mode is not necessarily unique to a given discrete distribution, since the probability mass function may take the same maximum value at several points </a:t>
            </a:r>
            <a:r>
              <a:rPr lang="en-US" i="1" dirty="0" smtClean="0"/>
              <a:t>x</a:t>
            </a:r>
            <a:r>
              <a:rPr lang="en-US" baseline="-25000" dirty="0" smtClean="0"/>
              <a:t>1</a:t>
            </a:r>
            <a:r>
              <a:rPr lang="en-US" dirty="0" smtClean="0"/>
              <a:t>, </a:t>
            </a:r>
            <a:r>
              <a:rPr lang="en-US" i="1" dirty="0" smtClean="0"/>
              <a:t>x</a:t>
            </a:r>
            <a:r>
              <a:rPr lang="en-US" baseline="-25000" dirty="0" smtClean="0"/>
              <a:t>2</a:t>
            </a:r>
            <a:r>
              <a:rPr lang="en-US" dirty="0" smtClean="0"/>
              <a:t>, etc. The most extreme case occurs in uniform distributions, where all values occur equally frequently.</a:t>
            </a:r>
          </a:p>
          <a:p>
            <a:pPr>
              <a:buNone/>
            </a:pPr>
            <a:r>
              <a:rPr lang="en-US" dirty="0" smtClean="0"/>
              <a:t>When the probability density function of a continuous distribution has multiple local maxima it is common to refer to all of the local maxima as modes of the distribution. Such a continuous distribution is called multimodal (as opposed to unimodal). A mode of a continuous probability distribution is often considered to be any value </a:t>
            </a:r>
            <a:r>
              <a:rPr lang="en-US" i="1" dirty="0" smtClean="0"/>
              <a:t>x</a:t>
            </a:r>
            <a:r>
              <a:rPr lang="en-US" dirty="0" smtClean="0"/>
              <a:t> at which its probability density function has a locally maximum value, so any peak is a mode</a:t>
            </a:r>
            <a:r>
              <a:rPr lang="en-US" dirty="0" smtClean="0"/>
              <a:t>.</a:t>
            </a:r>
            <a:endParaRPr lang="en-US" dirty="0" smtClean="0"/>
          </a:p>
          <a:p>
            <a:pPr>
              <a:buNone/>
            </a:pPr>
            <a:r>
              <a:rPr lang="en-US" dirty="0" smtClean="0"/>
              <a:t>In symmetric unimodal distributions, such as the normal distribution, the mean (if defined), median and mode all coincide. For samples, if it is known that they are drawn from a symmetric unimodal distribution, the sample mean can be used as an estimate of the population mode.</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t"/>
            <a:r>
              <a:rPr lang="en-IN" b="1" u="sng" dirty="0" smtClean="0"/>
              <a:t>Graphic location of Median</a:t>
            </a:r>
            <a:endParaRPr lang="en-US" u="sng" dirty="0"/>
          </a:p>
        </p:txBody>
      </p:sp>
      <p:sp>
        <p:nvSpPr>
          <p:cNvPr id="3" name="Content Placeholder 2"/>
          <p:cNvSpPr>
            <a:spLocks noGrp="1"/>
          </p:cNvSpPr>
          <p:nvPr>
            <p:ph idx="1"/>
          </p:nvPr>
        </p:nvSpPr>
        <p:spPr>
          <a:xfrm>
            <a:off x="0" y="1371600"/>
            <a:ext cx="9144000" cy="838200"/>
          </a:xfrm>
        </p:spPr>
        <p:txBody>
          <a:bodyPr>
            <a:noAutofit/>
          </a:bodyPr>
          <a:lstStyle/>
          <a:p>
            <a:pPr>
              <a:buNone/>
            </a:pPr>
            <a:r>
              <a:rPr lang="en-US" sz="1400" dirty="0" smtClean="0"/>
              <a:t>Median and other partition values can be located on the graph of the cumulative frequency polygon (give Polygon). Suppose we have a graph of the cumulative frequency polygon as shown in the figure below:</a:t>
            </a:r>
            <a:br>
              <a:rPr lang="en-US" sz="1400" dirty="0" smtClean="0"/>
            </a:br>
            <a:r>
              <a:rPr lang="en-US" sz="1400" dirty="0" smtClean="0"/>
              <a:t/>
            </a:r>
            <a:br>
              <a:rPr lang="en-US" sz="1400" dirty="0" smtClean="0"/>
            </a:br>
            <a:endParaRPr lang="en-US" sz="1400" dirty="0"/>
          </a:p>
        </p:txBody>
      </p:sp>
      <p:cxnSp>
        <p:nvCxnSpPr>
          <p:cNvPr id="5" name="Straight Connector 4"/>
          <p:cNvCxnSpPr/>
          <p:nvPr/>
        </p:nvCxnSpPr>
        <p:spPr>
          <a:xfrm rot="5400000">
            <a:off x="494903" y="3085703"/>
            <a:ext cx="236220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flipV="1">
            <a:off x="1676400" y="2133600"/>
            <a:ext cx="274320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1676400" y="4267200"/>
            <a:ext cx="3200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1676400" y="3810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057400" y="40386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1676400" y="3352800"/>
            <a:ext cx="12207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676400" y="28956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2438400" y="3810000"/>
            <a:ext cx="914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819400" y="3581400"/>
            <a:ext cx="1371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200400" y="2602468"/>
            <a:ext cx="340158" cy="369332"/>
          </a:xfrm>
          <a:prstGeom prst="rect">
            <a:avLst/>
          </a:prstGeom>
          <a:noFill/>
        </p:spPr>
        <p:txBody>
          <a:bodyPr wrap="none" rtlCol="0">
            <a:spAutoFit/>
          </a:bodyPr>
          <a:lstStyle/>
          <a:p>
            <a:r>
              <a:rPr lang="en-US" dirty="0" smtClean="0"/>
              <a:t>Q</a:t>
            </a:r>
            <a:endParaRPr lang="en-US" dirty="0"/>
          </a:p>
        </p:txBody>
      </p:sp>
      <p:sp>
        <p:nvSpPr>
          <p:cNvPr id="46" name="TextBox 45"/>
          <p:cNvSpPr txBox="1"/>
          <p:nvPr/>
        </p:nvSpPr>
        <p:spPr>
          <a:xfrm>
            <a:off x="1447800" y="4114800"/>
            <a:ext cx="306494" cy="369332"/>
          </a:xfrm>
          <a:prstGeom prst="rect">
            <a:avLst/>
          </a:prstGeom>
          <a:noFill/>
        </p:spPr>
        <p:txBody>
          <a:bodyPr wrap="none" rtlCol="0">
            <a:spAutoFit/>
          </a:bodyPr>
          <a:lstStyle/>
          <a:p>
            <a:r>
              <a:rPr lang="en-US" dirty="0" smtClean="0"/>
              <a:t>o</a:t>
            </a:r>
            <a:endParaRPr lang="en-US" dirty="0"/>
          </a:p>
        </p:txBody>
      </p:sp>
      <p:sp>
        <p:nvSpPr>
          <p:cNvPr id="47" name="TextBox 46"/>
          <p:cNvSpPr txBox="1"/>
          <p:nvPr/>
        </p:nvSpPr>
        <p:spPr>
          <a:xfrm>
            <a:off x="914400" y="1828801"/>
            <a:ext cx="381836" cy="2431435"/>
          </a:xfrm>
          <a:prstGeom prst="rect">
            <a:avLst/>
          </a:prstGeom>
          <a:noFill/>
        </p:spPr>
        <p:txBody>
          <a:bodyPr wrap="square" rtlCol="0">
            <a:spAutoFit/>
          </a:bodyPr>
          <a:lstStyle/>
          <a:p>
            <a:r>
              <a:rPr lang="en-US" sz="800" dirty="0" smtClean="0"/>
              <a:t>C</a:t>
            </a:r>
          </a:p>
          <a:p>
            <a:r>
              <a:rPr lang="en-US" sz="800" dirty="0" smtClean="0"/>
              <a:t>U</a:t>
            </a:r>
          </a:p>
          <a:p>
            <a:r>
              <a:rPr lang="en-US" sz="800" dirty="0" smtClean="0"/>
              <a:t>M</a:t>
            </a:r>
          </a:p>
          <a:p>
            <a:r>
              <a:rPr lang="en-US" sz="800" dirty="0" smtClean="0"/>
              <a:t>U</a:t>
            </a:r>
          </a:p>
          <a:p>
            <a:r>
              <a:rPr lang="en-US" sz="800" dirty="0" smtClean="0"/>
              <a:t>L</a:t>
            </a:r>
          </a:p>
          <a:p>
            <a:r>
              <a:rPr lang="en-US" sz="800" dirty="0" smtClean="0"/>
              <a:t>A</a:t>
            </a:r>
          </a:p>
          <a:p>
            <a:r>
              <a:rPr lang="en-US" sz="800" dirty="0" smtClean="0"/>
              <a:t>T</a:t>
            </a:r>
          </a:p>
          <a:p>
            <a:r>
              <a:rPr lang="en-US" sz="800" dirty="0" smtClean="0"/>
              <a:t>I</a:t>
            </a:r>
          </a:p>
          <a:p>
            <a:r>
              <a:rPr lang="en-US" sz="800" dirty="0" smtClean="0"/>
              <a:t>V</a:t>
            </a:r>
          </a:p>
          <a:p>
            <a:r>
              <a:rPr lang="en-US" sz="800" dirty="0" smtClean="0"/>
              <a:t>E</a:t>
            </a:r>
          </a:p>
          <a:p>
            <a:endParaRPr lang="en-US" sz="800" dirty="0" smtClean="0"/>
          </a:p>
          <a:p>
            <a:r>
              <a:rPr lang="en-US" sz="800" dirty="0" smtClean="0"/>
              <a:t>F</a:t>
            </a:r>
          </a:p>
          <a:p>
            <a:r>
              <a:rPr lang="en-US" sz="800" dirty="0" smtClean="0"/>
              <a:t>R</a:t>
            </a:r>
          </a:p>
          <a:p>
            <a:r>
              <a:rPr lang="en-US" sz="800" dirty="0" smtClean="0"/>
              <a:t>E</a:t>
            </a:r>
          </a:p>
          <a:p>
            <a:r>
              <a:rPr lang="en-US" sz="800" dirty="0" smtClean="0"/>
              <a:t>Q</a:t>
            </a:r>
          </a:p>
          <a:p>
            <a:r>
              <a:rPr lang="en-US" sz="800" dirty="0" smtClean="0"/>
              <a:t>U</a:t>
            </a:r>
          </a:p>
          <a:p>
            <a:r>
              <a:rPr lang="en-US" sz="800" dirty="0" smtClean="0"/>
              <a:t>I</a:t>
            </a:r>
          </a:p>
          <a:p>
            <a:r>
              <a:rPr lang="en-US" sz="800" dirty="0" smtClean="0"/>
              <a:t>E</a:t>
            </a:r>
          </a:p>
          <a:p>
            <a:r>
              <a:rPr lang="en-US" sz="800" dirty="0" smtClean="0"/>
              <a:t>S</a:t>
            </a:r>
          </a:p>
        </p:txBody>
      </p:sp>
      <p:sp>
        <p:nvSpPr>
          <p:cNvPr id="48" name="TextBox 47"/>
          <p:cNvSpPr txBox="1"/>
          <p:nvPr/>
        </p:nvSpPr>
        <p:spPr>
          <a:xfrm>
            <a:off x="1379524" y="1752600"/>
            <a:ext cx="296876" cy="369332"/>
          </a:xfrm>
          <a:prstGeom prst="rect">
            <a:avLst/>
          </a:prstGeom>
          <a:noFill/>
        </p:spPr>
        <p:txBody>
          <a:bodyPr wrap="none" rtlCol="0">
            <a:spAutoFit/>
          </a:bodyPr>
          <a:lstStyle/>
          <a:p>
            <a:r>
              <a:rPr lang="en-US" dirty="0" smtClean="0"/>
              <a:t>Y</a:t>
            </a:r>
            <a:endParaRPr lang="en-US" dirty="0"/>
          </a:p>
        </p:txBody>
      </p:sp>
      <p:sp>
        <p:nvSpPr>
          <p:cNvPr id="49" name="TextBox 48"/>
          <p:cNvSpPr txBox="1"/>
          <p:nvPr/>
        </p:nvSpPr>
        <p:spPr>
          <a:xfrm>
            <a:off x="4876800" y="4267200"/>
            <a:ext cx="304892" cy="369332"/>
          </a:xfrm>
          <a:prstGeom prst="rect">
            <a:avLst/>
          </a:prstGeom>
          <a:noFill/>
        </p:spPr>
        <p:txBody>
          <a:bodyPr wrap="none" rtlCol="0">
            <a:spAutoFit/>
          </a:bodyPr>
          <a:lstStyle/>
          <a:p>
            <a:r>
              <a:rPr lang="en-US" dirty="0" smtClean="0"/>
              <a:t>X</a:t>
            </a:r>
            <a:endParaRPr lang="en-US" dirty="0"/>
          </a:p>
        </p:txBody>
      </p:sp>
      <p:sp>
        <p:nvSpPr>
          <p:cNvPr id="52" name="TextBox 51"/>
          <p:cNvSpPr txBox="1"/>
          <p:nvPr/>
        </p:nvSpPr>
        <p:spPr>
          <a:xfrm>
            <a:off x="1066800" y="2667000"/>
            <a:ext cx="630301" cy="369332"/>
          </a:xfrm>
          <a:prstGeom prst="rect">
            <a:avLst/>
          </a:prstGeom>
          <a:noFill/>
        </p:spPr>
        <p:txBody>
          <a:bodyPr wrap="none" rtlCol="0">
            <a:spAutoFit/>
          </a:bodyPr>
          <a:lstStyle/>
          <a:p>
            <a:r>
              <a:rPr lang="en-US" dirty="0" smtClean="0"/>
              <a:t>3n/4</a:t>
            </a:r>
            <a:endParaRPr lang="en-US" dirty="0"/>
          </a:p>
        </p:txBody>
      </p:sp>
      <p:sp>
        <p:nvSpPr>
          <p:cNvPr id="53" name="TextBox 52"/>
          <p:cNvSpPr txBox="1"/>
          <p:nvPr/>
        </p:nvSpPr>
        <p:spPr>
          <a:xfrm>
            <a:off x="1163118" y="3200400"/>
            <a:ext cx="513282" cy="369332"/>
          </a:xfrm>
          <a:prstGeom prst="rect">
            <a:avLst/>
          </a:prstGeom>
          <a:noFill/>
        </p:spPr>
        <p:txBody>
          <a:bodyPr wrap="none" rtlCol="0">
            <a:spAutoFit/>
          </a:bodyPr>
          <a:lstStyle/>
          <a:p>
            <a:r>
              <a:rPr lang="en-US" dirty="0" smtClean="0"/>
              <a:t>n/2</a:t>
            </a:r>
            <a:endParaRPr lang="en-US" dirty="0"/>
          </a:p>
        </p:txBody>
      </p:sp>
      <p:sp>
        <p:nvSpPr>
          <p:cNvPr id="54" name="TextBox 53"/>
          <p:cNvSpPr txBox="1"/>
          <p:nvPr/>
        </p:nvSpPr>
        <p:spPr>
          <a:xfrm>
            <a:off x="1163118" y="3657600"/>
            <a:ext cx="513282" cy="369332"/>
          </a:xfrm>
          <a:prstGeom prst="rect">
            <a:avLst/>
          </a:prstGeom>
          <a:noFill/>
        </p:spPr>
        <p:txBody>
          <a:bodyPr wrap="none" rtlCol="0">
            <a:spAutoFit/>
          </a:bodyPr>
          <a:lstStyle/>
          <a:p>
            <a:r>
              <a:rPr lang="en-US" dirty="0" smtClean="0"/>
              <a:t>n/4</a:t>
            </a:r>
            <a:endParaRPr lang="en-US" dirty="0"/>
          </a:p>
        </p:txBody>
      </p:sp>
      <p:sp>
        <p:nvSpPr>
          <p:cNvPr id="55" name="TextBox 54"/>
          <p:cNvSpPr txBox="1"/>
          <p:nvPr/>
        </p:nvSpPr>
        <p:spPr>
          <a:xfrm>
            <a:off x="2057400" y="4267200"/>
            <a:ext cx="457176" cy="369332"/>
          </a:xfrm>
          <a:prstGeom prst="rect">
            <a:avLst/>
          </a:prstGeom>
          <a:noFill/>
        </p:spPr>
        <p:txBody>
          <a:bodyPr wrap="none" rtlCol="0">
            <a:spAutoFit/>
          </a:bodyPr>
          <a:lstStyle/>
          <a:p>
            <a:r>
              <a:rPr lang="en-US" dirty="0" smtClean="0"/>
              <a:t>Q1</a:t>
            </a:r>
            <a:endParaRPr lang="en-US" dirty="0"/>
          </a:p>
        </p:txBody>
      </p:sp>
      <p:sp>
        <p:nvSpPr>
          <p:cNvPr id="56" name="TextBox 55"/>
          <p:cNvSpPr txBox="1"/>
          <p:nvPr/>
        </p:nvSpPr>
        <p:spPr>
          <a:xfrm>
            <a:off x="2438400" y="4267200"/>
            <a:ext cx="904415" cy="369332"/>
          </a:xfrm>
          <a:prstGeom prst="rect">
            <a:avLst/>
          </a:prstGeom>
          <a:noFill/>
        </p:spPr>
        <p:txBody>
          <a:bodyPr wrap="none" rtlCol="0">
            <a:spAutoFit/>
          </a:bodyPr>
          <a:lstStyle/>
          <a:p>
            <a:r>
              <a:rPr lang="en-US" dirty="0" smtClean="0"/>
              <a:t>Median</a:t>
            </a:r>
            <a:endParaRPr lang="en-US" dirty="0"/>
          </a:p>
        </p:txBody>
      </p:sp>
      <p:sp>
        <p:nvSpPr>
          <p:cNvPr id="57" name="TextBox 56"/>
          <p:cNvSpPr txBox="1"/>
          <p:nvPr/>
        </p:nvSpPr>
        <p:spPr>
          <a:xfrm>
            <a:off x="3317442" y="4267200"/>
            <a:ext cx="457176" cy="369332"/>
          </a:xfrm>
          <a:prstGeom prst="rect">
            <a:avLst/>
          </a:prstGeom>
          <a:noFill/>
        </p:spPr>
        <p:txBody>
          <a:bodyPr wrap="none" rtlCol="0">
            <a:spAutoFit/>
          </a:bodyPr>
          <a:lstStyle/>
          <a:p>
            <a:r>
              <a:rPr lang="en-US" dirty="0" smtClean="0"/>
              <a:t>Q3</a:t>
            </a:r>
            <a:endParaRPr lang="en-US" dirty="0"/>
          </a:p>
        </p:txBody>
      </p:sp>
      <p:sp>
        <p:nvSpPr>
          <p:cNvPr id="58" name="TextBox 57"/>
          <p:cNvSpPr txBox="1"/>
          <p:nvPr/>
        </p:nvSpPr>
        <p:spPr>
          <a:xfrm>
            <a:off x="2133600" y="3505200"/>
            <a:ext cx="45719" cy="369332"/>
          </a:xfrm>
          <a:prstGeom prst="rect">
            <a:avLst/>
          </a:prstGeom>
          <a:noFill/>
        </p:spPr>
        <p:txBody>
          <a:bodyPr wrap="square" rtlCol="0">
            <a:spAutoFit/>
          </a:bodyPr>
          <a:lstStyle/>
          <a:p>
            <a:r>
              <a:rPr lang="en-US" dirty="0" smtClean="0"/>
              <a:t>q</a:t>
            </a:r>
            <a:endParaRPr lang="en-US" dirty="0"/>
          </a:p>
        </p:txBody>
      </p:sp>
      <p:sp>
        <p:nvSpPr>
          <p:cNvPr id="59" name="TextBox 58"/>
          <p:cNvSpPr txBox="1"/>
          <p:nvPr/>
        </p:nvSpPr>
        <p:spPr>
          <a:xfrm>
            <a:off x="2590800" y="3059668"/>
            <a:ext cx="369012" cy="369332"/>
          </a:xfrm>
          <a:prstGeom prst="rect">
            <a:avLst/>
          </a:prstGeom>
          <a:noFill/>
        </p:spPr>
        <p:txBody>
          <a:bodyPr wrap="none" rtlCol="0">
            <a:spAutoFit/>
          </a:bodyPr>
          <a:lstStyle/>
          <a:p>
            <a:r>
              <a:rPr lang="en-US" dirty="0" smtClean="0"/>
              <a:t>m</a:t>
            </a:r>
            <a:endParaRPr lang="en-US" dirty="0"/>
          </a:p>
        </p:txBody>
      </p:sp>
      <p:sp>
        <p:nvSpPr>
          <p:cNvPr id="60" name="TextBox 59"/>
          <p:cNvSpPr txBox="1"/>
          <p:nvPr/>
        </p:nvSpPr>
        <p:spPr>
          <a:xfrm>
            <a:off x="2590800" y="4648200"/>
            <a:ext cx="856325" cy="369332"/>
          </a:xfrm>
          <a:prstGeom prst="rect">
            <a:avLst/>
          </a:prstGeom>
          <a:noFill/>
        </p:spPr>
        <p:txBody>
          <a:bodyPr wrap="none" rtlCol="0">
            <a:spAutoFit/>
          </a:bodyPr>
          <a:lstStyle/>
          <a:p>
            <a:r>
              <a:rPr lang="en-US" dirty="0" smtClean="0"/>
              <a:t>Classes</a:t>
            </a:r>
            <a:endParaRPr lang="en-US" dirty="0"/>
          </a:p>
        </p:txBody>
      </p:sp>
      <p:sp>
        <p:nvSpPr>
          <p:cNvPr id="63" name="TextBox 62"/>
          <p:cNvSpPr txBox="1"/>
          <p:nvPr/>
        </p:nvSpPr>
        <p:spPr>
          <a:xfrm>
            <a:off x="1" y="5029199"/>
            <a:ext cx="9143999" cy="1815882"/>
          </a:xfrm>
          <a:prstGeom prst="rect">
            <a:avLst/>
          </a:prstGeom>
          <a:noFill/>
        </p:spPr>
        <p:txBody>
          <a:bodyPr wrap="square" rtlCol="0">
            <a:spAutoFit/>
          </a:bodyPr>
          <a:lstStyle/>
          <a:p>
            <a:r>
              <a:rPr lang="en-US" sz="1400" dirty="0" smtClean="0"/>
              <a:t>For median, we calculate n/2n/2. On the Y-axis we mark the height equal to n/2n/2 and from this point we draw a straight line parallel to the X-axis which intersects the polygon at point m. From point m we draw a perpendicular which touches the X-axis at M. This point on the X-axis is the median. Similarly, for the lower quartile we take a height equal to n/4n/4 on the Y-axis. From this we draw a line parallel to the X-axis which intersects the polygon at point q. From this point we draw a perpendicular on the X-axis which touches it at point Q1, which is the first quartile. For the upper quartile take the height on the Y-axis equal to 3n/43n/4</a:t>
            </a:r>
            <a:br>
              <a:rPr lang="en-US" sz="1400" dirty="0" smtClean="0"/>
            </a:br>
            <a:r>
              <a:rPr lang="en-US" sz="1400" dirty="0" smtClean="0"/>
              <a:t/>
            </a:r>
            <a:br>
              <a:rPr lang="en-US" sz="1400" dirty="0" smtClean="0"/>
            </a:br>
            <a:endParaRPr lang="en-US" sz="1400" dirty="0"/>
          </a:p>
        </p:txBody>
      </p:sp>
      <p:sp>
        <p:nvSpPr>
          <p:cNvPr id="28" name="Slide Number Placeholder 27"/>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t>Mode through give Curves and Histogram</a:t>
            </a:r>
            <a:endParaRPr lang="en-US" b="1" u="sng" dirty="0"/>
          </a:p>
        </p:txBody>
      </p:sp>
      <p:sp>
        <p:nvSpPr>
          <p:cNvPr id="3" name="Content Placeholder 2"/>
          <p:cNvSpPr>
            <a:spLocks noGrp="1"/>
          </p:cNvSpPr>
          <p:nvPr>
            <p:ph idx="1"/>
          </p:nvPr>
        </p:nvSpPr>
        <p:spPr>
          <a:xfrm>
            <a:off x="0" y="1600200"/>
            <a:ext cx="9144000" cy="4525963"/>
          </a:xfrm>
        </p:spPr>
        <p:txBody>
          <a:bodyPr>
            <a:normAutofit fontScale="40000" lnSpcReduction="20000"/>
          </a:bodyPr>
          <a:lstStyle/>
          <a:p>
            <a:pPr>
              <a:buNone/>
            </a:pPr>
            <a:r>
              <a:rPr lang="en-US" dirty="0" smtClean="0"/>
              <a:t>A histogram consists of contiguous (adjoining) boxes. It has both a horizontal axis and a vertical axis. The horizontal axis is labeled with what the data represents (for instance, distance from your home to school). The vertical axis is labeled either frequency or relative frequency (or percent frequency or probability). The graph will have the same shape with either label. The histogram (like the </a:t>
            </a:r>
            <a:r>
              <a:rPr lang="en-US" dirty="0" err="1" smtClean="0"/>
              <a:t>stemplot</a:t>
            </a:r>
            <a:r>
              <a:rPr lang="en-US" dirty="0" smtClean="0"/>
              <a:t>) can give you the shape of the data, the center, and the spread of the data</a:t>
            </a:r>
            <a:r>
              <a:rPr lang="en-US" dirty="0" smtClean="0"/>
              <a:t>.  </a:t>
            </a:r>
          </a:p>
          <a:p>
            <a:pPr>
              <a:buNone/>
            </a:pPr>
            <a:endParaRPr lang="en-US" dirty="0" smtClean="0"/>
          </a:p>
          <a:p>
            <a:pPr>
              <a:buNone/>
            </a:pPr>
            <a:r>
              <a:rPr lang="en-US" dirty="0" smtClean="0"/>
              <a:t>The relative frequency is equal to the frequency for an observed value of the data divided by the total number of data values in the sample. (Remember, frequency is defined as the number of times an answer occurs.) If:</a:t>
            </a:r>
          </a:p>
          <a:p>
            <a:pPr>
              <a:buNone/>
            </a:pPr>
            <a:r>
              <a:rPr lang="en-US" i="1" dirty="0" smtClean="0"/>
              <a:t>f</a:t>
            </a:r>
            <a:r>
              <a:rPr lang="en-US" dirty="0" smtClean="0"/>
              <a:t> = frequency</a:t>
            </a:r>
          </a:p>
          <a:p>
            <a:pPr>
              <a:buNone/>
            </a:pPr>
            <a:r>
              <a:rPr lang="en-US" i="1" dirty="0" smtClean="0"/>
              <a:t>n</a:t>
            </a:r>
            <a:r>
              <a:rPr lang="en-US" dirty="0" smtClean="0"/>
              <a:t> = total number of data values (or the sum of the individual frequencies), and</a:t>
            </a:r>
          </a:p>
          <a:p>
            <a:pPr>
              <a:buNone/>
            </a:pPr>
            <a:r>
              <a:rPr lang="en-US" i="1" dirty="0" smtClean="0"/>
              <a:t>RF</a:t>
            </a:r>
            <a:r>
              <a:rPr lang="en-US" dirty="0" smtClean="0"/>
              <a:t> = relative frequency,</a:t>
            </a:r>
          </a:p>
          <a:p>
            <a:pPr>
              <a:buNone/>
            </a:pPr>
            <a:r>
              <a:rPr lang="en-US" dirty="0" smtClean="0"/>
              <a:t>then:</a:t>
            </a:r>
          </a:p>
          <a:p>
            <a:pPr>
              <a:buNone/>
            </a:pPr>
            <a:r>
              <a:rPr lang="en-US" dirty="0" smtClean="0"/>
              <a:t>For example, if three students in Mr. Ahab’s English class of 40 students received from 90% to 100%, then, &lt;!–&lt;newline count=”1″/&gt;–&gt;</a:t>
            </a:r>
            <a:r>
              <a:rPr lang="en-US" i="1" dirty="0" smtClean="0"/>
              <a:t>f</a:t>
            </a:r>
            <a:r>
              <a:rPr lang="en-US" dirty="0" smtClean="0"/>
              <a:t> = 3, </a:t>
            </a:r>
            <a:r>
              <a:rPr lang="en-US" i="1" dirty="0" smtClean="0"/>
              <a:t>n</a:t>
            </a:r>
            <a:r>
              <a:rPr lang="en-US" dirty="0" smtClean="0"/>
              <a:t> = 40, and </a:t>
            </a:r>
            <a:r>
              <a:rPr lang="en-US" i="1" dirty="0" smtClean="0"/>
              <a:t>RF</a:t>
            </a:r>
            <a:r>
              <a:rPr lang="en-US" dirty="0" smtClean="0"/>
              <a:t> =  =  = 0.075. 7.5% of the students received 90–100%. 90–100% are quantitative measures</a:t>
            </a:r>
            <a:r>
              <a:rPr lang="en-US" dirty="0" smtClean="0"/>
              <a:t>.</a:t>
            </a:r>
          </a:p>
          <a:p>
            <a:pPr>
              <a:buNone/>
            </a:pPr>
            <a:endParaRPr lang="en-US" b="1" dirty="0" smtClean="0"/>
          </a:p>
          <a:p>
            <a:pPr>
              <a:buNone/>
            </a:pPr>
            <a:r>
              <a:rPr lang="en-US" b="1" dirty="0" smtClean="0"/>
              <a:t>To </a:t>
            </a:r>
            <a:r>
              <a:rPr lang="en-US" b="1" dirty="0" smtClean="0"/>
              <a:t>construct a histogram</a:t>
            </a:r>
            <a:r>
              <a:rPr lang="en-US" dirty="0" smtClean="0"/>
              <a:t>, first decide how many </a:t>
            </a:r>
            <a:r>
              <a:rPr lang="en-US" b="1" dirty="0" smtClean="0"/>
              <a:t>bars</a:t>
            </a:r>
            <a:r>
              <a:rPr lang="en-US" dirty="0" smtClean="0"/>
              <a:t> or </a:t>
            </a:r>
            <a:r>
              <a:rPr lang="en-US" b="1" dirty="0" smtClean="0"/>
              <a:t>intervals</a:t>
            </a:r>
            <a:r>
              <a:rPr lang="en-US" dirty="0" smtClean="0"/>
              <a:t>, also called classes, represent the data. Many histograms consist of five to 15 bars or classes for clarity. The number of bars needs to be chosen. Choose a starting point for the first interval to be less than the smallest data value. A </a:t>
            </a:r>
            <a:r>
              <a:rPr lang="en-US" b="1" dirty="0" smtClean="0"/>
              <a:t>convenient starting point</a:t>
            </a:r>
            <a:r>
              <a:rPr lang="en-US" dirty="0" smtClean="0"/>
              <a:t> is a lower value carried out to one more decimal place than the value with the most decimal places. For example, if the value with the most decimal places is 6.1 and this is the smallest value, a convenient starting point is 6.05 (6.1 – 0.05 = 6.05). We say that 6.05 has more precision. If the value with the most decimal places is 2.23 and the lowest value is 1.5, a convenient starting point is 1.495 (1.5 – 0.005 = 1.495). If the value with the most decimal places is 3.234 and the lowest value is 1.0, a convenient starting point is 0.9995 (1.0 – 0.0005 = 0.9995). If all the data happen to be integers and the smallest value is two, then a convenient starting point is 1.5 (2 – 0.5 = 1.5). Also, when the starting point and other boundaries are carried to one additional decimal place, no data value will fall on a boundary. The next two examples go into detail about how to construct a histogram using continuous data and how to create a histogram using discrete data.</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LECTURE PLAN  MODULE -III</a:t>
            </a:r>
            <a:endParaRPr lang="en-US" b="1" u="sng" dirty="0"/>
          </a:p>
        </p:txBody>
      </p:sp>
      <p:graphicFrame>
        <p:nvGraphicFramePr>
          <p:cNvPr id="4" name="Content Placeholder 3"/>
          <p:cNvGraphicFramePr>
            <a:graphicFrameLocks noGrp="1"/>
          </p:cNvGraphicFramePr>
          <p:nvPr>
            <p:ph idx="1"/>
          </p:nvPr>
        </p:nvGraphicFramePr>
        <p:xfrm>
          <a:off x="76200" y="1219200"/>
          <a:ext cx="8991601" cy="5562594"/>
        </p:xfrm>
        <a:graphic>
          <a:graphicData uri="http://schemas.openxmlformats.org/drawingml/2006/table">
            <a:tbl>
              <a:tblPr firstRow="1" bandRow="1">
                <a:tableStyleId>{5C22544A-7EE6-4342-B048-85BDC9FD1C3A}</a:tableStyleId>
              </a:tblPr>
              <a:tblGrid>
                <a:gridCol w="666045"/>
                <a:gridCol w="1082322"/>
                <a:gridCol w="4745567"/>
                <a:gridCol w="1415345"/>
                <a:gridCol w="1082322"/>
              </a:tblGrid>
              <a:tr h="613878">
                <a:tc>
                  <a:txBody>
                    <a:bodyPr/>
                    <a:lstStyle/>
                    <a:p>
                      <a:pPr algn="ctr"/>
                      <a:r>
                        <a:rPr lang="en-US" sz="1600" dirty="0" smtClean="0"/>
                        <a:t>S</a:t>
                      </a:r>
                      <a:r>
                        <a:rPr lang="en-US" sz="1600" dirty="0" smtClean="0"/>
                        <a:t>. no</a:t>
                      </a:r>
                      <a:endParaRPr lang="en-US" sz="1600" dirty="0"/>
                    </a:p>
                  </a:txBody>
                  <a:tcPr/>
                </a:tc>
                <a:tc>
                  <a:txBody>
                    <a:bodyPr/>
                    <a:lstStyle/>
                    <a:p>
                      <a:pPr algn="ctr"/>
                      <a:r>
                        <a:rPr lang="en-US" sz="1600" dirty="0" smtClean="0"/>
                        <a:t>Module</a:t>
                      </a:r>
                      <a:endParaRPr lang="en-US" sz="1600" dirty="0"/>
                    </a:p>
                  </a:txBody>
                  <a:tcPr/>
                </a:tc>
                <a:tc>
                  <a:txBody>
                    <a:bodyPr/>
                    <a:lstStyle/>
                    <a:p>
                      <a:pPr algn="ctr"/>
                      <a:r>
                        <a:rPr lang="en-US" sz="1600" dirty="0" smtClean="0"/>
                        <a:t>Topics</a:t>
                      </a:r>
                      <a:endParaRPr lang="en-US" sz="1600" dirty="0"/>
                    </a:p>
                  </a:txBody>
                  <a:tcPr/>
                </a:tc>
                <a:tc>
                  <a:txBody>
                    <a:bodyPr/>
                    <a:lstStyle/>
                    <a:p>
                      <a:pPr algn="ctr"/>
                      <a:r>
                        <a:rPr lang="en-US" sz="1600" dirty="0" smtClean="0"/>
                        <a:t>Proposed date</a:t>
                      </a:r>
                      <a:endParaRPr lang="en-US" sz="1600" dirty="0"/>
                    </a:p>
                  </a:txBody>
                  <a:tcPr/>
                </a:tc>
                <a:tc>
                  <a:txBody>
                    <a:bodyPr/>
                    <a:lstStyle/>
                    <a:p>
                      <a:pPr algn="ctr"/>
                      <a:r>
                        <a:rPr lang="en-US" sz="1600" dirty="0" smtClean="0"/>
                        <a:t>Page no.</a:t>
                      </a:r>
                      <a:endParaRPr lang="en-US" sz="1600" dirty="0"/>
                    </a:p>
                  </a:txBody>
                  <a:tcPr/>
                </a:tc>
              </a:tr>
              <a:tr h="355661">
                <a:tc>
                  <a:txBody>
                    <a:bodyPr/>
                    <a:lstStyle/>
                    <a:p>
                      <a:pPr marL="0" marR="0" algn="ctr">
                        <a:lnSpc>
                          <a:spcPct val="115000"/>
                        </a:lnSpc>
                        <a:spcBef>
                          <a:spcPts val="0"/>
                        </a:spcBef>
                        <a:spcAft>
                          <a:spcPts val="0"/>
                        </a:spcAft>
                      </a:pPr>
                      <a:r>
                        <a:rPr lang="en-US" sz="1600" dirty="0">
                          <a:latin typeface="Times New Roman"/>
                          <a:ea typeface="Calibri"/>
                          <a:cs typeface="Mangal"/>
                        </a:rPr>
                        <a:t>19</a:t>
                      </a:r>
                      <a:endParaRPr lang="en-US" sz="16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dirty="0">
                          <a:latin typeface="Times New Roman"/>
                          <a:ea typeface="Calibri"/>
                          <a:cs typeface="Mangal"/>
                        </a:rPr>
                        <a:t>III</a:t>
                      </a:r>
                      <a:endParaRPr lang="en-US" sz="1600" dirty="0">
                        <a:latin typeface="Calibri"/>
                        <a:ea typeface="Calibri"/>
                        <a:cs typeface="Mangal"/>
                      </a:endParaRPr>
                    </a:p>
                  </a:txBody>
                  <a:tcPr marL="68580" marR="68580" marT="0" marB="0"/>
                </a:tc>
                <a:tc>
                  <a:txBody>
                    <a:bodyPr/>
                    <a:lstStyle/>
                    <a:p>
                      <a:pPr marL="0" marR="0" algn="ctr">
                        <a:lnSpc>
                          <a:spcPct val="115000"/>
                        </a:lnSpc>
                        <a:spcBef>
                          <a:spcPts val="240"/>
                        </a:spcBef>
                        <a:spcAft>
                          <a:spcPts val="240"/>
                        </a:spcAft>
                        <a:tabLst>
                          <a:tab pos="800100" algn="l"/>
                        </a:tabLst>
                      </a:pPr>
                      <a:r>
                        <a:rPr lang="en-IN" sz="1600" dirty="0">
                          <a:latin typeface="Times New Roman"/>
                          <a:ea typeface="Calibri"/>
                          <a:cs typeface="Mangal"/>
                        </a:rPr>
                        <a:t>Measures of Dispersion and Skewness</a:t>
                      </a:r>
                      <a:endParaRPr lang="en-US" sz="16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3</a:t>
                      </a:r>
                      <a:r>
                        <a:rPr lang="en-IN" sz="1600" baseline="30000">
                          <a:latin typeface="Times New Roman"/>
                          <a:ea typeface="Calibri"/>
                          <a:cs typeface="Mangal"/>
                        </a:rPr>
                        <a:t>rd</a:t>
                      </a:r>
                      <a:r>
                        <a:rPr lang="en-IN" sz="1600">
                          <a:latin typeface="Times New Roman"/>
                          <a:ea typeface="Calibri"/>
                          <a:cs typeface="Mangal"/>
                        </a:rPr>
                        <a:t> Aug 2022</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dirty="0" smtClean="0">
                          <a:latin typeface="Times New Roman"/>
                          <a:ea typeface="Calibri"/>
                          <a:cs typeface="Mangal"/>
                        </a:rPr>
                        <a:t>20</a:t>
                      </a:r>
                      <a:endParaRPr lang="en-IN" sz="1600" dirty="0">
                        <a:latin typeface="Times New Roman"/>
                        <a:ea typeface="Calibri"/>
                        <a:cs typeface="Mangal"/>
                      </a:endParaRPr>
                    </a:p>
                  </a:txBody>
                  <a:tcPr marL="68580" marR="68580" marT="0" marB="0"/>
                </a:tc>
              </a:tr>
              <a:tr h="355661">
                <a:tc>
                  <a:txBody>
                    <a:bodyPr/>
                    <a:lstStyle/>
                    <a:p>
                      <a:pPr marL="0" marR="0" algn="ctr">
                        <a:lnSpc>
                          <a:spcPct val="115000"/>
                        </a:lnSpc>
                        <a:spcBef>
                          <a:spcPts val="0"/>
                        </a:spcBef>
                        <a:spcAft>
                          <a:spcPts val="0"/>
                        </a:spcAft>
                      </a:pPr>
                      <a:r>
                        <a:rPr lang="en-US" sz="1600">
                          <a:latin typeface="Times New Roman"/>
                          <a:ea typeface="Calibri"/>
                          <a:cs typeface="Mangal"/>
                        </a:rPr>
                        <a:t>20</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III</a:t>
                      </a:r>
                      <a:endParaRPr lang="en-US" sz="1600">
                        <a:latin typeface="Calibri"/>
                        <a:ea typeface="Calibri"/>
                        <a:cs typeface="Mangal"/>
                      </a:endParaRPr>
                    </a:p>
                  </a:txBody>
                  <a:tcPr marL="68580" marR="68580" marT="0" marB="0"/>
                </a:tc>
                <a:tc>
                  <a:txBody>
                    <a:bodyPr/>
                    <a:lstStyle/>
                    <a:p>
                      <a:pPr marL="0" marR="0" algn="ctr">
                        <a:lnSpc>
                          <a:spcPct val="115000"/>
                        </a:lnSpc>
                        <a:spcBef>
                          <a:spcPts val="240"/>
                        </a:spcBef>
                        <a:spcAft>
                          <a:spcPts val="240"/>
                        </a:spcAft>
                        <a:tabLst>
                          <a:tab pos="800100" algn="l"/>
                        </a:tabLst>
                      </a:pPr>
                      <a:r>
                        <a:rPr lang="en-IN" sz="1600">
                          <a:latin typeface="Times New Roman"/>
                          <a:ea typeface="Calibri"/>
                          <a:cs typeface="Mangal"/>
                        </a:rPr>
                        <a:t>Part – 1: Measures of Dispersion: Meaning</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4</a:t>
                      </a:r>
                      <a:r>
                        <a:rPr lang="en-IN" sz="1600" baseline="30000">
                          <a:latin typeface="Times New Roman"/>
                          <a:ea typeface="Calibri"/>
                          <a:cs typeface="Mangal"/>
                        </a:rPr>
                        <a:t>th</a:t>
                      </a:r>
                      <a:r>
                        <a:rPr lang="en-IN" sz="1600">
                          <a:latin typeface="Times New Roman"/>
                          <a:ea typeface="Calibri"/>
                          <a:cs typeface="Mangal"/>
                        </a:rPr>
                        <a:t> Aug 2022</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600">
                        <a:latin typeface="Times New Roman"/>
                        <a:ea typeface="Calibri"/>
                        <a:cs typeface="Mangal"/>
                      </a:endParaRPr>
                    </a:p>
                  </a:txBody>
                  <a:tcPr marL="68580" marR="68580" marT="0" marB="0"/>
                </a:tc>
              </a:tr>
              <a:tr h="588818">
                <a:tc>
                  <a:txBody>
                    <a:bodyPr/>
                    <a:lstStyle/>
                    <a:p>
                      <a:pPr marL="0" marR="0" algn="ctr">
                        <a:lnSpc>
                          <a:spcPct val="115000"/>
                        </a:lnSpc>
                        <a:spcBef>
                          <a:spcPts val="0"/>
                        </a:spcBef>
                        <a:spcAft>
                          <a:spcPts val="0"/>
                        </a:spcAft>
                      </a:pPr>
                      <a:r>
                        <a:rPr lang="en-US" sz="1600">
                          <a:latin typeface="Times New Roman"/>
                          <a:ea typeface="Calibri"/>
                          <a:cs typeface="Mangal"/>
                        </a:rPr>
                        <a:t>21</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III</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dirty="0">
                          <a:latin typeface="Times New Roman"/>
                          <a:ea typeface="Calibri"/>
                          <a:cs typeface="Mangal"/>
                        </a:rPr>
                        <a:t>Calculation of Absolute and Relative measures of dispersion</a:t>
                      </a:r>
                      <a:endParaRPr lang="en-US" sz="16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5</a:t>
                      </a:r>
                      <a:r>
                        <a:rPr lang="en-IN" sz="1600" baseline="30000">
                          <a:latin typeface="Times New Roman"/>
                          <a:ea typeface="Calibri"/>
                          <a:cs typeface="Mangal"/>
                        </a:rPr>
                        <a:t>th</a:t>
                      </a:r>
                      <a:r>
                        <a:rPr lang="en-IN" sz="1600">
                          <a:latin typeface="Times New Roman"/>
                          <a:ea typeface="Calibri"/>
                          <a:cs typeface="Mangal"/>
                        </a:rPr>
                        <a:t> Aug 2022</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600">
                        <a:latin typeface="Times New Roman"/>
                        <a:ea typeface="Calibri"/>
                        <a:cs typeface="Mangal"/>
                      </a:endParaRPr>
                    </a:p>
                  </a:txBody>
                  <a:tcPr marL="68580" marR="68580" marT="0" marB="0"/>
                </a:tc>
              </a:tr>
              <a:tr h="304048">
                <a:tc>
                  <a:txBody>
                    <a:bodyPr/>
                    <a:lstStyle/>
                    <a:p>
                      <a:pPr marL="0" marR="0" algn="ctr">
                        <a:lnSpc>
                          <a:spcPct val="115000"/>
                        </a:lnSpc>
                        <a:spcBef>
                          <a:spcPts val="0"/>
                        </a:spcBef>
                        <a:spcAft>
                          <a:spcPts val="0"/>
                        </a:spcAft>
                      </a:pPr>
                      <a:r>
                        <a:rPr lang="en-US" sz="1600">
                          <a:latin typeface="Times New Roman"/>
                          <a:ea typeface="Calibri"/>
                          <a:cs typeface="Mangal"/>
                        </a:rPr>
                        <a:t>22</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III</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Range</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6</a:t>
                      </a:r>
                      <a:r>
                        <a:rPr lang="en-IN" sz="1600" baseline="30000">
                          <a:latin typeface="Times New Roman"/>
                          <a:ea typeface="Calibri"/>
                          <a:cs typeface="Mangal"/>
                        </a:rPr>
                        <a:t>th</a:t>
                      </a:r>
                      <a:r>
                        <a:rPr lang="en-IN" sz="1600">
                          <a:latin typeface="Times New Roman"/>
                          <a:ea typeface="Calibri"/>
                          <a:cs typeface="Mangal"/>
                        </a:rPr>
                        <a:t> Aug 2022</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600">
                        <a:latin typeface="Times New Roman"/>
                        <a:ea typeface="Calibri"/>
                        <a:cs typeface="Mangal"/>
                      </a:endParaRPr>
                    </a:p>
                  </a:txBody>
                  <a:tcPr marL="68580" marR="68580" marT="0" marB="0"/>
                </a:tc>
              </a:tr>
              <a:tr h="304048">
                <a:tc>
                  <a:txBody>
                    <a:bodyPr/>
                    <a:lstStyle/>
                    <a:p>
                      <a:pPr marL="0" marR="0" algn="ctr">
                        <a:lnSpc>
                          <a:spcPct val="115000"/>
                        </a:lnSpc>
                        <a:spcBef>
                          <a:spcPts val="0"/>
                        </a:spcBef>
                        <a:spcAft>
                          <a:spcPts val="0"/>
                        </a:spcAft>
                      </a:pPr>
                      <a:r>
                        <a:rPr lang="en-US" sz="1600">
                          <a:latin typeface="Times New Roman"/>
                          <a:ea typeface="Calibri"/>
                          <a:cs typeface="Mangal"/>
                        </a:rPr>
                        <a:t>23</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III</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Quartile Deviation</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10</a:t>
                      </a:r>
                      <a:r>
                        <a:rPr lang="en-IN" sz="1600" baseline="30000">
                          <a:latin typeface="Times New Roman"/>
                          <a:ea typeface="Calibri"/>
                          <a:cs typeface="Mangal"/>
                        </a:rPr>
                        <a:t>th</a:t>
                      </a:r>
                      <a:r>
                        <a:rPr lang="en-IN" sz="1600">
                          <a:latin typeface="Times New Roman"/>
                          <a:ea typeface="Calibri"/>
                          <a:cs typeface="Mangal"/>
                        </a:rPr>
                        <a:t> Aug 2022</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600">
                        <a:latin typeface="Times New Roman"/>
                        <a:ea typeface="Calibri"/>
                        <a:cs typeface="Mangal"/>
                      </a:endParaRPr>
                    </a:p>
                  </a:txBody>
                  <a:tcPr marL="68580" marR="68580" marT="0" marB="0"/>
                </a:tc>
              </a:tr>
              <a:tr h="304048">
                <a:tc>
                  <a:txBody>
                    <a:bodyPr/>
                    <a:lstStyle/>
                    <a:p>
                      <a:pPr marL="0" marR="0" algn="ctr">
                        <a:lnSpc>
                          <a:spcPct val="115000"/>
                        </a:lnSpc>
                        <a:spcBef>
                          <a:spcPts val="0"/>
                        </a:spcBef>
                        <a:spcAft>
                          <a:spcPts val="0"/>
                        </a:spcAft>
                      </a:pPr>
                      <a:r>
                        <a:rPr lang="en-US" sz="1600">
                          <a:latin typeface="Times New Roman"/>
                          <a:ea typeface="Calibri"/>
                          <a:cs typeface="Mangal"/>
                        </a:rPr>
                        <a:t>24</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III</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Mean Deviation</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12</a:t>
                      </a:r>
                      <a:r>
                        <a:rPr lang="en-IN" sz="1600" baseline="30000">
                          <a:latin typeface="Times New Roman"/>
                          <a:ea typeface="Calibri"/>
                          <a:cs typeface="Mangal"/>
                        </a:rPr>
                        <a:t>th</a:t>
                      </a:r>
                      <a:r>
                        <a:rPr lang="en-IN" sz="1600">
                          <a:latin typeface="Times New Roman"/>
                          <a:ea typeface="Calibri"/>
                          <a:cs typeface="Mangal"/>
                        </a:rPr>
                        <a:t> Aug 2022</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600">
                        <a:latin typeface="Times New Roman"/>
                        <a:ea typeface="Calibri"/>
                        <a:cs typeface="Mangal"/>
                      </a:endParaRPr>
                    </a:p>
                  </a:txBody>
                  <a:tcPr marL="68580" marR="68580" marT="0" marB="0"/>
                </a:tc>
              </a:tr>
              <a:tr h="304048">
                <a:tc>
                  <a:txBody>
                    <a:bodyPr/>
                    <a:lstStyle/>
                    <a:p>
                      <a:pPr marL="0" marR="0" algn="ctr">
                        <a:lnSpc>
                          <a:spcPct val="115000"/>
                        </a:lnSpc>
                        <a:spcBef>
                          <a:spcPts val="0"/>
                        </a:spcBef>
                        <a:spcAft>
                          <a:spcPts val="0"/>
                        </a:spcAft>
                      </a:pPr>
                      <a:r>
                        <a:rPr lang="en-US" sz="1600">
                          <a:latin typeface="Times New Roman"/>
                          <a:ea typeface="Calibri"/>
                          <a:cs typeface="Mangal"/>
                        </a:rPr>
                        <a:t>25</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III</a:t>
                      </a:r>
                      <a:endParaRPr lang="en-US" sz="1600">
                        <a:latin typeface="Calibri"/>
                        <a:ea typeface="Calibri"/>
                        <a:cs typeface="Mangal"/>
                      </a:endParaRPr>
                    </a:p>
                  </a:txBody>
                  <a:tcPr marL="68580" marR="68580" marT="0" marB="0"/>
                </a:tc>
                <a:tc>
                  <a:txBody>
                    <a:bodyPr/>
                    <a:lstStyle/>
                    <a:p>
                      <a:pPr marL="0" marR="0" algn="ctr">
                        <a:lnSpc>
                          <a:spcPct val="115000"/>
                        </a:lnSpc>
                        <a:spcBef>
                          <a:spcPts val="240"/>
                        </a:spcBef>
                        <a:spcAft>
                          <a:spcPts val="240"/>
                        </a:spcAft>
                        <a:tabLst>
                          <a:tab pos="800100" algn="l"/>
                        </a:tabLst>
                      </a:pPr>
                      <a:r>
                        <a:rPr lang="en-IN" sz="1600" dirty="0">
                          <a:latin typeface="Times New Roman"/>
                          <a:ea typeface="Calibri"/>
                          <a:cs typeface="Mangal"/>
                        </a:rPr>
                        <a:t>Standard Deviation and Coefficient of Variation.</a:t>
                      </a:r>
                      <a:endParaRPr lang="en-US" sz="16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16</a:t>
                      </a:r>
                      <a:r>
                        <a:rPr lang="en-IN" sz="1600" baseline="30000">
                          <a:latin typeface="Times New Roman"/>
                          <a:ea typeface="Calibri"/>
                          <a:cs typeface="Mangal"/>
                        </a:rPr>
                        <a:t>th</a:t>
                      </a:r>
                      <a:r>
                        <a:rPr lang="en-IN" sz="1600">
                          <a:latin typeface="Times New Roman"/>
                          <a:ea typeface="Calibri"/>
                          <a:cs typeface="Mangal"/>
                        </a:rPr>
                        <a:t> Aug 2022</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dirty="0" smtClean="0">
                          <a:latin typeface="Times New Roman"/>
                          <a:ea typeface="Calibri"/>
                          <a:cs typeface="Mangal"/>
                        </a:rPr>
                        <a:t>21-23</a:t>
                      </a:r>
                      <a:endParaRPr lang="en-IN" sz="1600" dirty="0">
                        <a:latin typeface="Times New Roman"/>
                        <a:ea typeface="Calibri"/>
                        <a:cs typeface="Mangal"/>
                      </a:endParaRPr>
                    </a:p>
                  </a:txBody>
                  <a:tcPr marL="68580" marR="68580" marT="0" marB="0"/>
                </a:tc>
              </a:tr>
              <a:tr h="304048">
                <a:tc>
                  <a:txBody>
                    <a:bodyPr/>
                    <a:lstStyle/>
                    <a:p>
                      <a:pPr marL="0" marR="0" algn="ctr">
                        <a:lnSpc>
                          <a:spcPct val="115000"/>
                        </a:lnSpc>
                        <a:spcBef>
                          <a:spcPts val="0"/>
                        </a:spcBef>
                        <a:spcAft>
                          <a:spcPts val="0"/>
                        </a:spcAft>
                      </a:pPr>
                      <a:r>
                        <a:rPr lang="en-US" sz="1600">
                          <a:latin typeface="Times New Roman"/>
                          <a:ea typeface="Calibri"/>
                          <a:cs typeface="Mangal"/>
                        </a:rPr>
                        <a:t>26</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III</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dirty="0">
                          <a:latin typeface="Times New Roman"/>
                          <a:ea typeface="Calibri"/>
                          <a:cs typeface="Mangal"/>
                        </a:rPr>
                        <a:t>Part – 2: Measures of Skewness: Meaning of Skewness</a:t>
                      </a:r>
                      <a:endParaRPr lang="en-US" sz="16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17</a:t>
                      </a:r>
                      <a:r>
                        <a:rPr lang="en-IN" sz="1600" baseline="30000">
                          <a:latin typeface="Times New Roman"/>
                          <a:ea typeface="Calibri"/>
                          <a:cs typeface="Mangal"/>
                        </a:rPr>
                        <a:t>th</a:t>
                      </a:r>
                      <a:r>
                        <a:rPr lang="en-IN" sz="1600">
                          <a:latin typeface="Times New Roman"/>
                          <a:ea typeface="Calibri"/>
                          <a:cs typeface="Mangal"/>
                        </a:rPr>
                        <a:t> Aug 2022</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600">
                        <a:latin typeface="Times New Roman"/>
                        <a:ea typeface="Calibri"/>
                        <a:cs typeface="Mangal"/>
                      </a:endParaRPr>
                    </a:p>
                  </a:txBody>
                  <a:tcPr marL="68580" marR="68580" marT="0" marB="0"/>
                </a:tc>
              </a:tr>
              <a:tr h="304048">
                <a:tc>
                  <a:txBody>
                    <a:bodyPr/>
                    <a:lstStyle/>
                    <a:p>
                      <a:pPr marL="0" marR="0" algn="ctr">
                        <a:lnSpc>
                          <a:spcPct val="115000"/>
                        </a:lnSpc>
                        <a:spcBef>
                          <a:spcPts val="0"/>
                        </a:spcBef>
                        <a:spcAft>
                          <a:spcPts val="0"/>
                        </a:spcAft>
                      </a:pPr>
                      <a:r>
                        <a:rPr lang="en-US" sz="1600">
                          <a:latin typeface="Times New Roman"/>
                          <a:ea typeface="Calibri"/>
                          <a:cs typeface="Mangal"/>
                        </a:rPr>
                        <a:t>27</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III</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dirty="0">
                          <a:latin typeface="Times New Roman"/>
                          <a:ea typeface="Calibri"/>
                          <a:cs typeface="Mangal"/>
                        </a:rPr>
                        <a:t>Symmetrical &amp;Skewed Distributions</a:t>
                      </a:r>
                      <a:endParaRPr lang="en-US" sz="16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18</a:t>
                      </a:r>
                      <a:r>
                        <a:rPr lang="en-IN" sz="1600" baseline="30000">
                          <a:latin typeface="Times New Roman"/>
                          <a:ea typeface="Calibri"/>
                          <a:cs typeface="Mangal"/>
                        </a:rPr>
                        <a:t>th</a:t>
                      </a:r>
                      <a:r>
                        <a:rPr lang="en-IN" sz="1600">
                          <a:latin typeface="Times New Roman"/>
                          <a:ea typeface="Calibri"/>
                          <a:cs typeface="Mangal"/>
                        </a:rPr>
                        <a:t> Aug 2022</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600">
                        <a:latin typeface="Times New Roman"/>
                        <a:ea typeface="Calibri"/>
                        <a:cs typeface="Mangal"/>
                      </a:endParaRPr>
                    </a:p>
                  </a:txBody>
                  <a:tcPr marL="68580" marR="68580" marT="0" marB="0"/>
                </a:tc>
              </a:tr>
              <a:tr h="304048">
                <a:tc>
                  <a:txBody>
                    <a:bodyPr/>
                    <a:lstStyle/>
                    <a:p>
                      <a:pPr marL="0" marR="0" algn="ctr">
                        <a:lnSpc>
                          <a:spcPct val="115000"/>
                        </a:lnSpc>
                        <a:spcBef>
                          <a:spcPts val="0"/>
                        </a:spcBef>
                        <a:spcAft>
                          <a:spcPts val="0"/>
                        </a:spcAft>
                      </a:pPr>
                      <a:r>
                        <a:rPr lang="en-US" sz="1600">
                          <a:latin typeface="Times New Roman"/>
                          <a:ea typeface="Calibri"/>
                          <a:cs typeface="Mangal"/>
                        </a:rPr>
                        <a:t>28</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III</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dirty="0">
                          <a:latin typeface="Times New Roman"/>
                          <a:ea typeface="Calibri"/>
                          <a:cs typeface="Mangal"/>
                        </a:rPr>
                        <a:t>Measures of Skewness</a:t>
                      </a:r>
                      <a:endParaRPr lang="en-US" sz="16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19</a:t>
                      </a:r>
                      <a:r>
                        <a:rPr lang="en-IN" sz="1600" baseline="30000">
                          <a:latin typeface="Times New Roman"/>
                          <a:ea typeface="Calibri"/>
                          <a:cs typeface="Mangal"/>
                        </a:rPr>
                        <a:t>nd</a:t>
                      </a:r>
                      <a:r>
                        <a:rPr lang="en-IN" sz="1600">
                          <a:latin typeface="Times New Roman"/>
                          <a:ea typeface="Calibri"/>
                          <a:cs typeface="Mangal"/>
                        </a:rPr>
                        <a:t> Aug 2022</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600">
                        <a:latin typeface="Times New Roman"/>
                        <a:ea typeface="Calibri"/>
                        <a:cs typeface="Mangal"/>
                      </a:endParaRPr>
                    </a:p>
                  </a:txBody>
                  <a:tcPr marL="68580" marR="68580" marT="0" marB="0"/>
                </a:tc>
              </a:tr>
              <a:tr h="304048">
                <a:tc>
                  <a:txBody>
                    <a:bodyPr/>
                    <a:lstStyle/>
                    <a:p>
                      <a:pPr marL="0" marR="0" algn="ctr">
                        <a:lnSpc>
                          <a:spcPct val="115000"/>
                        </a:lnSpc>
                        <a:spcBef>
                          <a:spcPts val="0"/>
                        </a:spcBef>
                        <a:spcAft>
                          <a:spcPts val="0"/>
                        </a:spcAft>
                      </a:pPr>
                      <a:r>
                        <a:rPr lang="en-US" sz="1600">
                          <a:latin typeface="Times New Roman"/>
                          <a:ea typeface="Calibri"/>
                          <a:cs typeface="Mangal"/>
                        </a:rPr>
                        <a:t>29</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III</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dirty="0">
                          <a:latin typeface="Times New Roman"/>
                          <a:ea typeface="Calibri"/>
                          <a:cs typeface="Mangal"/>
                        </a:rPr>
                        <a:t>Absolute and Relative Measures of Skewness</a:t>
                      </a:r>
                      <a:endParaRPr lang="en-US" sz="16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23</a:t>
                      </a:r>
                      <a:r>
                        <a:rPr lang="en-IN" sz="1600" baseline="30000">
                          <a:latin typeface="Times New Roman"/>
                          <a:ea typeface="Calibri"/>
                          <a:cs typeface="Mangal"/>
                        </a:rPr>
                        <a:t>rd</a:t>
                      </a:r>
                      <a:r>
                        <a:rPr lang="en-IN" sz="1600">
                          <a:latin typeface="Times New Roman"/>
                          <a:ea typeface="Calibri"/>
                          <a:cs typeface="Mangal"/>
                        </a:rPr>
                        <a:t> Aug 2022</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600">
                        <a:latin typeface="Times New Roman"/>
                        <a:ea typeface="Calibri"/>
                        <a:cs typeface="Mangal"/>
                      </a:endParaRPr>
                    </a:p>
                  </a:txBody>
                  <a:tcPr marL="68580" marR="68580" marT="0" marB="0"/>
                </a:tc>
              </a:tr>
              <a:tr h="304048">
                <a:tc>
                  <a:txBody>
                    <a:bodyPr/>
                    <a:lstStyle/>
                    <a:p>
                      <a:pPr marL="0" marR="0" algn="ctr">
                        <a:lnSpc>
                          <a:spcPct val="115000"/>
                        </a:lnSpc>
                        <a:spcBef>
                          <a:spcPts val="0"/>
                        </a:spcBef>
                        <a:spcAft>
                          <a:spcPts val="0"/>
                        </a:spcAft>
                      </a:pPr>
                      <a:r>
                        <a:rPr lang="en-US" sz="1600">
                          <a:latin typeface="Times New Roman"/>
                          <a:ea typeface="Calibri"/>
                          <a:cs typeface="Mangal"/>
                        </a:rPr>
                        <a:t>30</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III</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dirty="0">
                          <a:latin typeface="Times New Roman"/>
                          <a:ea typeface="Calibri"/>
                          <a:cs typeface="Mangal"/>
                        </a:rPr>
                        <a:t>Karl Pearson’s Coefficient of Skewness</a:t>
                      </a:r>
                      <a:endParaRPr lang="en-US" sz="16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24</a:t>
                      </a:r>
                      <a:r>
                        <a:rPr lang="en-IN" sz="1600" baseline="30000">
                          <a:latin typeface="Times New Roman"/>
                          <a:ea typeface="Calibri"/>
                          <a:cs typeface="Mangal"/>
                        </a:rPr>
                        <a:t>th</a:t>
                      </a:r>
                      <a:r>
                        <a:rPr lang="en-IN" sz="1600">
                          <a:latin typeface="Times New Roman"/>
                          <a:ea typeface="Calibri"/>
                          <a:cs typeface="Mangal"/>
                        </a:rPr>
                        <a:t> Aug 2022</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600">
                        <a:latin typeface="Times New Roman"/>
                        <a:ea typeface="Calibri"/>
                        <a:cs typeface="Mangal"/>
                      </a:endParaRPr>
                    </a:p>
                  </a:txBody>
                  <a:tcPr marL="68580" marR="68580" marT="0" marB="0"/>
                </a:tc>
              </a:tr>
              <a:tr h="304048">
                <a:tc>
                  <a:txBody>
                    <a:bodyPr/>
                    <a:lstStyle/>
                    <a:p>
                      <a:pPr marL="0" marR="0" algn="ctr">
                        <a:lnSpc>
                          <a:spcPct val="115000"/>
                        </a:lnSpc>
                        <a:spcBef>
                          <a:spcPts val="0"/>
                        </a:spcBef>
                        <a:spcAft>
                          <a:spcPts val="0"/>
                        </a:spcAft>
                      </a:pPr>
                      <a:r>
                        <a:rPr lang="en-US" sz="1600">
                          <a:latin typeface="Times New Roman"/>
                          <a:ea typeface="Calibri"/>
                          <a:cs typeface="Mangal"/>
                        </a:rPr>
                        <a:t>31</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III</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dirty="0" err="1">
                          <a:latin typeface="Times New Roman"/>
                          <a:ea typeface="Calibri"/>
                          <a:cs typeface="Mangal"/>
                        </a:rPr>
                        <a:t>Bowley’s</a:t>
                      </a:r>
                      <a:r>
                        <a:rPr lang="en-IN" sz="1600" dirty="0">
                          <a:latin typeface="Times New Roman"/>
                          <a:ea typeface="Calibri"/>
                          <a:cs typeface="Mangal"/>
                        </a:rPr>
                        <a:t> Coefficient of Skewness</a:t>
                      </a:r>
                      <a:endParaRPr lang="en-US" sz="16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25</a:t>
                      </a:r>
                      <a:r>
                        <a:rPr lang="en-IN" sz="1600" baseline="30000">
                          <a:latin typeface="Times New Roman"/>
                          <a:ea typeface="Calibri"/>
                          <a:cs typeface="Mangal"/>
                        </a:rPr>
                        <a:t>th</a:t>
                      </a:r>
                      <a:r>
                        <a:rPr lang="en-IN" sz="1600">
                          <a:latin typeface="Times New Roman"/>
                          <a:ea typeface="Calibri"/>
                          <a:cs typeface="Mangal"/>
                        </a:rPr>
                        <a:t> Aug 2022</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600">
                        <a:latin typeface="Times New Roman"/>
                        <a:ea typeface="Calibri"/>
                        <a:cs typeface="Mangal"/>
                      </a:endParaRPr>
                    </a:p>
                  </a:txBody>
                  <a:tcPr marL="68580" marR="68580" marT="0" marB="0"/>
                </a:tc>
              </a:tr>
              <a:tr h="304048">
                <a:tc>
                  <a:txBody>
                    <a:bodyPr/>
                    <a:lstStyle/>
                    <a:p>
                      <a:pPr marL="0" marR="0" algn="ctr">
                        <a:lnSpc>
                          <a:spcPct val="115000"/>
                        </a:lnSpc>
                        <a:spcBef>
                          <a:spcPts val="0"/>
                        </a:spcBef>
                        <a:spcAft>
                          <a:spcPts val="0"/>
                        </a:spcAft>
                      </a:pPr>
                      <a:r>
                        <a:rPr lang="en-US" sz="1600">
                          <a:latin typeface="Times New Roman"/>
                          <a:ea typeface="Calibri"/>
                          <a:cs typeface="Mangal"/>
                        </a:rPr>
                        <a:t>32</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III</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dirty="0">
                          <a:latin typeface="Times New Roman"/>
                          <a:ea typeface="Calibri"/>
                          <a:cs typeface="Mangal"/>
                        </a:rPr>
                        <a:t>Practical</a:t>
                      </a:r>
                      <a:endParaRPr lang="en-US" sz="16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26</a:t>
                      </a:r>
                      <a:r>
                        <a:rPr lang="en-IN" sz="1600" baseline="30000">
                          <a:latin typeface="Times New Roman"/>
                          <a:ea typeface="Calibri"/>
                          <a:cs typeface="Mangal"/>
                        </a:rPr>
                        <a:t>th</a:t>
                      </a:r>
                      <a:r>
                        <a:rPr lang="en-IN" sz="1600">
                          <a:latin typeface="Times New Roman"/>
                          <a:ea typeface="Calibri"/>
                          <a:cs typeface="Mangal"/>
                        </a:rPr>
                        <a:t> Aug 2022</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600">
                        <a:latin typeface="Times New Roman"/>
                        <a:ea typeface="Calibri"/>
                        <a:cs typeface="Mangal"/>
                      </a:endParaRPr>
                    </a:p>
                  </a:txBody>
                  <a:tcPr marL="68580" marR="68580" marT="0" marB="0"/>
                </a:tc>
              </a:tr>
              <a:tr h="304048">
                <a:tc>
                  <a:txBody>
                    <a:bodyPr/>
                    <a:lstStyle/>
                    <a:p>
                      <a:pPr marL="0" marR="0" algn="ctr">
                        <a:lnSpc>
                          <a:spcPct val="115000"/>
                        </a:lnSpc>
                        <a:spcBef>
                          <a:spcPts val="0"/>
                        </a:spcBef>
                        <a:spcAft>
                          <a:spcPts val="0"/>
                        </a:spcAft>
                      </a:pPr>
                      <a:r>
                        <a:rPr lang="en-US" sz="1600">
                          <a:latin typeface="Times New Roman"/>
                          <a:ea typeface="Calibri"/>
                          <a:cs typeface="Mangal"/>
                        </a:rPr>
                        <a:t>33</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III</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Pratical</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600">
                          <a:latin typeface="Times New Roman"/>
                          <a:ea typeface="Calibri"/>
                          <a:cs typeface="Mangal"/>
                        </a:rPr>
                        <a:t>27</a:t>
                      </a:r>
                      <a:r>
                        <a:rPr lang="en-IN" sz="1600" baseline="30000">
                          <a:latin typeface="Times New Roman"/>
                          <a:ea typeface="Calibri"/>
                          <a:cs typeface="Mangal"/>
                        </a:rPr>
                        <a:t>th</a:t>
                      </a:r>
                      <a:r>
                        <a:rPr lang="en-IN" sz="1600">
                          <a:latin typeface="Times New Roman"/>
                          <a:ea typeface="Calibri"/>
                          <a:cs typeface="Mangal"/>
                        </a:rPr>
                        <a:t> Aug 2022</a:t>
                      </a:r>
                      <a:endParaRPr lang="en-US" sz="16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600" dirty="0">
                        <a:latin typeface="Times New Roman"/>
                        <a:ea typeface="Calibri"/>
                        <a:cs typeface="Mangal"/>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LECTURE PLAN MODULE- I </a:t>
            </a:r>
            <a:endParaRPr lang="en-US" b="1" u="sng"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0" y="1600200"/>
          <a:ext cx="9144000" cy="5257800"/>
        </p:xfrm>
        <a:graphic>
          <a:graphicData uri="http://schemas.openxmlformats.org/drawingml/2006/table">
            <a:tbl>
              <a:tblPr firstRow="1" bandRow="1">
                <a:tableStyleId>{5C22544A-7EE6-4342-B048-85BDC9FD1C3A}</a:tableStyleId>
              </a:tblPr>
              <a:tblGrid>
                <a:gridCol w="1354666"/>
                <a:gridCol w="1693334"/>
                <a:gridCol w="2438400"/>
                <a:gridCol w="1828800"/>
                <a:gridCol w="1828800"/>
              </a:tblGrid>
              <a:tr h="653504">
                <a:tc>
                  <a:txBody>
                    <a:bodyPr/>
                    <a:lstStyle/>
                    <a:p>
                      <a:pPr marL="0" marR="0" algn="ctr">
                        <a:lnSpc>
                          <a:spcPct val="115000"/>
                        </a:lnSpc>
                        <a:spcBef>
                          <a:spcPts val="0"/>
                        </a:spcBef>
                        <a:spcAft>
                          <a:spcPts val="0"/>
                        </a:spcAft>
                      </a:pPr>
                      <a:r>
                        <a:rPr lang="en-IN" sz="1400" b="1" dirty="0" smtClean="0">
                          <a:latin typeface="Times New Roman"/>
                          <a:ea typeface="Calibri"/>
                          <a:cs typeface="Mangal"/>
                        </a:rPr>
                        <a:t>S.NO.</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b="1" dirty="0">
                          <a:latin typeface="Times New Roman"/>
                          <a:ea typeface="Calibri"/>
                          <a:cs typeface="Mangal"/>
                        </a:rPr>
                        <a:t>Unit</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b="1" dirty="0">
                          <a:latin typeface="Times New Roman"/>
                          <a:ea typeface="Calibri"/>
                          <a:cs typeface="Mangal"/>
                        </a:rPr>
                        <a:t>Topic</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b="1" dirty="0">
                          <a:latin typeface="Times New Roman"/>
                          <a:ea typeface="Calibri"/>
                          <a:cs typeface="Mangal"/>
                        </a:rPr>
                        <a:t>Proposed Date of Lecture</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US" sz="1100" dirty="0" smtClean="0">
                          <a:latin typeface="Calibri"/>
                          <a:ea typeface="Calibri"/>
                          <a:cs typeface="Mangal"/>
                        </a:rPr>
                        <a:t>Pag</a:t>
                      </a:r>
                      <a:r>
                        <a:rPr lang="en-US" sz="1100" baseline="0" dirty="0" smtClean="0">
                          <a:latin typeface="Calibri"/>
                          <a:ea typeface="Calibri"/>
                          <a:cs typeface="Mangal"/>
                        </a:rPr>
                        <a:t>e  No. </a:t>
                      </a:r>
                      <a:endParaRPr lang="en-US" sz="1100" dirty="0">
                        <a:latin typeface="Calibri"/>
                        <a:ea typeface="Calibri"/>
                        <a:cs typeface="Mangal"/>
                      </a:endParaRPr>
                    </a:p>
                  </a:txBody>
                  <a:tcPr marL="68580" marR="68580" marT="0" marB="0"/>
                </a:tc>
              </a:tr>
              <a:tr h="493849">
                <a:tc>
                  <a:txBody>
                    <a:bodyPr/>
                    <a:lstStyle/>
                    <a:p>
                      <a:pPr marL="0" marR="0" algn="ctr">
                        <a:lnSpc>
                          <a:spcPct val="115000"/>
                        </a:lnSpc>
                        <a:spcBef>
                          <a:spcPts val="0"/>
                        </a:spcBef>
                        <a:spcAft>
                          <a:spcPts val="0"/>
                        </a:spcAft>
                      </a:pPr>
                      <a:r>
                        <a:rPr lang="en-US" sz="1400" dirty="0" smtClean="0">
                          <a:latin typeface="Times New Roman"/>
                          <a:ea typeface="Calibri"/>
                          <a:cs typeface="Mangal"/>
                        </a:rPr>
                        <a:t>1</a:t>
                      </a:r>
                      <a:r>
                        <a:rPr lang="en-US" sz="1400" dirty="0">
                          <a:latin typeface="Times New Roman"/>
                          <a:ea typeface="Calibri"/>
                          <a:cs typeface="Mangal"/>
                        </a:rPr>
                        <a:t>.</a:t>
                      </a:r>
                      <a:endParaRPr lang="en-US" sz="1100" dirty="0">
                        <a:latin typeface="Calibri"/>
                        <a:ea typeface="Calibri"/>
                        <a:cs typeface="Mangal"/>
                      </a:endParaRPr>
                    </a:p>
                  </a:txBody>
                  <a:tcPr marL="68580" marR="68580" marT="0" marB="0"/>
                </a:tc>
                <a:tc rowSpan="9">
                  <a:txBody>
                    <a:bodyPr/>
                    <a:lstStyle/>
                    <a:p>
                      <a:pPr marL="0" marR="0" algn="ctr">
                        <a:lnSpc>
                          <a:spcPct val="115000"/>
                        </a:lnSpc>
                        <a:spcBef>
                          <a:spcPts val="0"/>
                        </a:spcBef>
                        <a:spcAft>
                          <a:spcPts val="0"/>
                        </a:spcAft>
                      </a:pPr>
                      <a:endParaRPr lang="en-US" sz="1400" dirty="0" smtClean="0">
                        <a:latin typeface="Times New Roman"/>
                        <a:ea typeface="Calibri"/>
                        <a:cs typeface="Mangal"/>
                      </a:endParaRPr>
                    </a:p>
                    <a:p>
                      <a:pPr marL="0" marR="0" algn="ctr">
                        <a:lnSpc>
                          <a:spcPct val="115000"/>
                        </a:lnSpc>
                        <a:spcBef>
                          <a:spcPts val="0"/>
                        </a:spcBef>
                        <a:spcAft>
                          <a:spcPts val="0"/>
                        </a:spcAft>
                      </a:pPr>
                      <a:endParaRPr lang="en-US" sz="1400" dirty="0" smtClean="0">
                        <a:latin typeface="Times New Roman"/>
                        <a:ea typeface="Calibri"/>
                        <a:cs typeface="Mangal"/>
                      </a:endParaRPr>
                    </a:p>
                    <a:p>
                      <a:pPr marL="0" marR="0" algn="ctr">
                        <a:lnSpc>
                          <a:spcPct val="115000"/>
                        </a:lnSpc>
                        <a:spcBef>
                          <a:spcPts val="0"/>
                        </a:spcBef>
                        <a:spcAft>
                          <a:spcPts val="0"/>
                        </a:spcAft>
                      </a:pPr>
                      <a:endParaRPr lang="en-US" sz="1400" dirty="0" smtClean="0">
                        <a:latin typeface="Times New Roman"/>
                        <a:ea typeface="Calibri"/>
                        <a:cs typeface="Mangal"/>
                      </a:endParaRPr>
                    </a:p>
                    <a:p>
                      <a:pPr marL="0" marR="0" algn="ctr">
                        <a:lnSpc>
                          <a:spcPct val="115000"/>
                        </a:lnSpc>
                        <a:spcBef>
                          <a:spcPts val="0"/>
                        </a:spcBef>
                        <a:spcAft>
                          <a:spcPts val="0"/>
                        </a:spcAft>
                      </a:pPr>
                      <a:endParaRPr lang="en-US" sz="1400" dirty="0" smtClean="0">
                        <a:latin typeface="Times New Roman"/>
                        <a:ea typeface="Calibri"/>
                        <a:cs typeface="Mangal"/>
                      </a:endParaRPr>
                    </a:p>
                    <a:p>
                      <a:pPr marL="0" marR="0" algn="ctr">
                        <a:lnSpc>
                          <a:spcPct val="115000"/>
                        </a:lnSpc>
                        <a:spcBef>
                          <a:spcPts val="0"/>
                        </a:spcBef>
                        <a:spcAft>
                          <a:spcPts val="0"/>
                        </a:spcAft>
                      </a:pPr>
                      <a:endParaRPr lang="en-US" sz="1400" dirty="0" smtClean="0">
                        <a:latin typeface="Times New Roman"/>
                        <a:ea typeface="Calibri"/>
                        <a:cs typeface="Mangal"/>
                      </a:endParaRPr>
                    </a:p>
                    <a:p>
                      <a:pPr marL="0" marR="0" algn="ctr">
                        <a:lnSpc>
                          <a:spcPct val="115000"/>
                        </a:lnSpc>
                        <a:spcBef>
                          <a:spcPts val="0"/>
                        </a:spcBef>
                        <a:spcAft>
                          <a:spcPts val="0"/>
                        </a:spcAft>
                      </a:pPr>
                      <a:endParaRPr lang="en-US" sz="1400" dirty="0" smtClean="0">
                        <a:latin typeface="Times New Roman"/>
                        <a:ea typeface="Calibri"/>
                        <a:cs typeface="Mangal"/>
                      </a:endParaRPr>
                    </a:p>
                    <a:p>
                      <a:pPr marL="0" marR="0" algn="ctr">
                        <a:lnSpc>
                          <a:spcPct val="115000"/>
                        </a:lnSpc>
                        <a:spcBef>
                          <a:spcPts val="0"/>
                        </a:spcBef>
                        <a:spcAft>
                          <a:spcPts val="0"/>
                        </a:spcAft>
                      </a:pPr>
                      <a:endParaRPr lang="en-US" sz="1400" dirty="0" smtClean="0">
                        <a:latin typeface="Times New Roman"/>
                        <a:ea typeface="Calibri"/>
                        <a:cs typeface="Mangal"/>
                      </a:endParaRPr>
                    </a:p>
                    <a:p>
                      <a:pPr marL="0" marR="0" algn="ctr">
                        <a:lnSpc>
                          <a:spcPct val="115000"/>
                        </a:lnSpc>
                        <a:spcBef>
                          <a:spcPts val="0"/>
                        </a:spcBef>
                        <a:spcAft>
                          <a:spcPts val="0"/>
                        </a:spcAft>
                      </a:pPr>
                      <a:r>
                        <a:rPr lang="en-US" sz="1400" dirty="0" smtClean="0">
                          <a:latin typeface="Times New Roman"/>
                          <a:ea typeface="Calibri"/>
                          <a:cs typeface="Mangal"/>
                        </a:rPr>
                        <a:t>I</a:t>
                      </a:r>
                      <a:endParaRPr lang="en-US" sz="1100" dirty="0">
                        <a:latin typeface="Calibri"/>
                        <a:ea typeface="Calibri"/>
                        <a:cs typeface="Mangal"/>
                      </a:endParaRPr>
                    </a:p>
                    <a:p>
                      <a:pPr marL="0" marR="0" algn="ctr">
                        <a:lnSpc>
                          <a:spcPct val="115000"/>
                        </a:lnSpc>
                        <a:spcBef>
                          <a:spcPts val="0"/>
                        </a:spcBef>
                        <a:spcAft>
                          <a:spcPts val="0"/>
                        </a:spcAft>
                      </a:pPr>
                      <a:endParaRPr lang="en-US" sz="1100" dirty="0">
                        <a:latin typeface="Calibri"/>
                        <a:ea typeface="Calibri"/>
                        <a:cs typeface="Mangal"/>
                      </a:endParaRPr>
                    </a:p>
                  </a:txBody>
                  <a:tcPr marL="68580" marR="68580" marT="0" marB="0"/>
                </a:tc>
                <a:tc>
                  <a:txBody>
                    <a:bodyPr/>
                    <a:lstStyle/>
                    <a:p>
                      <a:pPr marL="0" marR="0" algn="ctr">
                        <a:lnSpc>
                          <a:spcPct val="115000"/>
                        </a:lnSpc>
                        <a:spcBef>
                          <a:spcPts val="240"/>
                        </a:spcBef>
                        <a:spcAft>
                          <a:spcPts val="240"/>
                        </a:spcAft>
                        <a:tabLst>
                          <a:tab pos="800100" algn="l"/>
                        </a:tabLst>
                      </a:pPr>
                      <a:r>
                        <a:rPr lang="en-US" sz="1400" dirty="0">
                          <a:latin typeface="Times New Roman"/>
                          <a:ea typeface="Calibri"/>
                          <a:cs typeface="Mangal"/>
                        </a:rPr>
                        <a:t>Introduction to Statistics</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US" sz="1400" dirty="0">
                          <a:latin typeface="Times New Roman"/>
                          <a:ea typeface="Calibri"/>
                          <a:cs typeface="Mangal"/>
                        </a:rPr>
                        <a:t>8</a:t>
                      </a:r>
                      <a:r>
                        <a:rPr lang="en-US" sz="1400" baseline="30000" dirty="0">
                          <a:latin typeface="Times New Roman"/>
                          <a:ea typeface="Calibri"/>
                          <a:cs typeface="Mangal"/>
                        </a:rPr>
                        <a:t>th</a:t>
                      </a:r>
                      <a:r>
                        <a:rPr lang="en-US" sz="1400" dirty="0">
                          <a:latin typeface="Times New Roman"/>
                          <a:ea typeface="Calibri"/>
                          <a:cs typeface="Mangal"/>
                        </a:rPr>
                        <a:t> July 2022</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smtClean="0">
                          <a:latin typeface="Times New Roman"/>
                          <a:ea typeface="Calibri"/>
                          <a:cs typeface="Mangal"/>
                        </a:rPr>
                        <a:t>3-4</a:t>
                      </a:r>
                      <a:endParaRPr lang="en-IN" sz="1400" dirty="0">
                        <a:latin typeface="Times New Roman"/>
                        <a:ea typeface="Calibri"/>
                        <a:cs typeface="Mangal"/>
                      </a:endParaRPr>
                    </a:p>
                  </a:txBody>
                  <a:tcPr marL="68580" marR="68580" marT="0" marB="0"/>
                </a:tc>
              </a:tr>
              <a:tr h="653504">
                <a:tc>
                  <a:txBody>
                    <a:bodyPr/>
                    <a:lstStyle/>
                    <a:p>
                      <a:pPr marL="0" marR="0" algn="ctr">
                        <a:lnSpc>
                          <a:spcPct val="115000"/>
                        </a:lnSpc>
                        <a:spcBef>
                          <a:spcPts val="0"/>
                        </a:spcBef>
                        <a:spcAft>
                          <a:spcPts val="0"/>
                        </a:spcAft>
                      </a:pPr>
                      <a:r>
                        <a:rPr lang="en-US" sz="1400" dirty="0">
                          <a:latin typeface="Times New Roman"/>
                          <a:ea typeface="Calibri"/>
                          <a:cs typeface="Mangal"/>
                        </a:rPr>
                        <a:t>2.</a:t>
                      </a:r>
                      <a:endParaRPr lang="en-US" sz="1100" dirty="0">
                        <a:latin typeface="Calibri"/>
                        <a:ea typeface="Calibri"/>
                        <a:cs typeface="Mangal"/>
                      </a:endParaRPr>
                    </a:p>
                  </a:txBody>
                  <a:tcPr marL="68580" marR="68580" marT="0" marB="0"/>
                </a:tc>
                <a:tc vMerge="1">
                  <a:txBody>
                    <a:bodyPr/>
                    <a:lstStyle/>
                    <a:p>
                      <a:pPr marL="0" marR="0" algn="ctr">
                        <a:lnSpc>
                          <a:spcPct val="115000"/>
                        </a:lnSpc>
                        <a:spcBef>
                          <a:spcPts val="0"/>
                        </a:spcBef>
                        <a:spcAft>
                          <a:spcPts val="0"/>
                        </a:spcAft>
                      </a:pP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US" sz="1400" dirty="0">
                          <a:latin typeface="Times New Roman"/>
                          <a:ea typeface="Calibri"/>
                          <a:cs typeface="Mangal"/>
                        </a:rPr>
                        <a:t>Introduction – Definition of Statistics</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a:latin typeface="Times New Roman"/>
                          <a:ea typeface="Calibri"/>
                          <a:cs typeface="Mangal"/>
                        </a:rPr>
                        <a:t>11</a:t>
                      </a:r>
                      <a:r>
                        <a:rPr lang="en-IN" sz="1400" baseline="30000" dirty="0">
                          <a:latin typeface="Times New Roman"/>
                          <a:ea typeface="Calibri"/>
                          <a:cs typeface="Mangal"/>
                        </a:rPr>
                        <a:t>th</a:t>
                      </a:r>
                      <a:r>
                        <a:rPr lang="en-IN" sz="1400" dirty="0">
                          <a:latin typeface="Times New Roman"/>
                          <a:ea typeface="Calibri"/>
                          <a:cs typeface="Mangal"/>
                        </a:rPr>
                        <a:t> July 2022</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US" sz="1100" dirty="0" smtClean="0">
                          <a:latin typeface="Calibri"/>
                          <a:ea typeface="Calibri"/>
                          <a:cs typeface="Mangal"/>
                        </a:rPr>
                        <a:t>5</a:t>
                      </a:r>
                      <a:endParaRPr lang="en-US" sz="1100" dirty="0">
                        <a:latin typeface="Calibri"/>
                        <a:ea typeface="Calibri"/>
                        <a:cs typeface="Mangal"/>
                      </a:endParaRPr>
                    </a:p>
                  </a:txBody>
                  <a:tcPr marL="68580" marR="68580" marT="0" marB="0"/>
                </a:tc>
              </a:tr>
              <a:tr h="493849">
                <a:tc>
                  <a:txBody>
                    <a:bodyPr/>
                    <a:lstStyle/>
                    <a:p>
                      <a:pPr marL="0" marR="0" algn="ctr">
                        <a:lnSpc>
                          <a:spcPct val="115000"/>
                        </a:lnSpc>
                        <a:spcBef>
                          <a:spcPts val="0"/>
                        </a:spcBef>
                        <a:spcAft>
                          <a:spcPts val="0"/>
                        </a:spcAft>
                      </a:pPr>
                      <a:r>
                        <a:rPr lang="en-US" sz="1400" dirty="0">
                          <a:latin typeface="Times New Roman"/>
                          <a:ea typeface="Calibri"/>
                          <a:cs typeface="Mangal"/>
                        </a:rPr>
                        <a:t>3</a:t>
                      </a:r>
                      <a:endParaRPr lang="en-US" sz="1100" dirty="0">
                        <a:latin typeface="Calibri"/>
                        <a:ea typeface="Calibri"/>
                        <a:cs typeface="Mangal"/>
                      </a:endParaRPr>
                    </a:p>
                  </a:txBody>
                  <a:tcPr marL="68580" marR="68580" marT="0" marB="0"/>
                </a:tc>
                <a:tc vMerge="1">
                  <a:txBody>
                    <a:bodyPr/>
                    <a:lstStyle/>
                    <a:p>
                      <a:pPr marL="0" marR="0" algn="ctr">
                        <a:lnSpc>
                          <a:spcPct val="115000"/>
                        </a:lnSpc>
                        <a:spcBef>
                          <a:spcPts val="0"/>
                        </a:spcBef>
                        <a:spcAft>
                          <a:spcPts val="0"/>
                        </a:spcAft>
                      </a:pP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US" sz="1400" dirty="0">
                          <a:latin typeface="Times New Roman"/>
                          <a:ea typeface="Calibri"/>
                          <a:cs typeface="Mangal"/>
                        </a:rPr>
                        <a:t>Functions , Scope</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a:latin typeface="Times New Roman"/>
                          <a:ea typeface="Calibri"/>
                          <a:cs typeface="Mangal"/>
                        </a:rPr>
                        <a:t>12</a:t>
                      </a:r>
                      <a:r>
                        <a:rPr lang="en-IN" sz="1400" baseline="30000" dirty="0">
                          <a:latin typeface="Times New Roman"/>
                          <a:ea typeface="Calibri"/>
                          <a:cs typeface="Mangal"/>
                        </a:rPr>
                        <a:t>th</a:t>
                      </a:r>
                      <a:r>
                        <a:rPr lang="en-IN" sz="1400" dirty="0">
                          <a:latin typeface="Times New Roman"/>
                          <a:ea typeface="Calibri"/>
                          <a:cs typeface="Mangal"/>
                        </a:rPr>
                        <a:t> July 2022</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US" sz="1100" dirty="0" smtClean="0">
                          <a:latin typeface="Calibri"/>
                          <a:ea typeface="Calibri"/>
                          <a:cs typeface="Mangal"/>
                        </a:rPr>
                        <a:t>6-7</a:t>
                      </a:r>
                      <a:endParaRPr lang="en-US" sz="1100" dirty="0">
                        <a:latin typeface="Calibri"/>
                        <a:ea typeface="Calibri"/>
                        <a:cs typeface="Mangal"/>
                      </a:endParaRPr>
                    </a:p>
                  </a:txBody>
                  <a:tcPr marL="68580" marR="68580" marT="0" marB="0"/>
                </a:tc>
              </a:tr>
              <a:tr h="493849">
                <a:tc>
                  <a:txBody>
                    <a:bodyPr/>
                    <a:lstStyle/>
                    <a:p>
                      <a:pPr marL="0" marR="0" algn="ctr">
                        <a:lnSpc>
                          <a:spcPct val="115000"/>
                        </a:lnSpc>
                        <a:spcBef>
                          <a:spcPts val="0"/>
                        </a:spcBef>
                        <a:spcAft>
                          <a:spcPts val="0"/>
                        </a:spcAft>
                      </a:pPr>
                      <a:r>
                        <a:rPr lang="en-US" sz="1400" dirty="0">
                          <a:latin typeface="Times New Roman"/>
                          <a:ea typeface="Calibri"/>
                          <a:cs typeface="Mangal"/>
                        </a:rPr>
                        <a:t>4</a:t>
                      </a:r>
                      <a:endParaRPr lang="en-US" sz="1100" dirty="0">
                        <a:latin typeface="Calibri"/>
                        <a:ea typeface="Calibri"/>
                        <a:cs typeface="Mangal"/>
                      </a:endParaRPr>
                    </a:p>
                  </a:txBody>
                  <a:tcPr marL="68580" marR="68580" marT="0" marB="0"/>
                </a:tc>
                <a:tc vMerge="1">
                  <a:txBody>
                    <a:bodyPr/>
                    <a:lstStyle/>
                    <a:p>
                      <a:pPr marL="0" marR="0" algn="ctr">
                        <a:lnSpc>
                          <a:spcPct val="115000"/>
                        </a:lnSpc>
                        <a:spcBef>
                          <a:spcPts val="0"/>
                        </a:spcBef>
                        <a:spcAft>
                          <a:spcPts val="0"/>
                        </a:spcAft>
                      </a:pP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US" sz="1400" dirty="0">
                          <a:latin typeface="Times New Roman"/>
                          <a:ea typeface="Calibri"/>
                          <a:cs typeface="Mangal"/>
                        </a:rPr>
                        <a:t>Limitations of Data.</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a:latin typeface="Times New Roman"/>
                          <a:ea typeface="Calibri"/>
                          <a:cs typeface="Mangal"/>
                        </a:rPr>
                        <a:t>13</a:t>
                      </a:r>
                      <a:r>
                        <a:rPr lang="en-IN" sz="1400" baseline="30000" dirty="0">
                          <a:latin typeface="Times New Roman"/>
                          <a:ea typeface="Calibri"/>
                          <a:cs typeface="Mangal"/>
                        </a:rPr>
                        <a:t>th</a:t>
                      </a:r>
                      <a:r>
                        <a:rPr lang="en-IN" sz="1400" dirty="0">
                          <a:latin typeface="Times New Roman"/>
                          <a:ea typeface="Calibri"/>
                          <a:cs typeface="Mangal"/>
                        </a:rPr>
                        <a:t> July 2022</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US" sz="1100" dirty="0" smtClean="0">
                          <a:latin typeface="Calibri"/>
                          <a:ea typeface="Calibri"/>
                          <a:cs typeface="Mangal"/>
                        </a:rPr>
                        <a:t>8</a:t>
                      </a:r>
                      <a:endParaRPr lang="en-US" sz="1100" dirty="0">
                        <a:latin typeface="Calibri"/>
                        <a:ea typeface="Calibri"/>
                        <a:cs typeface="Mangal"/>
                      </a:endParaRPr>
                    </a:p>
                  </a:txBody>
                  <a:tcPr marL="68580" marR="68580" marT="0" marB="0"/>
                </a:tc>
              </a:tr>
              <a:tr h="493849">
                <a:tc>
                  <a:txBody>
                    <a:bodyPr/>
                    <a:lstStyle/>
                    <a:p>
                      <a:pPr marL="0" marR="0" algn="ctr">
                        <a:lnSpc>
                          <a:spcPct val="115000"/>
                        </a:lnSpc>
                        <a:spcBef>
                          <a:spcPts val="0"/>
                        </a:spcBef>
                        <a:spcAft>
                          <a:spcPts val="0"/>
                        </a:spcAft>
                      </a:pPr>
                      <a:r>
                        <a:rPr lang="en-US" sz="1400" dirty="0">
                          <a:latin typeface="Times New Roman"/>
                          <a:ea typeface="Calibri"/>
                          <a:cs typeface="Mangal"/>
                        </a:rPr>
                        <a:t>5</a:t>
                      </a:r>
                      <a:endParaRPr lang="en-US" sz="1100" dirty="0">
                        <a:latin typeface="Calibri"/>
                        <a:ea typeface="Calibri"/>
                        <a:cs typeface="Mangal"/>
                      </a:endParaRPr>
                    </a:p>
                  </a:txBody>
                  <a:tcPr marL="68580" marR="68580" marT="0" marB="0"/>
                </a:tc>
                <a:tc vMerge="1">
                  <a:txBody>
                    <a:bodyPr/>
                    <a:lstStyle/>
                    <a:p>
                      <a:pPr marL="0" marR="0" algn="ctr">
                        <a:lnSpc>
                          <a:spcPct val="115000"/>
                        </a:lnSpc>
                        <a:spcBef>
                          <a:spcPts val="0"/>
                        </a:spcBef>
                        <a:spcAft>
                          <a:spcPts val="0"/>
                        </a:spcAft>
                      </a:pP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US" sz="1400" dirty="0">
                          <a:latin typeface="Times New Roman"/>
                          <a:ea typeface="Calibri"/>
                          <a:cs typeface="Mangal"/>
                        </a:rPr>
                        <a:t>Classification of Data.</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a:latin typeface="Times New Roman"/>
                          <a:ea typeface="Calibri"/>
                          <a:cs typeface="Mangal"/>
                        </a:rPr>
                        <a:t>14</a:t>
                      </a:r>
                      <a:r>
                        <a:rPr lang="en-IN" sz="1400" baseline="30000" dirty="0">
                          <a:latin typeface="Times New Roman"/>
                          <a:ea typeface="Calibri"/>
                          <a:cs typeface="Mangal"/>
                        </a:rPr>
                        <a:t>th</a:t>
                      </a:r>
                      <a:r>
                        <a:rPr lang="en-IN" sz="1400" dirty="0">
                          <a:latin typeface="Times New Roman"/>
                          <a:ea typeface="Calibri"/>
                          <a:cs typeface="Mangal"/>
                        </a:rPr>
                        <a:t> July 2022</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smtClean="0">
                          <a:latin typeface="Times New Roman"/>
                          <a:ea typeface="Calibri"/>
                          <a:cs typeface="Mangal"/>
                        </a:rPr>
                        <a:t>9</a:t>
                      </a:r>
                      <a:endParaRPr lang="en-IN" sz="1400" dirty="0">
                        <a:latin typeface="Times New Roman"/>
                        <a:ea typeface="Calibri"/>
                        <a:cs typeface="Mangal"/>
                      </a:endParaRPr>
                    </a:p>
                  </a:txBody>
                  <a:tcPr marL="68580" marR="68580" marT="0" marB="0"/>
                </a:tc>
              </a:tr>
              <a:tr h="493849">
                <a:tc>
                  <a:txBody>
                    <a:bodyPr/>
                    <a:lstStyle/>
                    <a:p>
                      <a:pPr marL="0" marR="0" algn="ctr">
                        <a:lnSpc>
                          <a:spcPct val="115000"/>
                        </a:lnSpc>
                        <a:spcBef>
                          <a:spcPts val="0"/>
                        </a:spcBef>
                        <a:spcAft>
                          <a:spcPts val="0"/>
                        </a:spcAft>
                      </a:pPr>
                      <a:r>
                        <a:rPr lang="en-US" sz="1400" dirty="0">
                          <a:latin typeface="Times New Roman"/>
                          <a:ea typeface="Calibri"/>
                          <a:cs typeface="Mangal"/>
                        </a:rPr>
                        <a:t>6</a:t>
                      </a:r>
                      <a:endParaRPr lang="en-US" sz="1100" dirty="0">
                        <a:latin typeface="Calibri"/>
                        <a:ea typeface="Calibri"/>
                        <a:cs typeface="Mangal"/>
                      </a:endParaRPr>
                    </a:p>
                  </a:txBody>
                  <a:tcPr marL="68580" marR="68580" marT="0" marB="0"/>
                </a:tc>
                <a:tc vMerge="1">
                  <a:txBody>
                    <a:bodyPr/>
                    <a:lstStyle/>
                    <a:p>
                      <a:pPr marL="0" marR="0" algn="ctr">
                        <a:lnSpc>
                          <a:spcPct val="115000"/>
                        </a:lnSpc>
                        <a:spcBef>
                          <a:spcPts val="0"/>
                        </a:spcBef>
                        <a:spcAft>
                          <a:spcPts val="0"/>
                        </a:spcAft>
                      </a:pP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US" sz="1400" dirty="0">
                          <a:latin typeface="Times New Roman"/>
                          <a:ea typeface="Calibri"/>
                          <a:cs typeface="Mangal"/>
                        </a:rPr>
                        <a:t>Tabulation of Data.</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a:latin typeface="Times New Roman"/>
                          <a:ea typeface="Calibri"/>
                          <a:cs typeface="Mangal"/>
                        </a:rPr>
                        <a:t>15</a:t>
                      </a:r>
                      <a:r>
                        <a:rPr lang="en-IN" sz="1400" baseline="30000" dirty="0">
                          <a:latin typeface="Times New Roman"/>
                          <a:ea typeface="Calibri"/>
                          <a:cs typeface="Mangal"/>
                        </a:rPr>
                        <a:t>th</a:t>
                      </a:r>
                      <a:r>
                        <a:rPr lang="en-IN" sz="1400" dirty="0">
                          <a:latin typeface="Times New Roman"/>
                          <a:ea typeface="Calibri"/>
                          <a:cs typeface="Mangal"/>
                        </a:rPr>
                        <a:t> July 2022</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smtClean="0">
                          <a:latin typeface="Times New Roman"/>
                          <a:ea typeface="Calibri"/>
                          <a:cs typeface="Mangal"/>
                        </a:rPr>
                        <a:t>10</a:t>
                      </a:r>
                      <a:endParaRPr lang="en-IN" sz="1400" dirty="0">
                        <a:latin typeface="Times New Roman"/>
                        <a:ea typeface="Calibri"/>
                        <a:cs typeface="Mangal"/>
                      </a:endParaRPr>
                    </a:p>
                  </a:txBody>
                  <a:tcPr marL="68580" marR="68580" marT="0" marB="0"/>
                </a:tc>
              </a:tr>
              <a:tr h="493849">
                <a:tc>
                  <a:txBody>
                    <a:bodyPr/>
                    <a:lstStyle/>
                    <a:p>
                      <a:pPr marL="0" marR="0" algn="ctr">
                        <a:lnSpc>
                          <a:spcPct val="115000"/>
                        </a:lnSpc>
                        <a:spcBef>
                          <a:spcPts val="0"/>
                        </a:spcBef>
                        <a:spcAft>
                          <a:spcPts val="0"/>
                        </a:spcAft>
                      </a:pPr>
                      <a:r>
                        <a:rPr lang="en-US" sz="1400" dirty="0">
                          <a:latin typeface="Times New Roman"/>
                          <a:ea typeface="Calibri"/>
                          <a:cs typeface="Mangal"/>
                        </a:rPr>
                        <a:t>7</a:t>
                      </a:r>
                      <a:endParaRPr lang="en-US" sz="1100" dirty="0">
                        <a:latin typeface="Calibri"/>
                        <a:ea typeface="Calibri"/>
                        <a:cs typeface="Mangal"/>
                      </a:endParaRPr>
                    </a:p>
                  </a:txBody>
                  <a:tcPr marL="68580" marR="68580" marT="0" marB="0"/>
                </a:tc>
                <a:tc vMerge="1">
                  <a:txBody>
                    <a:bodyPr/>
                    <a:lstStyle/>
                    <a:p>
                      <a:pPr marL="0" marR="0" algn="ctr">
                        <a:lnSpc>
                          <a:spcPct val="115000"/>
                        </a:lnSpc>
                        <a:spcBef>
                          <a:spcPts val="0"/>
                        </a:spcBef>
                        <a:spcAft>
                          <a:spcPts val="0"/>
                        </a:spcAft>
                      </a:pP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US" sz="1400" dirty="0">
                          <a:latin typeface="Times New Roman"/>
                          <a:ea typeface="Calibri"/>
                          <a:cs typeface="Mangal"/>
                        </a:rPr>
                        <a:t>Tabulation of Data.</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a:latin typeface="Times New Roman"/>
                          <a:ea typeface="Calibri"/>
                          <a:cs typeface="Mangal"/>
                        </a:rPr>
                        <a:t>16</a:t>
                      </a:r>
                      <a:r>
                        <a:rPr lang="en-IN" sz="1400" baseline="30000" dirty="0">
                          <a:latin typeface="Times New Roman"/>
                          <a:ea typeface="Calibri"/>
                          <a:cs typeface="Mangal"/>
                        </a:rPr>
                        <a:t>th</a:t>
                      </a:r>
                      <a:r>
                        <a:rPr lang="en-IN" sz="1400" dirty="0">
                          <a:latin typeface="Times New Roman"/>
                          <a:ea typeface="Calibri"/>
                          <a:cs typeface="Mangal"/>
                        </a:rPr>
                        <a:t> July2022</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smtClean="0">
                          <a:latin typeface="Times New Roman"/>
                          <a:ea typeface="Calibri"/>
                          <a:cs typeface="Mangal"/>
                        </a:rPr>
                        <a:t>10</a:t>
                      </a:r>
                      <a:endParaRPr lang="en-IN" sz="1400" dirty="0">
                        <a:latin typeface="Times New Roman"/>
                        <a:ea typeface="Calibri"/>
                        <a:cs typeface="Mangal"/>
                      </a:endParaRPr>
                    </a:p>
                  </a:txBody>
                  <a:tcPr marL="68580" marR="68580" marT="0" marB="0"/>
                </a:tc>
              </a:tr>
              <a:tr h="493849">
                <a:tc>
                  <a:txBody>
                    <a:bodyPr/>
                    <a:lstStyle/>
                    <a:p>
                      <a:pPr marL="0" marR="0" algn="ctr">
                        <a:lnSpc>
                          <a:spcPct val="115000"/>
                        </a:lnSpc>
                        <a:spcBef>
                          <a:spcPts val="0"/>
                        </a:spcBef>
                        <a:spcAft>
                          <a:spcPts val="0"/>
                        </a:spcAft>
                      </a:pPr>
                      <a:r>
                        <a:rPr lang="en-US" sz="1400" dirty="0">
                          <a:latin typeface="Times New Roman"/>
                          <a:ea typeface="Calibri"/>
                          <a:cs typeface="Mangal"/>
                        </a:rPr>
                        <a:t>8</a:t>
                      </a:r>
                      <a:endParaRPr lang="en-US" sz="1100" dirty="0">
                        <a:latin typeface="Calibri"/>
                        <a:ea typeface="Calibri"/>
                        <a:cs typeface="Mangal"/>
                      </a:endParaRPr>
                    </a:p>
                  </a:txBody>
                  <a:tcPr marL="68580" marR="68580" marT="0" marB="0"/>
                </a:tc>
                <a:tc vMerge="1">
                  <a:txBody>
                    <a:bodyPr/>
                    <a:lstStyle/>
                    <a:p>
                      <a:pPr marL="0" marR="0" algn="ctr">
                        <a:lnSpc>
                          <a:spcPct val="115000"/>
                        </a:lnSpc>
                        <a:spcBef>
                          <a:spcPts val="0"/>
                        </a:spcBef>
                        <a:spcAft>
                          <a:spcPts val="0"/>
                        </a:spcAft>
                      </a:pP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a:latin typeface="Times New Roman"/>
                          <a:ea typeface="Calibri"/>
                          <a:cs typeface="Mangal"/>
                        </a:rPr>
                        <a:t>Practical</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a:latin typeface="Times New Roman"/>
                          <a:ea typeface="Calibri"/>
                          <a:cs typeface="Mangal"/>
                        </a:rPr>
                        <a:t>19</a:t>
                      </a:r>
                      <a:r>
                        <a:rPr lang="en-IN" sz="1400" baseline="30000" dirty="0">
                          <a:latin typeface="Times New Roman"/>
                          <a:ea typeface="Calibri"/>
                          <a:cs typeface="Mangal"/>
                        </a:rPr>
                        <a:t>th</a:t>
                      </a:r>
                      <a:r>
                        <a:rPr lang="en-IN" sz="1400" dirty="0">
                          <a:latin typeface="Times New Roman"/>
                          <a:ea typeface="Calibri"/>
                          <a:cs typeface="Mangal"/>
                        </a:rPr>
                        <a:t> July 2022</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400" dirty="0">
                        <a:latin typeface="Times New Roman"/>
                        <a:ea typeface="Calibri"/>
                        <a:cs typeface="Mangal"/>
                      </a:endParaRPr>
                    </a:p>
                  </a:txBody>
                  <a:tcPr marL="68580" marR="68580" marT="0" marB="0"/>
                </a:tc>
              </a:tr>
              <a:tr h="493849">
                <a:tc>
                  <a:txBody>
                    <a:bodyPr/>
                    <a:lstStyle/>
                    <a:p>
                      <a:pPr marL="0" marR="0" algn="ctr">
                        <a:lnSpc>
                          <a:spcPct val="115000"/>
                        </a:lnSpc>
                        <a:spcBef>
                          <a:spcPts val="0"/>
                        </a:spcBef>
                        <a:spcAft>
                          <a:spcPts val="0"/>
                        </a:spcAft>
                      </a:pPr>
                      <a:r>
                        <a:rPr lang="en-US" sz="1400" dirty="0">
                          <a:latin typeface="Times New Roman"/>
                          <a:ea typeface="Calibri"/>
                          <a:cs typeface="Mangal"/>
                        </a:rPr>
                        <a:t>9</a:t>
                      </a:r>
                      <a:endParaRPr lang="en-US" sz="1100" dirty="0">
                        <a:latin typeface="Calibri"/>
                        <a:ea typeface="Calibri"/>
                        <a:cs typeface="Mangal"/>
                      </a:endParaRPr>
                    </a:p>
                  </a:txBody>
                  <a:tcPr marL="68580" marR="68580" marT="0" marB="0"/>
                </a:tc>
                <a:tc vMerge="1">
                  <a:txBody>
                    <a:bodyPr/>
                    <a:lstStyle/>
                    <a:p>
                      <a:pPr marL="0" marR="0" algn="ctr">
                        <a:lnSpc>
                          <a:spcPct val="115000"/>
                        </a:lnSpc>
                        <a:spcBef>
                          <a:spcPts val="0"/>
                        </a:spcBef>
                        <a:spcAft>
                          <a:spcPts val="0"/>
                        </a:spcAft>
                      </a:pP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a:latin typeface="Times New Roman"/>
                          <a:ea typeface="Calibri"/>
                          <a:cs typeface="Mangal"/>
                        </a:rPr>
                        <a:t>Practical</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a:latin typeface="Times New Roman"/>
                          <a:ea typeface="Calibri"/>
                          <a:cs typeface="Mangal"/>
                        </a:rPr>
                        <a:t>20</a:t>
                      </a:r>
                      <a:r>
                        <a:rPr lang="en-IN" sz="1400" baseline="30000" dirty="0">
                          <a:latin typeface="Times New Roman"/>
                          <a:ea typeface="Calibri"/>
                          <a:cs typeface="Mangal"/>
                        </a:rPr>
                        <a:t>th</a:t>
                      </a:r>
                      <a:r>
                        <a:rPr lang="en-IN" sz="1400" dirty="0">
                          <a:latin typeface="Times New Roman"/>
                          <a:ea typeface="Calibri"/>
                          <a:cs typeface="Mangal"/>
                        </a:rPr>
                        <a:t> July 2022</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400" dirty="0">
                        <a:latin typeface="Times New Roman"/>
                        <a:ea typeface="Calibri"/>
                        <a:cs typeface="Mangal"/>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latin typeface="Times New Roman"/>
                <a:ea typeface="Calibri"/>
                <a:cs typeface="Mangal"/>
              </a:rPr>
              <a:t>Measures of Dispersion and Skewness</a:t>
            </a:r>
            <a:endParaRPr lang="en-US" b="1" u="sng"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t>What is Dispersion?</a:t>
            </a:r>
          </a:p>
          <a:p>
            <a:pPr>
              <a:buNone/>
            </a:pPr>
            <a:r>
              <a:rPr lang="en-US" dirty="0" smtClean="0"/>
              <a:t>In statistics, dispersion is a measure of how distributed the data is meaning it specifies how the values within a data set differ from one another in size. It is the range to which a statistical distribution is spread around a central point. It mainly determines the variability of the items of a data set around its central point. Simply put, it measures the degree of variability around the mean value. The measures of dispersion are important to determine the spread of data around a measure of location. For example, the variance is a standard measure of dispersion which specifies how the data is distributed about the mean. Other measures of dispersion are Range and Average Deviation.</a:t>
            </a:r>
          </a:p>
          <a:p>
            <a:pPr>
              <a:buNone/>
            </a:pPr>
            <a:r>
              <a:rPr lang="en-US" b="1" dirty="0" smtClean="0"/>
              <a:t>What is Skewness?</a:t>
            </a:r>
          </a:p>
          <a:p>
            <a:pPr>
              <a:buNone/>
            </a:pPr>
            <a:r>
              <a:rPr lang="en-US" dirty="0" smtClean="0"/>
              <a:t>Skewness is a measure of asymmetry of distribution about a certain point. A distribution may be mildly asymmetric, strongly asymmetric, or symmetric. The measure of asymmetry of a distribution is computed using skewness. In case of a positive skewness, the distribution is said to be right-skewed and when the skewness is negative, the distribution is said to be left-skewed. If the skewness is zero, the distribution is symmetric. Skewness is measured on the basis of Mean, Median, and Mode. The value of skewness can be positive, negative, or undefined depending on whether the data points are skewed to left, or skewed to the right.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latin typeface="Times New Roman"/>
                <a:ea typeface="Calibri"/>
                <a:cs typeface="Mangal"/>
              </a:rPr>
              <a:t>Standard Deviation and Coefficient of Variation.</a:t>
            </a:r>
            <a:endParaRPr lang="en-US" b="1" u="sng" dirty="0"/>
          </a:p>
        </p:txBody>
      </p:sp>
      <p:sp>
        <p:nvSpPr>
          <p:cNvPr id="3" name="Content Placeholder 2"/>
          <p:cNvSpPr>
            <a:spLocks noGrp="1"/>
          </p:cNvSpPr>
          <p:nvPr>
            <p:ph idx="1"/>
          </p:nvPr>
        </p:nvSpPr>
        <p:spPr>
          <a:xfrm>
            <a:off x="0" y="1600200"/>
            <a:ext cx="9144000" cy="4525963"/>
          </a:xfrm>
        </p:spPr>
        <p:txBody>
          <a:bodyPr>
            <a:noAutofit/>
          </a:bodyPr>
          <a:lstStyle/>
          <a:p>
            <a:pPr fontAlgn="base">
              <a:buNone/>
            </a:pPr>
            <a:r>
              <a:rPr lang="en-US" sz="1200" dirty="0" smtClean="0"/>
              <a:t>The </a:t>
            </a:r>
            <a:r>
              <a:rPr lang="en-US" sz="1200" b="1" dirty="0" smtClean="0"/>
              <a:t>standard deviation</a:t>
            </a:r>
            <a:r>
              <a:rPr lang="en-US" sz="1200" dirty="0" smtClean="0"/>
              <a:t> of a dataset is a way to measure how far the average value lies from the mean.</a:t>
            </a:r>
          </a:p>
          <a:p>
            <a:pPr fontAlgn="base">
              <a:buNone/>
            </a:pPr>
            <a:r>
              <a:rPr lang="en-US" sz="1200" dirty="0" smtClean="0"/>
              <a:t>To find the standard deviation of a given </a:t>
            </a:r>
            <a:r>
              <a:rPr lang="en-US" sz="1200" dirty="0" smtClean="0">
                <a:hlinkClick r:id="rId2"/>
              </a:rPr>
              <a:t>sample</a:t>
            </a:r>
            <a:r>
              <a:rPr lang="en-US" sz="1200" dirty="0" smtClean="0"/>
              <a:t>, we can use the following formula:</a:t>
            </a:r>
          </a:p>
          <a:p>
            <a:pPr fontAlgn="base">
              <a:buNone/>
            </a:pPr>
            <a:r>
              <a:rPr lang="en-US" sz="1200" b="1" dirty="0" smtClean="0"/>
              <a:t>s = √(Σ(x</a:t>
            </a:r>
            <a:r>
              <a:rPr lang="en-US" sz="1200" b="1" baseline="-25000" dirty="0" smtClean="0"/>
              <a:t>i</a:t>
            </a:r>
            <a:r>
              <a:rPr lang="en-US" sz="1200" b="1" dirty="0" smtClean="0"/>
              <a:t> – x)</a:t>
            </a:r>
            <a:r>
              <a:rPr lang="en-US" sz="1200" b="1" baseline="30000" dirty="0" smtClean="0"/>
              <a:t>2</a:t>
            </a:r>
            <a:r>
              <a:rPr lang="en-US" sz="1200" b="1" dirty="0" smtClean="0"/>
              <a:t> / (n-1))</a:t>
            </a:r>
            <a:endParaRPr lang="en-US" sz="1200" dirty="0" smtClean="0"/>
          </a:p>
          <a:p>
            <a:pPr fontAlgn="base">
              <a:buNone/>
            </a:pPr>
            <a:r>
              <a:rPr lang="en-US" sz="1200" dirty="0" smtClean="0"/>
              <a:t>where:</a:t>
            </a:r>
          </a:p>
          <a:p>
            <a:pPr fontAlgn="base">
              <a:buNone/>
            </a:pPr>
            <a:r>
              <a:rPr lang="en-US" sz="1200" b="1" dirty="0" smtClean="0"/>
              <a:t>Σ:</a:t>
            </a:r>
            <a:r>
              <a:rPr lang="en-US" sz="1200" dirty="0" smtClean="0"/>
              <a:t> A symbol that means “sum”</a:t>
            </a:r>
          </a:p>
          <a:p>
            <a:pPr fontAlgn="base">
              <a:buNone/>
            </a:pPr>
            <a:r>
              <a:rPr lang="en-US" sz="1200" b="1" dirty="0" smtClean="0"/>
              <a:t>x</a:t>
            </a:r>
            <a:r>
              <a:rPr lang="en-US" sz="1200" b="1" baseline="-25000" dirty="0" smtClean="0"/>
              <a:t>i</a:t>
            </a:r>
            <a:r>
              <a:rPr lang="en-US" sz="1200" b="1" dirty="0" smtClean="0"/>
              <a:t>:</a:t>
            </a:r>
            <a:r>
              <a:rPr lang="en-US" sz="1200" dirty="0" smtClean="0"/>
              <a:t> The value of the </a:t>
            </a:r>
            <a:r>
              <a:rPr lang="en-US" sz="1200" dirty="0" err="1" smtClean="0"/>
              <a:t>i</a:t>
            </a:r>
            <a:r>
              <a:rPr lang="en-US" sz="1200" baseline="30000" dirty="0" err="1" smtClean="0"/>
              <a:t>th</a:t>
            </a:r>
            <a:r>
              <a:rPr lang="en-US" sz="1200" dirty="0" smtClean="0"/>
              <a:t> observation in the sample</a:t>
            </a:r>
          </a:p>
          <a:p>
            <a:pPr fontAlgn="base">
              <a:buNone/>
            </a:pPr>
            <a:r>
              <a:rPr lang="en-US" sz="1200" b="1" dirty="0" smtClean="0"/>
              <a:t>x:</a:t>
            </a:r>
            <a:r>
              <a:rPr lang="en-US" sz="1200" dirty="0" smtClean="0"/>
              <a:t> The mean of the sample</a:t>
            </a:r>
          </a:p>
          <a:p>
            <a:pPr fontAlgn="base">
              <a:buNone/>
            </a:pPr>
            <a:r>
              <a:rPr lang="en-US" sz="1200" b="1" dirty="0" smtClean="0"/>
              <a:t>n:</a:t>
            </a:r>
            <a:r>
              <a:rPr lang="en-US" sz="1200" dirty="0" smtClean="0"/>
              <a:t> The sample size</a:t>
            </a:r>
          </a:p>
          <a:p>
            <a:pPr fontAlgn="base">
              <a:buNone/>
            </a:pPr>
            <a:r>
              <a:rPr lang="en-US" sz="1200" dirty="0" smtClean="0"/>
              <a:t>The higher the value for the standard deviation, the more spread out the values are in a sample. However, it’s hard to say if a given value for a standard deviation is “high” or “low” because it depends on the type of data we’re working with.</a:t>
            </a:r>
          </a:p>
          <a:p>
            <a:pPr fontAlgn="base">
              <a:buNone/>
            </a:pPr>
            <a:r>
              <a:rPr lang="en-US" sz="1200" dirty="0" smtClean="0"/>
              <a:t>For example, a standard deviation of 500 may be considered low if we’re talking about annual income of residents in a certain city. Conversely, a standard deviation of 50 may be considered high if we’re talking about exam scores of students on a certain test.</a:t>
            </a:r>
          </a:p>
          <a:p>
            <a:pPr fontAlgn="base">
              <a:buNone/>
            </a:pPr>
            <a:r>
              <a:rPr lang="en-US" sz="1200" dirty="0" smtClean="0"/>
              <a:t>On way to understand whether or not a certain value for the standard deviation is high or low is to find the </a:t>
            </a:r>
            <a:r>
              <a:rPr lang="en-US" sz="1200" b="1" dirty="0" smtClean="0"/>
              <a:t>coefficient of variation</a:t>
            </a:r>
            <a:r>
              <a:rPr lang="en-US" sz="1200" dirty="0" smtClean="0"/>
              <a:t>, which is calculated as:</a:t>
            </a:r>
          </a:p>
          <a:p>
            <a:pPr fontAlgn="base">
              <a:buNone/>
            </a:pPr>
            <a:r>
              <a:rPr lang="en-US" sz="1200" dirty="0" smtClean="0"/>
              <a:t>CV = s / x</a:t>
            </a:r>
          </a:p>
          <a:p>
            <a:pPr fontAlgn="base">
              <a:buNone/>
            </a:pPr>
            <a:r>
              <a:rPr lang="en-US" sz="1200" dirty="0" smtClean="0"/>
              <a:t>where:</a:t>
            </a:r>
          </a:p>
          <a:p>
            <a:pPr fontAlgn="base">
              <a:buNone/>
            </a:pPr>
            <a:r>
              <a:rPr lang="en-US" sz="1200" b="1" dirty="0" smtClean="0"/>
              <a:t>s:</a:t>
            </a:r>
            <a:r>
              <a:rPr lang="en-US" sz="1200" dirty="0" smtClean="0"/>
              <a:t> The sample standard deviation</a:t>
            </a:r>
          </a:p>
          <a:p>
            <a:pPr fontAlgn="base">
              <a:buNone/>
            </a:pPr>
            <a:r>
              <a:rPr lang="en-US" sz="1200" b="1" dirty="0" smtClean="0"/>
              <a:t>x:</a:t>
            </a:r>
            <a:r>
              <a:rPr lang="en-US" sz="1200" dirty="0" smtClean="0"/>
              <a:t> The sample mean</a:t>
            </a:r>
          </a:p>
          <a:p>
            <a:pPr fontAlgn="base">
              <a:buNone/>
            </a:pPr>
            <a:r>
              <a:rPr lang="en-US" sz="1200" dirty="0" smtClean="0"/>
              <a:t>In simple terms, the coefficient of variation is the ratio between the standard deviation and the mean.</a:t>
            </a:r>
          </a:p>
          <a:p>
            <a:pPr fontAlgn="base">
              <a:buNone/>
            </a:pPr>
            <a:r>
              <a:rPr lang="en-US" sz="1200" dirty="0" smtClean="0"/>
              <a:t>The higher the coefficient of variation, the higher the standard deviation of a sample </a:t>
            </a:r>
            <a:r>
              <a:rPr lang="en-US" sz="1200" i="1" dirty="0" smtClean="0"/>
              <a:t>relative</a:t>
            </a:r>
            <a:r>
              <a:rPr lang="en-US" sz="1200" dirty="0" smtClean="0"/>
              <a:t> to the mean.</a:t>
            </a:r>
          </a:p>
          <a:p>
            <a:pPr fontAlgn="base">
              <a:buNone/>
            </a:pPr>
            <a:r>
              <a:rPr lang="en-US" sz="1200" b="1" dirty="0" smtClean="0"/>
              <a:t>Example: Calculating the Standard Deviation &amp; Coefficient of Variation</a:t>
            </a:r>
          </a:p>
          <a:p>
            <a:pPr fontAlgn="base">
              <a:buNone/>
            </a:pPr>
            <a:r>
              <a:rPr lang="en-US" sz="1200" dirty="0" smtClean="0"/>
              <a:t>Suppose we have the following dataset: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latin typeface="Times New Roman"/>
                <a:ea typeface="Calibri"/>
                <a:cs typeface="Mangal"/>
              </a:rPr>
              <a:t>Standard Deviation and Coefficient of Variation.</a:t>
            </a:r>
            <a:endParaRPr lang="en-US" b="1" u="sng" dirty="0"/>
          </a:p>
        </p:txBody>
      </p:sp>
      <p:sp>
        <p:nvSpPr>
          <p:cNvPr id="3" name="Content Placeholder 2"/>
          <p:cNvSpPr>
            <a:spLocks noGrp="1"/>
          </p:cNvSpPr>
          <p:nvPr>
            <p:ph idx="1"/>
          </p:nvPr>
        </p:nvSpPr>
        <p:spPr>
          <a:xfrm>
            <a:off x="0" y="1600200"/>
            <a:ext cx="9144000" cy="4525963"/>
          </a:xfrm>
        </p:spPr>
        <p:txBody>
          <a:bodyPr>
            <a:noAutofit/>
          </a:bodyPr>
          <a:lstStyle/>
          <a:p>
            <a:pPr fontAlgn="base">
              <a:buNone/>
            </a:pPr>
            <a:r>
              <a:rPr lang="en-US" sz="1800" b="1" dirty="0" smtClean="0"/>
              <a:t>Dataset:</a:t>
            </a:r>
            <a:r>
              <a:rPr lang="en-US" sz="1800" dirty="0" smtClean="0"/>
              <a:t> 1, 4, 8, 11, 13, 17, 19, 19, 20, 23, 24, 24, 25, 28, 29, 31, 32</a:t>
            </a:r>
          </a:p>
          <a:p>
            <a:pPr fontAlgn="base">
              <a:buNone/>
            </a:pPr>
            <a:r>
              <a:rPr lang="en-US" sz="1800" dirty="0" smtClean="0"/>
              <a:t>Using a calculator, we can find the following metrics for this dataset:</a:t>
            </a:r>
          </a:p>
          <a:p>
            <a:pPr fontAlgn="base">
              <a:buNone/>
            </a:pPr>
            <a:r>
              <a:rPr lang="en-US" sz="1800" dirty="0" smtClean="0"/>
              <a:t>Sample mean (x): 19.29</a:t>
            </a:r>
          </a:p>
          <a:p>
            <a:pPr fontAlgn="base">
              <a:buNone/>
            </a:pPr>
            <a:r>
              <a:rPr lang="en-US" sz="1800" dirty="0" smtClean="0"/>
              <a:t>Sample standard deviation (s): 9.25</a:t>
            </a:r>
          </a:p>
          <a:p>
            <a:pPr fontAlgn="base">
              <a:buNone/>
            </a:pPr>
            <a:r>
              <a:rPr lang="en-US" sz="1800" dirty="0" smtClean="0"/>
              <a:t>We can then use these values to calculate the coefficient of variation:</a:t>
            </a:r>
          </a:p>
          <a:p>
            <a:pPr fontAlgn="base">
              <a:buNone/>
            </a:pPr>
            <a:r>
              <a:rPr lang="en-US" sz="1800" dirty="0" smtClean="0"/>
              <a:t>CV = s / x</a:t>
            </a:r>
          </a:p>
          <a:p>
            <a:pPr fontAlgn="base">
              <a:buNone/>
            </a:pPr>
            <a:r>
              <a:rPr lang="en-US" sz="1800" dirty="0" smtClean="0"/>
              <a:t>CV = 9.25 / 19.29</a:t>
            </a:r>
          </a:p>
          <a:p>
            <a:pPr fontAlgn="base">
              <a:buNone/>
            </a:pPr>
            <a:r>
              <a:rPr lang="en-US" sz="1800" dirty="0" smtClean="0"/>
              <a:t>CV = 0.48</a:t>
            </a:r>
          </a:p>
          <a:p>
            <a:pPr fontAlgn="base">
              <a:buNone/>
            </a:pPr>
            <a:r>
              <a:rPr lang="en-US" sz="1800" dirty="0" smtClean="0"/>
              <a:t>Both the standard deviation and the coefficient of variation are useful to know for this dataset.</a:t>
            </a:r>
          </a:p>
          <a:p>
            <a:pPr fontAlgn="base">
              <a:buNone/>
            </a:pPr>
            <a:r>
              <a:rPr lang="en-US" sz="1800" dirty="0" smtClean="0"/>
              <a:t>The standard deviation tells us that the typical value in this dataset lies 9.25 units away from the mean. The coefficient of variation then tells us that the standard deviation is about half the size of the sample mean.</a:t>
            </a:r>
          </a:p>
          <a:p>
            <a:pPr>
              <a:buNone/>
            </a:pPr>
            <a:endParaRPr lang="en-US" sz="1800" dirty="0" smtClean="0"/>
          </a:p>
          <a:p>
            <a:endParaRPr lang="en-US"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latin typeface="Times New Roman"/>
                <a:ea typeface="Calibri"/>
                <a:cs typeface="Mangal"/>
              </a:rPr>
              <a:t>Standard Deviation and Coefficient of Variation.</a:t>
            </a:r>
            <a:endParaRPr lang="en-US" b="1" u="sng" dirty="0"/>
          </a:p>
        </p:txBody>
      </p:sp>
      <p:sp>
        <p:nvSpPr>
          <p:cNvPr id="3" name="Content Placeholder 2"/>
          <p:cNvSpPr>
            <a:spLocks noGrp="1"/>
          </p:cNvSpPr>
          <p:nvPr>
            <p:ph idx="1"/>
          </p:nvPr>
        </p:nvSpPr>
        <p:spPr>
          <a:xfrm>
            <a:off x="0" y="1600200"/>
            <a:ext cx="9144000" cy="4525963"/>
          </a:xfrm>
        </p:spPr>
        <p:txBody>
          <a:bodyPr>
            <a:noAutofit/>
          </a:bodyPr>
          <a:lstStyle/>
          <a:p>
            <a:pPr fontAlgn="base">
              <a:buNone/>
            </a:pPr>
            <a:r>
              <a:rPr lang="en-US" sz="1400" b="1" dirty="0" smtClean="0"/>
              <a:t>Standard Deviation vs. Coefficient of Variation: When to Use Each</a:t>
            </a:r>
          </a:p>
          <a:p>
            <a:pPr fontAlgn="base">
              <a:buNone/>
            </a:pPr>
            <a:r>
              <a:rPr lang="en-US" sz="1400" dirty="0" smtClean="0"/>
              <a:t>The standard deviation is most commonly used when we want to know the spread of values in a single dataset.</a:t>
            </a:r>
          </a:p>
          <a:p>
            <a:pPr fontAlgn="base">
              <a:buNone/>
            </a:pPr>
            <a:r>
              <a:rPr lang="en-US" sz="1400" dirty="0" smtClean="0"/>
              <a:t>However, the coefficient of variation is more commonly used when we want to compare the variation between two datasets.</a:t>
            </a:r>
          </a:p>
          <a:p>
            <a:pPr fontAlgn="base">
              <a:buNone/>
            </a:pPr>
            <a:r>
              <a:rPr lang="en-US" sz="1400" dirty="0" smtClean="0"/>
              <a:t>For example, in finance the coefficient of variation is used to compare the mean expected return of an investment relative to the expected standard deviation of the investment.</a:t>
            </a:r>
          </a:p>
          <a:p>
            <a:pPr fontAlgn="base">
              <a:buNone/>
            </a:pPr>
            <a:r>
              <a:rPr lang="en-US" sz="1400" dirty="0" smtClean="0"/>
              <a:t>For example, suppose an investor is considering investing in the following two mutual funds:</a:t>
            </a:r>
          </a:p>
          <a:p>
            <a:pPr fontAlgn="base">
              <a:buNone/>
            </a:pPr>
            <a:r>
              <a:rPr lang="en-US" sz="1400" dirty="0" smtClean="0"/>
              <a:t>Mutual Fund A: mean = 9%, standard deviation = 12.4%</a:t>
            </a:r>
          </a:p>
          <a:p>
            <a:pPr fontAlgn="base">
              <a:buNone/>
            </a:pPr>
            <a:r>
              <a:rPr lang="en-US" sz="1400" dirty="0" smtClean="0"/>
              <a:t>Mutual Fund B: mean = 5%, standard deviation = 8.2%</a:t>
            </a:r>
          </a:p>
          <a:p>
            <a:pPr fontAlgn="base">
              <a:buNone/>
            </a:pPr>
            <a:r>
              <a:rPr lang="en-US" sz="1400" dirty="0" smtClean="0"/>
              <a:t>The investor can calculate the coefficient of variation for each fund:</a:t>
            </a:r>
          </a:p>
          <a:p>
            <a:pPr fontAlgn="base">
              <a:buNone/>
            </a:pPr>
            <a:r>
              <a:rPr lang="en-US" sz="1400" dirty="0" smtClean="0"/>
              <a:t>CV for Mutual Fund A = 12.4% / 9% = </a:t>
            </a:r>
            <a:r>
              <a:rPr lang="en-US" sz="1400" b="1" dirty="0" smtClean="0"/>
              <a:t>1.38</a:t>
            </a:r>
            <a:endParaRPr lang="en-US" sz="1400" dirty="0" smtClean="0"/>
          </a:p>
          <a:p>
            <a:pPr fontAlgn="base">
              <a:buNone/>
            </a:pPr>
            <a:r>
              <a:rPr lang="en-US" sz="1400" dirty="0" smtClean="0"/>
              <a:t>CV for Mutual Fund B = 8.2% / 5% = </a:t>
            </a:r>
            <a:r>
              <a:rPr lang="en-US" sz="1400" b="1" dirty="0" smtClean="0"/>
              <a:t>1.64</a:t>
            </a:r>
            <a:endParaRPr lang="en-US" sz="1400" dirty="0" smtClean="0"/>
          </a:p>
          <a:p>
            <a:pPr fontAlgn="base">
              <a:buNone/>
            </a:pPr>
            <a:r>
              <a:rPr lang="en-US" sz="1400" dirty="0" smtClean="0"/>
              <a:t>Since Mutual Fund A has a lower coefficient of variation, it offers a better mean return relative to the standard deviation.</a:t>
            </a:r>
          </a:p>
          <a:p>
            <a:pPr fontAlgn="base">
              <a:buNone/>
            </a:pPr>
            <a:r>
              <a:rPr lang="en-US" sz="1400" b="1" dirty="0" smtClean="0"/>
              <a:t>Summary</a:t>
            </a:r>
            <a:endParaRPr lang="en-US" sz="1400" dirty="0" smtClean="0"/>
          </a:p>
          <a:p>
            <a:pPr fontAlgn="base"/>
            <a:r>
              <a:rPr lang="en-US" sz="1400" dirty="0" smtClean="0"/>
              <a:t>Both the standard deviation and the coefficient of variation measure the spread of values in a dataset.</a:t>
            </a:r>
          </a:p>
          <a:p>
            <a:pPr fontAlgn="base"/>
            <a:r>
              <a:rPr lang="en-US" sz="1400" dirty="0" smtClean="0"/>
              <a:t>The standard deviation measures how far the average value lies from the mean.</a:t>
            </a:r>
          </a:p>
          <a:p>
            <a:pPr fontAlgn="base"/>
            <a:r>
              <a:rPr lang="en-US" sz="1400" dirty="0" smtClean="0"/>
              <a:t>The coefficient of variation measures the ratio of the standard deviation to the mean.</a:t>
            </a:r>
          </a:p>
          <a:p>
            <a:pPr fontAlgn="base"/>
            <a:r>
              <a:rPr lang="en-US" sz="1400" dirty="0" smtClean="0"/>
              <a:t>The standard deviation is used more often when we want to measure the spread of values in a single dataset.</a:t>
            </a:r>
          </a:p>
          <a:p>
            <a:pPr fontAlgn="base"/>
            <a:r>
              <a:rPr lang="en-US" sz="1400" dirty="0" smtClean="0"/>
              <a:t>The coefficient of variation is used more often when we want to compare the variation between two different datasets.</a:t>
            </a:r>
          </a:p>
          <a:p>
            <a:endParaRPr lang="en-US" sz="1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LECTURE PLAN MODULE- IV</a:t>
            </a:r>
            <a:endParaRPr lang="en-US" b="1" u="sng" dirty="0"/>
          </a:p>
        </p:txBody>
      </p:sp>
      <p:graphicFrame>
        <p:nvGraphicFramePr>
          <p:cNvPr id="4" name="Content Placeholder 3"/>
          <p:cNvGraphicFramePr>
            <a:graphicFrameLocks noGrp="1"/>
          </p:cNvGraphicFramePr>
          <p:nvPr>
            <p:ph idx="1"/>
          </p:nvPr>
        </p:nvGraphicFramePr>
        <p:xfrm>
          <a:off x="0" y="1600200"/>
          <a:ext cx="9144000" cy="5257799"/>
        </p:xfrm>
        <a:graphic>
          <a:graphicData uri="http://schemas.openxmlformats.org/drawingml/2006/table">
            <a:tbl>
              <a:tblPr firstRow="1" bandRow="1">
                <a:tableStyleId>{5C22544A-7EE6-4342-B048-85BDC9FD1C3A}</a:tableStyleId>
              </a:tblPr>
              <a:tblGrid>
                <a:gridCol w="1016000"/>
                <a:gridCol w="1185334"/>
                <a:gridCol w="3285066"/>
                <a:gridCol w="1828800"/>
                <a:gridCol w="1828800"/>
              </a:tblGrid>
              <a:tr h="717176">
                <a:tc>
                  <a:txBody>
                    <a:bodyPr/>
                    <a:lstStyle/>
                    <a:p>
                      <a:pPr algn="ctr"/>
                      <a:r>
                        <a:rPr lang="en-US" dirty="0" smtClean="0"/>
                        <a:t>S</a:t>
                      </a:r>
                      <a:r>
                        <a:rPr lang="en-US" dirty="0" smtClean="0"/>
                        <a:t>. no</a:t>
                      </a:r>
                      <a:endParaRPr lang="en-US" dirty="0"/>
                    </a:p>
                  </a:txBody>
                  <a:tcPr/>
                </a:tc>
                <a:tc>
                  <a:txBody>
                    <a:bodyPr/>
                    <a:lstStyle/>
                    <a:p>
                      <a:pPr algn="ctr"/>
                      <a:r>
                        <a:rPr lang="en-US" dirty="0" smtClean="0"/>
                        <a:t>Module</a:t>
                      </a:r>
                      <a:endParaRPr lang="en-US" dirty="0"/>
                    </a:p>
                  </a:txBody>
                  <a:tcPr/>
                </a:tc>
                <a:tc>
                  <a:txBody>
                    <a:bodyPr/>
                    <a:lstStyle/>
                    <a:p>
                      <a:pPr algn="ctr"/>
                      <a:r>
                        <a:rPr lang="en-US" dirty="0" smtClean="0"/>
                        <a:t>Topics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Proposed Date</a:t>
                      </a:r>
                    </a:p>
                    <a:p>
                      <a:pPr algn="ctr"/>
                      <a:endParaRPr lang="en-US" dirty="0"/>
                    </a:p>
                  </a:txBody>
                  <a:tcPr/>
                </a:tc>
                <a:tc>
                  <a:txBody>
                    <a:bodyPr/>
                    <a:lstStyle/>
                    <a:p>
                      <a:pPr algn="ctr"/>
                      <a:r>
                        <a:rPr lang="en-US" dirty="0" smtClean="0"/>
                        <a:t>Page no. </a:t>
                      </a:r>
                      <a:endParaRPr lang="en-US" dirty="0"/>
                    </a:p>
                  </a:txBody>
                  <a:tcPr/>
                </a:tc>
              </a:tr>
              <a:tr h="415507">
                <a:tc>
                  <a:txBody>
                    <a:bodyPr/>
                    <a:lstStyle/>
                    <a:p>
                      <a:pPr marL="0" marR="0" algn="ctr">
                        <a:lnSpc>
                          <a:spcPct val="115000"/>
                        </a:lnSpc>
                        <a:spcBef>
                          <a:spcPts val="0"/>
                        </a:spcBef>
                        <a:spcAft>
                          <a:spcPts val="0"/>
                        </a:spcAft>
                      </a:pPr>
                      <a:r>
                        <a:rPr lang="en-US" sz="1400" dirty="0">
                          <a:latin typeface="Times New Roman"/>
                          <a:ea typeface="Calibri"/>
                          <a:cs typeface="Mangal"/>
                        </a:rPr>
                        <a:t>34</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IV</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a:latin typeface="Times New Roman"/>
                          <a:ea typeface="Calibri"/>
                          <a:cs typeface="Mangal"/>
                        </a:rPr>
                        <a:t>Correlation and Regression Analysis</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30</a:t>
                      </a:r>
                      <a:r>
                        <a:rPr lang="en-IN" sz="1400" baseline="30000">
                          <a:latin typeface="Times New Roman"/>
                          <a:ea typeface="Calibri"/>
                          <a:cs typeface="Mangal"/>
                        </a:rPr>
                        <a:t>th</a:t>
                      </a:r>
                      <a:r>
                        <a:rPr lang="en-IN" sz="1400">
                          <a:latin typeface="Times New Roman"/>
                          <a:ea typeface="Calibri"/>
                          <a:cs typeface="Mangal"/>
                        </a:rPr>
                        <a:t> Aug 2022</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smtClean="0">
                          <a:latin typeface="Times New Roman"/>
                          <a:ea typeface="Calibri"/>
                          <a:cs typeface="Mangal"/>
                        </a:rPr>
                        <a:t>25</a:t>
                      </a:r>
                      <a:endParaRPr lang="en-IN" sz="1400" dirty="0">
                        <a:latin typeface="Times New Roman"/>
                        <a:ea typeface="Calibri"/>
                        <a:cs typeface="Mangal"/>
                      </a:endParaRPr>
                    </a:p>
                  </a:txBody>
                  <a:tcPr marL="68580" marR="68580" marT="0" marB="0"/>
                </a:tc>
              </a:tr>
              <a:tr h="532404">
                <a:tc>
                  <a:txBody>
                    <a:bodyPr/>
                    <a:lstStyle/>
                    <a:p>
                      <a:pPr marL="0" marR="0" algn="ctr">
                        <a:lnSpc>
                          <a:spcPct val="115000"/>
                        </a:lnSpc>
                        <a:spcBef>
                          <a:spcPts val="0"/>
                        </a:spcBef>
                        <a:spcAft>
                          <a:spcPts val="0"/>
                        </a:spcAft>
                      </a:pPr>
                      <a:r>
                        <a:rPr lang="en-US" sz="1400">
                          <a:latin typeface="Times New Roman"/>
                          <a:ea typeface="Calibri"/>
                          <a:cs typeface="Mangal"/>
                        </a:rPr>
                        <a:t>35</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IV</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a:latin typeface="Times New Roman"/>
                          <a:ea typeface="Calibri"/>
                          <a:cs typeface="Mangal"/>
                        </a:rPr>
                        <a:t>Correlation – Meaning &amp; Definition - Uses – Types – Probable error</a:t>
                      </a:r>
                      <a:endParaRPr lang="en-US" sz="11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31</a:t>
                      </a:r>
                      <a:r>
                        <a:rPr lang="en-IN" sz="1400" baseline="30000">
                          <a:latin typeface="Times New Roman"/>
                          <a:ea typeface="Calibri"/>
                          <a:cs typeface="Mangal"/>
                        </a:rPr>
                        <a:t>st</a:t>
                      </a:r>
                      <a:r>
                        <a:rPr lang="en-IN" sz="1400">
                          <a:latin typeface="Times New Roman"/>
                          <a:ea typeface="Calibri"/>
                          <a:cs typeface="Mangal"/>
                        </a:rPr>
                        <a:t> Aug 2022</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smtClean="0">
                          <a:latin typeface="Times New Roman"/>
                          <a:ea typeface="Calibri"/>
                          <a:cs typeface="Mangal"/>
                        </a:rPr>
                        <a:t>26-28</a:t>
                      </a:r>
                      <a:endParaRPr lang="en-IN" sz="1400" dirty="0">
                        <a:latin typeface="Times New Roman"/>
                        <a:ea typeface="Calibri"/>
                        <a:cs typeface="Mangal"/>
                      </a:endParaRPr>
                    </a:p>
                  </a:txBody>
                  <a:tcPr marL="68580" marR="68580" marT="0" marB="0"/>
                </a:tc>
              </a:tr>
              <a:tr h="549835">
                <a:tc>
                  <a:txBody>
                    <a:bodyPr/>
                    <a:lstStyle/>
                    <a:p>
                      <a:pPr marL="0" marR="0" algn="ctr">
                        <a:lnSpc>
                          <a:spcPct val="115000"/>
                        </a:lnSpc>
                        <a:spcBef>
                          <a:spcPts val="0"/>
                        </a:spcBef>
                        <a:spcAft>
                          <a:spcPts val="0"/>
                        </a:spcAft>
                      </a:pPr>
                      <a:r>
                        <a:rPr lang="en-US" sz="1400">
                          <a:latin typeface="Times New Roman"/>
                          <a:ea typeface="Calibri"/>
                          <a:cs typeface="Mangal"/>
                        </a:rPr>
                        <a:t>36</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IV</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Karl Pearson’s &amp; Spearman’s Rank Correlation</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2</a:t>
                      </a:r>
                      <a:r>
                        <a:rPr lang="en-IN" sz="1400" baseline="30000">
                          <a:latin typeface="Times New Roman"/>
                          <a:ea typeface="Calibri"/>
                          <a:cs typeface="Mangal"/>
                        </a:rPr>
                        <a:t>nd</a:t>
                      </a:r>
                      <a:r>
                        <a:rPr lang="en-IN" sz="1400">
                          <a:latin typeface="Times New Roman"/>
                          <a:ea typeface="Calibri"/>
                          <a:cs typeface="Mangal"/>
                        </a:rPr>
                        <a:t> Sept. 2022</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400">
                        <a:latin typeface="Times New Roman"/>
                        <a:ea typeface="Calibri"/>
                        <a:cs typeface="Mangal"/>
                      </a:endParaRPr>
                    </a:p>
                  </a:txBody>
                  <a:tcPr marL="68580" marR="68580" marT="0" marB="0"/>
                </a:tc>
              </a:tr>
              <a:tr h="549835">
                <a:tc>
                  <a:txBody>
                    <a:bodyPr/>
                    <a:lstStyle/>
                    <a:p>
                      <a:pPr marL="0" marR="0" algn="ctr">
                        <a:lnSpc>
                          <a:spcPct val="115000"/>
                        </a:lnSpc>
                        <a:spcBef>
                          <a:spcPts val="0"/>
                        </a:spcBef>
                        <a:spcAft>
                          <a:spcPts val="0"/>
                        </a:spcAft>
                      </a:pPr>
                      <a:r>
                        <a:rPr lang="en-US" sz="1400">
                          <a:latin typeface="Times New Roman"/>
                          <a:ea typeface="Calibri"/>
                          <a:cs typeface="Mangal"/>
                        </a:rPr>
                        <a:t>37</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IV</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Regression – Meaning and Definition, Regression Equations - Problems</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5</a:t>
                      </a:r>
                      <a:r>
                        <a:rPr lang="en-IN" sz="1400" baseline="30000">
                          <a:latin typeface="Times New Roman"/>
                          <a:ea typeface="Calibri"/>
                          <a:cs typeface="Mangal"/>
                        </a:rPr>
                        <a:t>th</a:t>
                      </a:r>
                      <a:r>
                        <a:rPr lang="en-IN" sz="1400">
                          <a:latin typeface="Times New Roman"/>
                          <a:ea typeface="Calibri"/>
                          <a:cs typeface="Mangal"/>
                        </a:rPr>
                        <a:t> Sept. 2022</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smtClean="0">
                          <a:latin typeface="Times New Roman"/>
                          <a:ea typeface="Calibri"/>
                          <a:cs typeface="Mangal"/>
                        </a:rPr>
                        <a:t>25</a:t>
                      </a:r>
                      <a:endParaRPr lang="en-IN" sz="1400" dirty="0">
                        <a:latin typeface="Times New Roman"/>
                        <a:ea typeface="Calibri"/>
                        <a:cs typeface="Mangal"/>
                      </a:endParaRPr>
                    </a:p>
                  </a:txBody>
                  <a:tcPr marL="68580" marR="68580" marT="0" marB="0"/>
                </a:tc>
              </a:tr>
              <a:tr h="415507">
                <a:tc>
                  <a:txBody>
                    <a:bodyPr/>
                    <a:lstStyle/>
                    <a:p>
                      <a:pPr marL="0" marR="0" algn="ctr">
                        <a:lnSpc>
                          <a:spcPct val="115000"/>
                        </a:lnSpc>
                        <a:spcBef>
                          <a:spcPts val="0"/>
                        </a:spcBef>
                        <a:spcAft>
                          <a:spcPts val="0"/>
                        </a:spcAft>
                      </a:pPr>
                      <a:r>
                        <a:rPr lang="en-US" sz="1400">
                          <a:latin typeface="Times New Roman"/>
                          <a:ea typeface="Calibri"/>
                          <a:cs typeface="Mangal"/>
                        </a:rPr>
                        <a:t>38</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IV</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Practical</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6</a:t>
                      </a:r>
                      <a:r>
                        <a:rPr lang="en-IN" sz="1400" baseline="30000">
                          <a:latin typeface="Times New Roman"/>
                          <a:ea typeface="Calibri"/>
                          <a:cs typeface="Mangal"/>
                        </a:rPr>
                        <a:t>th</a:t>
                      </a:r>
                      <a:r>
                        <a:rPr lang="en-IN" sz="1400">
                          <a:latin typeface="Times New Roman"/>
                          <a:ea typeface="Calibri"/>
                          <a:cs typeface="Mangal"/>
                        </a:rPr>
                        <a:t> Sept. 2022</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400">
                        <a:latin typeface="Times New Roman"/>
                        <a:ea typeface="Calibri"/>
                        <a:cs typeface="Mangal"/>
                      </a:endParaRPr>
                    </a:p>
                  </a:txBody>
                  <a:tcPr marL="68580" marR="68580" marT="0" marB="0"/>
                </a:tc>
              </a:tr>
              <a:tr h="415507">
                <a:tc>
                  <a:txBody>
                    <a:bodyPr/>
                    <a:lstStyle/>
                    <a:p>
                      <a:pPr marL="0" marR="0" algn="ctr">
                        <a:lnSpc>
                          <a:spcPct val="115000"/>
                        </a:lnSpc>
                        <a:spcBef>
                          <a:spcPts val="0"/>
                        </a:spcBef>
                        <a:spcAft>
                          <a:spcPts val="0"/>
                        </a:spcAft>
                      </a:pPr>
                      <a:r>
                        <a:rPr lang="en-US" sz="1400">
                          <a:latin typeface="Times New Roman"/>
                          <a:ea typeface="Calibri"/>
                          <a:cs typeface="Mangal"/>
                        </a:rPr>
                        <a:t>39</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IV</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Practical</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7</a:t>
                      </a:r>
                      <a:r>
                        <a:rPr lang="en-IN" sz="1400" baseline="30000">
                          <a:latin typeface="Times New Roman"/>
                          <a:ea typeface="Calibri"/>
                          <a:cs typeface="Mangal"/>
                        </a:rPr>
                        <a:t>th</a:t>
                      </a:r>
                      <a:r>
                        <a:rPr lang="en-IN" sz="1400">
                          <a:latin typeface="Times New Roman"/>
                          <a:ea typeface="Calibri"/>
                          <a:cs typeface="Mangal"/>
                        </a:rPr>
                        <a:t> Sept 2022</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400">
                        <a:latin typeface="Times New Roman"/>
                        <a:ea typeface="Calibri"/>
                        <a:cs typeface="Mangal"/>
                      </a:endParaRPr>
                    </a:p>
                  </a:txBody>
                  <a:tcPr marL="68580" marR="68580" marT="0" marB="0"/>
                </a:tc>
              </a:tr>
              <a:tr h="415507">
                <a:tc>
                  <a:txBody>
                    <a:bodyPr/>
                    <a:lstStyle/>
                    <a:p>
                      <a:pPr marL="0" marR="0" algn="ctr">
                        <a:lnSpc>
                          <a:spcPct val="115000"/>
                        </a:lnSpc>
                        <a:spcBef>
                          <a:spcPts val="0"/>
                        </a:spcBef>
                        <a:spcAft>
                          <a:spcPts val="0"/>
                        </a:spcAft>
                      </a:pPr>
                      <a:r>
                        <a:rPr lang="en-US" sz="1400">
                          <a:latin typeface="Times New Roman"/>
                          <a:ea typeface="Calibri"/>
                          <a:cs typeface="Mangal"/>
                        </a:rPr>
                        <a:t>40</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IV</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Practical</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8</a:t>
                      </a:r>
                      <a:r>
                        <a:rPr lang="en-IN" sz="1400" baseline="30000">
                          <a:latin typeface="Times New Roman"/>
                          <a:ea typeface="Calibri"/>
                          <a:cs typeface="Mangal"/>
                        </a:rPr>
                        <a:t>th</a:t>
                      </a:r>
                      <a:r>
                        <a:rPr lang="en-IN" sz="1400">
                          <a:latin typeface="Times New Roman"/>
                          <a:ea typeface="Calibri"/>
                          <a:cs typeface="Mangal"/>
                        </a:rPr>
                        <a:t> Sept. 2022</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400">
                        <a:latin typeface="Times New Roman"/>
                        <a:ea typeface="Calibri"/>
                        <a:cs typeface="Mangal"/>
                      </a:endParaRPr>
                    </a:p>
                  </a:txBody>
                  <a:tcPr marL="68580" marR="68580" marT="0" marB="0"/>
                </a:tc>
              </a:tr>
              <a:tr h="415507">
                <a:tc>
                  <a:txBody>
                    <a:bodyPr/>
                    <a:lstStyle/>
                    <a:p>
                      <a:pPr marL="0" marR="0" algn="ctr">
                        <a:lnSpc>
                          <a:spcPct val="115000"/>
                        </a:lnSpc>
                        <a:spcBef>
                          <a:spcPts val="0"/>
                        </a:spcBef>
                        <a:spcAft>
                          <a:spcPts val="0"/>
                        </a:spcAft>
                      </a:pPr>
                      <a:r>
                        <a:rPr lang="en-US" sz="1400">
                          <a:latin typeface="Times New Roman"/>
                          <a:ea typeface="Calibri"/>
                          <a:cs typeface="Mangal"/>
                        </a:rPr>
                        <a:t>41</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IV</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Practical</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9</a:t>
                      </a:r>
                      <a:r>
                        <a:rPr lang="en-IN" sz="1400" baseline="30000">
                          <a:latin typeface="Times New Roman"/>
                          <a:ea typeface="Calibri"/>
                          <a:cs typeface="Mangal"/>
                        </a:rPr>
                        <a:t>th</a:t>
                      </a:r>
                      <a:r>
                        <a:rPr lang="en-IN" sz="1400">
                          <a:latin typeface="Times New Roman"/>
                          <a:ea typeface="Calibri"/>
                          <a:cs typeface="Mangal"/>
                        </a:rPr>
                        <a:t> Sept. 2022</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400">
                        <a:latin typeface="Times New Roman"/>
                        <a:ea typeface="Calibri"/>
                        <a:cs typeface="Mangal"/>
                      </a:endParaRPr>
                    </a:p>
                  </a:txBody>
                  <a:tcPr marL="68580" marR="68580" marT="0" marB="0"/>
                </a:tc>
              </a:tr>
              <a:tr h="415507">
                <a:tc>
                  <a:txBody>
                    <a:bodyPr/>
                    <a:lstStyle/>
                    <a:p>
                      <a:pPr marL="0" marR="0" algn="ctr">
                        <a:lnSpc>
                          <a:spcPct val="115000"/>
                        </a:lnSpc>
                        <a:spcBef>
                          <a:spcPts val="0"/>
                        </a:spcBef>
                        <a:spcAft>
                          <a:spcPts val="0"/>
                        </a:spcAft>
                      </a:pPr>
                      <a:r>
                        <a:rPr lang="en-US" sz="1400">
                          <a:latin typeface="Times New Roman"/>
                          <a:ea typeface="Calibri"/>
                          <a:cs typeface="Mangal"/>
                        </a:rPr>
                        <a:t>42</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IV</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Practical</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10</a:t>
                      </a:r>
                      <a:r>
                        <a:rPr lang="en-IN" sz="1400" baseline="30000">
                          <a:latin typeface="Times New Roman"/>
                          <a:ea typeface="Calibri"/>
                          <a:cs typeface="Mangal"/>
                        </a:rPr>
                        <a:t>th</a:t>
                      </a:r>
                      <a:r>
                        <a:rPr lang="en-IN" sz="1400">
                          <a:latin typeface="Times New Roman"/>
                          <a:ea typeface="Calibri"/>
                          <a:cs typeface="Mangal"/>
                        </a:rPr>
                        <a:t> Sept. 2022</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400">
                        <a:latin typeface="Times New Roman"/>
                        <a:ea typeface="Calibri"/>
                        <a:cs typeface="Mangal"/>
                      </a:endParaRPr>
                    </a:p>
                  </a:txBody>
                  <a:tcPr marL="68580" marR="68580" marT="0" marB="0"/>
                </a:tc>
              </a:tr>
              <a:tr h="415507">
                <a:tc>
                  <a:txBody>
                    <a:bodyPr/>
                    <a:lstStyle/>
                    <a:p>
                      <a:pPr marL="0" marR="0" algn="ctr">
                        <a:lnSpc>
                          <a:spcPct val="115000"/>
                        </a:lnSpc>
                        <a:spcBef>
                          <a:spcPts val="0"/>
                        </a:spcBef>
                        <a:spcAft>
                          <a:spcPts val="0"/>
                        </a:spcAft>
                      </a:pPr>
                      <a:r>
                        <a:rPr lang="en-US" sz="1400">
                          <a:latin typeface="Times New Roman"/>
                          <a:ea typeface="Calibri"/>
                          <a:cs typeface="Mangal"/>
                        </a:rPr>
                        <a:t>43</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IV</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Practical</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13</a:t>
                      </a:r>
                      <a:r>
                        <a:rPr lang="en-IN" sz="1400" baseline="30000">
                          <a:latin typeface="Times New Roman"/>
                          <a:ea typeface="Calibri"/>
                          <a:cs typeface="Mangal"/>
                        </a:rPr>
                        <a:t>th</a:t>
                      </a:r>
                      <a:r>
                        <a:rPr lang="en-IN" sz="1400">
                          <a:latin typeface="Times New Roman"/>
                          <a:ea typeface="Calibri"/>
                          <a:cs typeface="Mangal"/>
                        </a:rPr>
                        <a:t> Sept. 2022</a:t>
                      </a:r>
                      <a:endParaRPr lang="en-US" sz="11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400" dirty="0">
                        <a:latin typeface="Times New Roman"/>
                        <a:ea typeface="Calibri"/>
                        <a:cs typeface="Mangal"/>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latin typeface="Times New Roman"/>
                <a:ea typeface="Calibri"/>
                <a:cs typeface="Mangal"/>
              </a:rPr>
              <a:t>Correlation and Regression Analysis</a:t>
            </a:r>
            <a:endParaRPr lang="en-US" b="1" u="sng" dirty="0"/>
          </a:p>
        </p:txBody>
      </p:sp>
      <p:sp>
        <p:nvSpPr>
          <p:cNvPr id="3" name="Content Placeholder 2"/>
          <p:cNvSpPr>
            <a:spLocks noGrp="1"/>
          </p:cNvSpPr>
          <p:nvPr>
            <p:ph idx="1"/>
          </p:nvPr>
        </p:nvSpPr>
        <p:spPr>
          <a:xfrm>
            <a:off x="0" y="1600200"/>
            <a:ext cx="9144000" cy="4525963"/>
          </a:xfrm>
        </p:spPr>
        <p:txBody>
          <a:bodyPr>
            <a:normAutofit fontScale="70000" lnSpcReduction="20000"/>
          </a:bodyPr>
          <a:lstStyle/>
          <a:p>
            <a:pPr>
              <a:buNone/>
            </a:pPr>
            <a:r>
              <a:rPr lang="en-US" dirty="0" smtClean="0"/>
              <a:t>The most commonly used techniques for investigating the relationship between two quantitative variables are correlation and linear regression. Correlation quantifies the strength of the linear relationship between a pair of variables, whereas regression expresses the relationship in the form of an equation. For example, in patients attending an accident and emergency unit (A&amp;E), we could use correlation and regression to determine whether there is a relationship between age and urea level, and whether the level of urea can be predicted for a given age.</a:t>
            </a:r>
          </a:p>
          <a:p>
            <a:pPr>
              <a:buNone/>
            </a:pPr>
            <a:r>
              <a:rPr lang="en-US" dirty="0" smtClean="0"/>
              <a:t>Regression- In the A&amp;E example we are interested in the effect of age (the predictor or x variable) on </a:t>
            </a:r>
            <a:r>
              <a:rPr lang="en-US" dirty="0" err="1" smtClean="0"/>
              <a:t>ln</a:t>
            </a:r>
            <a:r>
              <a:rPr lang="en-US" dirty="0" smtClean="0"/>
              <a:t> urea (the response or y variable). We want to estimate the underlying linear relationship so that we can predict </a:t>
            </a:r>
            <a:r>
              <a:rPr lang="en-US" dirty="0" err="1" smtClean="0"/>
              <a:t>ln</a:t>
            </a:r>
            <a:r>
              <a:rPr lang="en-US" dirty="0" smtClean="0"/>
              <a:t> urea (and hence urea) for a given age. Regression can be used to find the equation of this line. This line is usually referred to as the regression line.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latin typeface="Times New Roman"/>
                <a:ea typeface="Calibri"/>
                <a:cs typeface="Mangal"/>
              </a:rPr>
              <a:t>Uses of correlation</a:t>
            </a:r>
            <a:endParaRPr lang="en-US" b="1" u="sng" dirty="0"/>
          </a:p>
        </p:txBody>
      </p:sp>
      <p:sp>
        <p:nvSpPr>
          <p:cNvPr id="3" name="Content Placeholder 2"/>
          <p:cNvSpPr>
            <a:spLocks noGrp="1"/>
          </p:cNvSpPr>
          <p:nvPr>
            <p:ph idx="1"/>
          </p:nvPr>
        </p:nvSpPr>
        <p:spPr>
          <a:xfrm>
            <a:off x="0" y="1600200"/>
            <a:ext cx="9144000" cy="4525963"/>
          </a:xfrm>
        </p:spPr>
        <p:txBody>
          <a:bodyPr/>
          <a:lstStyle/>
          <a:p>
            <a:r>
              <a:rPr lang="en-US" dirty="0" smtClean="0"/>
              <a:t>It is used in </a:t>
            </a:r>
            <a:r>
              <a:rPr lang="en-US" b="1" dirty="0" smtClean="0"/>
              <a:t>deriving precisely the degree, </a:t>
            </a:r>
          </a:p>
          <a:p>
            <a:r>
              <a:rPr lang="en-US" b="1" dirty="0" smtClean="0"/>
              <a:t>and direction of relationship between variables like price and demand, </a:t>
            </a:r>
          </a:p>
          <a:p>
            <a:r>
              <a:rPr lang="en-US" b="1" dirty="0" smtClean="0"/>
              <a:t>advertising expenditure and sales,</a:t>
            </a:r>
          </a:p>
          <a:p>
            <a:r>
              <a:rPr lang="en-US" b="1" dirty="0" smtClean="0"/>
              <a:t> rainfalls and crops yield</a:t>
            </a:r>
            <a:r>
              <a:rPr lang="en-US" dirty="0" smtClean="0"/>
              <a:t> etc</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Probable error</a:t>
            </a:r>
            <a:endParaRPr lang="en-US" b="1" u="sng" dirty="0"/>
          </a:p>
        </p:txBody>
      </p:sp>
      <p:sp>
        <p:nvSpPr>
          <p:cNvPr id="3" name="Content Placeholder 2"/>
          <p:cNvSpPr>
            <a:spLocks noGrp="1"/>
          </p:cNvSpPr>
          <p:nvPr>
            <p:ph idx="1"/>
          </p:nvPr>
        </p:nvSpPr>
        <p:spPr>
          <a:xfrm>
            <a:off x="0" y="1600200"/>
            <a:ext cx="9144000" cy="4525963"/>
          </a:xfrm>
        </p:spPr>
        <p:txBody>
          <a:bodyPr>
            <a:normAutofit fontScale="62500" lnSpcReduction="20000"/>
          </a:bodyPr>
          <a:lstStyle/>
          <a:p>
            <a:pPr>
              <a:buNone/>
            </a:pPr>
            <a:r>
              <a:rPr lang="en-US" dirty="0" smtClean="0"/>
              <a:t>“Probable error” refers to the distance from the mean that bounds 50% of the probability mass. For asymmetric distributions, the distance on one side of the mean is generally not equal to the distance on the other side, but each distance bounds 25% of the probability mass bounded on the other side by the mean. For a Gaussian distribution, which is symmetric, the distance from the mean is about 0.6745 sigma.</a:t>
            </a:r>
          </a:p>
          <a:p>
            <a:pPr>
              <a:buNone/>
            </a:pPr>
            <a:r>
              <a:rPr lang="en-US" dirty="0" smtClean="0"/>
              <a:t>Classical probability theory is essential to measurement theory in the physical sciences. Random variables are used to represent unknown errors which are implicit in all nontrivial measurements. Hence the association between random variables and errors.</a:t>
            </a:r>
          </a:p>
          <a:p>
            <a:pPr>
              <a:buNone/>
            </a:pPr>
            <a:r>
              <a:rPr lang="en-US" dirty="0" smtClean="0"/>
              <a:t>The ordinary correlation coefficient is a function defined in a specific way on the sample space of a random variable, hence it is what is called a “statistic”. A common goal of sample statistics is to estimate the properties of the population from which the sample was drawn. For example, the sample mean is used as an estimator of the population mean; random fluctuations occurring in the process of drawing the sample from the population cause uncertainties in the accuracy of estimators computed from the sample.</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latin typeface="Times New Roman"/>
                <a:ea typeface="Calibri"/>
                <a:cs typeface="Mangal"/>
              </a:rPr>
              <a:t>Types of </a:t>
            </a:r>
            <a:r>
              <a:rPr lang="en-IN" b="1" u="sng" dirty="0" smtClean="0">
                <a:latin typeface="Times New Roman"/>
                <a:ea typeface="Calibri"/>
                <a:cs typeface="Mangal"/>
              </a:rPr>
              <a:t>correlation</a:t>
            </a:r>
            <a:endParaRPr lang="en-US" b="1" u="sng" dirty="0"/>
          </a:p>
        </p:txBody>
      </p:sp>
      <p:sp>
        <p:nvSpPr>
          <p:cNvPr id="3" name="Content Placeholder 2"/>
          <p:cNvSpPr>
            <a:spLocks noGrp="1"/>
          </p:cNvSpPr>
          <p:nvPr>
            <p:ph idx="1"/>
          </p:nvPr>
        </p:nvSpPr>
        <p:spPr>
          <a:xfrm>
            <a:off x="0" y="1371600"/>
            <a:ext cx="9144000" cy="4952999"/>
          </a:xfrm>
        </p:spPr>
        <p:txBody>
          <a:bodyPr>
            <a:noAutofit/>
          </a:bodyPr>
          <a:lstStyle/>
          <a:p>
            <a:pPr>
              <a:buNone/>
            </a:pPr>
            <a:r>
              <a:rPr lang="en-US" sz="1400" b="1" dirty="0" smtClean="0"/>
              <a:t>High and Low </a:t>
            </a:r>
            <a:r>
              <a:rPr lang="en-US" sz="1400" b="1" dirty="0" smtClean="0"/>
              <a:t>Correlation- </a:t>
            </a:r>
            <a:r>
              <a:rPr lang="en-US" sz="1400" dirty="0" smtClean="0"/>
              <a:t>High </a:t>
            </a:r>
            <a:r>
              <a:rPr lang="en-US" sz="1400" dirty="0" smtClean="0"/>
              <a:t>correlation describes a stronger correlation between two variables, wherein a change in the first has a close association with a change in the second. Low correlation describes a weaker correlation, meaning that the two variables are probably not related.</a:t>
            </a:r>
          </a:p>
          <a:p>
            <a:pPr>
              <a:buNone/>
            </a:pPr>
            <a:r>
              <a:rPr lang="en-US" sz="1400" b="1" dirty="0" smtClean="0"/>
              <a:t>Positive, Negative, and No </a:t>
            </a:r>
            <a:r>
              <a:rPr lang="en-US" sz="1400" b="1" dirty="0" smtClean="0"/>
              <a:t>Correlation- </a:t>
            </a:r>
            <a:r>
              <a:rPr lang="en-US" sz="1400" dirty="0" smtClean="0"/>
              <a:t>A </a:t>
            </a:r>
            <a:r>
              <a:rPr lang="en-US" sz="1400" dirty="0" smtClean="0"/>
              <a:t>correlation in statistics denotes a linear relationship. A </a:t>
            </a:r>
            <a:r>
              <a:rPr lang="en-US" sz="1400" b="1" dirty="0" smtClean="0"/>
              <a:t>positive correlation</a:t>
            </a:r>
            <a:r>
              <a:rPr lang="en-US" sz="1400" dirty="0" smtClean="0"/>
              <a:t> means that this linear relationship is positive, and the two variables increase or decrease in the same direction. A </a:t>
            </a:r>
            <a:r>
              <a:rPr lang="en-US" sz="1400" b="1" dirty="0" smtClean="0"/>
              <a:t>negative correlation</a:t>
            </a:r>
            <a:r>
              <a:rPr lang="en-US" sz="1400" dirty="0" smtClean="0"/>
              <a:t> is just the opposite, wherein the relationship line has a negative slope and the variables change in opposite directions (</a:t>
            </a:r>
            <a:r>
              <a:rPr lang="en-US" sz="1400" dirty="0" err="1" smtClean="0"/>
              <a:t>i.e</a:t>
            </a:r>
            <a:r>
              <a:rPr lang="en-US" sz="1400" dirty="0" smtClean="0"/>
              <a:t>, one variable decreases while the other increases). </a:t>
            </a:r>
            <a:r>
              <a:rPr lang="en-US" sz="1400" b="1" dirty="0" smtClean="0"/>
              <a:t>No correlation</a:t>
            </a:r>
            <a:r>
              <a:rPr lang="en-US" sz="1400" dirty="0" smtClean="0"/>
              <a:t> simply means that the variables behave very differently and thus, have no linear relationship.</a:t>
            </a:r>
          </a:p>
          <a:p>
            <a:pPr>
              <a:buNone/>
            </a:pPr>
            <a:r>
              <a:rPr lang="en-US" sz="1400" dirty="0" smtClean="0"/>
              <a:t>Positive, Negative, and No Correlation: Graphical Representations. When r is greater than zero, the correlation is positive. When r is less than zero, the correlation is negative. When r = 0, there is no correlation.</a:t>
            </a:r>
          </a:p>
          <a:p>
            <a:pPr>
              <a:buNone/>
            </a:pPr>
            <a:r>
              <a:rPr lang="en-US" sz="1400" dirty="0" smtClean="0"/>
              <a:t>As the corresponding graphs show, we can conclude the following correlations:</a:t>
            </a:r>
          </a:p>
          <a:p>
            <a:pPr>
              <a:buNone/>
            </a:pPr>
            <a:r>
              <a:rPr lang="en-US" sz="1400" dirty="0" smtClean="0"/>
              <a:t>temperature and ice cream sales: the hotter the day, the higher the ice cream sales. This is a positive correlation.</a:t>
            </a:r>
          </a:p>
          <a:p>
            <a:pPr>
              <a:buNone/>
            </a:pPr>
            <a:r>
              <a:rPr lang="en-US" sz="1400" dirty="0" smtClean="0"/>
              <a:t>length of workout and body mass index (BMI): the longer the workout, the lower the BMI. This is a negative correlation.</a:t>
            </a:r>
          </a:p>
          <a:p>
            <a:pPr>
              <a:buNone/>
            </a:pPr>
            <a:r>
              <a:rPr lang="en-US" sz="1400" dirty="0" smtClean="0"/>
              <a:t>shoe size and hair color: show size has no relation to hair color. This has no correlation.</a:t>
            </a:r>
          </a:p>
          <a:p>
            <a:pPr>
              <a:buNone/>
            </a:pPr>
            <a:r>
              <a:rPr lang="en-US" sz="1400" b="1" dirty="0" smtClean="0"/>
              <a:t>Correlation Coefficient</a:t>
            </a:r>
          </a:p>
          <a:p>
            <a:pPr>
              <a:buNone/>
            </a:pPr>
            <a:r>
              <a:rPr lang="en-US" sz="1400" dirty="0" smtClean="0"/>
              <a:t>The </a:t>
            </a:r>
            <a:r>
              <a:rPr lang="en-US" sz="1400" b="1" dirty="0" smtClean="0"/>
              <a:t>correlation coefficient</a:t>
            </a:r>
            <a:r>
              <a:rPr lang="en-US" sz="1400" dirty="0" smtClean="0"/>
              <a:t> is an important statistical indicator of a correlation and how the two variables are indeed correlated (or not). This is a value denoted by the letter </a:t>
            </a:r>
            <a:r>
              <a:rPr lang="en-US" sz="1400" i="1" dirty="0" smtClean="0"/>
              <a:t>r</a:t>
            </a:r>
            <a:r>
              <a:rPr lang="en-US" sz="1400" dirty="0" smtClean="0"/>
              <a:t>, and it ranges between -1 and +1.</a:t>
            </a:r>
          </a:p>
          <a:p>
            <a:pPr>
              <a:buNone/>
            </a:pPr>
            <a:r>
              <a:rPr lang="en-US" sz="1400" i="1" dirty="0" smtClean="0"/>
              <a:t>r</a:t>
            </a:r>
            <a:r>
              <a:rPr lang="en-US" sz="1400" dirty="0" smtClean="0"/>
              <a:t> &lt; 0 implies negative correlation</a:t>
            </a:r>
          </a:p>
          <a:p>
            <a:pPr>
              <a:buNone/>
            </a:pPr>
            <a:r>
              <a:rPr lang="en-US" sz="1400" i="1" dirty="0" smtClean="0"/>
              <a:t>r</a:t>
            </a:r>
            <a:r>
              <a:rPr lang="en-US" sz="1400" dirty="0" smtClean="0"/>
              <a:t> &gt; 0 implies positive correlation</a:t>
            </a:r>
          </a:p>
          <a:p>
            <a:pPr>
              <a:buNone/>
            </a:pPr>
            <a:r>
              <a:rPr lang="en-US" sz="1400" i="1" dirty="0" smtClean="0"/>
              <a:t>r</a:t>
            </a:r>
            <a:r>
              <a:rPr lang="en-US" sz="1400" dirty="0" smtClean="0"/>
              <a:t> = 0 implies no correlation</a:t>
            </a:r>
          </a:p>
          <a:p>
            <a:pPr>
              <a:buNone/>
            </a:pPr>
            <a:r>
              <a:rPr lang="en-US" sz="1400" dirty="0" smtClean="0"/>
              <a:t>For example, if the hot days and ice cream sales correlation coefficient was found to be 0.8, this means that the correlation between the two variables is positive and strong.</a:t>
            </a:r>
          </a:p>
          <a:p>
            <a:pPr>
              <a:buNone/>
            </a:pPr>
            <a:endParaRPr lang="en-US" sz="1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LECTURE PLAN MODULE-IV</a:t>
            </a:r>
            <a:endParaRPr lang="en-US" b="1" u="sng" dirty="0"/>
          </a:p>
        </p:txBody>
      </p:sp>
      <p:graphicFrame>
        <p:nvGraphicFramePr>
          <p:cNvPr id="4" name="Content Placeholder 3"/>
          <p:cNvGraphicFramePr>
            <a:graphicFrameLocks noGrp="1"/>
          </p:cNvGraphicFramePr>
          <p:nvPr>
            <p:ph idx="1"/>
          </p:nvPr>
        </p:nvGraphicFramePr>
        <p:xfrm>
          <a:off x="0" y="1295399"/>
          <a:ext cx="9144000" cy="5562599"/>
        </p:xfrm>
        <a:graphic>
          <a:graphicData uri="http://schemas.openxmlformats.org/drawingml/2006/table">
            <a:tbl>
              <a:tblPr firstRow="1" bandRow="1">
                <a:tableStyleId>{5C22544A-7EE6-4342-B048-85BDC9FD1C3A}</a:tableStyleId>
              </a:tblPr>
              <a:tblGrid>
                <a:gridCol w="762000"/>
                <a:gridCol w="931334"/>
                <a:gridCol w="4318000"/>
                <a:gridCol w="1524000"/>
                <a:gridCol w="1608666"/>
              </a:tblGrid>
              <a:tr h="408521">
                <a:tc>
                  <a:txBody>
                    <a:bodyPr/>
                    <a:lstStyle/>
                    <a:p>
                      <a:pPr algn="ctr"/>
                      <a:r>
                        <a:rPr lang="en-US" sz="1400" dirty="0" err="1" smtClean="0"/>
                        <a:t>S.no</a:t>
                      </a:r>
                      <a:r>
                        <a:rPr lang="en-US" sz="1400" dirty="0" smtClean="0"/>
                        <a:t>.</a:t>
                      </a:r>
                      <a:endParaRPr lang="en-US" sz="1400" dirty="0"/>
                    </a:p>
                  </a:txBody>
                  <a:tcPr/>
                </a:tc>
                <a:tc>
                  <a:txBody>
                    <a:bodyPr/>
                    <a:lstStyle/>
                    <a:p>
                      <a:pPr algn="ctr"/>
                      <a:r>
                        <a:rPr lang="en-US" sz="1400" dirty="0" smtClean="0"/>
                        <a:t>Module</a:t>
                      </a:r>
                      <a:endParaRPr lang="en-US" sz="1400" dirty="0"/>
                    </a:p>
                  </a:txBody>
                  <a:tcPr/>
                </a:tc>
                <a:tc>
                  <a:txBody>
                    <a:bodyPr/>
                    <a:lstStyle/>
                    <a:p>
                      <a:pPr algn="ctr"/>
                      <a:r>
                        <a:rPr lang="en-US" sz="1400" dirty="0" smtClean="0"/>
                        <a:t>Topics</a:t>
                      </a:r>
                      <a:endParaRPr lang="en-US" sz="1400" dirty="0"/>
                    </a:p>
                  </a:txBody>
                  <a:tcPr/>
                </a:tc>
                <a:tc>
                  <a:txBody>
                    <a:bodyPr/>
                    <a:lstStyle/>
                    <a:p>
                      <a:pPr algn="ctr"/>
                      <a:r>
                        <a:rPr lang="en-US" sz="1400" dirty="0" smtClean="0"/>
                        <a:t>Proposed</a:t>
                      </a:r>
                      <a:r>
                        <a:rPr lang="en-US" sz="1400" baseline="0" dirty="0" smtClean="0"/>
                        <a:t> date</a:t>
                      </a:r>
                      <a:endParaRPr lang="en-US" sz="1400" dirty="0"/>
                    </a:p>
                  </a:txBody>
                  <a:tcPr/>
                </a:tc>
                <a:tc>
                  <a:txBody>
                    <a:bodyPr/>
                    <a:lstStyle/>
                    <a:p>
                      <a:pPr algn="ctr"/>
                      <a:r>
                        <a:rPr lang="en-US" sz="1400" dirty="0" smtClean="0"/>
                        <a:t>Page no.</a:t>
                      </a:r>
                      <a:endParaRPr lang="en-US" sz="1400" dirty="0"/>
                    </a:p>
                  </a:txBody>
                  <a:tcPr/>
                </a:tc>
              </a:tr>
              <a:tr h="408521">
                <a:tc>
                  <a:txBody>
                    <a:bodyPr/>
                    <a:lstStyle/>
                    <a:p>
                      <a:pPr marL="0" marR="0" algn="ctr">
                        <a:lnSpc>
                          <a:spcPct val="115000"/>
                        </a:lnSpc>
                        <a:spcBef>
                          <a:spcPts val="0"/>
                        </a:spcBef>
                        <a:spcAft>
                          <a:spcPts val="0"/>
                        </a:spcAft>
                      </a:pPr>
                      <a:r>
                        <a:rPr lang="en-US" sz="1400" dirty="0">
                          <a:latin typeface="Times New Roman"/>
                          <a:ea typeface="Calibri"/>
                          <a:cs typeface="Mangal"/>
                        </a:rPr>
                        <a:t>44</a:t>
                      </a:r>
                      <a:endParaRPr lang="en-US" sz="14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V</a:t>
                      </a:r>
                      <a:endParaRPr lang="en-US" sz="1400">
                        <a:latin typeface="Calibri"/>
                        <a:ea typeface="Calibri"/>
                        <a:cs typeface="Mangal"/>
                      </a:endParaRPr>
                    </a:p>
                  </a:txBody>
                  <a:tcPr marL="68580" marR="68580" marT="0" marB="0"/>
                </a:tc>
                <a:tc>
                  <a:txBody>
                    <a:bodyPr/>
                    <a:lstStyle/>
                    <a:p>
                      <a:pPr marL="0" marR="0" algn="ctr">
                        <a:lnSpc>
                          <a:spcPct val="115000"/>
                        </a:lnSpc>
                        <a:spcBef>
                          <a:spcPts val="240"/>
                        </a:spcBef>
                        <a:spcAft>
                          <a:spcPts val="240"/>
                        </a:spcAft>
                        <a:tabLst>
                          <a:tab pos="800100" algn="l"/>
                        </a:tabLst>
                      </a:pPr>
                      <a:r>
                        <a:rPr lang="en-IN" sz="1400" dirty="0">
                          <a:latin typeface="Times New Roman"/>
                          <a:ea typeface="Calibri"/>
                          <a:cs typeface="Mangal"/>
                        </a:rPr>
                        <a:t>Index Numbers and Probability</a:t>
                      </a:r>
                      <a:endParaRPr lang="en-US" sz="14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14</a:t>
                      </a:r>
                      <a:r>
                        <a:rPr lang="en-IN" sz="1400" baseline="30000">
                          <a:latin typeface="Times New Roman"/>
                          <a:ea typeface="Calibri"/>
                          <a:cs typeface="Mangal"/>
                        </a:rPr>
                        <a:t>th</a:t>
                      </a:r>
                      <a:r>
                        <a:rPr lang="en-IN" sz="1400">
                          <a:latin typeface="Times New Roman"/>
                          <a:ea typeface="Calibri"/>
                          <a:cs typeface="Mangal"/>
                        </a:rPr>
                        <a:t> Sept. 2022</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smtClean="0">
                          <a:latin typeface="Times New Roman"/>
                          <a:ea typeface="Calibri"/>
                          <a:cs typeface="Mangal"/>
                        </a:rPr>
                        <a:t>30</a:t>
                      </a:r>
                      <a:endParaRPr lang="en-IN" sz="1400" dirty="0">
                        <a:latin typeface="Times New Roman"/>
                        <a:ea typeface="Calibri"/>
                        <a:cs typeface="Mangal"/>
                      </a:endParaRPr>
                    </a:p>
                  </a:txBody>
                  <a:tcPr marL="68580" marR="68580" marT="0" marB="0"/>
                </a:tc>
              </a:tr>
              <a:tr h="810886">
                <a:tc>
                  <a:txBody>
                    <a:bodyPr/>
                    <a:lstStyle/>
                    <a:p>
                      <a:pPr marL="0" marR="0" algn="ctr">
                        <a:lnSpc>
                          <a:spcPct val="115000"/>
                        </a:lnSpc>
                        <a:spcBef>
                          <a:spcPts val="0"/>
                        </a:spcBef>
                        <a:spcAft>
                          <a:spcPts val="0"/>
                        </a:spcAft>
                      </a:pPr>
                      <a:r>
                        <a:rPr lang="en-US" sz="1400">
                          <a:latin typeface="Times New Roman"/>
                          <a:ea typeface="Calibri"/>
                          <a:cs typeface="Mangal"/>
                        </a:rPr>
                        <a:t>45</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V</a:t>
                      </a:r>
                      <a:endParaRPr lang="en-US" sz="1400">
                        <a:latin typeface="Calibri"/>
                        <a:ea typeface="Calibri"/>
                        <a:cs typeface="Mangal"/>
                      </a:endParaRPr>
                    </a:p>
                  </a:txBody>
                  <a:tcPr marL="68580" marR="68580" marT="0" marB="0"/>
                </a:tc>
                <a:tc>
                  <a:txBody>
                    <a:bodyPr/>
                    <a:lstStyle/>
                    <a:p>
                      <a:pPr marL="0" marR="0" algn="ctr">
                        <a:lnSpc>
                          <a:spcPct val="115000"/>
                        </a:lnSpc>
                        <a:spcBef>
                          <a:spcPts val="240"/>
                        </a:spcBef>
                        <a:spcAft>
                          <a:spcPts val="240"/>
                        </a:spcAft>
                        <a:tabLst>
                          <a:tab pos="800100" algn="l"/>
                        </a:tabLst>
                      </a:pPr>
                      <a:r>
                        <a:rPr lang="en-IN" sz="1400">
                          <a:latin typeface="Times New Roman"/>
                          <a:ea typeface="Calibri"/>
                          <a:cs typeface="Mangal"/>
                        </a:rPr>
                        <a:t>Index Numbers-Meaning &amp; Definition – Uses – Classification – Construction of Index Numbers – Methods of constructing</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15</a:t>
                      </a:r>
                      <a:r>
                        <a:rPr lang="en-IN" sz="1400" baseline="30000">
                          <a:latin typeface="Times New Roman"/>
                          <a:ea typeface="Calibri"/>
                          <a:cs typeface="Mangal"/>
                        </a:rPr>
                        <a:t>th</a:t>
                      </a:r>
                      <a:r>
                        <a:rPr lang="en-IN" sz="1400">
                          <a:latin typeface="Times New Roman"/>
                          <a:ea typeface="Calibri"/>
                          <a:cs typeface="Mangal"/>
                        </a:rPr>
                        <a:t> Sept. 2022</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smtClean="0">
                          <a:latin typeface="Times New Roman"/>
                          <a:ea typeface="Calibri"/>
                          <a:cs typeface="Mangal"/>
                        </a:rPr>
                        <a:t>31-32</a:t>
                      </a:r>
                      <a:endParaRPr lang="en-IN" sz="1400" dirty="0">
                        <a:latin typeface="Times New Roman"/>
                        <a:ea typeface="Calibri"/>
                        <a:cs typeface="Mangal"/>
                      </a:endParaRPr>
                    </a:p>
                  </a:txBody>
                  <a:tcPr marL="68580" marR="68580" marT="0" marB="0"/>
                </a:tc>
              </a:tr>
              <a:tr h="810886">
                <a:tc>
                  <a:txBody>
                    <a:bodyPr/>
                    <a:lstStyle/>
                    <a:p>
                      <a:pPr marL="0" marR="0" algn="ctr">
                        <a:lnSpc>
                          <a:spcPct val="115000"/>
                        </a:lnSpc>
                        <a:spcBef>
                          <a:spcPts val="0"/>
                        </a:spcBef>
                        <a:spcAft>
                          <a:spcPts val="0"/>
                        </a:spcAft>
                      </a:pPr>
                      <a:r>
                        <a:rPr lang="en-US" sz="1400">
                          <a:latin typeface="Times New Roman"/>
                          <a:ea typeface="Calibri"/>
                          <a:cs typeface="Mangal"/>
                        </a:rPr>
                        <a:t>46</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V</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Index Numbers – Simple Aggregate Method – Simple Average of Price Relative Method – Weighted Index numbers</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16</a:t>
                      </a:r>
                      <a:r>
                        <a:rPr lang="en-IN" sz="1400" baseline="30000">
                          <a:latin typeface="Times New Roman"/>
                          <a:ea typeface="Calibri"/>
                          <a:cs typeface="Mangal"/>
                        </a:rPr>
                        <a:t>th</a:t>
                      </a:r>
                      <a:r>
                        <a:rPr lang="en-IN" sz="1400">
                          <a:latin typeface="Times New Roman"/>
                          <a:ea typeface="Calibri"/>
                          <a:cs typeface="Mangal"/>
                        </a:rPr>
                        <a:t> Sept. 2022</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400">
                        <a:latin typeface="Times New Roman"/>
                        <a:ea typeface="Calibri"/>
                        <a:cs typeface="Mangal"/>
                      </a:endParaRPr>
                    </a:p>
                  </a:txBody>
                  <a:tcPr marL="68580" marR="68580" marT="0" marB="0"/>
                </a:tc>
              </a:tr>
              <a:tr h="540590">
                <a:tc>
                  <a:txBody>
                    <a:bodyPr/>
                    <a:lstStyle/>
                    <a:p>
                      <a:pPr marL="0" marR="0" algn="ctr">
                        <a:lnSpc>
                          <a:spcPct val="115000"/>
                        </a:lnSpc>
                        <a:spcBef>
                          <a:spcPts val="0"/>
                        </a:spcBef>
                        <a:spcAft>
                          <a:spcPts val="0"/>
                        </a:spcAft>
                      </a:pPr>
                      <a:r>
                        <a:rPr lang="en-US" sz="1400">
                          <a:latin typeface="Times New Roman"/>
                          <a:ea typeface="Calibri"/>
                          <a:cs typeface="Mangal"/>
                        </a:rPr>
                        <a:t>47</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V</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Fisher’s Ideal Index (including Time and Factor Reversal tests)</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19</a:t>
                      </a:r>
                      <a:r>
                        <a:rPr lang="en-IN" sz="1400" baseline="30000">
                          <a:latin typeface="Times New Roman"/>
                          <a:ea typeface="Calibri"/>
                          <a:cs typeface="Mangal"/>
                        </a:rPr>
                        <a:t>th</a:t>
                      </a:r>
                      <a:r>
                        <a:rPr lang="en-IN" sz="1400">
                          <a:latin typeface="Times New Roman"/>
                          <a:ea typeface="Calibri"/>
                          <a:cs typeface="Mangal"/>
                        </a:rPr>
                        <a:t> Sept. 2022</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400">
                        <a:latin typeface="Times New Roman"/>
                        <a:ea typeface="Calibri"/>
                        <a:cs typeface="Mangal"/>
                      </a:endParaRPr>
                    </a:p>
                  </a:txBody>
                  <a:tcPr marL="68580" marR="68580" marT="0" marB="0"/>
                </a:tc>
              </a:tr>
              <a:tr h="408521">
                <a:tc>
                  <a:txBody>
                    <a:bodyPr/>
                    <a:lstStyle/>
                    <a:p>
                      <a:pPr marL="0" marR="0" algn="ctr">
                        <a:lnSpc>
                          <a:spcPct val="115000"/>
                        </a:lnSpc>
                        <a:spcBef>
                          <a:spcPts val="0"/>
                        </a:spcBef>
                        <a:spcAft>
                          <a:spcPts val="0"/>
                        </a:spcAft>
                      </a:pPr>
                      <a:r>
                        <a:rPr lang="en-US" sz="1400">
                          <a:latin typeface="Times New Roman"/>
                          <a:ea typeface="Calibri"/>
                          <a:cs typeface="Mangal"/>
                        </a:rPr>
                        <a:t>48</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V</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Consumer Price Index – Problems</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20</a:t>
                      </a:r>
                      <a:r>
                        <a:rPr lang="en-IN" sz="1400" baseline="30000">
                          <a:latin typeface="Times New Roman"/>
                          <a:ea typeface="Calibri"/>
                          <a:cs typeface="Mangal"/>
                        </a:rPr>
                        <a:t>th</a:t>
                      </a:r>
                      <a:r>
                        <a:rPr lang="en-IN" sz="1400">
                          <a:latin typeface="Times New Roman"/>
                          <a:ea typeface="Calibri"/>
                          <a:cs typeface="Mangal"/>
                        </a:rPr>
                        <a:t> Sept. 2022</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400">
                        <a:latin typeface="Times New Roman"/>
                        <a:ea typeface="Calibri"/>
                        <a:cs typeface="Mangal"/>
                      </a:endParaRPr>
                    </a:p>
                  </a:txBody>
                  <a:tcPr marL="68580" marR="68580" marT="0" marB="0"/>
                </a:tc>
              </a:tr>
              <a:tr h="408521">
                <a:tc>
                  <a:txBody>
                    <a:bodyPr/>
                    <a:lstStyle/>
                    <a:p>
                      <a:pPr marL="0" marR="0" algn="ctr">
                        <a:lnSpc>
                          <a:spcPct val="115000"/>
                        </a:lnSpc>
                        <a:spcBef>
                          <a:spcPts val="0"/>
                        </a:spcBef>
                        <a:spcAft>
                          <a:spcPts val="0"/>
                        </a:spcAft>
                      </a:pPr>
                      <a:r>
                        <a:rPr lang="en-US" sz="1400">
                          <a:latin typeface="Times New Roman"/>
                          <a:ea typeface="Calibri"/>
                          <a:cs typeface="Mangal"/>
                        </a:rPr>
                        <a:t>49</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V</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dirty="0">
                          <a:latin typeface="Times New Roman"/>
                          <a:ea typeface="Calibri"/>
                          <a:cs typeface="Mangal"/>
                        </a:rPr>
                        <a:t>Probability Theory – Basic concepts of probability</a:t>
                      </a:r>
                      <a:endParaRPr lang="en-US" sz="14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21th Sept. 2022</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smtClean="0">
                          <a:latin typeface="Times New Roman"/>
                          <a:ea typeface="Calibri"/>
                          <a:cs typeface="Mangal"/>
                        </a:rPr>
                        <a:t>33-36</a:t>
                      </a:r>
                      <a:endParaRPr lang="en-IN" sz="1400" dirty="0">
                        <a:latin typeface="Times New Roman"/>
                        <a:ea typeface="Calibri"/>
                        <a:cs typeface="Mangal"/>
                      </a:endParaRPr>
                    </a:p>
                  </a:txBody>
                  <a:tcPr marL="68580" marR="68580" marT="0" marB="0"/>
                </a:tc>
              </a:tr>
              <a:tr h="540590">
                <a:tc>
                  <a:txBody>
                    <a:bodyPr/>
                    <a:lstStyle/>
                    <a:p>
                      <a:pPr marL="0" marR="0" algn="ctr">
                        <a:lnSpc>
                          <a:spcPct val="115000"/>
                        </a:lnSpc>
                        <a:spcBef>
                          <a:spcPts val="0"/>
                        </a:spcBef>
                        <a:spcAft>
                          <a:spcPts val="0"/>
                        </a:spcAft>
                      </a:pPr>
                      <a:r>
                        <a:rPr lang="en-US" sz="1400">
                          <a:latin typeface="Times New Roman"/>
                          <a:ea typeface="Calibri"/>
                          <a:cs typeface="Mangal"/>
                        </a:rPr>
                        <a:t>50</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V</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Multiplication and addition theorem of probability; conditional probability.</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22</a:t>
                      </a:r>
                      <a:r>
                        <a:rPr lang="en-IN" sz="1400" baseline="30000">
                          <a:latin typeface="Times New Roman"/>
                          <a:ea typeface="Calibri"/>
                          <a:cs typeface="Mangal"/>
                        </a:rPr>
                        <a:t>nd</a:t>
                      </a:r>
                      <a:r>
                        <a:rPr lang="en-IN" sz="1400">
                          <a:latin typeface="Times New Roman"/>
                          <a:ea typeface="Calibri"/>
                          <a:cs typeface="Mangal"/>
                        </a:rPr>
                        <a:t> Sept. 2022</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400">
                        <a:latin typeface="Times New Roman"/>
                        <a:ea typeface="Calibri"/>
                        <a:cs typeface="Mangal"/>
                      </a:endParaRPr>
                    </a:p>
                  </a:txBody>
                  <a:tcPr marL="68580" marR="68580" marT="0" marB="0"/>
                </a:tc>
              </a:tr>
              <a:tr h="408521">
                <a:tc>
                  <a:txBody>
                    <a:bodyPr/>
                    <a:lstStyle/>
                    <a:p>
                      <a:pPr marL="0" marR="0" algn="ctr">
                        <a:lnSpc>
                          <a:spcPct val="115000"/>
                        </a:lnSpc>
                        <a:spcBef>
                          <a:spcPts val="0"/>
                        </a:spcBef>
                        <a:spcAft>
                          <a:spcPts val="0"/>
                        </a:spcAft>
                      </a:pPr>
                      <a:r>
                        <a:rPr lang="en-US" sz="1400">
                          <a:latin typeface="Times New Roman"/>
                          <a:ea typeface="Calibri"/>
                          <a:cs typeface="Mangal"/>
                        </a:rPr>
                        <a:t>51</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V</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Practical</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23</a:t>
                      </a:r>
                      <a:r>
                        <a:rPr lang="en-IN" sz="1400" baseline="30000">
                          <a:latin typeface="Times New Roman"/>
                          <a:ea typeface="Calibri"/>
                          <a:cs typeface="Mangal"/>
                        </a:rPr>
                        <a:t>rd</a:t>
                      </a:r>
                      <a:r>
                        <a:rPr lang="en-IN" sz="1400">
                          <a:latin typeface="Times New Roman"/>
                          <a:ea typeface="Calibri"/>
                          <a:cs typeface="Mangal"/>
                        </a:rPr>
                        <a:t> Sept. 2022</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400">
                        <a:latin typeface="Times New Roman"/>
                        <a:ea typeface="Calibri"/>
                        <a:cs typeface="Mangal"/>
                      </a:endParaRPr>
                    </a:p>
                  </a:txBody>
                  <a:tcPr marL="68580" marR="68580" marT="0" marB="0"/>
                </a:tc>
              </a:tr>
              <a:tr h="408521">
                <a:tc>
                  <a:txBody>
                    <a:bodyPr/>
                    <a:lstStyle/>
                    <a:p>
                      <a:pPr marL="0" marR="0" algn="ctr">
                        <a:lnSpc>
                          <a:spcPct val="115000"/>
                        </a:lnSpc>
                        <a:spcBef>
                          <a:spcPts val="0"/>
                        </a:spcBef>
                        <a:spcAft>
                          <a:spcPts val="0"/>
                        </a:spcAft>
                      </a:pPr>
                      <a:r>
                        <a:rPr lang="en-US" sz="1400">
                          <a:latin typeface="Times New Roman"/>
                          <a:ea typeface="Calibri"/>
                          <a:cs typeface="Mangal"/>
                        </a:rPr>
                        <a:t>52</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V</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Practical</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26</a:t>
                      </a:r>
                      <a:r>
                        <a:rPr lang="en-IN" sz="1400" baseline="30000">
                          <a:latin typeface="Times New Roman"/>
                          <a:ea typeface="Calibri"/>
                          <a:cs typeface="Mangal"/>
                        </a:rPr>
                        <a:t>th</a:t>
                      </a:r>
                      <a:r>
                        <a:rPr lang="en-IN" sz="1400">
                          <a:latin typeface="Times New Roman"/>
                          <a:ea typeface="Calibri"/>
                          <a:cs typeface="Mangal"/>
                        </a:rPr>
                        <a:t> Sept. 2022</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400">
                        <a:latin typeface="Times New Roman"/>
                        <a:ea typeface="Calibri"/>
                        <a:cs typeface="Mangal"/>
                      </a:endParaRPr>
                    </a:p>
                  </a:txBody>
                  <a:tcPr marL="68580" marR="68580" marT="0" marB="0"/>
                </a:tc>
              </a:tr>
              <a:tr h="408521">
                <a:tc>
                  <a:txBody>
                    <a:bodyPr/>
                    <a:lstStyle/>
                    <a:p>
                      <a:pPr marL="0" marR="0" algn="ctr">
                        <a:lnSpc>
                          <a:spcPct val="115000"/>
                        </a:lnSpc>
                        <a:spcBef>
                          <a:spcPts val="0"/>
                        </a:spcBef>
                        <a:spcAft>
                          <a:spcPts val="0"/>
                        </a:spcAft>
                      </a:pPr>
                      <a:r>
                        <a:rPr lang="en-US" sz="1400">
                          <a:latin typeface="Times New Roman"/>
                          <a:ea typeface="Calibri"/>
                          <a:cs typeface="Mangal"/>
                        </a:rPr>
                        <a:t>53</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V</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Practical</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IN" sz="1400">
                          <a:latin typeface="Times New Roman"/>
                          <a:ea typeface="Calibri"/>
                          <a:cs typeface="Mangal"/>
                        </a:rPr>
                        <a:t>27</a:t>
                      </a:r>
                      <a:r>
                        <a:rPr lang="en-IN" sz="1400" baseline="30000">
                          <a:latin typeface="Times New Roman"/>
                          <a:ea typeface="Calibri"/>
                          <a:cs typeface="Mangal"/>
                        </a:rPr>
                        <a:t>th</a:t>
                      </a:r>
                      <a:r>
                        <a:rPr lang="en-IN" sz="1400">
                          <a:latin typeface="Times New Roman"/>
                          <a:ea typeface="Calibri"/>
                          <a:cs typeface="Mangal"/>
                        </a:rPr>
                        <a:t> Sept. 2022</a:t>
                      </a:r>
                      <a:endParaRPr lang="en-US" sz="1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endParaRPr lang="en-IN" sz="1400" dirty="0">
                        <a:latin typeface="Times New Roman"/>
                        <a:ea typeface="Calibri"/>
                        <a:cs typeface="Mangal"/>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a:lnSpc>
                <a:spcPct val="115000"/>
              </a:lnSpc>
              <a:spcBef>
                <a:spcPts val="240"/>
              </a:spcBef>
              <a:spcAft>
                <a:spcPts val="240"/>
              </a:spcAft>
              <a:tabLst>
                <a:tab pos="800100" algn="l"/>
              </a:tabLst>
            </a:pPr>
            <a:r>
              <a:rPr lang="en-US" b="1" u="sng" dirty="0" smtClean="0">
                <a:ea typeface="Calibri"/>
                <a:cs typeface="Mangal"/>
              </a:rPr>
              <a:t>Introduction to Statistics</a:t>
            </a:r>
            <a:endParaRPr lang="en-US" sz="3600" b="1" u="sng" dirty="0">
              <a:ea typeface="Calibri"/>
              <a:cs typeface="Mangal"/>
            </a:endParaRPr>
          </a:p>
        </p:txBody>
      </p:sp>
      <p:sp>
        <p:nvSpPr>
          <p:cNvPr id="3" name="Content Placeholder 2"/>
          <p:cNvSpPr>
            <a:spLocks noGrp="1"/>
          </p:cNvSpPr>
          <p:nvPr>
            <p:ph idx="1"/>
          </p:nvPr>
        </p:nvSpPr>
        <p:spPr>
          <a:xfrm>
            <a:off x="0" y="1524000"/>
            <a:ext cx="9144000" cy="4648200"/>
          </a:xfrm>
        </p:spPr>
        <p:txBody>
          <a:bodyPr>
            <a:normAutofit fontScale="85000" lnSpcReduction="10000"/>
          </a:bodyPr>
          <a:lstStyle/>
          <a:p>
            <a:pPr fontAlgn="base">
              <a:buNone/>
            </a:pPr>
            <a:r>
              <a:rPr lang="en-US" b="1" dirty="0" smtClean="0"/>
              <a:t>Statistics</a:t>
            </a:r>
            <a:r>
              <a:rPr lang="en-US" dirty="0" smtClean="0"/>
              <a:t> simply means numerical data, and is field of math that generally deals with collection of data, tabulation, and interpretation of numerical data. It is actually a form of mathematical analysis that uses different quantitative models to produce a set of experimental data or studies of real life. It is an area of applied mathematics concern with data collection analysis, interpretation, and presentation. Statistics deals with how data can be used to solve complex problems. Some people consider statistics to be a distinct mathematical science rather than a branch of mathematics.</a:t>
            </a:r>
          </a:p>
          <a:p>
            <a:pPr fontAlgn="base">
              <a:buNone/>
            </a:pPr>
            <a:r>
              <a:rPr lang="en-US" dirty="0" smtClean="0"/>
              <a:t>Statistics makes work easy and simple and provides a clear and clean picture of work you do on a regular basis.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Index Number</a:t>
            </a:r>
            <a:endParaRPr lang="en-US" b="1" u="sng" dirty="0"/>
          </a:p>
        </p:txBody>
      </p:sp>
      <p:sp>
        <p:nvSpPr>
          <p:cNvPr id="3" name="Content Placeholder 2"/>
          <p:cNvSpPr>
            <a:spLocks noGrp="1"/>
          </p:cNvSpPr>
          <p:nvPr>
            <p:ph idx="1"/>
          </p:nvPr>
        </p:nvSpPr>
        <p:spPr>
          <a:xfrm>
            <a:off x="0" y="1447800"/>
            <a:ext cx="9144000" cy="4571999"/>
          </a:xfrm>
        </p:spPr>
        <p:txBody>
          <a:bodyPr>
            <a:noAutofit/>
          </a:bodyPr>
          <a:lstStyle/>
          <a:p>
            <a:pPr>
              <a:buNone/>
            </a:pPr>
            <a:r>
              <a:rPr lang="en-US" sz="1800" dirty="0" smtClean="0"/>
              <a:t>An index number is a method of evaluating variations in a variable or group of variables in regards to geographical location, time, and other features. The base value of the index number is usually 100, which indicates price, date, level of production, and more.</a:t>
            </a:r>
          </a:p>
          <a:p>
            <a:pPr>
              <a:buNone/>
            </a:pPr>
            <a:r>
              <a:rPr lang="en-US" sz="1800" dirty="0" smtClean="0"/>
              <a:t>There are various kinds of index numbers. However, at present, the most relatable is the price index number that particularly indicates the changes in the overall price level (or in the value of money) for a particular time.</a:t>
            </a:r>
          </a:p>
          <a:p>
            <a:pPr>
              <a:buNone/>
            </a:pPr>
            <a:r>
              <a:rPr lang="en-US" sz="1800" dirty="0" smtClean="0"/>
              <a:t>Here, the value of money is not constant, even if it falls or rises it will affect and change the price level. An increase in the price level determines a decline in the value of money. A decrease in the price level means an increase in the value of money.</a:t>
            </a:r>
          </a:p>
          <a:p>
            <a:pPr>
              <a:buNone/>
            </a:pPr>
            <a:r>
              <a:rPr lang="en-US" sz="1800" dirty="0" smtClean="0"/>
              <a:t>Therefore, the differences in the value of money are indicated by the differences in the overall price level for a particular time. Therefore, the changes in the overall prices can be evaluated by a statistical device known as ‘index number.’</a:t>
            </a:r>
          </a:p>
          <a:p>
            <a:pPr>
              <a:buNone/>
            </a:pPr>
            <a:r>
              <a:rPr lang="en-US" sz="1800" b="1" dirty="0" smtClean="0"/>
              <a:t>Types of Index Numbers</a:t>
            </a:r>
            <a:endParaRPr lang="en-US" sz="1800" dirty="0" smtClean="0"/>
          </a:p>
          <a:p>
            <a:pPr>
              <a:buNone/>
            </a:pPr>
            <a:r>
              <a:rPr lang="en-US" sz="1800" b="1" dirty="0" smtClean="0"/>
              <a:t>Price index number:</a:t>
            </a:r>
            <a:r>
              <a:rPr lang="en-US" sz="1800" dirty="0" smtClean="0"/>
              <a:t> It evaluates the relative differences in costs between two particular points in time.</a:t>
            </a:r>
          </a:p>
          <a:p>
            <a:pPr>
              <a:buNone/>
            </a:pPr>
            <a:r>
              <a:rPr lang="en-US" sz="1800" b="1" dirty="0" smtClean="0"/>
              <a:t>Quantity index number:</a:t>
            </a:r>
            <a:r>
              <a:rPr lang="en-US" sz="1800" dirty="0" smtClean="0"/>
              <a:t> It measures the differences in the physical quantity of the product’s manufacturing, buying, or selling of one item or a group of items.</a:t>
            </a:r>
          </a:p>
          <a:p>
            <a:pPr>
              <a:buNone/>
            </a:pPr>
            <a:endParaRPr lang="en-US"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Definition of index </a:t>
            </a:r>
            <a:r>
              <a:rPr lang="en-US" b="1" u="sng" dirty="0" smtClean="0"/>
              <a:t>numbers</a:t>
            </a:r>
            <a:endParaRPr lang="en-US" b="1" u="sng" dirty="0"/>
          </a:p>
        </p:txBody>
      </p:sp>
      <p:sp>
        <p:nvSpPr>
          <p:cNvPr id="3" name="Content Placeholder 2"/>
          <p:cNvSpPr>
            <a:spLocks noGrp="1"/>
          </p:cNvSpPr>
          <p:nvPr>
            <p:ph idx="1"/>
          </p:nvPr>
        </p:nvSpPr>
        <p:spPr>
          <a:xfrm>
            <a:off x="0" y="1600200"/>
            <a:ext cx="9144000" cy="4525963"/>
          </a:xfrm>
        </p:spPr>
        <p:txBody>
          <a:bodyPr>
            <a:normAutofit/>
          </a:bodyPr>
          <a:lstStyle/>
          <a:p>
            <a:pPr marL="514350" indent="-514350" fontAlgn="t">
              <a:buNone/>
            </a:pPr>
            <a:r>
              <a:rPr lang="en-US" dirty="0" smtClean="0"/>
              <a:t>●</a:t>
            </a:r>
            <a:r>
              <a:rPr lang="en-US" dirty="0" smtClean="0"/>
              <a:t> </a:t>
            </a:r>
            <a:r>
              <a:rPr lang="en-US" b="1" dirty="0" smtClean="0"/>
              <a:t>According to </a:t>
            </a:r>
            <a:r>
              <a:rPr lang="en-US" b="1" dirty="0" err="1" smtClean="0"/>
              <a:t>Croxton</a:t>
            </a:r>
            <a:r>
              <a:rPr lang="en-US" b="1" dirty="0" smtClean="0"/>
              <a:t> and Cowden</a:t>
            </a:r>
            <a:r>
              <a:rPr lang="en-US" dirty="0" smtClean="0"/>
              <a:t>, index numbers are devices for measuring differences in the magnitude of a group of related variables.</a:t>
            </a:r>
          </a:p>
          <a:p>
            <a:pPr fontAlgn="t">
              <a:buNone/>
            </a:pPr>
            <a:r>
              <a:rPr lang="en-US" dirty="0" smtClean="0"/>
              <a:t>● </a:t>
            </a:r>
            <a:r>
              <a:rPr lang="en-US" b="1" dirty="0" smtClean="0"/>
              <a:t>According to </a:t>
            </a:r>
            <a:r>
              <a:rPr lang="en-US" b="1" dirty="0" err="1" smtClean="0"/>
              <a:t>Spiegal</a:t>
            </a:r>
            <a:r>
              <a:rPr lang="en-US" dirty="0" smtClean="0"/>
              <a:t>, an index number is a statistical measure designed to show changes in a variable or a group of related variables with respect to time, geographical locations, or other characteristics</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B) Following are the important characteristics of index numbers</a:t>
            </a:r>
            <a:endParaRPr lang="en-US" b="1" u="sng" dirty="0"/>
          </a:p>
        </p:txBody>
      </p:sp>
      <p:sp>
        <p:nvSpPr>
          <p:cNvPr id="5" name="Content Placeholder 4"/>
          <p:cNvSpPr>
            <a:spLocks noGrp="1"/>
          </p:cNvSpPr>
          <p:nvPr>
            <p:ph idx="1"/>
          </p:nvPr>
        </p:nvSpPr>
        <p:spPr>
          <a:xfrm>
            <a:off x="0" y="1600200"/>
            <a:ext cx="9144000" cy="4525963"/>
          </a:xfrm>
        </p:spPr>
        <p:txBody>
          <a:bodyPr>
            <a:noAutofit/>
          </a:bodyPr>
          <a:lstStyle/>
          <a:p>
            <a:pPr fontAlgn="t">
              <a:buNone/>
            </a:pPr>
            <a:r>
              <a:rPr lang="en-US" sz="1400" b="1" dirty="0" smtClean="0"/>
              <a:t>(1) Expressed in percentage</a:t>
            </a:r>
            <a:endParaRPr lang="en-US" sz="1400" dirty="0" smtClean="0"/>
          </a:p>
          <a:p>
            <a:pPr fontAlgn="t">
              <a:buNone/>
            </a:pPr>
            <a:r>
              <a:rPr lang="en-US" sz="1400" dirty="0" smtClean="0"/>
              <a:t>● A change in terms of the absolute values may not be comparable.</a:t>
            </a:r>
          </a:p>
          <a:p>
            <a:pPr fontAlgn="t">
              <a:buNone/>
            </a:pPr>
            <a:r>
              <a:rPr lang="en-US" sz="1400" dirty="0" smtClean="0"/>
              <a:t>● Index numbers are expressed in percentage, so they remove this barrier. Although, we do not use the percentage sign.</a:t>
            </a:r>
          </a:p>
          <a:p>
            <a:pPr fontAlgn="t">
              <a:buNone/>
            </a:pPr>
            <a:r>
              <a:rPr lang="en-US" sz="1400" dirty="0" smtClean="0"/>
              <a:t>●     It is possible to compare the agricultural production and industrial production and at the same time being expressed in percentage, we can also compare the change in prices of different commodities.</a:t>
            </a:r>
          </a:p>
          <a:p>
            <a:pPr fontAlgn="t">
              <a:buNone/>
            </a:pPr>
            <a:r>
              <a:rPr lang="en-US" sz="1400" b="1" dirty="0" smtClean="0"/>
              <a:t>(2) Relative measures or measures of net changes</a:t>
            </a:r>
          </a:p>
          <a:p>
            <a:pPr fontAlgn="t">
              <a:buNone/>
            </a:pPr>
            <a:r>
              <a:rPr lang="en-US" sz="1400" dirty="0" smtClean="0"/>
              <a:t>● Index numbers measure a net or relative change in a variable or a group of variables.</a:t>
            </a:r>
          </a:p>
          <a:p>
            <a:pPr fontAlgn="t">
              <a:buNone/>
            </a:pPr>
            <a:r>
              <a:rPr lang="en-US" sz="1400" dirty="0" smtClean="0"/>
              <a:t>●     For example, if the price of a certain commodity rises from ₹10 in the year 2007 to ₹15 in the year 2017, the price index number will be 150 showing that there is a 50% increase in the prices over this period.</a:t>
            </a:r>
          </a:p>
          <a:p>
            <a:pPr fontAlgn="t">
              <a:buNone/>
            </a:pPr>
            <a:r>
              <a:rPr lang="en-US" sz="1400" b="1" dirty="0" smtClean="0"/>
              <a:t>(3) Measure change over a period of time or in two or more places</a:t>
            </a:r>
          </a:p>
          <a:p>
            <a:pPr fontAlgn="t">
              <a:buNone/>
            </a:pPr>
            <a:r>
              <a:rPr lang="en-US" sz="1400" dirty="0" smtClean="0"/>
              <a:t>● Index numbers measure the net change among the related variables over a period of time or at two or more places.</a:t>
            </a:r>
          </a:p>
          <a:p>
            <a:pPr fontAlgn="t">
              <a:buNone/>
            </a:pPr>
            <a:r>
              <a:rPr lang="en-US" sz="1400" dirty="0" smtClean="0"/>
              <a:t>●     For example, change in prices, production, and more, over the two periods or at two places.</a:t>
            </a:r>
          </a:p>
          <a:p>
            <a:pPr fontAlgn="t">
              <a:buNone/>
            </a:pPr>
            <a:r>
              <a:rPr lang="en-US" sz="1400" b="1" dirty="0" smtClean="0"/>
              <a:t>(4) Specialized average</a:t>
            </a:r>
          </a:p>
          <a:p>
            <a:pPr fontAlgn="t">
              <a:buNone/>
            </a:pPr>
            <a:r>
              <a:rPr lang="en-US" sz="1400" dirty="0" smtClean="0"/>
              <a:t>● Simple averages like, mean, median, mode, and more can be used to compare the variables having similar units.</a:t>
            </a:r>
          </a:p>
          <a:p>
            <a:pPr fontAlgn="t">
              <a:buNone/>
            </a:pPr>
            <a:r>
              <a:rPr lang="en-US" sz="1400" dirty="0" smtClean="0"/>
              <a:t>● Index numbers are specialized average, expressed in percentage, and help in measuring and comparing the change in those variables that are expressed in different units.</a:t>
            </a:r>
          </a:p>
          <a:p>
            <a:pPr fontAlgn="t">
              <a:buNone/>
            </a:pPr>
            <a:r>
              <a:rPr lang="en-US" sz="1400" dirty="0" smtClean="0"/>
              <a:t>●     For example, we can compare the change in the production of industrial goods and agricultural goods.</a:t>
            </a:r>
          </a:p>
          <a:p>
            <a:pPr fontAlgn="t">
              <a:buNone/>
            </a:pPr>
            <a:r>
              <a:rPr lang="en-US" sz="1400" b="1" dirty="0" smtClean="0"/>
              <a:t>(5) Measuring changes that are not directly measurable</a:t>
            </a:r>
          </a:p>
          <a:p>
            <a:pPr fontAlgn="t">
              <a:buNone/>
            </a:pPr>
            <a:r>
              <a:rPr lang="en-US" sz="1400" dirty="0" smtClean="0"/>
              <a:t>● Cost of living, business activity, and more are complex things that are not directly measurable.</a:t>
            </a:r>
          </a:p>
          <a:p>
            <a:pPr fontAlgn="t">
              <a:buNone/>
            </a:pPr>
            <a:r>
              <a:rPr lang="en-US" sz="1400" dirty="0" smtClean="0"/>
              <a:t>●     With the help of index numbers, it is possible to study the relative changes in such phenomena.</a:t>
            </a:r>
          </a:p>
          <a:p>
            <a:pPr>
              <a:buNone/>
            </a:pPr>
            <a:endParaRPr lang="en-US" sz="1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Probability theory</a:t>
            </a:r>
            <a:endParaRPr lang="en-US" b="1" u="sng" dirty="0"/>
          </a:p>
        </p:txBody>
      </p:sp>
      <p:sp>
        <p:nvSpPr>
          <p:cNvPr id="3" name="Content Placeholder 2"/>
          <p:cNvSpPr>
            <a:spLocks noGrp="1"/>
          </p:cNvSpPr>
          <p:nvPr>
            <p:ph idx="1"/>
          </p:nvPr>
        </p:nvSpPr>
        <p:spPr>
          <a:xfrm>
            <a:off x="0" y="1600200"/>
            <a:ext cx="9144000" cy="4525963"/>
          </a:xfrm>
        </p:spPr>
        <p:txBody>
          <a:bodyPr>
            <a:normAutofit fontScale="70000" lnSpcReduction="20000"/>
          </a:bodyPr>
          <a:lstStyle/>
          <a:p>
            <a:pPr fontAlgn="base">
              <a:buNone/>
            </a:pPr>
            <a:r>
              <a:rPr lang="en-US" dirty="0" smtClean="0"/>
              <a:t>It is a branch of mathematics that investigates the probabilities associated with a random phenomenon. A random phenomenon can have several outcomes. Probability theory describes the chance of occurrence of a particular outcome by using certain formal concepts.</a:t>
            </a:r>
          </a:p>
          <a:p>
            <a:pPr fontAlgn="base">
              <a:buNone/>
            </a:pPr>
            <a:r>
              <a:rPr lang="en-US" dirty="0" smtClean="0"/>
              <a:t>Probability theory makes use of some fundamentals such as sample space, probability distributions, random variables, etc. to find the likelihood of occurrence of an event. In this article, we will take a look at the definition, basics, formulas, examples, and applications of probability theory.</a:t>
            </a:r>
          </a:p>
          <a:p>
            <a:pPr fontAlgn="base">
              <a:buNone/>
            </a:pPr>
            <a:r>
              <a:rPr lang="en-US" b="1" dirty="0" smtClean="0"/>
              <a:t>What is Probability Theory?</a:t>
            </a:r>
          </a:p>
          <a:p>
            <a:pPr fontAlgn="base">
              <a:buNone/>
            </a:pPr>
            <a:r>
              <a:rPr lang="en-US" dirty="0" smtClean="0"/>
              <a:t>Probability theory makes the use of random variables and probability distributions to assess uncertain situations mathematically. In probability theory, the concept of probability is used to assign a numerical description to the likelihood of occurrence of an event. Probability can be defined as the number of favorable outcomes divided by the total number of possible outcomes of an event</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Terms </a:t>
            </a:r>
            <a:endParaRPr lang="en-US" b="1" u="sng" dirty="0"/>
          </a:p>
        </p:txBody>
      </p:sp>
      <p:sp>
        <p:nvSpPr>
          <p:cNvPr id="3" name="Content Placeholder 2"/>
          <p:cNvSpPr>
            <a:spLocks noGrp="1"/>
          </p:cNvSpPr>
          <p:nvPr>
            <p:ph idx="1"/>
          </p:nvPr>
        </p:nvSpPr>
        <p:spPr>
          <a:xfrm>
            <a:off x="0" y="1295400"/>
            <a:ext cx="9144000" cy="4830763"/>
          </a:xfrm>
        </p:spPr>
        <p:txBody>
          <a:bodyPr>
            <a:noAutofit/>
          </a:bodyPr>
          <a:lstStyle/>
          <a:p>
            <a:pPr fontAlgn="base">
              <a:buNone/>
            </a:pPr>
            <a:r>
              <a:rPr lang="en-US" sz="1800" b="1" dirty="0" smtClean="0"/>
              <a:t>Probability Theory </a:t>
            </a:r>
            <a:r>
              <a:rPr lang="en-US" sz="1800" b="1" dirty="0" smtClean="0"/>
              <a:t>Basics- </a:t>
            </a:r>
            <a:r>
              <a:rPr lang="en-US" sz="1800" dirty="0" smtClean="0"/>
              <a:t>There </a:t>
            </a:r>
            <a:r>
              <a:rPr lang="en-US" sz="1800" dirty="0" smtClean="0"/>
              <a:t>are some basic terminologies associated with probability theory that aid in the understanding of this field of mathematics.</a:t>
            </a:r>
          </a:p>
          <a:p>
            <a:pPr fontAlgn="base">
              <a:buNone/>
            </a:pPr>
            <a:r>
              <a:rPr lang="en-US" sz="1800" b="1" dirty="0" smtClean="0"/>
              <a:t>Random </a:t>
            </a:r>
            <a:r>
              <a:rPr lang="en-US" sz="1800" b="1" dirty="0" smtClean="0"/>
              <a:t>Experiment</a:t>
            </a:r>
            <a:r>
              <a:rPr lang="en-US" sz="1800" b="1" dirty="0" smtClean="0"/>
              <a:t>- </a:t>
            </a:r>
            <a:r>
              <a:rPr lang="en-US" sz="1800" dirty="0" smtClean="0"/>
              <a:t>A </a:t>
            </a:r>
            <a:r>
              <a:rPr lang="en-US" sz="1800" dirty="0" smtClean="0"/>
              <a:t>random experiment, in probability theory, can be defined as a trial that is repeated multiple times in order to get a well-defined set of possible outcomes. Tossing a coin is an example of a random experiment.</a:t>
            </a:r>
          </a:p>
          <a:p>
            <a:pPr fontAlgn="base">
              <a:buNone/>
            </a:pPr>
            <a:r>
              <a:rPr lang="en-US" sz="1800" b="1" dirty="0" smtClean="0"/>
              <a:t>Sample </a:t>
            </a:r>
            <a:r>
              <a:rPr lang="en-US" sz="1800" b="1" dirty="0" smtClean="0"/>
              <a:t>Space</a:t>
            </a:r>
            <a:r>
              <a:rPr lang="en-US" sz="1800" b="1" dirty="0" smtClean="0"/>
              <a:t>- </a:t>
            </a:r>
            <a:r>
              <a:rPr lang="en-US" sz="1800" dirty="0" smtClean="0"/>
              <a:t>Sample </a:t>
            </a:r>
            <a:r>
              <a:rPr lang="en-US" sz="1800" dirty="0" smtClean="0"/>
              <a:t>space can be defined as the set of all possible outcomes that result from conducting a random experiment. For example, the sample space of tossing a fair coin is {heads, tails}.</a:t>
            </a:r>
          </a:p>
          <a:p>
            <a:pPr fontAlgn="base">
              <a:buNone/>
            </a:pPr>
            <a:r>
              <a:rPr lang="en-US" sz="1800" b="1" dirty="0" smtClean="0"/>
              <a:t>Event</a:t>
            </a:r>
            <a:r>
              <a:rPr lang="en-US" sz="1800" b="1" dirty="0" smtClean="0"/>
              <a:t>- </a:t>
            </a:r>
            <a:r>
              <a:rPr lang="en-US" sz="1800" dirty="0" smtClean="0"/>
              <a:t>Probability </a:t>
            </a:r>
            <a:r>
              <a:rPr lang="en-US" sz="1800" dirty="0" smtClean="0"/>
              <a:t>theory defines an event as a set of outcomes of an experiment that forms a subset of the sample space. The types of events are given as follows:</a:t>
            </a:r>
          </a:p>
          <a:p>
            <a:pPr fontAlgn="base">
              <a:buNone/>
            </a:pPr>
            <a:r>
              <a:rPr lang="en-US" sz="1800" dirty="0" smtClean="0"/>
              <a:t>Independent events: Events that are not affected by other events are independent events.</a:t>
            </a:r>
          </a:p>
          <a:p>
            <a:pPr fontAlgn="base">
              <a:buNone/>
            </a:pPr>
            <a:r>
              <a:rPr lang="en-US" sz="1800" dirty="0" smtClean="0"/>
              <a:t>Dependent events: Events that are affected by other events are known as dependent events.</a:t>
            </a:r>
          </a:p>
          <a:p>
            <a:pPr fontAlgn="base">
              <a:buNone/>
            </a:pPr>
            <a:r>
              <a:rPr lang="en-US" sz="1800" dirty="0" smtClean="0"/>
              <a:t>Mutually exclusive events: Events that cannot take place at the same time are mutually exclusive events.</a:t>
            </a:r>
          </a:p>
          <a:p>
            <a:pPr fontAlgn="base">
              <a:buNone/>
            </a:pPr>
            <a:r>
              <a:rPr lang="en-US" sz="1800" dirty="0" smtClean="0"/>
              <a:t>Equally likely events: Two or more events that have the same chance of occurring are known as equally likely events.</a:t>
            </a:r>
          </a:p>
          <a:p>
            <a:pPr fontAlgn="base">
              <a:buNone/>
            </a:pPr>
            <a:r>
              <a:rPr lang="en-US" sz="1800" dirty="0" smtClean="0"/>
              <a:t>Exhaustive events: An exhaustive event is one that is equal to the sample space of an experiment</a:t>
            </a:r>
            <a:r>
              <a:rPr lang="en-US" sz="1800" dirty="0" smtClean="0"/>
              <a:t>. </a:t>
            </a:r>
            <a:endParaRPr lang="en-US" sz="18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Terms</a:t>
            </a:r>
            <a:endParaRPr lang="en-US" b="1" u="sng" dirty="0"/>
          </a:p>
        </p:txBody>
      </p:sp>
      <p:sp>
        <p:nvSpPr>
          <p:cNvPr id="3" name="Content Placeholder 2"/>
          <p:cNvSpPr>
            <a:spLocks noGrp="1"/>
          </p:cNvSpPr>
          <p:nvPr>
            <p:ph idx="1"/>
          </p:nvPr>
        </p:nvSpPr>
        <p:spPr>
          <a:xfrm>
            <a:off x="0" y="1371600"/>
            <a:ext cx="9144000" cy="4953000"/>
          </a:xfrm>
        </p:spPr>
        <p:txBody>
          <a:bodyPr>
            <a:noAutofit/>
          </a:bodyPr>
          <a:lstStyle/>
          <a:p>
            <a:pPr fontAlgn="base">
              <a:buNone/>
            </a:pPr>
            <a:r>
              <a:rPr lang="en-US" sz="1600" b="1" dirty="0" smtClean="0"/>
              <a:t>Random </a:t>
            </a:r>
            <a:r>
              <a:rPr lang="en-US" sz="1600" b="1" dirty="0" smtClean="0"/>
              <a:t>Variable</a:t>
            </a:r>
            <a:r>
              <a:rPr lang="en-US" sz="1600" b="1" dirty="0" smtClean="0"/>
              <a:t>- </a:t>
            </a:r>
            <a:r>
              <a:rPr lang="en-US" sz="1600" dirty="0" smtClean="0"/>
              <a:t>In </a:t>
            </a:r>
            <a:r>
              <a:rPr lang="en-US" sz="1600" dirty="0" smtClean="0"/>
              <a:t>probability theory, a random variable can be defined as a variable that assumes the value of all possible outcomes of an experiment. There are two types of random variables as given below.</a:t>
            </a:r>
          </a:p>
          <a:p>
            <a:pPr fontAlgn="base">
              <a:buNone/>
            </a:pPr>
            <a:r>
              <a:rPr lang="en-US" sz="1600" dirty="0" smtClean="0"/>
              <a:t>Discrete Random Variable: Discrete random variables can take an exact countable value such as 0, 1, 2... It can be described by the cumulative distribution function and the probability mass function.</a:t>
            </a:r>
          </a:p>
          <a:p>
            <a:pPr fontAlgn="base">
              <a:buNone/>
            </a:pPr>
            <a:r>
              <a:rPr lang="en-US" sz="1600" dirty="0" smtClean="0"/>
              <a:t>Continuous Random Variable: A variable that can take on an infinite number of values is known as a continuous random variable. The cumulative distribution function and probability density function are used to define the characteristics of this variable.</a:t>
            </a:r>
          </a:p>
          <a:p>
            <a:pPr fontAlgn="base">
              <a:buNone/>
            </a:pPr>
            <a:r>
              <a:rPr lang="en-US" sz="1600" b="1" dirty="0" smtClean="0"/>
              <a:t>Probability</a:t>
            </a:r>
            <a:r>
              <a:rPr lang="en-US" sz="1600" b="1" dirty="0" smtClean="0"/>
              <a:t> -</a:t>
            </a:r>
            <a:r>
              <a:rPr lang="en-US" sz="1600" dirty="0" smtClean="0"/>
              <a:t>Probability</a:t>
            </a:r>
            <a:r>
              <a:rPr lang="en-US" sz="1600" dirty="0" smtClean="0"/>
              <a:t>, in probability theory, can be defined as the numerical likelihood of occurrence of an event. The probability of an event taking place will always lie between 0 and 1. This is because the number of desired outcomes can never exceed the total number of outcomes of an event. Theoretical probability and empirical probability are used in probability theory to measure the chance of an event taking place.</a:t>
            </a:r>
          </a:p>
          <a:p>
            <a:pPr fontAlgn="base">
              <a:buNone/>
            </a:pPr>
            <a:r>
              <a:rPr lang="en-US" sz="1600" b="1" dirty="0" smtClean="0"/>
              <a:t>Conditional </a:t>
            </a:r>
            <a:r>
              <a:rPr lang="en-US" sz="1600" b="1" dirty="0" smtClean="0"/>
              <a:t>Probability</a:t>
            </a:r>
            <a:r>
              <a:rPr lang="en-US" sz="1600" b="1" dirty="0" smtClean="0"/>
              <a:t>- </a:t>
            </a:r>
            <a:r>
              <a:rPr lang="en-US" sz="1600" dirty="0" smtClean="0"/>
              <a:t>When </a:t>
            </a:r>
            <a:r>
              <a:rPr lang="en-US" sz="1600" dirty="0" smtClean="0"/>
              <a:t>the likelihood of occurrence of an event needs to be determined given that another event has already taken place, it is known as conditional probability. It is denoted as P(A | B). This represents the conditional probability of event A given that event B has already occurred.</a:t>
            </a:r>
          </a:p>
          <a:p>
            <a:endParaRPr lang="en-US" sz="1600" dirty="0" smtClean="0"/>
          </a:p>
          <a:p>
            <a:endParaRPr lang="en-US" sz="1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Terms</a:t>
            </a:r>
            <a:endParaRPr lang="en-US" b="1" u="sng" dirty="0"/>
          </a:p>
        </p:txBody>
      </p:sp>
      <p:sp>
        <p:nvSpPr>
          <p:cNvPr id="3" name="Content Placeholder 2"/>
          <p:cNvSpPr>
            <a:spLocks noGrp="1"/>
          </p:cNvSpPr>
          <p:nvPr>
            <p:ph idx="1"/>
          </p:nvPr>
        </p:nvSpPr>
        <p:spPr>
          <a:xfrm>
            <a:off x="0" y="1447800"/>
            <a:ext cx="9144000" cy="4525963"/>
          </a:xfrm>
        </p:spPr>
        <p:txBody>
          <a:bodyPr>
            <a:noAutofit/>
          </a:bodyPr>
          <a:lstStyle/>
          <a:p>
            <a:pPr fontAlgn="base">
              <a:buNone/>
            </a:pPr>
            <a:r>
              <a:rPr lang="en-US" sz="1600" b="1" dirty="0" smtClean="0"/>
              <a:t>Expectation</a:t>
            </a:r>
            <a:r>
              <a:rPr lang="en-US" sz="1600" b="1" dirty="0" smtClean="0"/>
              <a:t>- </a:t>
            </a:r>
            <a:r>
              <a:rPr lang="en-US" sz="1600" dirty="0" smtClean="0"/>
              <a:t>The</a:t>
            </a:r>
            <a:r>
              <a:rPr lang="en-US" sz="1600" dirty="0" smtClean="0"/>
              <a:t> expectation of a random variable, X, can be defined as the average value of the outcomes of an experiment when it is conducted multiple times. It is denoted as E[X]. It is also known as the mean of the random variable.</a:t>
            </a:r>
          </a:p>
          <a:p>
            <a:pPr fontAlgn="base">
              <a:buNone/>
            </a:pPr>
            <a:r>
              <a:rPr lang="en-US" sz="1600" b="1" dirty="0" smtClean="0"/>
              <a:t>Variance</a:t>
            </a:r>
            <a:r>
              <a:rPr lang="en-US" sz="1600" b="1" dirty="0" smtClean="0"/>
              <a:t>- </a:t>
            </a:r>
            <a:r>
              <a:rPr lang="en-US" sz="1800" dirty="0" smtClean="0"/>
              <a:t>Variance</a:t>
            </a:r>
            <a:r>
              <a:rPr lang="en-US" sz="1600" dirty="0" smtClean="0"/>
              <a:t> is the measure of dispersion that shows how the distribution of a random variable varies with respect to the mean. It can be defined as the average of the squared differences from the mean of the random variable. Variance can be denoted as </a:t>
            </a:r>
            <a:r>
              <a:rPr lang="en-US" sz="1600" dirty="0" err="1" smtClean="0"/>
              <a:t>Var</a:t>
            </a:r>
            <a:r>
              <a:rPr lang="en-US" sz="1600" dirty="0" smtClean="0"/>
              <a:t>[X]. </a:t>
            </a:r>
          </a:p>
          <a:p>
            <a:pPr fontAlgn="base">
              <a:buNone/>
            </a:pPr>
            <a:r>
              <a:rPr lang="en-US" sz="1600" b="1" dirty="0" smtClean="0"/>
              <a:t>Probability Theory Distribution </a:t>
            </a:r>
            <a:r>
              <a:rPr lang="en-US" sz="1600" b="1" dirty="0" smtClean="0"/>
              <a:t>Function- </a:t>
            </a:r>
            <a:r>
              <a:rPr lang="en-US" sz="1600" dirty="0" smtClean="0"/>
              <a:t>Probability </a:t>
            </a:r>
            <a:r>
              <a:rPr lang="en-US" sz="1600" dirty="0" smtClean="0"/>
              <a:t>distribution or cumulative distribution function is a function that models all the possible values of an experiment along with their probabilities using a random variable. Bernoulli distribution, binomial distribution, are some examples of discrete probability distributions in probability theory. Normal distribution is an example of a continuous probability distribution.</a:t>
            </a:r>
          </a:p>
          <a:p>
            <a:pPr fontAlgn="base">
              <a:buNone/>
            </a:pPr>
            <a:r>
              <a:rPr lang="en-US" sz="1600" b="1" dirty="0" smtClean="0"/>
              <a:t>Probability Mass </a:t>
            </a:r>
            <a:r>
              <a:rPr lang="en-US" sz="1600" b="1" dirty="0" smtClean="0"/>
              <a:t>Function</a:t>
            </a:r>
            <a:r>
              <a:rPr lang="en-US" sz="1600" b="1" dirty="0" smtClean="0"/>
              <a:t>- </a:t>
            </a:r>
            <a:r>
              <a:rPr lang="en-US" sz="1600" dirty="0" smtClean="0"/>
              <a:t>Probability </a:t>
            </a:r>
            <a:r>
              <a:rPr lang="en-US" sz="1600" dirty="0" smtClean="0"/>
              <a:t>mass function can be defined as the probability that a discrete random variable will be exactly equal to a specific value.</a:t>
            </a:r>
          </a:p>
          <a:p>
            <a:pPr fontAlgn="base">
              <a:buNone/>
            </a:pPr>
            <a:r>
              <a:rPr lang="en-US" sz="1600" b="1" dirty="0" smtClean="0"/>
              <a:t>Probability Density </a:t>
            </a:r>
            <a:r>
              <a:rPr lang="en-US" sz="1600" b="1" dirty="0" smtClean="0"/>
              <a:t>Function</a:t>
            </a:r>
            <a:r>
              <a:rPr lang="en-US" sz="1600" b="1" dirty="0" smtClean="0"/>
              <a:t>- </a:t>
            </a:r>
            <a:r>
              <a:rPr lang="en-US" sz="1600" dirty="0" smtClean="0"/>
              <a:t>Probability </a:t>
            </a:r>
            <a:r>
              <a:rPr lang="en-US" sz="1600" dirty="0" smtClean="0"/>
              <a:t>density function is the probability that a continuous random variable will take on a set of possible values</a:t>
            </a:r>
          </a:p>
          <a:p>
            <a:pPr>
              <a:buNone/>
            </a:pPr>
            <a:endParaRPr lang="en-US" sz="1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3600" b="1" u="sng" dirty="0" smtClean="0"/>
              <a:t>                            </a:t>
            </a:r>
          </a:p>
          <a:p>
            <a:pPr>
              <a:buNone/>
            </a:pPr>
            <a:endParaRPr lang="en-US" sz="3600" b="1" u="sng" dirty="0" smtClean="0"/>
          </a:p>
          <a:p>
            <a:pPr>
              <a:buNone/>
            </a:pPr>
            <a:r>
              <a:rPr lang="en-US" sz="3600" b="1" u="sng" dirty="0" smtClean="0"/>
              <a:t>                             </a:t>
            </a:r>
          </a:p>
          <a:p>
            <a:pPr>
              <a:buNone/>
            </a:pPr>
            <a:endParaRPr lang="en-US" sz="3600" b="1" u="sng" dirty="0" smtClean="0"/>
          </a:p>
          <a:p>
            <a:pPr>
              <a:buNone/>
            </a:pPr>
            <a:r>
              <a:rPr lang="en-US" sz="3600" b="1" dirty="0" smtClean="0"/>
              <a:t>                                </a:t>
            </a:r>
            <a:r>
              <a:rPr lang="en-US" sz="3600" b="1" u="sng" dirty="0" smtClean="0"/>
              <a:t>THANK YOU</a:t>
            </a:r>
          </a:p>
          <a:p>
            <a:pPr>
              <a:buNone/>
            </a:pPr>
            <a:endParaRPr lang="en-US" sz="3600" b="1" u="sng"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What is Statistics?</a:t>
            </a:r>
            <a:endParaRPr lang="en-US" b="1" u="sng" dirty="0"/>
          </a:p>
        </p:txBody>
      </p:sp>
      <p:sp>
        <p:nvSpPr>
          <p:cNvPr id="3" name="Content Placeholder 2"/>
          <p:cNvSpPr>
            <a:spLocks noGrp="1"/>
          </p:cNvSpPr>
          <p:nvPr>
            <p:ph idx="1"/>
          </p:nvPr>
        </p:nvSpPr>
        <p:spPr>
          <a:xfrm>
            <a:off x="0" y="1600200"/>
            <a:ext cx="8686800" cy="4724400"/>
          </a:xfrm>
        </p:spPr>
        <p:txBody>
          <a:bodyPr>
            <a:normAutofit fontScale="85000" lnSpcReduction="10000"/>
          </a:bodyPr>
          <a:lstStyle/>
          <a:p>
            <a:pPr>
              <a:buNone/>
            </a:pPr>
            <a:r>
              <a:rPr lang="en-US" dirty="0" smtClean="0"/>
              <a:t>Statistics is simply defined as the study and manipulation of data. As we have already discussed in the introduction that statistics deals with the analysis and computation of numerical data. Let us see more definitions of statistics given by different authors here.</a:t>
            </a:r>
          </a:p>
          <a:p>
            <a:pPr>
              <a:buNone/>
            </a:pPr>
            <a:r>
              <a:rPr lang="en-US" dirty="0" smtClean="0"/>
              <a:t>According to </a:t>
            </a:r>
            <a:r>
              <a:rPr lang="en-US" b="1" dirty="0" smtClean="0"/>
              <a:t>Merriam-Webster dictionary</a:t>
            </a:r>
            <a:r>
              <a:rPr lang="en-US" dirty="0" smtClean="0"/>
              <a:t>, statistics is defined as “classified facts representing the conditions of a people in a state – especially the facts that can be stated in numbers or any other tabular or classified arrangement”.</a:t>
            </a:r>
          </a:p>
          <a:p>
            <a:pPr>
              <a:buNone/>
            </a:pPr>
            <a:r>
              <a:rPr lang="en-US" dirty="0" smtClean="0"/>
              <a:t>According to statistician </a:t>
            </a:r>
            <a:r>
              <a:rPr lang="en-US" b="1" dirty="0" smtClean="0"/>
              <a:t>Sir Arthur Lyon </a:t>
            </a:r>
            <a:r>
              <a:rPr lang="en-US" b="1" dirty="0" err="1" smtClean="0"/>
              <a:t>Bowley</a:t>
            </a:r>
            <a:r>
              <a:rPr lang="en-US" b="1" dirty="0" smtClean="0"/>
              <a:t>, </a:t>
            </a:r>
            <a:r>
              <a:rPr lang="en-US" dirty="0" smtClean="0"/>
              <a:t>statistics is defined as “Numerical statements of facts in any department of inquiry placed in relation to each other”.</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a:ea typeface="Calibri"/>
                <a:cs typeface="Mangal"/>
              </a:rPr>
              <a:t>Introduction to Statistics</a:t>
            </a:r>
            <a:endParaRPr lang="en-US" b="1" u="sng" dirty="0"/>
          </a:p>
        </p:txBody>
      </p:sp>
      <p:sp>
        <p:nvSpPr>
          <p:cNvPr id="3" name="Content Placeholder 2"/>
          <p:cNvSpPr>
            <a:spLocks noGrp="1"/>
          </p:cNvSpPr>
          <p:nvPr>
            <p:ph idx="1"/>
          </p:nvPr>
        </p:nvSpPr>
        <p:spPr>
          <a:xfrm>
            <a:off x="0" y="1676401"/>
            <a:ext cx="9144000" cy="4724399"/>
          </a:xfrm>
        </p:spPr>
        <p:txBody>
          <a:bodyPr>
            <a:normAutofit fontScale="62500" lnSpcReduction="20000"/>
          </a:bodyPr>
          <a:lstStyle/>
          <a:p>
            <a:pPr>
              <a:buNone/>
            </a:pPr>
            <a:r>
              <a:rPr lang="en-US" b="1" u="sng" dirty="0" smtClean="0"/>
              <a:t>Statistics Examples</a:t>
            </a:r>
          </a:p>
          <a:p>
            <a:pPr>
              <a:buNone/>
            </a:pPr>
            <a:r>
              <a:rPr lang="en-US" dirty="0" smtClean="0"/>
              <a:t>Some of the real-life examples of statistics are:</a:t>
            </a:r>
          </a:p>
          <a:p>
            <a:pPr>
              <a:buNone/>
            </a:pPr>
            <a:r>
              <a:rPr lang="en-US" dirty="0" smtClean="0"/>
              <a:t>To find the mean of the marks obtained by each student in the class whose strength is 50. The average value here is the statistics of the marks obtained.</a:t>
            </a:r>
          </a:p>
          <a:p>
            <a:pPr>
              <a:buNone/>
            </a:pPr>
            <a:r>
              <a:rPr lang="en-US" dirty="0" smtClean="0"/>
              <a:t>Suppose you need to find how many members are employed in a city. Since the city is populated with 15 </a:t>
            </a:r>
            <a:r>
              <a:rPr lang="en-US" dirty="0" err="1" smtClean="0"/>
              <a:t>lakh</a:t>
            </a:r>
            <a:r>
              <a:rPr lang="en-US" dirty="0" smtClean="0"/>
              <a:t> people, hence we will take a survey here for 1000 people (sample). Based on that, we will create the data, which is the statistic.</a:t>
            </a:r>
          </a:p>
          <a:p>
            <a:pPr>
              <a:buNone/>
            </a:pPr>
            <a:r>
              <a:rPr lang="en-US" b="1" u="sng" dirty="0" smtClean="0"/>
              <a:t>Basics of Statistics</a:t>
            </a:r>
          </a:p>
          <a:p>
            <a:pPr>
              <a:buNone/>
            </a:pPr>
            <a:r>
              <a:rPr lang="en-US" dirty="0" smtClean="0"/>
              <a:t>The basics of statistics include the measure of central tendency and the measure of dispersion. The central tendencies are </a:t>
            </a:r>
            <a:r>
              <a:rPr lang="en-US" dirty="0" smtClean="0">
                <a:hlinkClick r:id="rId2"/>
              </a:rPr>
              <a:t>mean, median and mode</a:t>
            </a:r>
            <a:r>
              <a:rPr lang="en-US" dirty="0" smtClean="0"/>
              <a:t> and dispersions comprise variance and standard deviation. </a:t>
            </a:r>
          </a:p>
          <a:p>
            <a:pPr>
              <a:buNone/>
            </a:pPr>
            <a:r>
              <a:rPr lang="en-US" dirty="0" smtClean="0"/>
              <a:t>Mean is the average of the observations. Median is the central value when observations are arranged in order. The mode determines the most frequent observations in a data set.</a:t>
            </a:r>
          </a:p>
          <a:p>
            <a:pPr>
              <a:buNone/>
            </a:pPr>
            <a:r>
              <a:rPr lang="en-US" dirty="0" smtClean="0"/>
              <a:t>Variation is the measure of spread out of the collection of data. Standard deviation is the measure of the dispersion of data from the mean. The square of standard deviation is equal to the variance.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Scope of Statistics</a:t>
            </a:r>
            <a:endParaRPr lang="en-US" b="1" u="sng" dirty="0"/>
          </a:p>
        </p:txBody>
      </p:sp>
      <p:sp>
        <p:nvSpPr>
          <p:cNvPr id="3" name="Content Placeholder 2"/>
          <p:cNvSpPr>
            <a:spLocks noGrp="1"/>
          </p:cNvSpPr>
          <p:nvPr>
            <p:ph idx="1"/>
          </p:nvPr>
        </p:nvSpPr>
        <p:spPr>
          <a:xfrm>
            <a:off x="0" y="1600200"/>
            <a:ext cx="9144000" cy="4800600"/>
          </a:xfrm>
        </p:spPr>
        <p:txBody>
          <a:bodyPr/>
          <a:lstStyle/>
          <a:p>
            <a:pPr>
              <a:buNone/>
            </a:pPr>
            <a:r>
              <a:rPr lang="en-US" dirty="0" smtClean="0"/>
              <a:t>Statistics is used in many sectors such as psychology, geology, sociology, weather forecasting, probability and much more. The goal of statistics is to gain understanding from the data, it focuses on applications, and hence, it is distinctively considered as a mathematical science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b="1" u="sng" dirty="0" smtClean="0"/>
              <a:t>Functions </a:t>
            </a:r>
            <a:r>
              <a:rPr lang="en-US" b="1" u="sng" dirty="0" smtClean="0"/>
              <a:t>or Uses of Statistics</a:t>
            </a:r>
            <a:br>
              <a:rPr lang="en-US" b="1" u="sng" dirty="0" smtClean="0"/>
            </a:br>
            <a:endParaRPr lang="en-US" u="sng" dirty="0"/>
          </a:p>
        </p:txBody>
      </p:sp>
      <p:sp>
        <p:nvSpPr>
          <p:cNvPr id="3" name="Content Placeholder 2"/>
          <p:cNvSpPr>
            <a:spLocks noGrp="1"/>
          </p:cNvSpPr>
          <p:nvPr>
            <p:ph idx="1"/>
          </p:nvPr>
        </p:nvSpPr>
        <p:spPr>
          <a:xfrm>
            <a:off x="0" y="1600200"/>
            <a:ext cx="9144000" cy="4525963"/>
          </a:xfrm>
        </p:spPr>
        <p:txBody>
          <a:bodyPr>
            <a:normAutofit fontScale="77500" lnSpcReduction="20000"/>
          </a:bodyPr>
          <a:lstStyle/>
          <a:p>
            <a:pPr>
              <a:buNone/>
            </a:pPr>
            <a:r>
              <a:rPr lang="en-US" b="1" dirty="0" smtClean="0"/>
              <a:t>(1)</a:t>
            </a:r>
            <a:r>
              <a:rPr lang="en-US" dirty="0" smtClean="0"/>
              <a:t> Statistics helps in providing a better understanding and accurate description of nature’s phenomena.</a:t>
            </a:r>
          </a:p>
          <a:p>
            <a:pPr>
              <a:buNone/>
            </a:pPr>
            <a:r>
              <a:rPr lang="en-US" b="1" dirty="0" smtClean="0"/>
              <a:t>(2)</a:t>
            </a:r>
            <a:r>
              <a:rPr lang="en-US" dirty="0" smtClean="0"/>
              <a:t> Statistics helps in the proper and efficient planning of a statistical inquiry in any field of study.</a:t>
            </a:r>
          </a:p>
          <a:p>
            <a:pPr>
              <a:buNone/>
            </a:pPr>
            <a:r>
              <a:rPr lang="en-US" b="1" dirty="0" smtClean="0"/>
              <a:t>(3)</a:t>
            </a:r>
            <a:r>
              <a:rPr lang="en-US" dirty="0" smtClean="0"/>
              <a:t> Statistics helps in collecting appropriate quantitative data.</a:t>
            </a:r>
          </a:p>
          <a:p>
            <a:pPr>
              <a:buNone/>
            </a:pPr>
            <a:r>
              <a:rPr lang="en-US" b="1" dirty="0" smtClean="0"/>
              <a:t>(4)</a:t>
            </a:r>
            <a:r>
              <a:rPr lang="en-US" dirty="0" smtClean="0"/>
              <a:t> Statistics helps in presenting complex data in a suitable tabular, diagrammatic and graphic form for an easy and clear comprehension of the data.</a:t>
            </a:r>
          </a:p>
          <a:p>
            <a:pPr>
              <a:buNone/>
            </a:pPr>
            <a:r>
              <a:rPr lang="en-US" b="1" dirty="0" smtClean="0"/>
              <a:t>(5)</a:t>
            </a:r>
            <a:r>
              <a:rPr lang="en-US" dirty="0" smtClean="0"/>
              <a:t> Statistics helps in understanding the nature and pattern of variability of a phenomenon through quantitative observations.</a:t>
            </a:r>
          </a:p>
          <a:p>
            <a:pPr>
              <a:buNone/>
            </a:pPr>
            <a:r>
              <a:rPr lang="en-US" b="1" dirty="0" smtClean="0"/>
              <a:t>(6)</a:t>
            </a:r>
            <a:r>
              <a:rPr lang="en-US" dirty="0" smtClean="0"/>
              <a:t> Statistics helps in drawing valid inferences, along with a measure of their reliability about the population parameters from the sample data.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a:ea typeface="Calibri"/>
                <a:cs typeface="Mangal"/>
              </a:rPr>
              <a:t>Limitations of Data</a:t>
            </a:r>
            <a:endParaRPr lang="en-US" b="1" u="sng" dirty="0"/>
          </a:p>
        </p:txBody>
      </p:sp>
      <p:sp>
        <p:nvSpPr>
          <p:cNvPr id="3" name="Content Placeholder 2"/>
          <p:cNvSpPr>
            <a:spLocks noGrp="1"/>
          </p:cNvSpPr>
          <p:nvPr>
            <p:ph idx="1"/>
          </p:nvPr>
        </p:nvSpPr>
        <p:spPr>
          <a:xfrm>
            <a:off x="0" y="1600200"/>
            <a:ext cx="9144000" cy="4525963"/>
          </a:xfrm>
        </p:spPr>
        <p:txBody>
          <a:bodyPr>
            <a:normAutofit fontScale="92500" lnSpcReduction="20000"/>
          </a:bodyPr>
          <a:lstStyle/>
          <a:p>
            <a:pPr fontAlgn="base">
              <a:buNone/>
            </a:pPr>
            <a:r>
              <a:rPr lang="en-US" dirty="0" smtClean="0"/>
              <a:t>1. Qualitative Aspect Ignored:</a:t>
            </a:r>
          </a:p>
          <a:p>
            <a:pPr fontAlgn="base">
              <a:buNone/>
            </a:pPr>
            <a:r>
              <a:rPr lang="en-US" dirty="0" smtClean="0"/>
              <a:t>2. It does not deal with individual items:</a:t>
            </a:r>
          </a:p>
          <a:p>
            <a:pPr fontAlgn="base">
              <a:buNone/>
            </a:pPr>
            <a:r>
              <a:rPr lang="en-US" dirty="0" smtClean="0"/>
              <a:t>3. It does not depict entire story of phenomenon:</a:t>
            </a:r>
          </a:p>
          <a:p>
            <a:pPr fontAlgn="base">
              <a:buNone/>
            </a:pPr>
            <a:r>
              <a:rPr lang="en-US" dirty="0" smtClean="0"/>
              <a:t>4. It is liable to be miscued:</a:t>
            </a:r>
          </a:p>
          <a:p>
            <a:pPr fontAlgn="base">
              <a:buNone/>
            </a:pPr>
            <a:r>
              <a:rPr lang="en-US" dirty="0" smtClean="0"/>
              <a:t>5. Laws are not exact:</a:t>
            </a:r>
          </a:p>
          <a:p>
            <a:pPr fontAlgn="base">
              <a:buNone/>
            </a:pPr>
            <a:r>
              <a:rPr lang="en-US" dirty="0" smtClean="0"/>
              <a:t>As far as two fundamental laws are concerned with statistics:</a:t>
            </a:r>
          </a:p>
          <a:p>
            <a:pPr fontAlgn="base">
              <a:buNone/>
            </a:pPr>
            <a:r>
              <a:rPr lang="en-US" dirty="0" smtClean="0"/>
              <a:t>6. Results are true only on average:</a:t>
            </a:r>
          </a:p>
          <a:p>
            <a:pPr fontAlgn="base">
              <a:buNone/>
            </a:pPr>
            <a:r>
              <a:rPr lang="en-US" dirty="0" smtClean="0"/>
              <a:t>7. To Many methods to study problems:</a:t>
            </a:r>
          </a:p>
          <a:p>
            <a:pPr fontAlgn="base">
              <a:buNone/>
            </a:pPr>
            <a:r>
              <a:rPr lang="en-US" dirty="0" smtClean="0"/>
              <a:t>8. Statistical results are not always beyond doubt: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a:ea typeface="Calibri"/>
                <a:cs typeface="Mangal"/>
              </a:rPr>
              <a:t>Classification of Data</a:t>
            </a:r>
            <a:endParaRPr lang="en-US" b="1" u="sng" dirty="0"/>
          </a:p>
        </p:txBody>
      </p:sp>
      <p:graphicFrame>
        <p:nvGraphicFramePr>
          <p:cNvPr id="4" name="Content Placeholder 3"/>
          <p:cNvGraphicFramePr>
            <a:graphicFrameLocks noGrp="1"/>
          </p:cNvGraphicFramePr>
          <p:nvPr>
            <p:ph idx="1"/>
          </p:nvPr>
        </p:nvGraphicFramePr>
        <p:xfrm>
          <a:off x="0" y="1600200"/>
          <a:ext cx="9144000" cy="4648200"/>
        </p:xfrm>
        <a:graphic>
          <a:graphicData uri="http://schemas.openxmlformats.org/drawingml/2006/table">
            <a:tbl>
              <a:tblPr firstRow="1" bandRow="1">
                <a:tableStyleId>{5C22544A-7EE6-4342-B048-85BDC9FD1C3A}</a:tableStyleId>
              </a:tblPr>
              <a:tblGrid>
                <a:gridCol w="1947334"/>
                <a:gridCol w="7196666"/>
              </a:tblGrid>
              <a:tr h="1021195">
                <a:tc>
                  <a:txBody>
                    <a:bodyPr/>
                    <a:lstStyle/>
                    <a:p>
                      <a:pPr fontAlgn="t"/>
                      <a:r>
                        <a:rPr lang="en-US" sz="1600" b="0" dirty="0">
                          <a:latin typeface="+mn-lt"/>
                          <a:cs typeface="Times New Roman" pitchFamily="18" charset="0"/>
                        </a:rPr>
                        <a:t>(1) Geographical classification</a:t>
                      </a:r>
                      <a:endParaRPr lang="en-US" sz="1600" dirty="0">
                        <a:latin typeface="+mn-lt"/>
                        <a:cs typeface="Times New Roman" pitchFamily="18" charset="0"/>
                      </a:endParaRPr>
                    </a:p>
                  </a:txBody>
                  <a:tcPr marL="76200" marR="76200" marT="76200" marB="76200"/>
                </a:tc>
                <a:tc>
                  <a:txBody>
                    <a:bodyPr/>
                    <a:lstStyle/>
                    <a:p>
                      <a:pPr fontAlgn="t"/>
                      <a:r>
                        <a:rPr lang="en-US" sz="1600" b="0">
                          <a:latin typeface="+mn-lt"/>
                          <a:cs typeface="Times New Roman" pitchFamily="18" charset="0"/>
                        </a:rPr>
                        <a:t>●     When data are classified with reference to geographical locations such as countries, states, cities, districts, etc., it is known as geographical classification.</a:t>
                      </a:r>
                      <a:endParaRPr lang="en-US" sz="1600">
                        <a:latin typeface="+mn-lt"/>
                        <a:cs typeface="Times New Roman" pitchFamily="18" charset="0"/>
                      </a:endParaRPr>
                    </a:p>
                    <a:p>
                      <a:pPr fontAlgn="t"/>
                      <a:r>
                        <a:rPr lang="en-US" sz="1600" b="0">
                          <a:latin typeface="+mn-lt"/>
                          <a:cs typeface="Times New Roman" pitchFamily="18" charset="0"/>
                        </a:rPr>
                        <a:t>●     It is also known as ‘spatial classification’.</a:t>
                      </a:r>
                      <a:endParaRPr lang="en-US" sz="1600">
                        <a:latin typeface="+mn-lt"/>
                        <a:cs typeface="Times New Roman" pitchFamily="18" charset="0"/>
                      </a:endParaRPr>
                    </a:p>
                  </a:txBody>
                  <a:tcPr marL="76200" marR="76200" marT="76200" marB="76200"/>
                </a:tc>
              </a:tr>
              <a:tr h="1584614">
                <a:tc>
                  <a:txBody>
                    <a:bodyPr/>
                    <a:lstStyle/>
                    <a:p>
                      <a:pPr fontAlgn="t"/>
                      <a:r>
                        <a:rPr lang="en-US" sz="1600" b="0">
                          <a:latin typeface="+mn-lt"/>
                          <a:cs typeface="Times New Roman" pitchFamily="18" charset="0"/>
                        </a:rPr>
                        <a:t>(2) Chronological classification</a:t>
                      </a:r>
                      <a:endParaRPr lang="en-US" sz="1600">
                        <a:latin typeface="+mn-lt"/>
                        <a:cs typeface="Times New Roman" pitchFamily="18" charset="0"/>
                      </a:endParaRPr>
                    </a:p>
                  </a:txBody>
                  <a:tcPr marL="76200" marR="76200" marT="76200" marB="76200"/>
                </a:tc>
                <a:tc>
                  <a:txBody>
                    <a:bodyPr/>
                    <a:lstStyle/>
                    <a:p>
                      <a:pPr fontAlgn="t"/>
                      <a:r>
                        <a:rPr lang="en-US" sz="1600" b="0" dirty="0">
                          <a:latin typeface="+mn-lt"/>
                          <a:cs typeface="Times New Roman" pitchFamily="18" charset="0"/>
                        </a:rPr>
                        <a:t>●     A classification where data are grouped according to time is known as a chronological classification.</a:t>
                      </a:r>
                      <a:endParaRPr lang="en-US" sz="1600" dirty="0">
                        <a:latin typeface="+mn-lt"/>
                        <a:cs typeface="Times New Roman" pitchFamily="18" charset="0"/>
                      </a:endParaRPr>
                    </a:p>
                    <a:p>
                      <a:pPr fontAlgn="t"/>
                      <a:r>
                        <a:rPr lang="en-US" sz="1600" b="0" dirty="0">
                          <a:latin typeface="+mn-lt"/>
                          <a:cs typeface="Times New Roman" pitchFamily="18" charset="0"/>
                        </a:rPr>
                        <a:t>●     In such a classification, data are classified either in ascending or in descending order with reference to time such as years, quarters, months, weeks, etc.</a:t>
                      </a:r>
                      <a:endParaRPr lang="en-US" sz="1600" dirty="0">
                        <a:latin typeface="+mn-lt"/>
                        <a:cs typeface="Times New Roman" pitchFamily="18" charset="0"/>
                      </a:endParaRPr>
                    </a:p>
                    <a:p>
                      <a:pPr fontAlgn="t"/>
                      <a:r>
                        <a:rPr lang="en-US" sz="1600" b="0" dirty="0">
                          <a:latin typeface="+mn-lt"/>
                          <a:cs typeface="Times New Roman" pitchFamily="18" charset="0"/>
                        </a:rPr>
                        <a:t>●     It is also known as temporal classification’.</a:t>
                      </a:r>
                      <a:endParaRPr lang="en-US" sz="1600" dirty="0">
                        <a:latin typeface="+mn-lt"/>
                        <a:cs typeface="Times New Roman" pitchFamily="18" charset="0"/>
                      </a:endParaRPr>
                    </a:p>
                  </a:txBody>
                  <a:tcPr marL="76200" marR="76200" marT="76200" marB="76200"/>
                </a:tc>
              </a:tr>
              <a:tr h="1302905">
                <a:tc>
                  <a:txBody>
                    <a:bodyPr/>
                    <a:lstStyle/>
                    <a:p>
                      <a:pPr fontAlgn="t"/>
                      <a:r>
                        <a:rPr lang="en-US" sz="1600" b="0">
                          <a:latin typeface="+mn-lt"/>
                          <a:cs typeface="Times New Roman" pitchFamily="18" charset="0"/>
                        </a:rPr>
                        <a:t>(3) Qualitative classification</a:t>
                      </a:r>
                      <a:endParaRPr lang="en-US" sz="1600">
                        <a:latin typeface="+mn-lt"/>
                        <a:cs typeface="Times New Roman" pitchFamily="18" charset="0"/>
                      </a:endParaRPr>
                    </a:p>
                  </a:txBody>
                  <a:tcPr marL="76200" marR="76200" marT="76200" marB="76200"/>
                </a:tc>
                <a:tc>
                  <a:txBody>
                    <a:bodyPr/>
                    <a:lstStyle/>
                    <a:p>
                      <a:pPr fontAlgn="t"/>
                      <a:r>
                        <a:rPr lang="en-US" sz="1600" b="0" dirty="0">
                          <a:latin typeface="+mn-lt"/>
                          <a:cs typeface="Times New Roman" pitchFamily="18" charset="0"/>
                        </a:rPr>
                        <a:t>●     Under this classification, data are classified on the basis of some attributes or qualities like honesty, beauty, intelligence, literacy, marital status, etc.</a:t>
                      </a:r>
                      <a:endParaRPr lang="en-US" sz="1600" dirty="0">
                        <a:latin typeface="+mn-lt"/>
                        <a:cs typeface="Times New Roman" pitchFamily="18" charset="0"/>
                      </a:endParaRPr>
                    </a:p>
                    <a:p>
                      <a:pPr fontAlgn="t"/>
                      <a:r>
                        <a:rPr lang="en-US" sz="1600" b="0" dirty="0">
                          <a:latin typeface="+mn-lt"/>
                          <a:cs typeface="Times New Roman" pitchFamily="18" charset="0"/>
                        </a:rPr>
                        <a:t>●     For example, the population can be divided on the basis of marital status (as married or unmarried)</a:t>
                      </a:r>
                      <a:endParaRPr lang="en-US" sz="1600" dirty="0">
                        <a:latin typeface="+mn-lt"/>
                        <a:cs typeface="Times New Roman" pitchFamily="18" charset="0"/>
                      </a:endParaRPr>
                    </a:p>
                  </a:txBody>
                  <a:tcPr marL="76200" marR="76200" marT="76200" marB="76200"/>
                </a:tc>
              </a:tr>
              <a:tr h="739486">
                <a:tc>
                  <a:txBody>
                    <a:bodyPr/>
                    <a:lstStyle/>
                    <a:p>
                      <a:pPr fontAlgn="t"/>
                      <a:r>
                        <a:rPr lang="en-US" sz="1600" b="0">
                          <a:latin typeface="+mn-lt"/>
                          <a:cs typeface="Times New Roman" pitchFamily="18" charset="0"/>
                        </a:rPr>
                        <a:t>(4) Quantitative classification</a:t>
                      </a:r>
                      <a:endParaRPr lang="en-US" sz="1600">
                        <a:latin typeface="+mn-lt"/>
                        <a:cs typeface="Times New Roman" pitchFamily="18" charset="0"/>
                      </a:endParaRPr>
                    </a:p>
                  </a:txBody>
                  <a:tcPr marL="76200" marR="76200" marT="76200" marB="76200"/>
                </a:tc>
                <a:tc>
                  <a:txBody>
                    <a:bodyPr/>
                    <a:lstStyle/>
                    <a:p>
                      <a:pPr fontAlgn="t"/>
                      <a:r>
                        <a:rPr lang="en-US" sz="1600" b="0" dirty="0">
                          <a:latin typeface="+mn-lt"/>
                          <a:cs typeface="Times New Roman" pitchFamily="18" charset="0"/>
                        </a:rPr>
                        <a:t>●     This type of classification is made on the basis of some measurable characteristics like height, weight, age, income, marks of students, etc</a:t>
                      </a:r>
                      <a:endParaRPr lang="en-US" sz="1600" dirty="0">
                        <a:latin typeface="+mn-lt"/>
                        <a:cs typeface="Times New Roman" pitchFamily="18" charset="0"/>
                      </a:endParaRPr>
                    </a:p>
                  </a:txBody>
                  <a:tcPr marL="76200" marR="76200" marT="76200" marB="76200"/>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3071</Words>
  <Application>Microsoft Office PowerPoint</Application>
  <PresentationFormat>On-screen Show (4:3)</PresentationFormat>
  <Paragraphs>621</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BUSINESS STATISTICS MSMSR/BBA/303 (Core)</vt:lpstr>
      <vt:lpstr>LECTURE PLAN MODULE- I </vt:lpstr>
      <vt:lpstr>Introduction to Statistics</vt:lpstr>
      <vt:lpstr>What is Statistics?</vt:lpstr>
      <vt:lpstr>Introduction to Statistics</vt:lpstr>
      <vt:lpstr>Scope of Statistics</vt:lpstr>
      <vt:lpstr> Functions or Uses of Statistics </vt:lpstr>
      <vt:lpstr>Limitations of Data</vt:lpstr>
      <vt:lpstr>Classification of Data</vt:lpstr>
      <vt:lpstr> Tabulation of Data </vt:lpstr>
      <vt:lpstr>LECTURE PLAN MODULE-II</vt:lpstr>
      <vt:lpstr>Measures of Central Tendency</vt:lpstr>
      <vt:lpstr>Introduction – Types of averages</vt:lpstr>
      <vt:lpstr>Arithmetic Mean (Simple and Weighted)</vt:lpstr>
      <vt:lpstr>Median</vt:lpstr>
      <vt:lpstr>Mode</vt:lpstr>
      <vt:lpstr>Graphic location of Median</vt:lpstr>
      <vt:lpstr>Mode through give Curves and Histogram</vt:lpstr>
      <vt:lpstr>LECTURE PLAN  MODULE -III</vt:lpstr>
      <vt:lpstr>Measures of Dispersion and Skewness</vt:lpstr>
      <vt:lpstr>Standard Deviation and Coefficient of Variation.</vt:lpstr>
      <vt:lpstr>Standard Deviation and Coefficient of Variation.</vt:lpstr>
      <vt:lpstr>Standard Deviation and Coefficient of Variation.</vt:lpstr>
      <vt:lpstr>LECTURE PLAN MODULE- IV</vt:lpstr>
      <vt:lpstr>Correlation and Regression Analysis</vt:lpstr>
      <vt:lpstr>Uses of correlation</vt:lpstr>
      <vt:lpstr>Probable error</vt:lpstr>
      <vt:lpstr>Types of correlation</vt:lpstr>
      <vt:lpstr>LECTURE PLAN MODULE-IV</vt:lpstr>
      <vt:lpstr>Index Number</vt:lpstr>
      <vt:lpstr>Definition of index numbers</vt:lpstr>
      <vt:lpstr>B) Following are the important characteristics of index numbers</vt:lpstr>
      <vt:lpstr>Probability theory</vt:lpstr>
      <vt:lpstr>Terms </vt:lpstr>
      <vt:lpstr>Terms</vt:lpstr>
      <vt:lpstr>Terms</vt:lpstr>
      <vt:lpstr>Slide 37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STATISTICS MSMSR/BBA/303 (Core)</dc:title>
  <dc:creator>USER</dc:creator>
  <cp:lastModifiedBy>USER</cp:lastModifiedBy>
  <cp:revision>18</cp:revision>
  <dcterms:created xsi:type="dcterms:W3CDTF">2006-08-16T00:00:00Z</dcterms:created>
  <dcterms:modified xsi:type="dcterms:W3CDTF">2022-07-21T10:05:03Z</dcterms:modified>
</cp:coreProperties>
</file>