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7"/>
  </p:notesMasterIdLst>
  <p:sldIdLst>
    <p:sldId id="256" r:id="rId2"/>
    <p:sldId id="358" r:id="rId3"/>
    <p:sldId id="357" r:id="rId4"/>
    <p:sldId id="257" r:id="rId5"/>
    <p:sldId id="258" r:id="rId6"/>
    <p:sldId id="428" r:id="rId7"/>
    <p:sldId id="429" r:id="rId8"/>
    <p:sldId id="430" r:id="rId9"/>
    <p:sldId id="431" r:id="rId10"/>
    <p:sldId id="436" r:id="rId11"/>
    <p:sldId id="305" r:id="rId12"/>
    <p:sldId id="306" r:id="rId13"/>
    <p:sldId id="307" r:id="rId14"/>
    <p:sldId id="437" r:id="rId15"/>
    <p:sldId id="438" r:id="rId16"/>
    <p:sldId id="308" r:id="rId17"/>
    <p:sldId id="439" r:id="rId18"/>
    <p:sldId id="440" r:id="rId19"/>
    <p:sldId id="309" r:id="rId20"/>
    <p:sldId id="441" r:id="rId21"/>
    <p:sldId id="442" r:id="rId22"/>
    <p:sldId id="310" r:id="rId23"/>
    <p:sldId id="443" r:id="rId24"/>
    <p:sldId id="444" r:id="rId25"/>
    <p:sldId id="311" r:id="rId26"/>
    <p:sldId id="445" r:id="rId27"/>
    <p:sldId id="446" r:id="rId28"/>
    <p:sldId id="312" r:id="rId29"/>
    <p:sldId id="447" r:id="rId30"/>
    <p:sldId id="448" r:id="rId31"/>
    <p:sldId id="313" r:id="rId32"/>
    <p:sldId id="449" r:id="rId33"/>
    <p:sldId id="450" r:id="rId34"/>
    <p:sldId id="314" r:id="rId35"/>
    <p:sldId id="451" r:id="rId36"/>
    <p:sldId id="452" r:id="rId37"/>
    <p:sldId id="315" r:id="rId38"/>
    <p:sldId id="317" r:id="rId39"/>
    <p:sldId id="433" r:id="rId40"/>
    <p:sldId id="432" r:id="rId41"/>
    <p:sldId id="319" r:id="rId42"/>
    <p:sldId id="356" r:id="rId43"/>
    <p:sldId id="321" r:id="rId44"/>
    <p:sldId id="322" r:id="rId45"/>
    <p:sldId id="320" r:id="rId46"/>
    <p:sldId id="359" r:id="rId47"/>
    <p:sldId id="360" r:id="rId48"/>
    <p:sldId id="361" r:id="rId49"/>
    <p:sldId id="363" r:id="rId50"/>
    <p:sldId id="362" r:id="rId51"/>
    <p:sldId id="364" r:id="rId52"/>
    <p:sldId id="366" r:id="rId53"/>
    <p:sldId id="365" r:id="rId54"/>
    <p:sldId id="367" r:id="rId55"/>
    <p:sldId id="368" r:id="rId56"/>
    <p:sldId id="370" r:id="rId57"/>
    <p:sldId id="371" r:id="rId58"/>
    <p:sldId id="369" r:id="rId59"/>
    <p:sldId id="372" r:id="rId60"/>
    <p:sldId id="453" r:id="rId61"/>
    <p:sldId id="454" r:id="rId62"/>
    <p:sldId id="455" r:id="rId63"/>
    <p:sldId id="456" r:id="rId64"/>
    <p:sldId id="458" r:id="rId65"/>
    <p:sldId id="457" r:id="rId66"/>
    <p:sldId id="476" r:id="rId67"/>
    <p:sldId id="323" r:id="rId68"/>
    <p:sldId id="324" r:id="rId69"/>
    <p:sldId id="462" r:id="rId70"/>
    <p:sldId id="373" r:id="rId71"/>
    <p:sldId id="374" r:id="rId72"/>
    <p:sldId id="375" r:id="rId73"/>
    <p:sldId id="376" r:id="rId74"/>
    <p:sldId id="378" r:id="rId75"/>
    <p:sldId id="377" r:id="rId76"/>
    <p:sldId id="379" r:id="rId77"/>
    <p:sldId id="380" r:id="rId78"/>
    <p:sldId id="381" r:id="rId79"/>
    <p:sldId id="382" r:id="rId80"/>
    <p:sldId id="383" r:id="rId81"/>
    <p:sldId id="384" r:id="rId82"/>
    <p:sldId id="385" r:id="rId83"/>
    <p:sldId id="463" r:id="rId84"/>
    <p:sldId id="464" r:id="rId85"/>
    <p:sldId id="387" r:id="rId86"/>
    <p:sldId id="386" r:id="rId87"/>
    <p:sldId id="465" r:id="rId88"/>
    <p:sldId id="466" r:id="rId89"/>
    <p:sldId id="467" r:id="rId90"/>
    <p:sldId id="468" r:id="rId91"/>
    <p:sldId id="477" r:id="rId92"/>
    <p:sldId id="325" r:id="rId93"/>
    <p:sldId id="326" r:id="rId94"/>
    <p:sldId id="388" r:id="rId95"/>
    <p:sldId id="389" r:id="rId96"/>
    <p:sldId id="390" r:id="rId97"/>
    <p:sldId id="391" r:id="rId98"/>
    <p:sldId id="392" r:id="rId99"/>
    <p:sldId id="393" r:id="rId100"/>
    <p:sldId id="394" r:id="rId101"/>
    <p:sldId id="395" r:id="rId102"/>
    <p:sldId id="396" r:id="rId103"/>
    <p:sldId id="397" r:id="rId104"/>
    <p:sldId id="469" r:id="rId105"/>
    <p:sldId id="470" r:id="rId106"/>
    <p:sldId id="471" r:id="rId107"/>
    <p:sldId id="472" r:id="rId108"/>
    <p:sldId id="473" r:id="rId109"/>
    <p:sldId id="478" r:id="rId110"/>
    <p:sldId id="327" r:id="rId111"/>
    <p:sldId id="328" r:id="rId112"/>
    <p:sldId id="474" r:id="rId113"/>
    <p:sldId id="398" r:id="rId114"/>
    <p:sldId id="399" r:id="rId115"/>
    <p:sldId id="400" r:id="rId116"/>
    <p:sldId id="402" r:id="rId117"/>
    <p:sldId id="403" r:id="rId118"/>
    <p:sldId id="480" r:id="rId119"/>
    <p:sldId id="484" r:id="rId120"/>
    <p:sldId id="481" r:id="rId121"/>
    <p:sldId id="482" r:id="rId122"/>
    <p:sldId id="485" r:id="rId123"/>
    <p:sldId id="483" r:id="rId124"/>
    <p:sldId id="479" r:id="rId125"/>
    <p:sldId id="475" r:id="rId1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5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51FA1-C49D-48B6-875E-380DDF59D5DF}" type="datetimeFigureOut">
              <a:rPr lang="en-US" smtClean="0"/>
              <a:pPr/>
              <a:t>11/22/2022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2F2747-D36A-4CDE-9FFB-3A05320B74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634F85-DAAF-448B-82EB-F36DA2B0FC4B}" type="datetime1">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A00198-A0A9-41EE-8B16-DE85B019F304}" type="datetime1">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B8D54-B7F4-4CB6-BB17-1F20E05399AD}" type="datetime1">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31DBE-71B2-4637-9B19-E9BC7AFF141D}" type="datetime1">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D3D80-315C-41A2-8038-838AFB28BC34}" type="datetime1">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D2DBE3-48ED-4235-A65C-6824201931D8}" type="datetime1">
              <a:rPr lang="en-US" smtClean="0"/>
              <a:pPr/>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6A3553-AFB1-43DC-B205-D4F428ECE56A}" type="datetime1">
              <a:rPr lang="en-US" smtClean="0"/>
              <a:pPr/>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068AA0-EF4E-44C5-8C8A-093EF992BD2B}" type="datetime1">
              <a:rPr lang="en-US" smtClean="0"/>
              <a:pPr/>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8CF7C-F622-459F-8A8F-D48B82A646DF}" type="datetime1">
              <a:rPr lang="en-US" smtClean="0"/>
              <a:pPr/>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4BD99-EAAE-4634-B46F-11B6650C2D8F}" type="datetime1">
              <a:rPr lang="en-US" smtClean="0"/>
              <a:pPr/>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8BC6C-D5F9-4961-A07C-3CE752EF7C9A}" type="datetime1">
              <a:rPr lang="en-US" smtClean="0"/>
              <a:pPr/>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6CD2A-C6DA-471B-ABB5-AB5E16EA6B1E}" type="datetime1">
              <a:rPr lang="en-US" smtClean="0"/>
              <a:pPr/>
              <a:t>11/22/2022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resumegenius.com/blog/resume-help/functional-resume"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Autofit/>
          </a:bodyPr>
          <a:lstStyle/>
          <a:p>
            <a:r>
              <a:rPr lang="en-US" b="1" u="sng" dirty="0" smtClean="0">
                <a:latin typeface="Times New Roman" pitchFamily="18" charset="0"/>
                <a:cs typeface="Times New Roman" pitchFamily="18" charset="0"/>
              </a:rPr>
              <a:t>COMMUNICATION ENGLISH</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MSMSR/BBA/101 (Core)</a:t>
            </a:r>
            <a:endParaRPr lang="en-US" b="1" u="sng"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u="sng" dirty="0" smtClean="0">
                <a:solidFill>
                  <a:schemeClr val="tx1"/>
                </a:solidFill>
                <a:latin typeface="Times New Roman" pitchFamily="18" charset="0"/>
                <a:cs typeface="Times New Roman" pitchFamily="18" charset="0"/>
              </a:rPr>
              <a:t>Dr. Akshita Sharma</a:t>
            </a:r>
          </a:p>
          <a:p>
            <a:r>
              <a:rPr lang="en-US" u="sng" dirty="0" smtClean="0">
                <a:solidFill>
                  <a:schemeClr val="tx1"/>
                </a:solidFill>
                <a:latin typeface="Times New Roman" pitchFamily="18" charset="0"/>
                <a:cs typeface="Times New Roman" pitchFamily="18" charset="0"/>
              </a:rPr>
              <a:t>Asst. Prof. (MSMSR)</a:t>
            </a:r>
          </a:p>
          <a:p>
            <a:endParaRPr lang="en-US" u="sng" dirty="0" smtClean="0">
              <a:solidFill>
                <a:schemeClr val="tx1"/>
              </a:solidFill>
              <a:latin typeface="Times New Roman" pitchFamily="18" charset="0"/>
              <a:cs typeface="Times New Roman" pitchFamily="18" charset="0"/>
            </a:endParaRPr>
          </a:p>
          <a:p>
            <a:endParaRPr lang="en-US" u="sng"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IN" b="1" u="sng" dirty="0" smtClean="0">
                <a:latin typeface="Times New Roman" pitchFamily="18" charset="0"/>
                <a:cs typeface="Times New Roman" pitchFamily="18" charset="0"/>
              </a:rPr>
              <a:t>Elements of communication</a:t>
            </a:r>
            <a:endParaRPr lang="en-US" b="1" u="sng" dirty="0"/>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Seven major elements of communication process are:</a:t>
            </a:r>
          </a:p>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(1) Sender </a:t>
            </a:r>
          </a:p>
          <a:p>
            <a:pPr>
              <a:buNone/>
            </a:pPr>
            <a:r>
              <a:rPr lang="en-US" b="1" dirty="0" smtClean="0">
                <a:latin typeface="Times New Roman" pitchFamily="18" charset="0"/>
                <a:cs typeface="Times New Roman" pitchFamily="18" charset="0"/>
              </a:rPr>
              <a:t>(2) Ideas </a:t>
            </a:r>
          </a:p>
          <a:p>
            <a:pPr>
              <a:buNone/>
            </a:pPr>
            <a:r>
              <a:rPr lang="en-US" b="1" dirty="0" smtClean="0">
                <a:latin typeface="Times New Roman" pitchFamily="18" charset="0"/>
                <a:cs typeface="Times New Roman" pitchFamily="18" charset="0"/>
              </a:rPr>
              <a:t>(3) Encoding </a:t>
            </a:r>
          </a:p>
          <a:p>
            <a:pPr>
              <a:buNone/>
            </a:pPr>
            <a:r>
              <a:rPr lang="en-US" b="1" dirty="0" smtClean="0">
                <a:latin typeface="Times New Roman" pitchFamily="18" charset="0"/>
                <a:cs typeface="Times New Roman" pitchFamily="18" charset="0"/>
              </a:rPr>
              <a:t>(4) Communication channel</a:t>
            </a:r>
          </a:p>
          <a:p>
            <a:pPr>
              <a:buNone/>
            </a:pPr>
            <a:r>
              <a:rPr lang="en-US" b="1" dirty="0" smtClean="0">
                <a:latin typeface="Times New Roman" pitchFamily="18" charset="0"/>
                <a:cs typeface="Times New Roman" pitchFamily="18" charset="0"/>
              </a:rPr>
              <a:t> (5) Receiver </a:t>
            </a:r>
          </a:p>
          <a:p>
            <a:pPr>
              <a:buNone/>
            </a:pPr>
            <a:r>
              <a:rPr lang="en-US" b="1" dirty="0" smtClean="0">
                <a:latin typeface="Times New Roman" pitchFamily="18" charset="0"/>
                <a:cs typeface="Times New Roman" pitchFamily="18" charset="0"/>
              </a:rPr>
              <a:t>(6) Decoding and </a:t>
            </a:r>
          </a:p>
          <a:p>
            <a:pPr>
              <a:buNone/>
            </a:pPr>
            <a:r>
              <a:rPr lang="en-US" b="1" dirty="0" smtClean="0">
                <a:latin typeface="Times New Roman" pitchFamily="18" charset="0"/>
                <a:cs typeface="Times New Roman" pitchFamily="18" charset="0"/>
              </a:rPr>
              <a:t>(7) Feedback</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Types of Presentation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600" b="1" dirty="0" smtClean="0">
                <a:latin typeface="Times New Roman" pitchFamily="18" charset="0"/>
                <a:cs typeface="Times New Roman" pitchFamily="18" charset="0"/>
              </a:rPr>
              <a:t>3. Persuasive Presentations- </a:t>
            </a:r>
            <a:r>
              <a:rPr lang="en-US" sz="1600" dirty="0" smtClean="0">
                <a:latin typeface="Times New Roman" pitchFamily="18" charset="0"/>
                <a:cs typeface="Times New Roman" pitchFamily="18" charset="0"/>
              </a:rPr>
              <a:t>Many presentations hope to sell something or persuade the audience to take certain actions. Persuasive presentations often present a problem and explain their solution using data. Examples of persuasive presentations include business pitches or sales proposals. For example, a startup company looking for initial funding may need a startup pitch deck or a Series A presentation</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to convince investors to back their idea. A startup pitch deck would explain a problem in the market, how their startup will solve that problem, and how they’ll monetize their business. A Series A presentation</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can help a startup secure more rounds of funding to grow their company and pursue further goals.</a:t>
            </a:r>
            <a:endParaRPr lang="en-US" sz="1600" b="1"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4. Motivational Presentations- </a:t>
            </a:r>
            <a:r>
              <a:rPr lang="en-US" sz="1600" dirty="0" smtClean="0">
                <a:latin typeface="Times New Roman" pitchFamily="18" charset="0"/>
                <a:cs typeface="Times New Roman" pitchFamily="18" charset="0"/>
              </a:rPr>
              <a:t>One of the most prominent examples of inspiring presentations? TED Talks. Many motivational speakers use TED Talks to inspire people to think or change their behavior.  Motivational presentations in the business world may not be as dramatic or life-changing as a TED Talk, but they still aim to generate interest or gain an audience’s approval. A company overview presentation</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is a good example of a motivational presentation. It may present the information of a company — how it was founded, who is leading it, what the company does — but more importantly, it tells the company’s story.  A company overview presentation</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connects with the audience. A manager may use it to boost morale at a team meeting. Or an executive may present a company overview to convince potential customers or investors to work with them. Or, an HR rep may use it to make new hires feel welcome and excited to join the company.</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Types of Presentation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525963"/>
          </a:xfrm>
        </p:spPr>
        <p:txBody>
          <a:bodyPr>
            <a:noAutofit/>
          </a:bodyPr>
          <a:lstStyle/>
          <a:p>
            <a:pPr>
              <a:buNone/>
            </a:pPr>
            <a:r>
              <a:rPr lang="en-US" sz="1600" b="1" dirty="0" smtClean="0">
                <a:latin typeface="Times New Roman" pitchFamily="18" charset="0"/>
                <a:cs typeface="Times New Roman" pitchFamily="18" charset="0"/>
              </a:rPr>
              <a:t>5. Decision-making Presentations- </a:t>
            </a:r>
            <a:r>
              <a:rPr lang="en-US" sz="1600" dirty="0" smtClean="0">
                <a:latin typeface="Times New Roman" pitchFamily="18" charset="0"/>
                <a:cs typeface="Times New Roman" pitchFamily="18" charset="0"/>
              </a:rPr>
              <a:t>Need to make a decision within the company? A presentation that shares a problem, solution options, and their outcomes can help speed along the process. Decision making presentations might be found in business meetings, government meetings, or all-hands meetings.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For example, let’s say a company wants to improve engagement on their social media channels. There are many ways they might achieve their goal, including hosting giveaways, dedicating more resources to creating </a:t>
            </a:r>
            <a:r>
              <a:rPr lang="en-US" sz="1600" dirty="0" err="1" smtClean="0">
                <a:latin typeface="Times New Roman" pitchFamily="18" charset="0"/>
                <a:cs typeface="Times New Roman" pitchFamily="18" charset="0"/>
              </a:rPr>
              <a:t>Facebook</a:t>
            </a:r>
            <a:r>
              <a:rPr lang="en-US" sz="1600" dirty="0" smtClean="0">
                <a:latin typeface="Times New Roman" pitchFamily="18" charset="0"/>
                <a:cs typeface="Times New Roman" pitchFamily="18" charset="0"/>
              </a:rPr>
              <a:t> posts or </a:t>
            </a:r>
            <a:r>
              <a:rPr lang="en-US" sz="1600" dirty="0" err="1" smtClean="0">
                <a:latin typeface="Times New Roman" pitchFamily="18" charset="0"/>
                <a:cs typeface="Times New Roman" pitchFamily="18" charset="0"/>
              </a:rPr>
              <a:t>Instagram</a:t>
            </a:r>
            <a:r>
              <a:rPr lang="en-US" sz="1600" dirty="0" smtClean="0">
                <a:latin typeface="Times New Roman" pitchFamily="18" charset="0"/>
                <a:cs typeface="Times New Roman" pitchFamily="18" charset="0"/>
              </a:rPr>
              <a:t> stories, and researching their audience or competitors to see how they can improve. A marketing campaign plan template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for a presentation would keep details of the problem, different options, and possible outcomes organized in one place. It would inform and guide everyone involved in the meeting, helping them make informed decisions on how to move forward.</a:t>
            </a:r>
          </a:p>
          <a:p>
            <a:pPr>
              <a:buNone/>
            </a:pPr>
            <a:r>
              <a:rPr lang="en-US" sz="1600" b="1" dirty="0" smtClean="0">
                <a:latin typeface="Times New Roman" pitchFamily="18" charset="0"/>
                <a:cs typeface="Times New Roman" pitchFamily="18" charset="0"/>
              </a:rPr>
              <a:t>6. Progress Presentations- </a:t>
            </a:r>
            <a:r>
              <a:rPr lang="en-US" sz="1600" dirty="0" smtClean="0">
                <a:latin typeface="Times New Roman" pitchFamily="18" charset="0"/>
                <a:cs typeface="Times New Roman" pitchFamily="18" charset="0"/>
              </a:rPr>
              <a:t>Imagine our hypothetical company decided on a marketing strategy to meet their goals. Now that they have a campaign in place, they need to report on the progress of said campaign. This sixth presentation type shares status updates, progress towards deadlines, collected data so far, any obstacles popping up, and tasks that need to be added or adjusted. A team stand up</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presentation</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is a great example of this type of presentation. Team stand up</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presentations usually include an agenda, talking points, deliverable updates, discussion topics, and time for questions at the end. This presentation keeps everyone organized and focused, ensuring that everyone is still on the same page and working towards the same end goal.</a:t>
            </a:r>
          </a:p>
          <a:p>
            <a:pPr>
              <a:buNone/>
            </a:pPr>
            <a:endParaRPr lang="en-US" sz="16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pitchFamily="18" charset="0"/>
                <a:cs typeface="Times New Roman" pitchFamily="18" charset="0"/>
              </a:rPr>
              <a:t>Communication in an organization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Organizational communication is defined as the channels and forms of communication in which organizations such as corporations, non-profits, and governmental bodies engage, including both the internal communications that occur within an organization, and external-facing communications between an organization and its stakeholders. Optimizing organizational communication can have a powerful impact on the efficacy of an organization. Individuals with a bachelor’s and/or master’s in organizational communication can work in human resources, employee training and management, public relations and public affairs, marketing, communications consulting, media management, policy and advocacy, and research and instruction, among other areas.</a:t>
            </a: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sz="3200" b="1" u="sng" dirty="0" smtClean="0">
                <a:latin typeface="Times New Roman" pitchFamily="18" charset="0"/>
                <a:cs typeface="Times New Roman" pitchFamily="18" charset="0"/>
              </a:rPr>
              <a:t>Channels of internal and external Communication</a:t>
            </a:r>
            <a:endParaRPr lang="en-US" sz="3200"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152400" y="914400"/>
          <a:ext cx="8686800" cy="5410200"/>
        </p:xfrm>
        <a:graphic>
          <a:graphicData uri="http://schemas.openxmlformats.org/drawingml/2006/table">
            <a:tbl>
              <a:tblPr firstRow="1" bandRow="1">
                <a:tableStyleId>{5C22544A-7EE6-4342-B048-85BDC9FD1C3A}</a:tableStyleId>
              </a:tblPr>
              <a:tblGrid>
                <a:gridCol w="4343400"/>
                <a:gridCol w="4343400"/>
              </a:tblGrid>
              <a:tr h="357861">
                <a:tc>
                  <a:txBody>
                    <a:bodyPr/>
                    <a:lstStyle/>
                    <a:p>
                      <a:pPr algn="ctr"/>
                      <a:r>
                        <a:rPr lang="en-US" u="sng" dirty="0" smtClean="0">
                          <a:latin typeface="Times New Roman" pitchFamily="18" charset="0"/>
                          <a:cs typeface="Times New Roman" pitchFamily="18" charset="0"/>
                        </a:rPr>
                        <a:t>Internal Communication</a:t>
                      </a:r>
                      <a:endParaRPr lang="en-US" u="sng" dirty="0">
                        <a:latin typeface="Times New Roman" pitchFamily="18" charset="0"/>
                        <a:cs typeface="Times New Roman" pitchFamily="18" charset="0"/>
                      </a:endParaRPr>
                    </a:p>
                  </a:txBody>
                  <a:tcPr/>
                </a:tc>
                <a:tc>
                  <a:txBody>
                    <a:bodyPr/>
                    <a:lstStyle/>
                    <a:p>
                      <a:pPr algn="ctr"/>
                      <a:r>
                        <a:rPr lang="en-US" b="1" u="sng" dirty="0" smtClean="0">
                          <a:latin typeface="Times New Roman" pitchFamily="18" charset="0"/>
                          <a:cs typeface="Times New Roman" pitchFamily="18" charset="0"/>
                        </a:rPr>
                        <a:t>External Communication</a:t>
                      </a:r>
                      <a:endParaRPr lang="en-US" dirty="0">
                        <a:latin typeface="Times New Roman" pitchFamily="18" charset="0"/>
                        <a:cs typeface="Times New Roman" pitchFamily="18" charset="0"/>
                      </a:endParaRPr>
                    </a:p>
                  </a:txBody>
                  <a:tcPr/>
                </a:tc>
              </a:tr>
              <a:tr h="357861">
                <a:tc gridSpan="2">
                  <a:txBody>
                    <a:bodyPr/>
                    <a:lstStyle/>
                    <a:p>
                      <a:pPr algn="ctr"/>
                      <a:r>
                        <a:rPr lang="en-US" b="1" dirty="0" smtClean="0">
                          <a:latin typeface="Times New Roman" pitchFamily="18" charset="0"/>
                          <a:cs typeface="Times New Roman" pitchFamily="18" charset="0"/>
                        </a:rPr>
                        <a:t>Meaning</a:t>
                      </a:r>
                      <a:endParaRPr lang="en-US" b="1" dirty="0">
                        <a:latin typeface="Times New Roman" pitchFamily="18" charset="0"/>
                        <a:cs typeface="Times New Roman" pitchFamily="18" charset="0"/>
                      </a:endParaRPr>
                    </a:p>
                  </a:txBody>
                  <a:tcPr/>
                </a:tc>
                <a:tc hMerge="1">
                  <a:txBody>
                    <a:bodyPr/>
                    <a:lstStyle/>
                    <a:p>
                      <a:endParaRPr lang="en-US" dirty="0"/>
                    </a:p>
                  </a:txBody>
                  <a:tcPr/>
                </a:tc>
              </a:tr>
              <a:tr h="626257">
                <a:tc>
                  <a:txBody>
                    <a:bodyPr/>
                    <a:lstStyle/>
                    <a:p>
                      <a:pPr algn="ctr"/>
                      <a:r>
                        <a:rPr lang="en-US" sz="1800" b="0" i="0" kern="1200" dirty="0" smtClean="0">
                          <a:solidFill>
                            <a:schemeClr val="dk1"/>
                          </a:solidFill>
                          <a:latin typeface="Times New Roman" pitchFamily="18" charset="0"/>
                          <a:ea typeface="+mn-ea"/>
                          <a:cs typeface="Times New Roman" pitchFamily="18" charset="0"/>
                        </a:rPr>
                        <a:t>Communication between the members of the organization</a:t>
                      </a:r>
                      <a:endParaRPr lang="en-US" dirty="0">
                        <a:latin typeface="Times New Roman" pitchFamily="18" charset="0"/>
                        <a:cs typeface="Times New Roman" pitchFamily="18" charset="0"/>
                      </a:endParaRPr>
                    </a:p>
                  </a:txBody>
                  <a:tcPr/>
                </a:tc>
                <a:tc>
                  <a:txBody>
                    <a:bodyPr/>
                    <a:lstStyle/>
                    <a:p>
                      <a:pPr algn="ctr"/>
                      <a:r>
                        <a:rPr lang="en-US" sz="1800" b="0" i="0" kern="1200" dirty="0" smtClean="0">
                          <a:solidFill>
                            <a:schemeClr val="dk1"/>
                          </a:solidFill>
                          <a:latin typeface="Times New Roman" pitchFamily="18" charset="0"/>
                          <a:ea typeface="+mn-ea"/>
                          <a:cs typeface="Times New Roman" pitchFamily="18" charset="0"/>
                        </a:rPr>
                        <a:t>Communication between organizational members and external parties</a:t>
                      </a:r>
                      <a:endParaRPr lang="en-US" dirty="0">
                        <a:latin typeface="Times New Roman" pitchFamily="18" charset="0"/>
                        <a:cs typeface="Times New Roman" pitchFamily="18" charset="0"/>
                      </a:endParaRPr>
                    </a:p>
                  </a:txBody>
                  <a:tcPr/>
                </a:tc>
              </a:tr>
              <a:tr h="357861">
                <a:tc gridSpan="2">
                  <a:txBody>
                    <a:bodyPr/>
                    <a:lstStyle/>
                    <a:p>
                      <a:pPr algn="ctr"/>
                      <a:r>
                        <a:rPr lang="en-US" b="1" dirty="0" smtClean="0">
                          <a:latin typeface="Times New Roman" pitchFamily="18" charset="0"/>
                          <a:cs typeface="Times New Roman" pitchFamily="18" charset="0"/>
                        </a:rPr>
                        <a:t>Nature</a:t>
                      </a:r>
                      <a:endParaRPr lang="en-US" b="1" dirty="0">
                        <a:latin typeface="Times New Roman" pitchFamily="18" charset="0"/>
                        <a:cs typeface="Times New Roman" pitchFamily="18" charset="0"/>
                      </a:endParaRPr>
                    </a:p>
                  </a:txBody>
                  <a:tcPr/>
                </a:tc>
                <a:tc hMerge="1">
                  <a:txBody>
                    <a:bodyPr/>
                    <a:lstStyle/>
                    <a:p>
                      <a:pPr algn="ctr"/>
                      <a:endParaRPr lang="en-US" dirty="0">
                        <a:latin typeface="Times New Roman" pitchFamily="18" charset="0"/>
                        <a:cs typeface="Times New Roman" pitchFamily="18" charset="0"/>
                      </a:endParaRPr>
                    </a:p>
                  </a:txBody>
                  <a:tcPr/>
                </a:tc>
              </a:tr>
              <a:tr h="0">
                <a:tc>
                  <a:txBody>
                    <a:bodyPr/>
                    <a:lstStyle/>
                    <a:p>
                      <a:pPr algn="ctr"/>
                      <a:r>
                        <a:rPr lang="en-US" sz="1800" b="0" i="0" kern="1200" dirty="0" smtClean="0">
                          <a:solidFill>
                            <a:schemeClr val="dk1"/>
                          </a:solidFill>
                          <a:latin typeface="Times New Roman" pitchFamily="18" charset="0"/>
                          <a:ea typeface="+mn-ea"/>
                          <a:cs typeface="Times New Roman" pitchFamily="18" charset="0"/>
                        </a:rPr>
                        <a:t>Formal or informal</a:t>
                      </a:r>
                      <a:endParaRPr lang="en-US" dirty="0">
                        <a:latin typeface="Times New Roman" pitchFamily="18" charset="0"/>
                        <a:cs typeface="Times New Roman" pitchFamily="18" charset="0"/>
                      </a:endParaRPr>
                    </a:p>
                  </a:txBody>
                  <a:tcPr/>
                </a:tc>
                <a:tc>
                  <a:txBody>
                    <a:bodyPr/>
                    <a:lstStyle/>
                    <a:p>
                      <a:pPr algn="ctr" fontAlgn="t"/>
                      <a:r>
                        <a:rPr lang="en-US" dirty="0" smtClean="0">
                          <a:latin typeface="Times New Roman" pitchFamily="18" charset="0"/>
                          <a:cs typeface="Times New Roman" pitchFamily="18" charset="0"/>
                        </a:rPr>
                        <a:t>Mostly </a:t>
                      </a:r>
                      <a:r>
                        <a:rPr lang="en-US" dirty="0">
                          <a:latin typeface="Times New Roman" pitchFamily="18" charset="0"/>
                          <a:cs typeface="Times New Roman" pitchFamily="18" charset="0"/>
                        </a:rPr>
                        <a:t>formal</a:t>
                      </a:r>
                    </a:p>
                  </a:txBody>
                  <a:tcPr marL="95250" marR="95250" marT="190500" marB="190500"/>
                </a:tc>
              </a:tr>
              <a:tr h="357861">
                <a:tc gridSpan="2">
                  <a:txBody>
                    <a:bodyPr/>
                    <a:lstStyle/>
                    <a:p>
                      <a:pPr algn="ctr"/>
                      <a:r>
                        <a:rPr lang="en-US" sz="1800" b="1" i="0" kern="1200" dirty="0" smtClean="0">
                          <a:solidFill>
                            <a:schemeClr val="dk1"/>
                          </a:solidFill>
                          <a:latin typeface="Times New Roman" pitchFamily="18" charset="0"/>
                          <a:ea typeface="+mn-ea"/>
                          <a:cs typeface="Times New Roman" pitchFamily="18" charset="0"/>
                        </a:rPr>
                        <a:t>Objective</a:t>
                      </a:r>
                      <a:endParaRPr lang="en-US" dirty="0">
                        <a:latin typeface="Times New Roman" pitchFamily="18" charset="0"/>
                        <a:cs typeface="Times New Roman" pitchFamily="18" charset="0"/>
                      </a:endParaRPr>
                    </a:p>
                  </a:txBody>
                  <a:tcPr/>
                </a:tc>
                <a:tc hMerge="1">
                  <a:txBody>
                    <a:bodyPr/>
                    <a:lstStyle/>
                    <a:p>
                      <a:pPr algn="ctr"/>
                      <a:endParaRPr lang="en-US" dirty="0">
                        <a:latin typeface="Times New Roman" pitchFamily="18" charset="0"/>
                        <a:cs typeface="Times New Roman" pitchFamily="18" charset="0"/>
                      </a:endParaRPr>
                    </a:p>
                  </a:txBody>
                  <a:tcPr/>
                </a:tc>
              </a:tr>
              <a:tr h="894652">
                <a:tc>
                  <a:txBody>
                    <a:bodyPr/>
                    <a:lstStyle/>
                    <a:p>
                      <a:pPr algn="ctr"/>
                      <a:r>
                        <a:rPr lang="en-US" sz="1800" b="0" i="0" kern="1200" dirty="0" smtClean="0">
                          <a:solidFill>
                            <a:schemeClr val="dk1"/>
                          </a:solidFill>
                          <a:latin typeface="Times New Roman" pitchFamily="18" charset="0"/>
                          <a:ea typeface="+mn-ea"/>
                          <a:cs typeface="Times New Roman" pitchFamily="18" charset="0"/>
                        </a:rPr>
                        <a:t>Transfer of information between organizational members to ensure smooth functioning</a:t>
                      </a:r>
                      <a:endParaRPr lang="en-US" dirty="0">
                        <a:latin typeface="Times New Roman" pitchFamily="18" charset="0"/>
                        <a:cs typeface="Times New Roman" pitchFamily="18" charset="0"/>
                      </a:endParaRPr>
                    </a:p>
                  </a:txBody>
                  <a:tcPr/>
                </a:tc>
                <a:tc>
                  <a:txBody>
                    <a:bodyPr/>
                    <a:lstStyle/>
                    <a:p>
                      <a:pPr algn="ctr"/>
                      <a:r>
                        <a:rPr lang="en-US" sz="1800" b="0" i="0" kern="1200" dirty="0" smtClean="0">
                          <a:solidFill>
                            <a:schemeClr val="dk1"/>
                          </a:solidFill>
                          <a:latin typeface="Times New Roman" pitchFamily="18" charset="0"/>
                          <a:ea typeface="+mn-ea"/>
                          <a:cs typeface="Times New Roman" pitchFamily="18" charset="0"/>
                        </a:rPr>
                        <a:t>Providing information to external parties to develop relationships and establish good reputation</a:t>
                      </a:r>
                      <a:endParaRPr lang="en-US" dirty="0">
                        <a:latin typeface="Times New Roman" pitchFamily="18" charset="0"/>
                        <a:cs typeface="Times New Roman" pitchFamily="18" charset="0"/>
                      </a:endParaRPr>
                    </a:p>
                  </a:txBody>
                  <a:tcPr/>
                </a:tc>
              </a:tr>
              <a:tr h="357861">
                <a:tc gridSpan="2">
                  <a:txBody>
                    <a:bodyPr/>
                    <a:lstStyle/>
                    <a:p>
                      <a:pPr algn="ctr"/>
                      <a:r>
                        <a:rPr lang="en-US" sz="1800" b="1" i="0" kern="1200" dirty="0" smtClean="0">
                          <a:solidFill>
                            <a:schemeClr val="dk1"/>
                          </a:solidFill>
                          <a:latin typeface="Times New Roman" pitchFamily="18" charset="0"/>
                          <a:ea typeface="+mn-ea"/>
                          <a:cs typeface="Times New Roman" pitchFamily="18" charset="0"/>
                        </a:rPr>
                        <a:t>Medium used</a:t>
                      </a:r>
                      <a:endParaRPr lang="en-US" dirty="0">
                        <a:latin typeface="Times New Roman" pitchFamily="18" charset="0"/>
                        <a:cs typeface="Times New Roman" pitchFamily="18" charset="0"/>
                      </a:endParaRPr>
                    </a:p>
                  </a:txBody>
                  <a:tcPr/>
                </a:tc>
                <a:tc hMerge="1">
                  <a:txBody>
                    <a:bodyPr/>
                    <a:lstStyle/>
                    <a:p>
                      <a:pPr algn="ctr"/>
                      <a:endParaRPr lang="en-US" dirty="0">
                        <a:latin typeface="Times New Roman" pitchFamily="18" charset="0"/>
                        <a:cs typeface="Times New Roman" pitchFamily="18" charset="0"/>
                      </a:endParaRPr>
                    </a:p>
                  </a:txBody>
                  <a:tcPr/>
                </a:tc>
              </a:tr>
              <a:tr h="626257">
                <a:tc>
                  <a:txBody>
                    <a:bodyPr/>
                    <a:lstStyle/>
                    <a:p>
                      <a:pPr algn="ctr"/>
                      <a:r>
                        <a:rPr lang="en-US" sz="1800" b="0" i="0" kern="1200" dirty="0" smtClean="0">
                          <a:solidFill>
                            <a:schemeClr val="dk1"/>
                          </a:solidFill>
                          <a:latin typeface="Times New Roman" pitchFamily="18" charset="0"/>
                          <a:ea typeface="+mn-ea"/>
                          <a:cs typeface="Times New Roman" pitchFamily="18" charset="0"/>
                        </a:rPr>
                        <a:t>Emails, internal website, video conferencing, circulars, etc.</a:t>
                      </a:r>
                      <a:endParaRPr lang="en-US" dirty="0">
                        <a:latin typeface="Times New Roman" pitchFamily="18" charset="0"/>
                        <a:cs typeface="Times New Roman" pitchFamily="18" charset="0"/>
                      </a:endParaRPr>
                    </a:p>
                  </a:txBody>
                  <a:tcPr/>
                </a:tc>
                <a:tc>
                  <a:txBody>
                    <a:bodyPr/>
                    <a:lstStyle/>
                    <a:p>
                      <a:pPr algn="ctr"/>
                      <a:r>
                        <a:rPr lang="en-US" sz="1800" b="0" i="0" kern="1200" dirty="0" smtClean="0">
                          <a:solidFill>
                            <a:schemeClr val="dk1"/>
                          </a:solidFill>
                          <a:latin typeface="Times New Roman" pitchFamily="18" charset="0"/>
                          <a:ea typeface="+mn-ea"/>
                          <a:cs typeface="Times New Roman" pitchFamily="18" charset="0"/>
                        </a:rPr>
                        <a:t>Advertisements, social media posts, company website, etc.</a:t>
                      </a:r>
                      <a:endParaRPr lang="en-US" dirty="0">
                        <a:latin typeface="Times New Roman" pitchFamily="18" charset="0"/>
                        <a:cs typeface="Times New Roman" pitchFamily="18" charset="0"/>
                      </a:endParaRPr>
                    </a:p>
                  </a:txBody>
                  <a:tcPr/>
                </a:tc>
              </a:tr>
              <a:tr h="357861">
                <a:tc gridSpan="2">
                  <a:txBody>
                    <a:bodyPr/>
                    <a:lstStyle/>
                    <a:p>
                      <a:pPr algn="ctr"/>
                      <a:r>
                        <a:rPr lang="en-US" sz="1800" b="1" i="0" kern="1200" dirty="0" smtClean="0">
                          <a:solidFill>
                            <a:schemeClr val="dk1"/>
                          </a:solidFill>
                          <a:latin typeface="Times New Roman" pitchFamily="18" charset="0"/>
                          <a:ea typeface="+mn-ea"/>
                          <a:cs typeface="Times New Roman" pitchFamily="18" charset="0"/>
                        </a:rPr>
                        <a:t>Flow of information</a:t>
                      </a:r>
                      <a:endParaRPr lang="en-US" dirty="0">
                        <a:latin typeface="Times New Roman" pitchFamily="18" charset="0"/>
                        <a:cs typeface="Times New Roman" pitchFamily="18" charset="0"/>
                      </a:endParaRPr>
                    </a:p>
                  </a:txBody>
                  <a:tcPr/>
                </a:tc>
                <a:tc hMerge="1">
                  <a:txBody>
                    <a:bodyPr/>
                    <a:lstStyle/>
                    <a:p>
                      <a:endParaRPr lang="en-US" dirty="0"/>
                    </a:p>
                  </a:txBody>
                  <a:tcPr/>
                </a:tc>
              </a:tr>
              <a:tr h="357861">
                <a:tc>
                  <a:txBody>
                    <a:bodyPr/>
                    <a:lstStyle/>
                    <a:p>
                      <a:pPr algn="ctr"/>
                      <a:r>
                        <a:rPr lang="en-US" sz="1800" b="0" i="0" kern="1200" dirty="0" smtClean="0">
                          <a:solidFill>
                            <a:schemeClr val="dk1"/>
                          </a:solidFill>
                          <a:latin typeface="Times New Roman" pitchFamily="18" charset="0"/>
                          <a:ea typeface="+mn-ea"/>
                          <a:cs typeface="Times New Roman" pitchFamily="18" charset="0"/>
                        </a:rPr>
                        <a:t>Within the organization</a:t>
                      </a:r>
                      <a:endParaRPr lang="en-US" dirty="0">
                        <a:latin typeface="Times New Roman" pitchFamily="18" charset="0"/>
                        <a:cs typeface="Times New Roman" pitchFamily="18" charset="0"/>
                      </a:endParaRPr>
                    </a:p>
                  </a:txBody>
                  <a:tcPr/>
                </a:tc>
                <a:tc>
                  <a:txBody>
                    <a:bodyPr/>
                    <a:lstStyle/>
                    <a:p>
                      <a:pPr algn="ctr"/>
                      <a:r>
                        <a:rPr lang="en-US" sz="1800" b="0" i="0" kern="1200" dirty="0" smtClean="0">
                          <a:solidFill>
                            <a:schemeClr val="dk1"/>
                          </a:solidFill>
                          <a:latin typeface="Times New Roman" pitchFamily="18" charset="0"/>
                          <a:ea typeface="+mn-ea"/>
                          <a:cs typeface="Times New Roman" pitchFamily="18" charset="0"/>
                        </a:rPr>
                        <a:t>In the external business environment</a:t>
                      </a:r>
                      <a:endParaRPr lang="en-US" dirty="0">
                        <a:latin typeface="Times New Roman" pitchFamily="18" charset="0"/>
                        <a:cs typeface="Times New Roman" pitchFamily="18" charset="0"/>
                      </a:endParaRPr>
                    </a:p>
                  </a:txBody>
                  <a:tcPr/>
                </a:tc>
              </a:tr>
            </a:tbl>
          </a:graphicData>
        </a:graphic>
      </p:graphicFrame>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Communication Network: upward, downward, horizontal, diagonal</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Information can flow in four directions in an organization: downward, upward, horizontally, and diagonally. The size, nature, and structure of the organization dictate which direction most of the information flows. In more established and traditional organizations, much of the communication flows in a vertical—downward and upward—direction. In informal firms, such as tech start-ups, information tends to flow horizontally and diagonally. This, of course, is a function of the almost flat organizational hierarchy and the need for collaboration. Unofficial communications, such as those carried in the company grapevine, appear in both types of organizations</a:t>
            </a: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104</a:t>
            </a:fld>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Downward Communication Flows</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fontAlgn="base"/>
            <a:r>
              <a:rPr lang="en-US" dirty="0" smtClean="0">
                <a:latin typeface="Times New Roman" pitchFamily="18" charset="0"/>
                <a:cs typeface="Times New Roman" pitchFamily="18" charset="0"/>
              </a:rPr>
              <a:t>Downward communication is when company leaders and managers share information with lower-level employees. Unless requested as part of the message, the senders don’t usually expect (or particularly want) to get a response. An example may be an announcement of a new CEO or notice of a merger with a former competitor. Other forms of high-level downward communications include speeches, blogs, podcasts, and videos. The most common types of downward communication are everyday directives of department managers or line managers to employees. These can even be in the form of instruction manuals or company handbooks.</a:t>
            </a:r>
          </a:p>
          <a:p>
            <a:pPr fontAlgn="base"/>
            <a:r>
              <a:rPr lang="en-US" dirty="0" smtClean="0">
                <a:latin typeface="Times New Roman" pitchFamily="18" charset="0"/>
                <a:cs typeface="Times New Roman" pitchFamily="18" charset="0"/>
              </a:rPr>
              <a:t>Downward communication delivers information that helps to update the workforce about key organizational changes, new goals, or strategies; provide performance feedback at the organizational level; coordinate initiatives; present an official policy (public relations); or improve worker morale or consumer relations.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Upward Communication Flows</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525963"/>
          </a:xfrm>
        </p:spPr>
        <p:txBody>
          <a:bodyPr>
            <a:noAutofit/>
          </a:bodyPr>
          <a:lstStyle/>
          <a:p>
            <a:pPr fontAlgn="base"/>
            <a:r>
              <a:rPr lang="en-US" sz="1800" dirty="0" smtClean="0">
                <a:latin typeface="Times New Roman" pitchFamily="18" charset="0"/>
                <a:cs typeface="Times New Roman" pitchFamily="18" charset="0"/>
              </a:rPr>
              <a:t>Information moving from lower-level employees to high-level employees is upward communication, as when workers report to a supervisor or team leaders report to a department manager. Items typically communicated upward include progress reports, proposals for projects, budget estimates, grievances and complaints, suggestions for improvements, and schedule concerns. Sometimes a downward communication prompts an upward response, such as when a manager asks for a recommendation for a replacement part or an estimate of when a project will be completed.</a:t>
            </a:r>
          </a:p>
          <a:p>
            <a:pPr fontAlgn="base"/>
            <a:r>
              <a:rPr lang="en-US" sz="1800" dirty="0" smtClean="0">
                <a:latin typeface="Times New Roman" pitchFamily="18" charset="0"/>
                <a:cs typeface="Times New Roman" pitchFamily="18" charset="0"/>
              </a:rPr>
              <a:t>An important goal of many managers today is to encourage spontaneous or voluntary upward communication from employees without the need to ask first. Some companies go so far as to organize contests and provide prizes for the most innovative and creative solutions and suggestions. Before employees feel comfortable making these kinds of suggestions, however, they must trust that management will recognize their contributions and not unintentionally undermine or ignore their efforts. Some organizations have even installed “whistleblower” hotlines that will let employees report dangerous, unethical, or illegal activities anonymously to avoid possible retaliation by higher-ups in the company.</a:t>
            </a:r>
          </a:p>
          <a:p>
            <a:pPr>
              <a:buNone/>
            </a:pPr>
            <a:endParaRPr lang="en-US" sz="18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Horizontal Communication Flows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fontAlgn="base">
              <a:buNone/>
            </a:pPr>
            <a:r>
              <a:rPr lang="en-US" sz="2000" dirty="0" smtClean="0">
                <a:latin typeface="Times New Roman" pitchFamily="18" charset="0"/>
                <a:cs typeface="Times New Roman" pitchFamily="18" charset="0"/>
              </a:rPr>
              <a:t>Horizontal communication involves the exchange of information across departments at the same level in an organization. The purpose of most horizontal communication is to request support or coordinate activities. People at the same level in the organization can work together to work on problems or issues in an informal and as-needed basis. The manager of the production department can work with the purchasing manager to accelerate or delay the shipment of materials. The finance manager and inventory managers can be looped in so that the organization can achieve the maximum benefit from the coordination. Communications between two employees who report to the same manager is also an example of horizontal communication. Some problems with horizontal communication can arise if one manager is unwilling or unmotivated to share information, or sees efforts to work communally as threatening his position (territorial behavior). In a case like that, the manager at the next level up will need to communicate downward to reinforce the company’s values of cooperation.</a:t>
            </a:r>
          </a:p>
          <a:p>
            <a:pPr>
              <a:buNone/>
            </a:pPr>
            <a:endParaRPr lang="en-US" sz="20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Diagonal Communication Flows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Diagonal communication is cross-functional communication between employees at different levels of the organization. For example, if the vice president of sales sends an e-mail to the vice president of manufacturing asking when a product will be available for shipping, this is an example of horizontal communication. But if a sales representative e-mails the vice president of marketing, then diagonal communication has occurred. Whenever communication goes from one department to another department, the sender’s manager should be made part of the loop. A manager may be put in an embarrassing position and appear incompetent if he isn’t aware of everything happening in his department. Trust may be lost and careers damaged by not paying attention to key communication protocols.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 MODULE-IV</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buNone/>
            </a:pPr>
            <a:r>
              <a:rPr lang="en-US" sz="4400" dirty="0" smtClean="0">
                <a:latin typeface="Times New Roman" pitchFamily="18" charset="0"/>
                <a:cs typeface="Times New Roman" pitchFamily="18" charset="0"/>
              </a:rPr>
              <a:t>Prepare a presentation on yourself , describing who you are and what you want to be in the most innovative way. Present it and email it at </a:t>
            </a:r>
            <a:r>
              <a:rPr lang="en-US" sz="4400" u="sng" dirty="0" smtClean="0">
                <a:latin typeface="Times New Roman" pitchFamily="18" charset="0"/>
                <a:cs typeface="Times New Roman" pitchFamily="18" charset="0"/>
              </a:rPr>
              <a:t>drakshita@matsuniversity.ac.in</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u="sng" dirty="0" smtClean="0">
                <a:latin typeface="Times New Roman" pitchFamily="18" charset="0"/>
                <a:cs typeface="Times New Roman" pitchFamily="18" charset="0"/>
              </a:rPr>
              <a:t>Communication has the following features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fontAlgn="base">
              <a:buNone/>
            </a:pPr>
            <a:r>
              <a:rPr lang="en-US" dirty="0" smtClean="0">
                <a:latin typeface="Times New Roman" pitchFamily="18" charset="0"/>
                <a:cs typeface="Times New Roman" pitchFamily="18" charset="0"/>
              </a:rPr>
              <a:t>1. Two-way process</a:t>
            </a:r>
          </a:p>
          <a:p>
            <a:pPr fontAlgn="base">
              <a:buNone/>
            </a:pPr>
            <a:r>
              <a:rPr lang="en-US" dirty="0" smtClean="0">
                <a:latin typeface="Times New Roman" pitchFamily="18" charset="0"/>
                <a:cs typeface="Times New Roman" pitchFamily="18" charset="0"/>
              </a:rPr>
              <a:t>2. Continuous process</a:t>
            </a:r>
          </a:p>
          <a:p>
            <a:pPr fontAlgn="base">
              <a:buNone/>
            </a:pPr>
            <a:r>
              <a:rPr lang="en-US" dirty="0" smtClean="0">
                <a:latin typeface="Times New Roman" pitchFamily="18" charset="0"/>
                <a:cs typeface="Times New Roman" pitchFamily="18" charset="0"/>
              </a:rPr>
              <a:t>3. Dynamic process</a:t>
            </a:r>
          </a:p>
          <a:p>
            <a:pPr fontAlgn="base">
              <a:buNone/>
            </a:pPr>
            <a:r>
              <a:rPr lang="en-US" dirty="0" smtClean="0">
                <a:latin typeface="Times New Roman" pitchFamily="18" charset="0"/>
                <a:cs typeface="Times New Roman" pitchFamily="18" charset="0"/>
              </a:rPr>
              <a:t>4. Pervasive</a:t>
            </a:r>
          </a:p>
          <a:p>
            <a:pPr fontAlgn="base">
              <a:buNone/>
            </a:pPr>
            <a:r>
              <a:rPr lang="en-US" dirty="0" smtClean="0">
                <a:latin typeface="Times New Roman" pitchFamily="18" charset="0"/>
                <a:cs typeface="Times New Roman" pitchFamily="18" charset="0"/>
              </a:rPr>
              <a:t>5. Two people</a:t>
            </a:r>
          </a:p>
          <a:p>
            <a:pPr fontAlgn="base">
              <a:buNone/>
            </a:pPr>
            <a:r>
              <a:rPr lang="en-US" dirty="0" smtClean="0">
                <a:latin typeface="Times New Roman" pitchFamily="18" charset="0"/>
                <a:cs typeface="Times New Roman" pitchFamily="18" charset="0"/>
              </a:rPr>
              <a:t>6. Exchange</a:t>
            </a:r>
          </a:p>
          <a:p>
            <a:pPr fontAlgn="base">
              <a:buNone/>
            </a:pPr>
            <a:r>
              <a:rPr lang="en-US" dirty="0" smtClean="0">
                <a:latin typeface="Times New Roman" pitchFamily="18" charset="0"/>
                <a:cs typeface="Times New Roman" pitchFamily="18" charset="0"/>
              </a:rPr>
              <a:t>7. Means of unifying organizational activities</a:t>
            </a:r>
          </a:p>
          <a:p>
            <a:pPr fontAlgn="base">
              <a:buNone/>
            </a:pPr>
            <a:r>
              <a:rPr lang="en-US" dirty="0" smtClean="0">
                <a:latin typeface="Times New Roman" pitchFamily="18" charset="0"/>
                <a:cs typeface="Times New Roman" pitchFamily="18" charset="0"/>
              </a:rPr>
              <a:t>8. Verbal and non-verbal</a:t>
            </a:r>
          </a:p>
          <a:p>
            <a:pPr fontAlgn="base">
              <a:buNone/>
            </a:pPr>
            <a:r>
              <a:rPr lang="en-US" dirty="0" smtClean="0">
                <a:latin typeface="Times New Roman" pitchFamily="18" charset="0"/>
                <a:cs typeface="Times New Roman" pitchFamily="18" charset="0"/>
              </a:rPr>
              <a:t>9. Mutual understanding</a:t>
            </a:r>
          </a:p>
          <a:p>
            <a:pPr fontAlgn="base">
              <a:buNone/>
            </a:pPr>
            <a:r>
              <a:rPr lang="en-US" dirty="0" smtClean="0">
                <a:latin typeface="Times New Roman" pitchFamily="18" charset="0"/>
                <a:cs typeface="Times New Roman" pitchFamily="18" charset="0"/>
              </a:rPr>
              <a:t>10. Goal-oriented</a:t>
            </a:r>
          </a:p>
          <a:p>
            <a:pPr fontAlgn="base">
              <a:buNone/>
            </a:pPr>
            <a:r>
              <a:rPr lang="en-US" dirty="0" smtClean="0">
                <a:latin typeface="Times New Roman" pitchFamily="18" charset="0"/>
                <a:cs typeface="Times New Roman" pitchFamily="18" charset="0"/>
              </a:rPr>
              <a:t>11. Foundation of management</a:t>
            </a:r>
          </a:p>
          <a:p>
            <a:pPr fontAlgn="base">
              <a:buNone/>
            </a:pPr>
            <a:r>
              <a:rPr lang="en-US" dirty="0" smtClean="0">
                <a:latin typeface="Times New Roman" pitchFamily="18" charset="0"/>
                <a:cs typeface="Times New Roman" pitchFamily="18" charset="0"/>
              </a:rPr>
              <a:t>12. A means, not an end</a:t>
            </a:r>
          </a:p>
          <a:p>
            <a:pPr fontAlgn="base">
              <a:buNone/>
            </a:pPr>
            <a:r>
              <a:rPr lang="en-US" dirty="0" smtClean="0">
                <a:latin typeface="Times New Roman" pitchFamily="18" charset="0"/>
                <a:cs typeface="Times New Roman" pitchFamily="18" charset="0"/>
              </a:rPr>
              <a:t>13. Human activity</a:t>
            </a:r>
          </a:p>
          <a:p>
            <a:pPr fontAlgn="base">
              <a:buNone/>
            </a:pPr>
            <a:r>
              <a:rPr lang="en-US" dirty="0" smtClean="0">
                <a:latin typeface="Times New Roman" pitchFamily="18" charset="0"/>
                <a:cs typeface="Times New Roman" pitchFamily="18" charset="0"/>
              </a:rPr>
              <a:t>14. Inter-disciplinary</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COMMUNICATIVE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u="sng" dirty="0" smtClean="0">
                <a:latin typeface="Times New Roman" pitchFamily="18" charset="0"/>
                <a:cs typeface="Times New Roman" pitchFamily="18" charset="0"/>
              </a:rPr>
              <a:t>LECTURE PLANNER – MODULE V</a:t>
            </a:r>
            <a:endParaRPr lang="en-US"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152400" y="990600"/>
          <a:ext cx="8915400" cy="5414008"/>
        </p:xfrm>
        <a:graphic>
          <a:graphicData uri="http://schemas.openxmlformats.org/drawingml/2006/table">
            <a:tbl>
              <a:tblPr firstRow="1" bandRow="1">
                <a:tableStyleId>{21E4AEA4-8DFA-4A89-87EB-49C32662AFE0}</a:tableStyleId>
              </a:tblPr>
              <a:tblGrid>
                <a:gridCol w="1155701"/>
                <a:gridCol w="1816099"/>
                <a:gridCol w="3714750"/>
                <a:gridCol w="2228850"/>
              </a:tblGrid>
              <a:tr h="537051">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S.N.</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Unit</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Topic</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Proposed Date of Lecture</a:t>
                      </a:r>
                      <a:endParaRPr lang="en-US" sz="1800" dirty="0">
                        <a:latin typeface="Times New Roman" pitchFamily="18" charset="0"/>
                        <a:ea typeface="Calibri"/>
                        <a:cs typeface="Times New Roman" pitchFamily="18" charset="0"/>
                      </a:endParaRPr>
                    </a:p>
                  </a:txBody>
                  <a:tcPr marL="68580" marR="68580" marT="0" marB="0"/>
                </a:tc>
              </a:tr>
              <a:tr h="315658">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41</a:t>
                      </a:r>
                      <a:endParaRPr lang="en-US" sz="1800" dirty="0">
                        <a:latin typeface="Times New Roman" pitchFamily="18" charset="0"/>
                        <a:ea typeface="Calibri"/>
                        <a:cs typeface="Times New Roman" pitchFamily="18" charset="0"/>
                      </a:endParaRPr>
                    </a:p>
                  </a:txBody>
                  <a:tcPr marL="68580" marR="68580" marT="0" marB="0"/>
                </a:tc>
                <a:tc rowSpan="10">
                  <a:txBody>
                    <a:bodyPr/>
                    <a:lstStyle/>
                    <a:p>
                      <a:pPr marL="0" marR="0" algn="ctr">
                        <a:lnSpc>
                          <a:spcPct val="115000"/>
                        </a:lnSpc>
                        <a:spcBef>
                          <a:spcPts val="0"/>
                        </a:spcBef>
                        <a:spcAft>
                          <a:spcPts val="0"/>
                        </a:spcAft>
                      </a:pPr>
                      <a:endParaRPr lang="en-IN" sz="180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cs typeface="Times New Roman" pitchFamily="18" charset="0"/>
                      </a:endParaRPr>
                    </a:p>
                    <a:p>
                      <a:pPr marL="0" marR="0" algn="ctr">
                        <a:lnSpc>
                          <a:spcPct val="115000"/>
                        </a:lnSpc>
                        <a:spcBef>
                          <a:spcPts val="0"/>
                        </a:spcBef>
                        <a:spcAft>
                          <a:spcPts val="0"/>
                        </a:spcAft>
                      </a:pPr>
                      <a:r>
                        <a:rPr lang="en-IN" sz="1800" dirty="0" smtClean="0">
                          <a:latin typeface="Times New Roman" pitchFamily="18" charset="0"/>
                          <a:cs typeface="Times New Roman" pitchFamily="18" charset="0"/>
                        </a:rPr>
                        <a:t>MODULE </a:t>
                      </a:r>
                      <a:r>
                        <a:rPr lang="en-IN" sz="1800" dirty="0">
                          <a:latin typeface="Times New Roman" pitchFamily="18" charset="0"/>
                          <a:cs typeface="Times New Roman" pitchFamily="18" charset="0"/>
                        </a:rPr>
                        <a:t>V</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tabLst>
                          <a:tab pos="943610" algn="l"/>
                        </a:tabLst>
                      </a:pPr>
                      <a:r>
                        <a:rPr lang="en-IN" sz="1800" dirty="0">
                          <a:latin typeface="Times New Roman" pitchFamily="18" charset="0"/>
                          <a:cs typeface="Times New Roman" pitchFamily="18" charset="0"/>
                        </a:rPr>
                        <a:t>Employment Communication</a:t>
                      </a:r>
                      <a:endParaRPr lang="en-US" sz="1800" dirty="0">
                        <a:latin typeface="Times New Roman" pitchFamily="18" charset="0"/>
                        <a:ea typeface="Calibri"/>
                        <a:cs typeface="Times New Roman" pitchFamily="18" charset="0"/>
                      </a:endParaRPr>
                    </a:p>
                  </a:txBody>
                  <a:tcPr marL="68580" marR="68580" marT="0" marB="0"/>
                </a:tc>
                <a:tc>
                  <a:txBody>
                    <a:bodyPr/>
                    <a:lstStyle/>
                    <a:p>
                      <a:endParaRPr lang="en-US" sz="1800" dirty="0">
                        <a:latin typeface="Times New Roman" pitchFamily="18" charset="0"/>
                        <a:cs typeface="Times New Roman" pitchFamily="18" charset="0"/>
                      </a:endParaRPr>
                    </a:p>
                  </a:txBody>
                  <a:tcPr/>
                </a:tc>
              </a:tr>
              <a:tr h="315658">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42</a:t>
                      </a:r>
                      <a:endParaRPr lang="en-US" sz="1800" dirty="0">
                        <a:latin typeface="Times New Roman" pitchFamily="18" charset="0"/>
                        <a:ea typeface="Calibri"/>
                        <a:cs typeface="Times New Roman" pitchFamily="18" charset="0"/>
                      </a:endParaRPr>
                    </a:p>
                  </a:txBody>
                  <a:tcPr marL="68580" marR="68580" marT="0" marB="0"/>
                </a:tc>
                <a:tc vMerge="1">
                  <a:txBody>
                    <a:bodyPr/>
                    <a:lstStyle/>
                    <a:p>
                      <a:pPr marL="0" marR="0" algn="ctr">
                        <a:lnSpc>
                          <a:spcPct val="115000"/>
                        </a:lnSpc>
                        <a:spcBef>
                          <a:spcPts val="0"/>
                        </a:spcBef>
                        <a:spcAft>
                          <a:spcPts val="0"/>
                        </a:spcAft>
                      </a:pPr>
                      <a:endParaRPr lang="en-IN" sz="1100" dirty="0">
                        <a:latin typeface="Times New Roman"/>
                        <a:ea typeface="Calibri"/>
                        <a:cs typeface="Mangal"/>
                      </a:endParaRPr>
                    </a:p>
                  </a:txBody>
                  <a:tcPr marL="68580" marR="68580" marT="0" marB="0"/>
                </a:tc>
                <a:tc>
                  <a:txBody>
                    <a:bodyPr/>
                    <a:lstStyle/>
                    <a:p>
                      <a:pPr marL="0" marR="0" algn="ctr">
                        <a:lnSpc>
                          <a:spcPct val="115000"/>
                        </a:lnSpc>
                        <a:spcBef>
                          <a:spcPts val="0"/>
                        </a:spcBef>
                        <a:spcAft>
                          <a:spcPts val="0"/>
                        </a:spcAft>
                        <a:tabLst>
                          <a:tab pos="943610" algn="l"/>
                        </a:tabLst>
                      </a:pPr>
                      <a:r>
                        <a:rPr lang="en-IN" sz="1800">
                          <a:latin typeface="Times New Roman" pitchFamily="18" charset="0"/>
                          <a:cs typeface="Times New Roman" pitchFamily="18" charset="0"/>
                        </a:rPr>
                        <a:t>Employment Communication</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a:latin typeface="Times New Roman" pitchFamily="18" charset="0"/>
                        <a:ea typeface="Calibri"/>
                        <a:cs typeface="Times New Roman" pitchFamily="18" charset="0"/>
                      </a:endParaRPr>
                    </a:p>
                  </a:txBody>
                  <a:tcPr marL="68580" marR="68580" marT="0" marB="0"/>
                </a:tc>
              </a:tr>
              <a:tr h="315658">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43</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Resume; content of good Resume</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a:latin typeface="Times New Roman" pitchFamily="18" charset="0"/>
                        <a:ea typeface="Calibri"/>
                        <a:cs typeface="Times New Roman" pitchFamily="18" charset="0"/>
                      </a:endParaRPr>
                    </a:p>
                  </a:txBody>
                  <a:tcPr marL="68580" marR="68580" marT="0" marB="0"/>
                </a:tc>
              </a:tr>
              <a:tr h="537051">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44</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1" dirty="0">
                          <a:latin typeface="Times New Roman" pitchFamily="18" charset="0"/>
                          <a:cs typeface="Times New Roman" pitchFamily="18" charset="0"/>
                        </a:rPr>
                        <a:t>Guidelines for writing Resume </a:t>
                      </a:r>
                      <a:r>
                        <a:rPr lang="en-IN" sz="1800" dirty="0">
                          <a:latin typeface="Times New Roman" pitchFamily="18" charset="0"/>
                          <a:cs typeface="Times New Roman" pitchFamily="18" charset="0"/>
                        </a:rPr>
                        <a:t>and different types of Resumes</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a:latin typeface="Times New Roman" pitchFamily="18" charset="0"/>
                        <a:ea typeface="Calibri"/>
                        <a:cs typeface="Times New Roman" pitchFamily="18" charset="0"/>
                      </a:endParaRPr>
                    </a:p>
                  </a:txBody>
                  <a:tcPr marL="68580" marR="68580" marT="0" marB="0"/>
                </a:tc>
              </a:tr>
              <a:tr h="537051">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45</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Guidelines for writing Resume and different types of Resumes</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a:latin typeface="Times New Roman" pitchFamily="18" charset="0"/>
                        <a:ea typeface="Calibri"/>
                        <a:cs typeface="Times New Roman" pitchFamily="18" charset="0"/>
                      </a:endParaRPr>
                    </a:p>
                  </a:txBody>
                  <a:tcPr marL="68580" marR="68580" marT="0" marB="0"/>
                </a:tc>
              </a:tr>
              <a:tr h="537051">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46</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Job Interview; importance and factors involving job Interview</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a:latin typeface="Times New Roman" pitchFamily="18" charset="0"/>
                        <a:ea typeface="Calibri"/>
                        <a:cs typeface="Times New Roman" pitchFamily="18" charset="0"/>
                      </a:endParaRPr>
                    </a:p>
                  </a:txBody>
                  <a:tcPr marL="68580" marR="68580" marT="0" marB="0"/>
                </a:tc>
              </a:tr>
              <a:tr h="537051">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47</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Characteristics and process of Job interview</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a:latin typeface="Times New Roman" pitchFamily="18" charset="0"/>
                        <a:ea typeface="Calibri"/>
                        <a:cs typeface="Times New Roman" pitchFamily="18" charset="0"/>
                      </a:endParaRPr>
                    </a:p>
                  </a:txBody>
                  <a:tcPr marL="68580" marR="68580" marT="0" marB="0"/>
                </a:tc>
              </a:tr>
              <a:tr h="315658">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48</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Technique of Job Interview</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a:latin typeface="Times New Roman" pitchFamily="18" charset="0"/>
                        <a:ea typeface="Calibri"/>
                        <a:cs typeface="Times New Roman" pitchFamily="18" charset="0"/>
                      </a:endParaRPr>
                    </a:p>
                  </a:txBody>
                  <a:tcPr marL="68580" marR="68580" marT="0" marB="0"/>
                </a:tc>
              </a:tr>
              <a:tr h="537051">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49</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tabLst>
                          <a:tab pos="943610" algn="l"/>
                        </a:tabLst>
                      </a:pPr>
                      <a:r>
                        <a:rPr lang="en-IN" sz="1800" dirty="0">
                          <a:latin typeface="Times New Roman" pitchFamily="18" charset="0"/>
                          <a:cs typeface="Times New Roman" pitchFamily="18" charset="0"/>
                        </a:rPr>
                        <a:t>Manners and Etiquettes to be followed in Job Interview</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a:latin typeface="Times New Roman" pitchFamily="18" charset="0"/>
                        <a:ea typeface="Calibri"/>
                        <a:cs typeface="Times New Roman" pitchFamily="18" charset="0"/>
                      </a:endParaRPr>
                    </a:p>
                  </a:txBody>
                  <a:tcPr marL="68580" marR="68580" marT="0" marB="0"/>
                </a:tc>
              </a:tr>
              <a:tr h="315658">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50</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Doubt Clearing Session/ Class Test</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dirty="0">
                        <a:latin typeface="Times New Roman" pitchFamily="18" charset="0"/>
                        <a:ea typeface="Calibri"/>
                        <a:cs typeface="Times New Roman" pitchFamily="18" charset="0"/>
                      </a:endParaRPr>
                    </a:p>
                  </a:txBody>
                  <a:tcPr marL="68580" marR="68580" marT="0" marB="0"/>
                </a:tc>
              </a:tr>
            </a:tbl>
          </a:graphicData>
        </a:graphic>
      </p:graphicFrame>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110</a:t>
            </a:fld>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MODULE V</a:t>
            </a:r>
            <a:r>
              <a:rPr lang="en-US" u="sng" dirty="0" smtClean="0">
                <a:latin typeface="Times New Roman" pitchFamily="18" charset="0"/>
                <a:cs typeface="Times New Roman" pitchFamily="18" charset="0"/>
              </a:rPr>
              <a:t/>
            </a:r>
            <a:br>
              <a:rPr lang="en-US"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525963"/>
          </a:xfrm>
        </p:spPr>
        <p:txBody>
          <a:bodyPr>
            <a:normAutofit fontScale="85000" lnSpcReduction="20000"/>
          </a:bodyPr>
          <a:lstStyle/>
          <a:p>
            <a:pPr>
              <a:buNone/>
            </a:pPr>
            <a:r>
              <a:rPr lang="en-US" b="1" dirty="0" smtClean="0">
                <a:latin typeface="Times New Roman" pitchFamily="18" charset="0"/>
                <a:cs typeface="Times New Roman" pitchFamily="18" charset="0"/>
              </a:rPr>
              <a:t>Employment Communication</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1. Resume</a:t>
            </a:r>
          </a:p>
          <a:p>
            <a:pPr>
              <a:buNone/>
            </a:pPr>
            <a:r>
              <a:rPr lang="en-US" dirty="0" smtClean="0">
                <a:latin typeface="Times New Roman" pitchFamily="18" charset="0"/>
                <a:cs typeface="Times New Roman" pitchFamily="18" charset="0"/>
              </a:rPr>
              <a:t>2. Content of good Resume</a:t>
            </a:r>
          </a:p>
          <a:p>
            <a:pPr>
              <a:buNone/>
            </a:pPr>
            <a:r>
              <a:rPr lang="en-US" dirty="0" smtClean="0">
                <a:latin typeface="Times New Roman" pitchFamily="18" charset="0"/>
                <a:cs typeface="Times New Roman" pitchFamily="18" charset="0"/>
              </a:rPr>
              <a:t>3. Guidelines for writing Resume and different types of Resumes</a:t>
            </a:r>
          </a:p>
          <a:p>
            <a:pPr marL="514350" indent="-514350">
              <a:buAutoNum type="arabicPeriod" startAt="4"/>
            </a:pPr>
            <a:r>
              <a:rPr lang="en-US" dirty="0" smtClean="0">
                <a:latin typeface="Times New Roman" pitchFamily="18" charset="0"/>
                <a:cs typeface="Times New Roman" pitchFamily="18" charset="0"/>
              </a:rPr>
              <a:t>Job Interview-Importance and factors involving job Interview</a:t>
            </a:r>
          </a:p>
          <a:p>
            <a:pPr marL="514350" indent="-514350">
              <a:buAutoNum type="arabicPeriod" startAt="4"/>
            </a:pPr>
            <a:r>
              <a:rPr lang="en-US" dirty="0" smtClean="0">
                <a:latin typeface="Times New Roman" pitchFamily="18" charset="0"/>
                <a:cs typeface="Times New Roman" pitchFamily="18" charset="0"/>
              </a:rPr>
              <a:t>Characteristics and process of Job interview </a:t>
            </a:r>
          </a:p>
          <a:p>
            <a:pPr marL="514350" indent="-514350">
              <a:buAutoNum type="arabicPeriod" startAt="4"/>
            </a:pPr>
            <a:r>
              <a:rPr lang="en-US" dirty="0" smtClean="0">
                <a:latin typeface="Times New Roman" pitchFamily="18" charset="0"/>
                <a:cs typeface="Times New Roman" pitchFamily="18" charset="0"/>
              </a:rPr>
              <a:t>Technique of Job Interview</a:t>
            </a:r>
          </a:p>
          <a:p>
            <a:pPr marL="514350" indent="-514350">
              <a:buAutoNum type="arabicPeriod" startAt="4"/>
            </a:pPr>
            <a:r>
              <a:rPr lang="en-US" dirty="0" smtClean="0">
                <a:latin typeface="Times New Roman" pitchFamily="18" charset="0"/>
                <a:cs typeface="Times New Roman" pitchFamily="18" charset="0"/>
              </a:rPr>
              <a:t> Manners and Etiquettes to be followed in Job Interview</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111</a:t>
            </a:fld>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a:bodyPr>
          <a:lstStyle/>
          <a:p>
            <a:r>
              <a:rPr lang="en-US" b="1" u="sng" dirty="0" smtClean="0">
                <a:latin typeface="Times New Roman" pitchFamily="18" charset="0"/>
                <a:cs typeface="Times New Roman" pitchFamily="18" charset="0"/>
              </a:rPr>
              <a:t>Employment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Employment communication revolves around written communication and conversation between the employer and the job-seekers.</a:t>
            </a:r>
          </a:p>
          <a:p>
            <a:r>
              <a:rPr lang="en-US" dirty="0" smtClean="0">
                <a:latin typeface="Times New Roman" pitchFamily="18" charset="0"/>
                <a:cs typeface="Times New Roman" pitchFamily="18" charset="0"/>
              </a:rPr>
              <a:t>The employer communicates with the job-seeker or prospective talents about the vacancies, company culture, perks and benefits and security, etc. Employers use creative means to attract and retain the best talents.</a:t>
            </a:r>
          </a:p>
          <a:p>
            <a:r>
              <a:rPr lang="en-US" dirty="0" smtClean="0">
                <a:latin typeface="Times New Roman" pitchFamily="18" charset="0"/>
                <a:cs typeface="Times New Roman" pitchFamily="18" charset="0"/>
              </a:rPr>
              <a:t>The prospective candidates communicate with the employer about their interest and willingness to work with through different mediums.</a:t>
            </a:r>
          </a:p>
          <a:p>
            <a:r>
              <a:rPr lang="en-US" dirty="0" smtClean="0">
                <a:latin typeface="Times New Roman" pitchFamily="18" charset="0"/>
                <a:cs typeface="Times New Roman" pitchFamily="18" charset="0"/>
              </a:rPr>
              <a:t>Employment communication is the viable way or ways through which the job-seeker persuades the employer to hire him/her by demonstrating that his/her knowledge, expertise and skills satisfy the job requirements in the best possible manner.</a:t>
            </a:r>
          </a:p>
          <a:p>
            <a:r>
              <a:rPr lang="en-US" dirty="0" smtClean="0">
                <a:latin typeface="Times New Roman" pitchFamily="18" charset="0"/>
                <a:cs typeface="Times New Roman" pitchFamily="18" charset="0"/>
              </a:rPr>
              <a:t>Looking for a job is not a single event; it is a process. The job seeker has to invest time and energy in the job process.</a:t>
            </a:r>
          </a:p>
          <a:p>
            <a:r>
              <a:rPr lang="en-US" dirty="0" smtClean="0">
                <a:latin typeface="Times New Roman" pitchFamily="18" charset="0"/>
                <a:cs typeface="Times New Roman" pitchFamily="18" charset="0"/>
              </a:rPr>
              <a:t>It is not as difficult as it appears to land on a good job even in the midst of tough competitions.</a:t>
            </a:r>
          </a:p>
          <a:p>
            <a:r>
              <a:rPr lang="en-US" dirty="0" smtClean="0">
                <a:latin typeface="Times New Roman" pitchFamily="18" charset="0"/>
                <a:cs typeface="Times New Roman" pitchFamily="18" charset="0"/>
              </a:rPr>
              <a:t>Another fact that needs attention here is that it is not necessarily the ‘most talented’ who bags the prize (here, ‘job’), rather someone who has excellent job search skills and of course, he who performs adequately</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112</a:t>
            </a:fld>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Resume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Curriculum vitae, resume or bio-data are authentic and brief account of a person’s education, qualifications, previous engagements, other skills typically sent with a job application.</a:t>
            </a:r>
          </a:p>
          <a:p>
            <a:r>
              <a:rPr lang="en-US" dirty="0" smtClean="0">
                <a:latin typeface="Times New Roman" pitchFamily="18" charset="0"/>
                <a:cs typeface="Times New Roman" pitchFamily="18" charset="0"/>
              </a:rPr>
              <a:t>The phrase ‘curriculum vitae’, of Latin origin, means ‘course of life’. It provides a detailed account of the applicant covering every skill, all the jobs and positions held, degrees, professional affiliations he/she has acquired, in proper sequence.</a:t>
            </a:r>
          </a:p>
          <a:p>
            <a:r>
              <a:rPr lang="en-US" dirty="0" smtClean="0">
                <a:latin typeface="Times New Roman" pitchFamily="18" charset="0"/>
                <a:cs typeface="Times New Roman" pitchFamily="18" charset="0"/>
              </a:rPr>
              <a:t>The CV is an in-depth and structured information about professional experience and qualification of a person. It is more elaborate than a Resume</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113</a:t>
            </a:fld>
            <a:endParaRPr 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Content of good Resume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534400" cy="4525963"/>
          </a:xfrm>
        </p:spPr>
        <p:txBody>
          <a:bodyPr>
            <a:noAutofit/>
          </a:bodyPr>
          <a:lstStyle/>
          <a:p>
            <a:pPr>
              <a:buNone/>
            </a:pPr>
            <a:r>
              <a:rPr lang="en-US" sz="1600" dirty="0" smtClean="0">
                <a:latin typeface="Times New Roman" pitchFamily="18" charset="0"/>
                <a:cs typeface="Times New Roman" pitchFamily="18" charset="0"/>
              </a:rPr>
              <a:t>As the CV acts as an identity card for an applicant’s entry into his/her chosen job, it should have the following details.</a:t>
            </a:r>
          </a:p>
          <a:p>
            <a:r>
              <a:rPr lang="en-US" sz="1600" dirty="0" smtClean="0">
                <a:latin typeface="Times New Roman" pitchFamily="18" charset="0"/>
                <a:cs typeface="Times New Roman" pitchFamily="18" charset="0"/>
              </a:rPr>
              <a:t>Personal Details- Personal details contain address, email, phone number, marital status, nationality, date and place of birth and also addition of social media account if it is used in a professional way</a:t>
            </a:r>
          </a:p>
          <a:p>
            <a:r>
              <a:rPr lang="en-US" sz="1600" dirty="0" smtClean="0">
                <a:latin typeface="Times New Roman" pitchFamily="18" charset="0"/>
                <a:cs typeface="Times New Roman" pitchFamily="18" charset="0"/>
              </a:rPr>
              <a:t>Educational Qualifications- This contains the qualifications in a chronological order with authentic data.</a:t>
            </a:r>
          </a:p>
          <a:p>
            <a:r>
              <a:rPr lang="en-US" sz="1600" dirty="0" smtClean="0">
                <a:latin typeface="Times New Roman" pitchFamily="18" charset="0"/>
                <a:cs typeface="Times New Roman" pitchFamily="18" charset="0"/>
              </a:rPr>
              <a:t>Work Experience -This includes specific applicable experience in relation to the job as opposed to generalities.</a:t>
            </a:r>
          </a:p>
          <a:p>
            <a:r>
              <a:rPr lang="en-US" sz="1600" dirty="0" smtClean="0">
                <a:latin typeface="Times New Roman" pitchFamily="18" charset="0"/>
                <a:cs typeface="Times New Roman" pitchFamily="18" charset="0"/>
              </a:rPr>
              <a:t>Skill Summary- This includes a brief bulleted list of the relevant skills and experience that the applicant possesses. Adding this section can capture the attention of the recruiter who spends a few seconds to read the CV. Here, computer skills should be prioritized.</a:t>
            </a:r>
          </a:p>
          <a:p>
            <a:r>
              <a:rPr lang="en-US" sz="1600" dirty="0" smtClean="0">
                <a:latin typeface="Times New Roman" pitchFamily="18" charset="0"/>
                <a:cs typeface="Times New Roman" pitchFamily="18" charset="0"/>
              </a:rPr>
              <a:t>Knowledge of Languages- This includes the applicant’s proficiency (both spoken and writing abilities) in languages.</a:t>
            </a:r>
          </a:p>
          <a:p>
            <a:r>
              <a:rPr lang="en-US" sz="1600" dirty="0" smtClean="0">
                <a:latin typeface="Times New Roman" pitchFamily="18" charset="0"/>
                <a:cs typeface="Times New Roman" pitchFamily="18" charset="0"/>
              </a:rPr>
              <a:t>Interests and Other Activities- The interests and activities include hobbies, interests and other relevant topics about the applicant pertinent to the context.</a:t>
            </a:r>
          </a:p>
          <a:p>
            <a:pPr>
              <a:buNone/>
            </a:pPr>
            <a:endParaRPr lang="en-US" sz="16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114</a:t>
            </a:fld>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Guidelines for writing Resume and different types of Resumes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1. Chronological Resume</a:t>
            </a:r>
          </a:p>
          <a:p>
            <a:r>
              <a:rPr lang="en-US" dirty="0" smtClean="0">
                <a:latin typeface="Times New Roman" pitchFamily="18" charset="0"/>
                <a:cs typeface="Times New Roman" pitchFamily="18" charset="0"/>
              </a:rPr>
              <a:t>A chronological resume is a resume type that focuses heavily on your work history. Its key feature is that it lists your work history in order of when you held each position (in chronological order), with your most recent job listed at the top of the section.</a:t>
            </a:r>
          </a:p>
          <a:p>
            <a:r>
              <a:rPr lang="en-US" dirty="0" smtClean="0">
                <a:latin typeface="Times New Roman" pitchFamily="18" charset="0"/>
                <a:cs typeface="Times New Roman" pitchFamily="18" charset="0"/>
              </a:rPr>
              <a:t>The chronological format is the </a:t>
            </a:r>
            <a:r>
              <a:rPr lang="en-US" b="1" dirty="0" smtClean="0">
                <a:latin typeface="Times New Roman" pitchFamily="18" charset="0"/>
                <a:cs typeface="Times New Roman" pitchFamily="18" charset="0"/>
              </a:rPr>
              <a:t>most common</a:t>
            </a:r>
            <a:r>
              <a:rPr lang="en-US" dirty="0" smtClean="0">
                <a:latin typeface="Times New Roman" pitchFamily="18" charset="0"/>
                <a:cs typeface="Times New Roman" pitchFamily="18" charset="0"/>
              </a:rPr>
              <a:t> type of resume, and is considered the standard for most industries.</a:t>
            </a:r>
          </a:p>
          <a:p>
            <a:r>
              <a:rPr lang="en-US" dirty="0" smtClean="0">
                <a:latin typeface="Times New Roman" pitchFamily="18" charset="0"/>
                <a:cs typeface="Times New Roman" pitchFamily="18" charset="0"/>
              </a:rPr>
              <a:t>The two advantages of a chronological resume are:</a:t>
            </a:r>
          </a:p>
          <a:p>
            <a:r>
              <a:rPr lang="en-US" dirty="0" smtClean="0">
                <a:latin typeface="Times New Roman" pitchFamily="18" charset="0"/>
                <a:cs typeface="Times New Roman" pitchFamily="18" charset="0"/>
              </a:rPr>
              <a:t>It lets the hiring manager easily see how you’ve progressed in your career</a:t>
            </a:r>
          </a:p>
          <a:p>
            <a:r>
              <a:rPr lang="en-US" dirty="0" smtClean="0">
                <a:latin typeface="Times New Roman" pitchFamily="18" charset="0"/>
                <a:cs typeface="Times New Roman" pitchFamily="18" charset="0"/>
              </a:rPr>
              <a:t>It puts your most relevant work experience at the top, where it’ll be seen first by recruiters and employers</a:t>
            </a:r>
          </a:p>
          <a:p>
            <a:r>
              <a:rPr lang="en-US" b="1" dirty="0" smtClean="0">
                <a:latin typeface="Times New Roman" pitchFamily="18" charset="0"/>
                <a:cs typeface="Times New Roman" pitchFamily="18" charset="0"/>
              </a:rPr>
              <a:t>Who Should Use It</a:t>
            </a:r>
          </a:p>
          <a:p>
            <a:r>
              <a:rPr lang="en-US" dirty="0" smtClean="0">
                <a:latin typeface="Times New Roman" pitchFamily="18" charset="0"/>
                <a:cs typeface="Times New Roman" pitchFamily="18" charset="0"/>
              </a:rPr>
              <a:t>A chronological resume is ideal if you have no major gaps between your previous jobs, consistent progression throughout your career, and a long record of accomplishments and skills in the industry you’re applying to</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115</a:t>
            </a:fld>
            <a:endParaRPr 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2. Functional Resume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A functional resume is a type of resume designed to focus on your relevant professional skills rather than your chronological work history.</a:t>
            </a:r>
          </a:p>
          <a:p>
            <a:r>
              <a:rPr lang="en-US" dirty="0" smtClean="0">
                <a:latin typeface="Times New Roman" pitchFamily="18" charset="0"/>
                <a:cs typeface="Times New Roman" pitchFamily="18" charset="0"/>
              </a:rPr>
              <a:t>The defining feature of a functional resume is its expanded “Relevant Skills” section, which takes up the majority of your resume and replaces a detailed work experience section.</a:t>
            </a:r>
          </a:p>
          <a:p>
            <a:r>
              <a:rPr lang="en-US" dirty="0" smtClean="0">
                <a:latin typeface="Times New Roman" pitchFamily="18" charset="0"/>
                <a:cs typeface="Times New Roman" pitchFamily="18" charset="0"/>
              </a:rPr>
              <a:t>Additionally, the “Relevant Skills” section of a functional resume groups your experience under </a:t>
            </a:r>
            <a:r>
              <a:rPr lang="en-US" b="1" dirty="0" smtClean="0">
                <a:latin typeface="Times New Roman" pitchFamily="18" charset="0"/>
                <a:cs typeface="Times New Roman" pitchFamily="18" charset="0"/>
              </a:rPr>
              <a:t>skill categories</a:t>
            </a:r>
            <a:r>
              <a:rPr lang="en-US" dirty="0" smtClean="0">
                <a:latin typeface="Times New Roman" pitchFamily="18" charset="0"/>
                <a:cs typeface="Times New Roman" pitchFamily="18" charset="0"/>
              </a:rPr>
              <a:t> instead of job titles. Under each category, bullet points are used to highlight examples of your accomplishments or other ways you’ve put your skills to work.</a:t>
            </a:r>
          </a:p>
          <a:p>
            <a:r>
              <a:rPr lang="en-US" b="1" dirty="0" smtClean="0">
                <a:latin typeface="Times New Roman" pitchFamily="18" charset="0"/>
                <a:cs typeface="Times New Roman" pitchFamily="18" charset="0"/>
              </a:rPr>
              <a:t>Who Should Use It</a:t>
            </a:r>
          </a:p>
          <a:p>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hlinkClick r:id="rId2"/>
              </a:rPr>
              <a:t>functional resume</a:t>
            </a:r>
            <a:r>
              <a:rPr lang="en-US" dirty="0" smtClean="0">
                <a:latin typeface="Times New Roman" pitchFamily="18" charset="0"/>
                <a:cs typeface="Times New Roman" pitchFamily="18" charset="0"/>
              </a:rPr>
              <a:t> will likely suit you if you’re:</a:t>
            </a:r>
          </a:p>
          <a:p>
            <a:r>
              <a:rPr lang="en-US" dirty="0" smtClean="0">
                <a:latin typeface="Times New Roman" pitchFamily="18" charset="0"/>
                <a:cs typeface="Times New Roman" pitchFamily="18" charset="0"/>
              </a:rPr>
              <a:t>Changing industries</a:t>
            </a:r>
          </a:p>
          <a:p>
            <a:r>
              <a:rPr lang="en-US" dirty="0" smtClean="0">
                <a:latin typeface="Times New Roman" pitchFamily="18" charset="0"/>
                <a:cs typeface="Times New Roman" pitchFamily="18" charset="0"/>
              </a:rPr>
              <a:t>Someone with sizeable gaps in your work history</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116</a:t>
            </a:fld>
            <a:endParaRPr 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3. </a:t>
            </a:r>
            <a:r>
              <a:rPr lang="en-US" b="1" u="sng" dirty="0" smtClean="0">
                <a:latin typeface="Times New Roman" pitchFamily="18" charset="0"/>
                <a:cs typeface="Times New Roman" pitchFamily="18" charset="0"/>
              </a:rPr>
              <a:t>Combination Resume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A combination resume mixes the most useful elements of the chronological and functional resume formats.</a:t>
            </a:r>
          </a:p>
          <a:p>
            <a:r>
              <a:rPr lang="en-US" dirty="0" smtClean="0">
                <a:latin typeface="Times New Roman" pitchFamily="18" charset="0"/>
                <a:cs typeface="Times New Roman" pitchFamily="18" charset="0"/>
              </a:rPr>
              <a:t>It focuses on your skills, as a functional resume does, but also provides ample space for you to detail your work history — usually in chronological order.</a:t>
            </a:r>
          </a:p>
          <a:p>
            <a:r>
              <a:rPr lang="en-US" b="1" dirty="0" smtClean="0">
                <a:latin typeface="Times New Roman" pitchFamily="18" charset="0"/>
                <a:cs typeface="Times New Roman" pitchFamily="18" charset="0"/>
              </a:rPr>
              <a:t>Who Should Use It</a:t>
            </a:r>
          </a:p>
          <a:p>
            <a:r>
              <a:rPr lang="en-US" dirty="0" smtClean="0">
                <a:latin typeface="Times New Roman" pitchFamily="18" charset="0"/>
                <a:cs typeface="Times New Roman" pitchFamily="18" charset="0"/>
              </a:rPr>
              <a:t>Compared with the other types of resume formats, a combination resume is a good choice if you have any of the following to showcase:</a:t>
            </a:r>
          </a:p>
          <a:p>
            <a:r>
              <a:rPr lang="en-US" dirty="0" smtClean="0">
                <a:latin typeface="Times New Roman" pitchFamily="18" charset="0"/>
                <a:cs typeface="Times New Roman" pitchFamily="18" charset="0"/>
              </a:rPr>
              <a:t>Technical skills you’ve developed over a long, specialized career</a:t>
            </a:r>
          </a:p>
          <a:p>
            <a:r>
              <a:rPr lang="en-US" dirty="0" smtClean="0">
                <a:latin typeface="Times New Roman" pitchFamily="18" charset="0"/>
                <a:cs typeface="Times New Roman" pitchFamily="18" charset="0"/>
              </a:rPr>
              <a:t>Transferable skills, with full details of your work history</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117</a:t>
            </a:fld>
            <a:endParaRPr lang="en-US"/>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smtClean="0">
                <a:latin typeface="Times New Roman" pitchFamily="18" charset="0"/>
                <a:cs typeface="Times New Roman" pitchFamily="18" charset="0"/>
              </a:rPr>
              <a:t>Job Interview</a:t>
            </a:r>
            <a:endParaRPr lang="en-US" b="1" u="sng" dirty="0"/>
          </a:p>
        </p:txBody>
      </p:sp>
      <p:sp>
        <p:nvSpPr>
          <p:cNvPr id="3" name="Content Placeholder 2"/>
          <p:cNvSpPr>
            <a:spLocks noGrp="1"/>
          </p:cNvSpPr>
          <p:nvPr>
            <p:ph idx="1"/>
          </p:nvPr>
        </p:nvSpPr>
        <p:spPr/>
        <p:txBody>
          <a:bodyPr>
            <a:normAutofit fontScale="77500" lnSpcReduction="20000"/>
          </a:bodyPr>
          <a:lstStyle/>
          <a:p>
            <a:pPr fontAlgn="base"/>
            <a:r>
              <a:rPr lang="en-US" dirty="0" smtClean="0">
                <a:latin typeface="Times New Roman" pitchFamily="18" charset="0"/>
                <a:cs typeface="Times New Roman" pitchFamily="18" charset="0"/>
              </a:rPr>
              <a:t>An interview is the most prevalent kind of planned communication. Interview is a special technique of communication that is used to examine the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 of an individual or individuals, to match their statements and to study the clear conclusions of social interaction.</a:t>
            </a:r>
          </a:p>
          <a:p>
            <a:pPr fontAlgn="base"/>
            <a:r>
              <a:rPr lang="en-US" dirty="0" smtClean="0">
                <a:latin typeface="Times New Roman" pitchFamily="18" charset="0"/>
                <a:cs typeface="Times New Roman" pitchFamily="18" charset="0"/>
              </a:rPr>
              <a:t>Although interview may be of several types, but we shall study, interview for job or employment only. An employment interview is a structured and purposive conversation between the interviewee and the interviewer or interviewers. Interview is not a test of knowledge alone but an acid test of your personality in the strict sense of the word. Knowledge in itself is a part of your personality and that knowledge inspires confidence – the quintessence of personality.</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118</a:t>
            </a:fld>
            <a:endParaRPr lang="en-US"/>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latin typeface="Times New Roman" pitchFamily="18" charset="0"/>
                <a:cs typeface="Times New Roman" pitchFamily="18" charset="0"/>
              </a:rPr>
              <a:t>Importance and factors involving job Interview</a:t>
            </a:r>
            <a:endParaRPr lang="en-US" b="1" u="sng" dirty="0"/>
          </a:p>
        </p:txBody>
      </p:sp>
      <p:sp>
        <p:nvSpPr>
          <p:cNvPr id="3" name="Content Placeholder 2"/>
          <p:cNvSpPr>
            <a:spLocks noGrp="1"/>
          </p:cNvSpPr>
          <p:nvPr>
            <p:ph idx="1"/>
          </p:nvPr>
        </p:nvSpPr>
        <p:spPr/>
        <p:txBody>
          <a:bodyPr>
            <a:normAutofit fontScale="70000" lnSpcReduction="20000"/>
          </a:bodyPr>
          <a:lstStyle/>
          <a:p>
            <a:pPr fontAlgn="base">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There is a face-to-face contact between the employer and the candidate. The employer can assess the personality traits of the candidate.</a:t>
            </a:r>
          </a:p>
          <a:p>
            <a:pPr fontAlgn="base">
              <a:buNone/>
            </a:pPr>
            <a:r>
              <a:rPr lang="en-US" dirty="0" smtClean="0">
                <a:latin typeface="Times New Roman" pitchFamily="18" charset="0"/>
                <a:cs typeface="Times New Roman" pitchFamily="18" charset="0"/>
              </a:rPr>
              <a:t>(ii) The candidate can seek more information about the employer and the job. This creates better understanding in the mind of the candidate.</a:t>
            </a:r>
          </a:p>
          <a:p>
            <a:pPr fontAlgn="base">
              <a:buNone/>
            </a:pPr>
            <a:r>
              <a:rPr lang="en-US" dirty="0" smtClean="0">
                <a:latin typeface="Times New Roman" pitchFamily="18" charset="0"/>
                <a:cs typeface="Times New Roman" pitchFamily="18" charset="0"/>
              </a:rPr>
              <a:t>(iii) The communication skill of the candidate can be judged in the interview. His way of thinking can also be known.</a:t>
            </a:r>
          </a:p>
          <a:p>
            <a:pPr fontAlgn="base">
              <a:buNone/>
            </a:pPr>
            <a:r>
              <a:rPr lang="en-US" dirty="0" smtClean="0">
                <a:latin typeface="Times New Roman" pitchFamily="18" charset="0"/>
                <a:cs typeface="Times New Roman" pitchFamily="18" charset="0"/>
              </a:rPr>
              <a:t>(iv) Interview is very important where the candidate has not to go through employment tests. The information contained in the application form can be checked during the interview.</a:t>
            </a:r>
          </a:p>
          <a:p>
            <a:pPr fontAlgn="base">
              <a:buNone/>
            </a:pPr>
            <a:r>
              <a:rPr lang="en-US" dirty="0" smtClean="0">
                <a:latin typeface="Times New Roman" pitchFamily="18" charset="0"/>
                <a:cs typeface="Times New Roman" pitchFamily="18" charset="0"/>
              </a:rPr>
              <a:t>(v) Many companies do not follow elaborate selection procedure as it is costly and time- consuming. They can rely on interview if it is properly planned and administered.</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119</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COMMUNICATIVE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7" name="Rounded Rectangle 6"/>
          <p:cNvSpPr/>
          <p:nvPr/>
        </p:nvSpPr>
        <p:spPr>
          <a:xfrm>
            <a:off x="2971800" y="304800"/>
            <a:ext cx="2438400" cy="1219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IN" sz="2400" b="1" dirty="0" smtClean="0">
                <a:latin typeface="Times New Roman" pitchFamily="18" charset="0"/>
                <a:cs typeface="Times New Roman" pitchFamily="18" charset="0"/>
              </a:rPr>
              <a:t>10 Types of Communication</a:t>
            </a:r>
            <a:endParaRPr lang="en-US" sz="2400" dirty="0"/>
          </a:p>
        </p:txBody>
      </p:sp>
      <p:sp>
        <p:nvSpPr>
          <p:cNvPr id="8" name="Flowchart: Alternate Process 7"/>
          <p:cNvSpPr/>
          <p:nvPr/>
        </p:nvSpPr>
        <p:spPr>
          <a:xfrm>
            <a:off x="228600" y="3124200"/>
            <a:ext cx="1447800" cy="685800"/>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latin typeface="Times New Roman" pitchFamily="18" charset="0"/>
                <a:cs typeface="Times New Roman" pitchFamily="18" charset="0"/>
              </a:rPr>
              <a:t>Formal</a:t>
            </a:r>
            <a:endParaRPr lang="en-US" dirty="0"/>
          </a:p>
        </p:txBody>
      </p:sp>
      <p:sp>
        <p:nvSpPr>
          <p:cNvPr id="9" name="Flowchart: Alternate Process 8"/>
          <p:cNvSpPr/>
          <p:nvPr/>
        </p:nvSpPr>
        <p:spPr>
          <a:xfrm>
            <a:off x="2133600" y="3124200"/>
            <a:ext cx="1447800" cy="685800"/>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latin typeface="Times New Roman" pitchFamily="18" charset="0"/>
                <a:cs typeface="Times New Roman" pitchFamily="18" charset="0"/>
              </a:rPr>
              <a:t>Informal</a:t>
            </a:r>
            <a:endParaRPr lang="en-US" dirty="0"/>
          </a:p>
        </p:txBody>
      </p:sp>
      <p:sp>
        <p:nvSpPr>
          <p:cNvPr id="10" name="Flowchart: Alternate Process 9"/>
          <p:cNvSpPr/>
          <p:nvPr/>
        </p:nvSpPr>
        <p:spPr>
          <a:xfrm>
            <a:off x="5638800" y="5486400"/>
            <a:ext cx="1447800" cy="685800"/>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latin typeface="Times New Roman" pitchFamily="18" charset="0"/>
                <a:cs typeface="Times New Roman" pitchFamily="18" charset="0"/>
              </a:rPr>
              <a:t>Downward</a:t>
            </a:r>
            <a:endParaRPr lang="en-US" dirty="0"/>
          </a:p>
        </p:txBody>
      </p:sp>
      <p:sp>
        <p:nvSpPr>
          <p:cNvPr id="11" name="Flowchart: Alternate Process 10"/>
          <p:cNvSpPr/>
          <p:nvPr/>
        </p:nvSpPr>
        <p:spPr>
          <a:xfrm>
            <a:off x="1752600" y="5486400"/>
            <a:ext cx="1447800" cy="685800"/>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latin typeface="Times New Roman" pitchFamily="18" charset="0"/>
                <a:cs typeface="Times New Roman" pitchFamily="18" charset="0"/>
              </a:rPr>
              <a:t>Upward</a:t>
            </a:r>
            <a:endParaRPr lang="en-US" dirty="0"/>
          </a:p>
        </p:txBody>
      </p:sp>
      <p:sp>
        <p:nvSpPr>
          <p:cNvPr id="12" name="Flowchart: Alternate Process 11"/>
          <p:cNvSpPr/>
          <p:nvPr/>
        </p:nvSpPr>
        <p:spPr>
          <a:xfrm>
            <a:off x="7239000" y="4953000"/>
            <a:ext cx="1447800" cy="685800"/>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latin typeface="Times New Roman" pitchFamily="18" charset="0"/>
                <a:cs typeface="Times New Roman" pitchFamily="18" charset="0"/>
              </a:rPr>
              <a:t>Horizontal</a:t>
            </a:r>
            <a:endParaRPr lang="en-US" dirty="0"/>
          </a:p>
        </p:txBody>
      </p:sp>
      <p:sp>
        <p:nvSpPr>
          <p:cNvPr id="13" name="Flowchart: Alternate Process 12"/>
          <p:cNvSpPr/>
          <p:nvPr/>
        </p:nvSpPr>
        <p:spPr>
          <a:xfrm>
            <a:off x="228600" y="4876800"/>
            <a:ext cx="1447800" cy="685800"/>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latin typeface="Times New Roman" pitchFamily="18" charset="0"/>
                <a:cs typeface="Times New Roman" pitchFamily="18" charset="0"/>
              </a:rPr>
              <a:t>Diagonal</a:t>
            </a:r>
            <a:endParaRPr lang="en-US" dirty="0"/>
          </a:p>
        </p:txBody>
      </p:sp>
      <p:sp>
        <p:nvSpPr>
          <p:cNvPr id="14" name="Flowchart: Alternate Process 13"/>
          <p:cNvSpPr/>
          <p:nvPr/>
        </p:nvSpPr>
        <p:spPr>
          <a:xfrm>
            <a:off x="7620000" y="2590800"/>
            <a:ext cx="1447800" cy="685800"/>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Non-Verbal</a:t>
            </a:r>
            <a:endParaRPr lang="en-US" dirty="0"/>
          </a:p>
        </p:txBody>
      </p:sp>
      <p:sp>
        <p:nvSpPr>
          <p:cNvPr id="15" name="Flowchart: Alternate Process 14"/>
          <p:cNvSpPr/>
          <p:nvPr/>
        </p:nvSpPr>
        <p:spPr>
          <a:xfrm>
            <a:off x="4419600" y="2514600"/>
            <a:ext cx="1447800" cy="685800"/>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Verbal</a:t>
            </a:r>
            <a:endParaRPr lang="en-US" dirty="0"/>
          </a:p>
        </p:txBody>
      </p:sp>
      <p:sp>
        <p:nvSpPr>
          <p:cNvPr id="16" name="Flowchart: Alternate Process 15"/>
          <p:cNvSpPr/>
          <p:nvPr/>
        </p:nvSpPr>
        <p:spPr>
          <a:xfrm>
            <a:off x="5105400" y="1676400"/>
            <a:ext cx="1447800" cy="685800"/>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Oral</a:t>
            </a:r>
            <a:endParaRPr lang="en-US" dirty="0"/>
          </a:p>
        </p:txBody>
      </p:sp>
      <p:sp>
        <p:nvSpPr>
          <p:cNvPr id="17" name="Flowchart: Alternate Process 16"/>
          <p:cNvSpPr/>
          <p:nvPr/>
        </p:nvSpPr>
        <p:spPr>
          <a:xfrm>
            <a:off x="6934200" y="1676400"/>
            <a:ext cx="1447800" cy="685800"/>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Written </a:t>
            </a:r>
            <a:endParaRPr lang="en-US" dirty="0"/>
          </a:p>
        </p:txBody>
      </p:sp>
      <p:cxnSp>
        <p:nvCxnSpPr>
          <p:cNvPr id="20" name="Straight Arrow Connector 19"/>
          <p:cNvCxnSpPr>
            <a:stCxn id="51" idx="2"/>
            <a:endCxn id="11" idx="0"/>
          </p:cNvCxnSpPr>
          <p:nvPr/>
        </p:nvCxnSpPr>
        <p:spPr>
          <a:xfrm rot="5400000">
            <a:off x="3028950" y="4324350"/>
            <a:ext cx="609600" cy="171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2" idx="2"/>
            <a:endCxn id="16" idx="0"/>
          </p:cNvCxnSpPr>
          <p:nvPr/>
        </p:nvCxnSpPr>
        <p:spPr>
          <a:xfrm rot="5400000">
            <a:off x="6229350" y="971550"/>
            <a:ext cx="304800" cy="110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52" idx="2"/>
            <a:endCxn id="14" idx="0"/>
          </p:cNvCxnSpPr>
          <p:nvPr/>
        </p:nvCxnSpPr>
        <p:spPr>
          <a:xfrm rot="16200000" flipH="1">
            <a:off x="7029450" y="1276350"/>
            <a:ext cx="1219200" cy="1409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51" idx="1"/>
            <a:endCxn id="13" idx="0"/>
          </p:cNvCxnSpPr>
          <p:nvPr/>
        </p:nvCxnSpPr>
        <p:spPr>
          <a:xfrm rot="10800000" flipV="1">
            <a:off x="952500" y="4419600"/>
            <a:ext cx="23241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51" idx="2"/>
            <a:endCxn id="10" idx="0"/>
          </p:cNvCxnSpPr>
          <p:nvPr/>
        </p:nvCxnSpPr>
        <p:spPr>
          <a:xfrm rot="16200000" flipH="1">
            <a:off x="4972050" y="4095750"/>
            <a:ext cx="609600" cy="2171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52" idx="2"/>
            <a:endCxn id="17" idx="0"/>
          </p:cNvCxnSpPr>
          <p:nvPr/>
        </p:nvCxnSpPr>
        <p:spPr>
          <a:xfrm rot="16200000" flipH="1">
            <a:off x="7143750" y="1162050"/>
            <a:ext cx="30480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51" idx="3"/>
            <a:endCxn id="12" idx="0"/>
          </p:cNvCxnSpPr>
          <p:nvPr/>
        </p:nvCxnSpPr>
        <p:spPr>
          <a:xfrm>
            <a:off x="5105400" y="4419600"/>
            <a:ext cx="28575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52" idx="2"/>
            <a:endCxn id="15" idx="0"/>
          </p:cNvCxnSpPr>
          <p:nvPr/>
        </p:nvCxnSpPr>
        <p:spPr>
          <a:xfrm rot="5400000">
            <a:off x="5467350" y="1047750"/>
            <a:ext cx="1143000" cy="1790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57200" y="457200"/>
            <a:ext cx="1828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Organization Structure</a:t>
            </a:r>
            <a:endParaRPr lang="en-US" dirty="0"/>
          </a:p>
        </p:txBody>
      </p:sp>
      <p:sp>
        <p:nvSpPr>
          <p:cNvPr id="51" name="Rectangle 50"/>
          <p:cNvSpPr/>
          <p:nvPr/>
        </p:nvSpPr>
        <p:spPr>
          <a:xfrm>
            <a:off x="3276600" y="3962400"/>
            <a:ext cx="1828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Directional</a:t>
            </a:r>
            <a:endParaRPr lang="en-US" dirty="0"/>
          </a:p>
        </p:txBody>
      </p:sp>
      <p:sp>
        <p:nvSpPr>
          <p:cNvPr id="52" name="Rectangle 51"/>
          <p:cNvSpPr/>
          <p:nvPr/>
        </p:nvSpPr>
        <p:spPr>
          <a:xfrm>
            <a:off x="6019800" y="457200"/>
            <a:ext cx="1828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Mood of Expression</a:t>
            </a:r>
            <a:endParaRPr lang="en-US" dirty="0"/>
          </a:p>
        </p:txBody>
      </p:sp>
      <p:cxnSp>
        <p:nvCxnSpPr>
          <p:cNvPr id="63" name="Straight Arrow Connector 62"/>
          <p:cNvCxnSpPr>
            <a:stCxn id="50" idx="2"/>
            <a:endCxn id="8" idx="0"/>
          </p:cNvCxnSpPr>
          <p:nvPr/>
        </p:nvCxnSpPr>
        <p:spPr>
          <a:xfrm rot="5400000">
            <a:off x="285750" y="2038350"/>
            <a:ext cx="17526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0" idx="2"/>
            <a:endCxn id="9" idx="0"/>
          </p:cNvCxnSpPr>
          <p:nvPr/>
        </p:nvCxnSpPr>
        <p:spPr>
          <a:xfrm rot="16200000" flipH="1">
            <a:off x="1238250" y="1504950"/>
            <a:ext cx="1752600" cy="148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7" idx="1"/>
            <a:endCxn id="50" idx="3"/>
          </p:cNvCxnSpPr>
          <p:nvPr/>
        </p:nvCxnSpPr>
        <p:spPr>
          <a:xfrm rot="10800000">
            <a:off x="2286000" y="9144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7" idx="2"/>
            <a:endCxn id="51" idx="0"/>
          </p:cNvCxnSpPr>
          <p:nvPr/>
        </p:nvCxnSpPr>
        <p:spPr>
          <a:xfrm rot="5400000">
            <a:off x="2971800" y="2743200"/>
            <a:ext cx="2438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 idx="3"/>
            <a:endCxn id="52" idx="1"/>
          </p:cNvCxnSpPr>
          <p:nvPr/>
        </p:nvCxnSpPr>
        <p:spPr>
          <a:xfrm>
            <a:off x="5410200" y="914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Characteristics and process of Job interview </a:t>
            </a:r>
            <a:endParaRPr lang="en-US" b="1" u="sng" dirty="0"/>
          </a:p>
        </p:txBody>
      </p:sp>
      <p:sp>
        <p:nvSpPr>
          <p:cNvPr id="3" name="Content Placeholder 2"/>
          <p:cNvSpPr>
            <a:spLocks noGrp="1"/>
          </p:cNvSpPr>
          <p:nvPr>
            <p:ph idx="1"/>
          </p:nvPr>
        </p:nvSpPr>
        <p:spPr/>
        <p:txBody>
          <a:bodyPr/>
          <a:lstStyle/>
          <a:p>
            <a:pPr marL="514350" indent="-514350">
              <a:buAutoNum type="arabicParenBoth"/>
            </a:pPr>
            <a:r>
              <a:rPr lang="en-US" dirty="0" smtClean="0">
                <a:latin typeface="Times New Roman" pitchFamily="18" charset="0"/>
                <a:cs typeface="Times New Roman" pitchFamily="18" charset="0"/>
              </a:rPr>
              <a:t>goal-driven, </a:t>
            </a:r>
          </a:p>
          <a:p>
            <a:pPr marL="514350" indent="-514350">
              <a:buAutoNum type="arabicParenBoth"/>
            </a:pPr>
            <a:r>
              <a:rPr lang="en-US" dirty="0" smtClean="0">
                <a:latin typeface="Times New Roman" pitchFamily="18" charset="0"/>
                <a:cs typeface="Times New Roman" pitchFamily="18" charset="0"/>
              </a:rPr>
              <a:t> question–answer, </a:t>
            </a:r>
          </a:p>
          <a:p>
            <a:pPr marL="514350" indent="-514350">
              <a:buAutoNum type="arabicParenBoth"/>
            </a:pPr>
            <a:r>
              <a:rPr lang="en-US" dirty="0" smtClean="0">
                <a:latin typeface="Times New Roman" pitchFamily="18" charset="0"/>
                <a:cs typeface="Times New Roman" pitchFamily="18" charset="0"/>
              </a:rPr>
              <a:t>structured, </a:t>
            </a:r>
          </a:p>
          <a:p>
            <a:pPr marL="514350" indent="-514350">
              <a:buAutoNum type="arabicParenBoth"/>
            </a:pPr>
            <a:r>
              <a:rPr lang="en-US" dirty="0" smtClean="0">
                <a:latin typeface="Times New Roman" pitchFamily="18" charset="0"/>
                <a:cs typeface="Times New Roman" pitchFamily="18" charset="0"/>
              </a:rPr>
              <a:t> controlled, and </a:t>
            </a:r>
          </a:p>
          <a:p>
            <a:pPr marL="514350" indent="-514350">
              <a:buAutoNum type="arabicParenBoth"/>
            </a:pPr>
            <a:r>
              <a:rPr lang="en-US" dirty="0" smtClean="0">
                <a:latin typeface="Times New Roman" pitchFamily="18" charset="0"/>
                <a:cs typeface="Times New Roman" pitchFamily="18" charset="0"/>
              </a:rPr>
              <a:t> unbalanced.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120</a:t>
            </a:fld>
            <a:endParaRPr lang="en-US"/>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b="1" u="sng" dirty="0" smtClean="0">
                <a:latin typeface="Times New Roman" pitchFamily="18" charset="0"/>
                <a:cs typeface="Times New Roman" pitchFamily="18" charset="0"/>
              </a:rPr>
              <a:t>Technique of Job Interview</a:t>
            </a:r>
            <a:endParaRPr lang="en-US" b="1" u="sng" dirty="0"/>
          </a:p>
        </p:txBody>
      </p:sp>
      <p:sp>
        <p:nvSpPr>
          <p:cNvPr id="3" name="Content Placeholder 2"/>
          <p:cNvSpPr>
            <a:spLocks noGrp="1"/>
          </p:cNvSpPr>
          <p:nvPr>
            <p:ph idx="1"/>
          </p:nvPr>
        </p:nvSpPr>
        <p:spPr/>
        <p:txBody>
          <a:bodyPr>
            <a:normAutofit fontScale="62500" lnSpcReduction="20000"/>
          </a:bodyPr>
          <a:lstStyle/>
          <a:p>
            <a:pPr fontAlgn="base">
              <a:buNone/>
            </a:pPr>
            <a:r>
              <a:rPr lang="en-US" b="1" dirty="0" smtClean="0">
                <a:latin typeface="Times New Roman" pitchFamily="18" charset="0"/>
                <a:cs typeface="Times New Roman" pitchFamily="18" charset="0"/>
              </a:rPr>
              <a:t>Before An Interview</a:t>
            </a:r>
          </a:p>
          <a:p>
            <a:pPr fontAlgn="base">
              <a:buNone/>
            </a:pPr>
            <a:r>
              <a:rPr lang="en-US" dirty="0" smtClean="0">
                <a:latin typeface="Times New Roman" pitchFamily="18" charset="0"/>
                <a:cs typeface="Times New Roman" pitchFamily="18" charset="0"/>
              </a:rPr>
              <a:t>Research: Learn as much as you can about the position and the company beforehand – know the company’s products and services.  Sources for this research are your Career Services Center, the Library and the Internet.</a:t>
            </a:r>
          </a:p>
          <a:p>
            <a:pPr fontAlgn="base">
              <a:buNone/>
            </a:pPr>
            <a:r>
              <a:rPr lang="en-US" dirty="0" smtClean="0">
                <a:latin typeface="Times New Roman" pitchFamily="18" charset="0"/>
                <a:cs typeface="Times New Roman" pitchFamily="18" charset="0"/>
              </a:rPr>
              <a:t>Practice:  Practice interviews with a career counselor, friend, family member or by yourself in front of a mirror.</a:t>
            </a:r>
          </a:p>
          <a:p>
            <a:pPr fontAlgn="base">
              <a:buNone/>
            </a:pPr>
            <a:r>
              <a:rPr lang="en-US" dirty="0" smtClean="0">
                <a:latin typeface="Times New Roman" pitchFamily="18" charset="0"/>
                <a:cs typeface="Times New Roman" pitchFamily="18" charset="0"/>
              </a:rPr>
              <a:t>Be prompt and prepared:  Arrive 10 to 15 minutes early bring extra copies of your resume, your list of references, a pen and paper, and the list of questions you have for the interviewer.</a:t>
            </a:r>
          </a:p>
          <a:p>
            <a:pPr fontAlgn="base">
              <a:buNone/>
            </a:pPr>
            <a:r>
              <a:rPr lang="en-US" dirty="0" smtClean="0">
                <a:latin typeface="Times New Roman" pitchFamily="18" charset="0"/>
                <a:cs typeface="Times New Roman" pitchFamily="18" charset="0"/>
              </a:rPr>
              <a:t>Be prepared to discuss both your strengths and your weaknesses:  Make a list of your skills and key assets.  Then reflect on past jobs/experiences and pick out one or two instances when you used those skills successfully. When exploring your weaknesses, be able to discuss the ways in which you addressed these weaknesses to make them a strength.</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121</a:t>
            </a:fld>
            <a:endParaRPr lang="en-US"/>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Technique of Job Interview</a:t>
            </a:r>
            <a:endParaRPr lang="en-US" b="1" u="sng" dirty="0"/>
          </a:p>
        </p:txBody>
      </p:sp>
      <p:sp>
        <p:nvSpPr>
          <p:cNvPr id="3" name="Content Placeholder 2"/>
          <p:cNvSpPr>
            <a:spLocks noGrp="1"/>
          </p:cNvSpPr>
          <p:nvPr>
            <p:ph idx="1"/>
          </p:nvPr>
        </p:nvSpPr>
        <p:spPr/>
        <p:txBody>
          <a:bodyPr>
            <a:normAutofit fontScale="55000" lnSpcReduction="20000"/>
          </a:bodyPr>
          <a:lstStyle/>
          <a:p>
            <a:pPr fontAlgn="base">
              <a:buNone/>
            </a:pPr>
            <a:r>
              <a:rPr lang="en-US" b="1" dirty="0" smtClean="0">
                <a:latin typeface="Times New Roman" pitchFamily="18" charset="0"/>
                <a:cs typeface="Times New Roman" pitchFamily="18" charset="0"/>
              </a:rPr>
              <a:t>During An Interview</a:t>
            </a:r>
          </a:p>
          <a:p>
            <a:pPr fontAlgn="base">
              <a:buNone/>
            </a:pPr>
            <a:r>
              <a:rPr lang="en-US" dirty="0" smtClean="0">
                <a:latin typeface="Times New Roman" pitchFamily="18" charset="0"/>
                <a:cs typeface="Times New Roman" pitchFamily="18" charset="0"/>
              </a:rPr>
              <a:t>Introduce yourself in a courteous manner</a:t>
            </a:r>
          </a:p>
          <a:p>
            <a:pPr fontAlgn="base">
              <a:buNone/>
            </a:pPr>
            <a:r>
              <a:rPr lang="en-US" dirty="0" smtClean="0">
                <a:latin typeface="Times New Roman" pitchFamily="18" charset="0"/>
                <a:cs typeface="Times New Roman" pitchFamily="18" charset="0"/>
              </a:rPr>
              <a:t>Have a firm handshake</a:t>
            </a:r>
          </a:p>
          <a:p>
            <a:pPr fontAlgn="base">
              <a:buNone/>
            </a:pPr>
            <a:r>
              <a:rPr lang="en-US" dirty="0" smtClean="0">
                <a:latin typeface="Times New Roman" pitchFamily="18" charset="0"/>
                <a:cs typeface="Times New Roman" pitchFamily="18" charset="0"/>
              </a:rPr>
              <a:t>Act professionally:  Dress appropriately!  First impressions count!</a:t>
            </a:r>
          </a:p>
          <a:p>
            <a:pPr fontAlgn="base">
              <a:buNone/>
            </a:pPr>
            <a:r>
              <a:rPr lang="en-US" dirty="0" smtClean="0">
                <a:latin typeface="Times New Roman" pitchFamily="18" charset="0"/>
                <a:cs typeface="Times New Roman" pitchFamily="18" charset="0"/>
              </a:rPr>
              <a:t>Keep your answers brief and concise</a:t>
            </a:r>
          </a:p>
          <a:p>
            <a:pPr fontAlgn="base">
              <a:buNone/>
            </a:pPr>
            <a:r>
              <a:rPr lang="en-US" dirty="0" smtClean="0">
                <a:latin typeface="Times New Roman" pitchFamily="18" charset="0"/>
                <a:cs typeface="Times New Roman" pitchFamily="18" charset="0"/>
              </a:rPr>
              <a:t>Ask questions</a:t>
            </a:r>
          </a:p>
          <a:p>
            <a:pPr fontAlgn="base">
              <a:buNone/>
            </a:pPr>
            <a:r>
              <a:rPr lang="en-US" dirty="0" smtClean="0">
                <a:latin typeface="Times New Roman" pitchFamily="18" charset="0"/>
                <a:cs typeface="Times New Roman" pitchFamily="18" charset="0"/>
              </a:rPr>
              <a:t>Maintain a conversational flow</a:t>
            </a:r>
          </a:p>
          <a:p>
            <a:pPr fontAlgn="base">
              <a:buNone/>
            </a:pPr>
            <a:r>
              <a:rPr lang="en-US" dirty="0" smtClean="0">
                <a:latin typeface="Times New Roman" pitchFamily="18" charset="0"/>
                <a:cs typeface="Times New Roman" pitchFamily="18" charset="0"/>
              </a:rPr>
              <a:t>Smile, nod, give nonverbal feedback to the interviewer</a:t>
            </a:r>
          </a:p>
          <a:p>
            <a:pPr fontAlgn="base">
              <a:buNone/>
            </a:pPr>
            <a:r>
              <a:rPr lang="en-US" dirty="0" smtClean="0">
                <a:latin typeface="Times New Roman" pitchFamily="18" charset="0"/>
                <a:cs typeface="Times New Roman" pitchFamily="18" charset="0"/>
              </a:rPr>
              <a:t>Be enthusiastic:  have a positive attitude</a:t>
            </a:r>
          </a:p>
          <a:p>
            <a:pPr fontAlgn="base">
              <a:buNone/>
            </a:pPr>
            <a:r>
              <a:rPr lang="en-US" dirty="0" smtClean="0">
                <a:latin typeface="Times New Roman" pitchFamily="18" charset="0"/>
                <a:cs typeface="Times New Roman" pitchFamily="18" charset="0"/>
              </a:rPr>
              <a:t>Ask about the next step in the process</a:t>
            </a:r>
          </a:p>
          <a:p>
            <a:pPr fontAlgn="base">
              <a:buNone/>
            </a:pPr>
            <a:r>
              <a:rPr lang="en-US" dirty="0" smtClean="0">
                <a:latin typeface="Times New Roman" pitchFamily="18" charset="0"/>
                <a:cs typeface="Times New Roman" pitchFamily="18" charset="0"/>
              </a:rPr>
              <a:t>Thank the interviewer</a:t>
            </a:r>
          </a:p>
          <a:p>
            <a:pPr fontAlgn="base">
              <a:buNone/>
            </a:pPr>
            <a:r>
              <a:rPr lang="en-US" b="1" dirty="0" smtClean="0">
                <a:latin typeface="Times New Roman" pitchFamily="18" charset="0"/>
                <a:cs typeface="Times New Roman" pitchFamily="18" charset="0"/>
              </a:rPr>
              <a:t>After An Interview</a:t>
            </a:r>
          </a:p>
          <a:p>
            <a:pPr fontAlgn="base">
              <a:buNone/>
            </a:pPr>
            <a:r>
              <a:rPr lang="en-US" dirty="0" smtClean="0">
                <a:latin typeface="Times New Roman" pitchFamily="18" charset="0"/>
                <a:cs typeface="Times New Roman" pitchFamily="18" charset="0"/>
              </a:rPr>
              <a:t>Ask the interview for a business card and promptly send a thank you note.</a:t>
            </a:r>
          </a:p>
          <a:p>
            <a:pPr fontAlgn="base">
              <a:buNone/>
            </a:pPr>
            <a:r>
              <a:rPr lang="en-US" dirty="0" smtClean="0">
                <a:latin typeface="Times New Roman" pitchFamily="18" charset="0"/>
                <a:cs typeface="Times New Roman" pitchFamily="18" charset="0"/>
              </a:rPr>
              <a:t>Keep the thank you note brief, but reiterate your interest in the position</a:t>
            </a:r>
          </a:p>
          <a:p>
            <a:pPr fontAlgn="base">
              <a:buNone/>
            </a:pPr>
            <a:r>
              <a:rPr lang="en-US" dirty="0" smtClean="0">
                <a:latin typeface="Times New Roman" pitchFamily="18" charset="0"/>
                <a:cs typeface="Times New Roman" pitchFamily="18" charset="0"/>
              </a:rPr>
              <a:t>Review the interview process and your performance</a:t>
            </a:r>
          </a:p>
          <a:p>
            <a:pPr fontAlgn="base">
              <a:buNone/>
            </a:pPr>
            <a:r>
              <a:rPr lang="en-US" dirty="0" smtClean="0">
                <a:latin typeface="Times New Roman" pitchFamily="18" charset="0"/>
                <a:cs typeface="Times New Roman" pitchFamily="18" charset="0"/>
              </a:rPr>
              <a:t>Evaluate your interview</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122</a:t>
            </a:fld>
            <a:endParaRPr 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Manners and Etiquettes to be followed in Job Interview</a:t>
            </a:r>
            <a:endParaRPr lang="en-US" b="1" u="sng"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Be friendly to everyone you see. Stand and smile when people come into the room or when they are introduced to you.</a:t>
            </a:r>
          </a:p>
          <a:p>
            <a:r>
              <a:rPr lang="en-US" dirty="0" smtClean="0">
                <a:latin typeface="Times New Roman" pitchFamily="18" charset="0"/>
                <a:cs typeface="Times New Roman" pitchFamily="18" charset="0"/>
              </a:rPr>
              <a:t>Offer a firm handshake: Gender does not change who offers the handshake or how it's done. ...</a:t>
            </a:r>
          </a:p>
          <a:p>
            <a:r>
              <a:rPr lang="en-US" dirty="0" smtClean="0">
                <a:latin typeface="Times New Roman" pitchFamily="18" charset="0"/>
                <a:cs typeface="Times New Roman" pitchFamily="18" charset="0"/>
              </a:rPr>
              <a:t>Sit up straight. ...</a:t>
            </a:r>
          </a:p>
          <a:p>
            <a:r>
              <a:rPr lang="en-US" dirty="0" smtClean="0">
                <a:latin typeface="Times New Roman" pitchFamily="18" charset="0"/>
                <a:cs typeface="Times New Roman" pitchFamily="18" charset="0"/>
              </a:rPr>
              <a:t>Beware of interviews over meals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123</a:t>
            </a:fld>
            <a:endParaRPr lang="en-US"/>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 MODULE-V</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buNone/>
            </a:pPr>
            <a:r>
              <a:rPr lang="en-US" sz="4800" dirty="0" smtClean="0">
                <a:latin typeface="Times New Roman" pitchFamily="18" charset="0"/>
                <a:cs typeface="Times New Roman" pitchFamily="18" charset="0"/>
              </a:rPr>
              <a:t>Prepare your resume and email it to me at </a:t>
            </a:r>
            <a:r>
              <a:rPr lang="en-US" sz="4800" u="sng" dirty="0" smtClean="0">
                <a:latin typeface="Times New Roman" pitchFamily="18" charset="0"/>
                <a:cs typeface="Times New Roman" pitchFamily="18" charset="0"/>
              </a:rPr>
              <a:t>drakshita@matsuniversity.ac.in</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124</a:t>
            </a:fld>
            <a:endParaRPr 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924800" cy="5516563"/>
          </a:xfrm>
        </p:spPr>
        <p:txBody>
          <a:bodyPr>
            <a:normAutofit/>
          </a:bodyPr>
          <a:lstStyle/>
          <a:p>
            <a:pPr algn="ctr">
              <a:buNone/>
            </a:pPr>
            <a:endParaRPr lang="en-US" sz="8000" b="1" u="sng" dirty="0" smtClean="0">
              <a:latin typeface="Times New Roman" pitchFamily="18" charset="0"/>
              <a:cs typeface="Times New Roman" pitchFamily="18" charset="0"/>
            </a:endParaRPr>
          </a:p>
          <a:p>
            <a:pPr algn="ctr">
              <a:buNone/>
            </a:pPr>
            <a:r>
              <a:rPr lang="en-US" sz="8000" b="1" u="sng" dirty="0" smtClean="0">
                <a:latin typeface="Times New Roman" pitchFamily="18" charset="0"/>
                <a:cs typeface="Times New Roman" pitchFamily="18" charset="0"/>
              </a:rPr>
              <a:t>THANK YOU</a:t>
            </a:r>
            <a:endParaRPr lang="en-US" sz="8000" b="1" u="sng"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125</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Formal Communication</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fontAlgn="base">
              <a:buNone/>
            </a:pPr>
            <a:r>
              <a:rPr lang="en-US" dirty="0" smtClean="0">
                <a:latin typeface="Times New Roman" pitchFamily="18" charset="0"/>
                <a:cs typeface="Times New Roman" pitchFamily="18" charset="0"/>
              </a:rPr>
              <a:t>Formal communication is a flow of information through formally established channels in an organization. </a:t>
            </a:r>
          </a:p>
          <a:p>
            <a:pPr fontAlgn="base">
              <a:buNone/>
            </a:pPr>
            <a:r>
              <a:rPr lang="en-US" dirty="0" smtClean="0">
                <a:latin typeface="Times New Roman" pitchFamily="18" charset="0"/>
                <a:cs typeface="Times New Roman" pitchFamily="18" charset="0"/>
              </a:rPr>
              <a:t>These type of communication may be oral or written.</a:t>
            </a:r>
          </a:p>
          <a:p>
            <a:pPr fontAlgn="base">
              <a:buNone/>
            </a:pPr>
            <a:r>
              <a:rPr lang="en-US" dirty="0" smtClean="0">
                <a:latin typeface="Times New Roman" pitchFamily="18" charset="0"/>
                <a:cs typeface="Times New Roman" pitchFamily="18" charset="0"/>
              </a:rPr>
              <a:t>Mostly controlled by managers</a:t>
            </a:r>
          </a:p>
          <a:p>
            <a:pPr fontAlgn="base">
              <a:buNone/>
            </a:pPr>
            <a:r>
              <a:rPr lang="en-US" dirty="0" smtClean="0">
                <a:latin typeface="Times New Roman" pitchFamily="18" charset="0"/>
                <a:cs typeface="Times New Roman" pitchFamily="18" charset="0"/>
              </a:rPr>
              <a:t>1. It is hierarchical in nature and associated with the superior and subordinate relationship</a:t>
            </a:r>
          </a:p>
          <a:p>
            <a:pPr fontAlgn="base">
              <a:buNone/>
            </a:pPr>
            <a:r>
              <a:rPr lang="en-US" dirty="0" smtClean="0">
                <a:latin typeface="Times New Roman" pitchFamily="18" charset="0"/>
                <a:cs typeface="Times New Roman" pitchFamily="18" charset="0"/>
              </a:rPr>
              <a:t>2. Generally linked with formal status and positions of a person</a:t>
            </a:r>
          </a:p>
          <a:p>
            <a:pPr fontAlgn="base">
              <a:buNone/>
            </a:pPr>
            <a:r>
              <a:rPr lang="en-US" dirty="0" smtClean="0">
                <a:latin typeface="Times New Roman" pitchFamily="18" charset="0"/>
                <a:cs typeface="Times New Roman" pitchFamily="18" charset="0"/>
              </a:rPr>
              <a:t>3. It may be upward, downward and horizontal.</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COMMUNICATIVE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13</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Advantages of formal communication</a:t>
            </a:r>
            <a:endParaRPr lang="en-US" dirty="0"/>
          </a:p>
        </p:txBody>
      </p:sp>
      <p:sp>
        <p:nvSpPr>
          <p:cNvPr id="3" name="Content Placeholder 2"/>
          <p:cNvSpPr>
            <a:spLocks noGrp="1"/>
          </p:cNvSpPr>
          <p:nvPr>
            <p:ph idx="1"/>
          </p:nvPr>
        </p:nvSpPr>
        <p:spPr/>
        <p:txBody>
          <a:bodyPr>
            <a:normAutofit fontScale="85000" lnSpcReduction="10000"/>
          </a:bodyPr>
          <a:lstStyle/>
          <a:p>
            <a:pPr fontAlgn="base">
              <a:buNone/>
            </a:pPr>
            <a:r>
              <a:rPr lang="en-US" dirty="0" smtClean="0">
                <a:latin typeface="Times New Roman" pitchFamily="18" charset="0"/>
                <a:cs typeface="Times New Roman" pitchFamily="18" charset="0"/>
              </a:rPr>
              <a:t>Follows the principle of unity of command</a:t>
            </a:r>
          </a:p>
          <a:p>
            <a:pPr fontAlgn="base">
              <a:buNone/>
            </a:pPr>
            <a:r>
              <a:rPr lang="en-US" dirty="0" smtClean="0">
                <a:latin typeface="Times New Roman" pitchFamily="18" charset="0"/>
                <a:cs typeface="Times New Roman" pitchFamily="18" charset="0"/>
              </a:rPr>
              <a:t>1. The orderly flow of information and systematic</a:t>
            </a:r>
          </a:p>
          <a:p>
            <a:pPr fontAlgn="base">
              <a:buNone/>
            </a:pPr>
            <a:r>
              <a:rPr lang="en-US" dirty="0" smtClean="0">
                <a:latin typeface="Times New Roman" pitchFamily="18" charset="0"/>
                <a:cs typeface="Times New Roman" pitchFamily="18" charset="0"/>
              </a:rPr>
              <a:t>2. Helps in fixing responsibilities for better efficiency</a:t>
            </a:r>
          </a:p>
          <a:p>
            <a:pPr fontAlgn="base">
              <a:buNone/>
            </a:pPr>
            <a:r>
              <a:rPr lang="en-US" dirty="0" smtClean="0">
                <a:latin typeface="Times New Roman" pitchFamily="18" charset="0"/>
                <a:cs typeface="Times New Roman" pitchFamily="18" charset="0"/>
              </a:rPr>
              <a:t>3. Managers have full control of nature and direction of communication</a:t>
            </a:r>
          </a:p>
          <a:p>
            <a:pPr fontAlgn="base">
              <a:buNone/>
            </a:pPr>
            <a:r>
              <a:rPr lang="en-US" dirty="0" smtClean="0">
                <a:latin typeface="Times New Roman" pitchFamily="18" charset="0"/>
                <a:cs typeface="Times New Roman" pitchFamily="18" charset="0"/>
              </a:rPr>
              <a:t>4. Helps in maintaining authority relationship</a:t>
            </a:r>
          </a:p>
          <a:p>
            <a:pPr fontAlgn="base">
              <a:buNone/>
            </a:pPr>
            <a:r>
              <a:rPr lang="en-US" dirty="0" smtClean="0">
                <a:latin typeface="Times New Roman" pitchFamily="18" charset="0"/>
                <a:cs typeface="Times New Roman" pitchFamily="18" charset="0"/>
              </a:rPr>
              <a:t>5. The flow of instruction is very specific, clear and definite.</a:t>
            </a:r>
          </a:p>
          <a:p>
            <a:pPr fontAlgn="base">
              <a:buNone/>
            </a:pPr>
            <a:r>
              <a:rPr lang="en-US" dirty="0" smtClean="0">
                <a:latin typeface="Times New Roman" pitchFamily="18" charset="0"/>
                <a:cs typeface="Times New Roman" pitchFamily="18" charset="0"/>
              </a:rPr>
              <a:t>6. Helpful in maintaining direct contact with subordinates.</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Disadvantage of formal communication</a:t>
            </a:r>
            <a:endParaRPr lang="en-US" dirty="0"/>
          </a:p>
        </p:txBody>
      </p:sp>
      <p:sp>
        <p:nvSpPr>
          <p:cNvPr id="3" name="Content Placeholder 2"/>
          <p:cNvSpPr>
            <a:spLocks noGrp="1"/>
          </p:cNvSpPr>
          <p:nvPr>
            <p:ph idx="1"/>
          </p:nvPr>
        </p:nvSpPr>
        <p:spPr/>
        <p:txBody>
          <a:bodyPr/>
          <a:lstStyle/>
          <a:p>
            <a:pPr fontAlgn="base">
              <a:buNone/>
            </a:pPr>
            <a:r>
              <a:rPr lang="en-US" dirty="0" smtClean="0">
                <a:latin typeface="Times New Roman" pitchFamily="18" charset="0"/>
                <a:cs typeface="Times New Roman" pitchFamily="18" charset="0"/>
              </a:rPr>
              <a:t>1. It is a time-consuming process</a:t>
            </a:r>
          </a:p>
          <a:p>
            <a:pPr fontAlgn="base">
              <a:buNone/>
            </a:pPr>
            <a:r>
              <a:rPr lang="en-US" dirty="0" smtClean="0">
                <a:latin typeface="Times New Roman" pitchFamily="18" charset="0"/>
                <a:cs typeface="Times New Roman" pitchFamily="18" charset="0"/>
              </a:rPr>
              <a:t>2. It lacks personal contacts and relationship</a:t>
            </a:r>
          </a:p>
          <a:p>
            <a:pPr fontAlgn="base">
              <a:buNone/>
            </a:pPr>
            <a:r>
              <a:rPr lang="en-US" dirty="0" smtClean="0">
                <a:latin typeface="Times New Roman" pitchFamily="18" charset="0"/>
                <a:cs typeface="Times New Roman" pitchFamily="18" charset="0"/>
              </a:rPr>
              <a:t>3. It may be resisted and distorted</a:t>
            </a:r>
          </a:p>
          <a:p>
            <a:pPr fontAlgn="base">
              <a:buNone/>
            </a:pPr>
            <a:r>
              <a:rPr lang="en-US" dirty="0" smtClean="0">
                <a:latin typeface="Times New Roman" pitchFamily="18" charset="0"/>
                <a:cs typeface="Times New Roman" pitchFamily="18" charset="0"/>
              </a:rPr>
              <a:t>4. It delays the communication message due to the formal procedure</a:t>
            </a:r>
          </a:p>
          <a:p>
            <a:pPr fontAlgn="base">
              <a:buNone/>
            </a:pPr>
            <a:r>
              <a:rPr lang="en-US" dirty="0" smtClean="0">
                <a:latin typeface="Times New Roman" pitchFamily="18" charset="0"/>
                <a:cs typeface="Times New Roman" pitchFamily="18" charset="0"/>
              </a:rPr>
              <a:t>5. It obstructs the free, smooth and accurate circulation of information</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Informal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525963"/>
          </a:xfrm>
        </p:spPr>
        <p:txBody>
          <a:bodyPr>
            <a:noAutofit/>
          </a:bodyPr>
          <a:lstStyle/>
          <a:p>
            <a:pPr fontAlgn="base">
              <a:buNone/>
            </a:pPr>
            <a:r>
              <a:rPr lang="en-US" sz="1800" dirty="0" smtClean="0">
                <a:latin typeface="Times New Roman" pitchFamily="18" charset="0"/>
                <a:cs typeface="Times New Roman" pitchFamily="18" charset="0"/>
              </a:rPr>
              <a:t>Informal Communication refers to communication on the basis of personal relations. It is a type of communication which is unstructured, unofficial and unplanned.</a:t>
            </a:r>
          </a:p>
          <a:p>
            <a:pPr fontAlgn="base"/>
            <a:r>
              <a:rPr lang="en-US" sz="1800" dirty="0" smtClean="0">
                <a:latin typeface="Times New Roman" pitchFamily="18" charset="0"/>
                <a:cs typeface="Times New Roman" pitchFamily="18" charset="0"/>
              </a:rPr>
              <a:t>It does not follow the formal channels established by the management</a:t>
            </a:r>
          </a:p>
          <a:p>
            <a:pPr fontAlgn="base"/>
            <a:r>
              <a:rPr lang="en-US" sz="1800" dirty="0" smtClean="0">
                <a:latin typeface="Times New Roman" pitchFamily="18" charset="0"/>
                <a:cs typeface="Times New Roman" pitchFamily="18" charset="0"/>
              </a:rPr>
              <a:t>It often flows between friends and intimates and related to personal rather than ‘positional’ matters.</a:t>
            </a:r>
          </a:p>
          <a:p>
            <a:pPr fontAlgn="base"/>
            <a:r>
              <a:rPr lang="en-US" sz="1800" dirty="0" smtClean="0">
                <a:latin typeface="Times New Roman" pitchFamily="18" charset="0"/>
                <a:cs typeface="Times New Roman" pitchFamily="18" charset="0"/>
              </a:rPr>
              <a:t>It cannot be demonstrated on the chart and not regulated by formal rules and procedure.</a:t>
            </a:r>
          </a:p>
          <a:p>
            <a:pPr fontAlgn="base">
              <a:buNone/>
            </a:pPr>
            <a:r>
              <a:rPr lang="en-US" sz="1800" i="1" dirty="0" smtClean="0">
                <a:latin typeface="Times New Roman" pitchFamily="18" charset="0"/>
                <a:cs typeface="Times New Roman" pitchFamily="18" charset="0"/>
              </a:rPr>
              <a:t>The informal communication system is built around the social relationship of the members of the organisation- </a:t>
            </a:r>
            <a:r>
              <a:rPr lang="en-US" sz="1800" dirty="0" smtClean="0">
                <a:latin typeface="Times New Roman" pitchFamily="18" charset="0"/>
                <a:cs typeface="Times New Roman" pitchFamily="18" charset="0"/>
              </a:rPr>
              <a:t>Herbert Simon.</a:t>
            </a:r>
            <a:endParaRPr lang="en-US" sz="1800" i="1" dirty="0" smtClean="0">
              <a:latin typeface="Times New Roman" pitchFamily="18" charset="0"/>
              <a:cs typeface="Times New Roman" pitchFamily="18" charset="0"/>
            </a:endParaRPr>
          </a:p>
          <a:p>
            <a:pPr fontAlgn="base">
              <a:buNone/>
            </a:pPr>
            <a:r>
              <a:rPr lang="en-US" sz="1800" dirty="0" smtClean="0">
                <a:latin typeface="Times New Roman" pitchFamily="18" charset="0"/>
                <a:cs typeface="Times New Roman" pitchFamily="18" charset="0"/>
              </a:rPr>
              <a:t>Informal communication is a result of social interaction and satisfies the natural desire of people to communicate with each other. Informal communication is helpful in countering the effects of work fatigue and monotony and serving as a source of job-related information.</a:t>
            </a:r>
          </a:p>
          <a:p>
            <a:pPr fontAlgn="base">
              <a:buNone/>
            </a:pPr>
            <a:r>
              <a:rPr lang="en-US" sz="1800" dirty="0" smtClean="0">
                <a:latin typeface="Times New Roman" pitchFamily="18" charset="0"/>
                <a:cs typeface="Times New Roman" pitchFamily="18" charset="0"/>
              </a:rPr>
              <a:t>It is also referred to as </a:t>
            </a:r>
            <a:r>
              <a:rPr lang="en-US" sz="1800" b="1" dirty="0" smtClean="0">
                <a:latin typeface="Times New Roman" pitchFamily="18" charset="0"/>
                <a:cs typeface="Times New Roman" pitchFamily="18" charset="0"/>
              </a:rPr>
              <a:t>grapevine communication</a:t>
            </a:r>
            <a:r>
              <a:rPr lang="en-US" sz="1800" dirty="0" smtClean="0">
                <a:latin typeface="Times New Roman" pitchFamily="18" charset="0"/>
                <a:cs typeface="Times New Roman" pitchFamily="18" charset="0"/>
              </a:rPr>
              <a:t>. Grape wine communication carries unofficial information. It is not a reliable source of communication. Managers should be very careful about such communication.</a:t>
            </a:r>
          </a:p>
          <a:p>
            <a:pPr>
              <a:buNone/>
            </a:pPr>
            <a:endParaRPr lang="en-US" sz="18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16</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Advantages of informal communication</a:t>
            </a:r>
            <a:endParaRPr lang="en-US" b="1" u="sng" dirty="0"/>
          </a:p>
        </p:txBody>
      </p:sp>
      <p:sp>
        <p:nvSpPr>
          <p:cNvPr id="3" name="Content Placeholder 2"/>
          <p:cNvSpPr>
            <a:spLocks noGrp="1"/>
          </p:cNvSpPr>
          <p:nvPr>
            <p:ph idx="1"/>
          </p:nvPr>
        </p:nvSpPr>
        <p:spPr/>
        <p:txBody>
          <a:bodyPr>
            <a:normAutofit fontScale="85000" lnSpcReduction="10000"/>
          </a:bodyPr>
          <a:lstStyle/>
          <a:p>
            <a:pPr fontAlgn="base"/>
            <a:r>
              <a:rPr lang="en-US" dirty="0" smtClean="0">
                <a:latin typeface="Times New Roman" pitchFamily="18" charset="0"/>
                <a:cs typeface="Times New Roman" pitchFamily="18" charset="0"/>
              </a:rPr>
              <a:t>It is a flexible and reliable channel of communication</a:t>
            </a:r>
          </a:p>
          <a:p>
            <a:pPr fontAlgn="base"/>
            <a:r>
              <a:rPr lang="en-US" dirty="0" smtClean="0">
                <a:latin typeface="Times New Roman" pitchFamily="18" charset="0"/>
                <a:cs typeface="Times New Roman" pitchFamily="18" charset="0"/>
              </a:rPr>
              <a:t>It creates mutual co-operation</a:t>
            </a:r>
          </a:p>
          <a:p>
            <a:pPr fontAlgn="base"/>
            <a:r>
              <a:rPr lang="en-US" dirty="0" smtClean="0">
                <a:latin typeface="Times New Roman" pitchFamily="18" charset="0"/>
                <a:cs typeface="Times New Roman" pitchFamily="18" charset="0"/>
              </a:rPr>
              <a:t>It may work as a valuable aid in communicating organizational rules, values and morale</a:t>
            </a:r>
          </a:p>
          <a:p>
            <a:pPr fontAlgn="base"/>
            <a:r>
              <a:rPr lang="en-US" dirty="0" smtClean="0">
                <a:latin typeface="Times New Roman" pitchFamily="18" charset="0"/>
                <a:cs typeface="Times New Roman" pitchFamily="18" charset="0"/>
              </a:rPr>
              <a:t>It is helpful in building teamwork in the organisation</a:t>
            </a:r>
          </a:p>
          <a:p>
            <a:pPr fontAlgn="base"/>
            <a:r>
              <a:rPr lang="en-US" dirty="0" smtClean="0">
                <a:latin typeface="Times New Roman" pitchFamily="18" charset="0"/>
                <a:cs typeface="Times New Roman" pitchFamily="18" charset="0"/>
              </a:rPr>
              <a:t>It provides effective feedback to the manager</a:t>
            </a:r>
          </a:p>
          <a:p>
            <a:pPr fontAlgn="base"/>
            <a:r>
              <a:rPr lang="en-US" dirty="0" smtClean="0">
                <a:latin typeface="Times New Roman" pitchFamily="18" charset="0"/>
                <a:cs typeface="Times New Roman" pitchFamily="18" charset="0"/>
              </a:rPr>
              <a:t>It supplements formal communication</a:t>
            </a:r>
          </a:p>
          <a:p>
            <a:pPr fontAlgn="base"/>
            <a:r>
              <a:rPr lang="en-US" dirty="0" smtClean="0">
                <a:latin typeface="Times New Roman" pitchFamily="18" charset="0"/>
                <a:cs typeface="Times New Roman" pitchFamily="18" charset="0"/>
              </a:rPr>
              <a:t>It creates successful public relations in the organisation</a:t>
            </a:r>
          </a:p>
          <a:p>
            <a:pPr fontAlgn="base"/>
            <a:r>
              <a:rPr lang="en-US" dirty="0" smtClean="0">
                <a:latin typeface="Times New Roman" pitchFamily="18" charset="0"/>
                <a:cs typeface="Times New Roman" pitchFamily="18" charset="0"/>
              </a:rPr>
              <a:t>If implemented efficiently, it will leads to the success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Disadvantages of informal communication</a:t>
            </a:r>
            <a:endParaRPr lang="en-US" b="1" u="sng" dirty="0"/>
          </a:p>
        </p:txBody>
      </p:sp>
      <p:sp>
        <p:nvSpPr>
          <p:cNvPr id="3" name="Content Placeholder 2"/>
          <p:cNvSpPr>
            <a:spLocks noGrp="1"/>
          </p:cNvSpPr>
          <p:nvPr>
            <p:ph idx="1"/>
          </p:nvPr>
        </p:nvSpPr>
        <p:spPr/>
        <p:txBody>
          <a:bodyPr>
            <a:normAutofit fontScale="85000" lnSpcReduction="20000"/>
          </a:bodyPr>
          <a:lstStyle/>
          <a:p>
            <a:pPr fontAlgn="base"/>
            <a:r>
              <a:rPr lang="en-US" dirty="0" smtClean="0">
                <a:latin typeface="Times New Roman" pitchFamily="18" charset="0"/>
                <a:cs typeface="Times New Roman" pitchFamily="18" charset="0"/>
              </a:rPr>
              <a:t>It creates misunderstanding and uncertainty</a:t>
            </a:r>
          </a:p>
          <a:p>
            <a:pPr fontAlgn="base"/>
            <a:r>
              <a:rPr lang="en-US" dirty="0" smtClean="0">
                <a:latin typeface="Times New Roman" pitchFamily="18" charset="0"/>
                <a:cs typeface="Times New Roman" pitchFamily="18" charset="0"/>
              </a:rPr>
              <a:t>Due to different perceptions of the persons involved in whispering, chain interpretations of information may change</a:t>
            </a:r>
          </a:p>
          <a:p>
            <a:pPr fontAlgn="base"/>
            <a:r>
              <a:rPr lang="en-US" dirty="0" smtClean="0">
                <a:latin typeface="Times New Roman" pitchFamily="18" charset="0"/>
                <a:cs typeface="Times New Roman" pitchFamily="18" charset="0"/>
              </a:rPr>
              <a:t>It is difficult to believe in information as its source cannot be identified</a:t>
            </a:r>
          </a:p>
          <a:p>
            <a:pPr fontAlgn="base"/>
            <a:r>
              <a:rPr lang="en-US" dirty="0" smtClean="0">
                <a:latin typeface="Times New Roman" pitchFamily="18" charset="0"/>
                <a:cs typeface="Times New Roman" pitchFamily="18" charset="0"/>
              </a:rPr>
              <a:t>It sometimes leads to leak secret information</a:t>
            </a:r>
          </a:p>
          <a:p>
            <a:pPr fontAlgn="base"/>
            <a:r>
              <a:rPr lang="en-US" dirty="0" smtClean="0">
                <a:latin typeface="Times New Roman" pitchFamily="18" charset="0"/>
                <a:cs typeface="Times New Roman" pitchFamily="18" charset="0"/>
              </a:rPr>
              <a:t>The information passes through it is inaccurate </a:t>
            </a:r>
            <a:r>
              <a:rPr lang="en-US" smtClean="0">
                <a:latin typeface="Times New Roman" pitchFamily="18" charset="0"/>
                <a:cs typeface="Times New Roman" pitchFamily="18" charset="0"/>
              </a:rPr>
              <a:t>and distorted source</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It is difficult to control it as its flow and direction cannot be checked</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Downward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fontAlgn="base">
              <a:buNone/>
            </a:pPr>
            <a:r>
              <a:rPr lang="en-US" dirty="0" smtClean="0">
                <a:latin typeface="Times New Roman" pitchFamily="18" charset="0"/>
                <a:cs typeface="Times New Roman" pitchFamily="18" charset="0"/>
              </a:rPr>
              <a:t>Communication that takes place from superiors to subordinates in a chain of command is known as downward communication.</a:t>
            </a:r>
          </a:p>
          <a:p>
            <a:pPr fontAlgn="base">
              <a:buNone/>
            </a:pPr>
            <a:r>
              <a:rPr lang="en-US" dirty="0" smtClean="0">
                <a:latin typeface="Times New Roman" pitchFamily="18" charset="0"/>
                <a:cs typeface="Times New Roman" pitchFamily="18" charset="0"/>
              </a:rPr>
              <a:t>Such type of communication may be in the form of orders, instructions, policies, programmes etc. It may be written or verbal.</a:t>
            </a:r>
          </a:p>
          <a:p>
            <a:pPr fontAlgn="base">
              <a:buNone/>
            </a:pPr>
            <a:endParaRPr lang="en-US" b="1" dirty="0" smtClean="0">
              <a:latin typeface="Times New Roman" pitchFamily="18" charset="0"/>
              <a:cs typeface="Times New Roman" pitchFamily="18" charset="0"/>
            </a:endParaRPr>
          </a:p>
          <a:p>
            <a:pPr fontAlgn="base">
              <a:buNone/>
            </a:pPr>
            <a:r>
              <a:rPr lang="en-US" b="1" dirty="0" smtClean="0">
                <a:latin typeface="Times New Roman" pitchFamily="18" charset="0"/>
                <a:cs typeface="Times New Roman" pitchFamily="18" charset="0"/>
              </a:rPr>
              <a:t>The following messages are induced in this type of communication:</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Confirmation regarding performance</a:t>
            </a:r>
          </a:p>
          <a:p>
            <a:pPr fontAlgn="base"/>
            <a:r>
              <a:rPr lang="en-US" dirty="0" smtClean="0">
                <a:latin typeface="Times New Roman" pitchFamily="18" charset="0"/>
                <a:cs typeface="Times New Roman" pitchFamily="18" charset="0"/>
              </a:rPr>
              <a:t>Work assignment and directions</a:t>
            </a:r>
          </a:p>
          <a:p>
            <a:pPr fontAlgn="base"/>
            <a:r>
              <a:rPr lang="en-US" dirty="0" smtClean="0">
                <a:latin typeface="Times New Roman" pitchFamily="18" charset="0"/>
                <a:cs typeface="Times New Roman" pitchFamily="18" charset="0"/>
              </a:rPr>
              <a:t>Orders, guidance and responsibilities</a:t>
            </a:r>
          </a:p>
          <a:p>
            <a:pPr fontAlgn="base"/>
            <a:r>
              <a:rPr lang="en-US" dirty="0" smtClean="0">
                <a:latin typeface="Times New Roman" pitchFamily="18" charset="0"/>
                <a:cs typeface="Times New Roman" pitchFamily="18" charset="0"/>
              </a:rPr>
              <a:t>Ideological type of information</a:t>
            </a:r>
          </a:p>
          <a:p>
            <a:pPr fontAlgn="base"/>
            <a:r>
              <a:rPr lang="en-US" dirty="0" smtClean="0">
                <a:latin typeface="Times New Roman" pitchFamily="18" charset="0"/>
                <a:cs typeface="Times New Roman" pitchFamily="18" charset="0"/>
              </a:rPr>
              <a:t>Organisation Procedure and practices.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19</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TEXT/REFERENCE BOOKS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1. Professional Communication: Dr. T.N. Chhabra (Sun </a:t>
            </a:r>
            <a:r>
              <a:rPr lang="en-US" dirty="0" err="1" smtClean="0">
                <a:latin typeface="Times New Roman" pitchFamily="18" charset="0"/>
                <a:cs typeface="Times New Roman" pitchFamily="18" charset="0"/>
              </a:rPr>
              <a:t>Indira</a:t>
            </a:r>
            <a:r>
              <a:rPr lang="en-US" dirty="0" smtClean="0">
                <a:latin typeface="Times New Roman" pitchFamily="18" charset="0"/>
                <a:cs typeface="Times New Roman" pitchFamily="18" charset="0"/>
              </a:rPr>
              <a:t> Publication)</a:t>
            </a:r>
          </a:p>
          <a:p>
            <a:pPr>
              <a:buNone/>
            </a:pPr>
            <a:r>
              <a:rPr lang="en-US" dirty="0" smtClean="0">
                <a:latin typeface="Times New Roman" pitchFamily="18" charset="0"/>
                <a:cs typeface="Times New Roman" pitchFamily="18" charset="0"/>
              </a:rPr>
              <a:t>2. Essentials of Business Communication, </a:t>
            </a:r>
            <a:r>
              <a:rPr lang="en-US" dirty="0" err="1" smtClean="0">
                <a:latin typeface="Times New Roman" pitchFamily="18" charset="0"/>
                <a:cs typeface="Times New Roman" pitchFamily="18" charset="0"/>
              </a:rPr>
              <a:t>Rajendra</a:t>
            </a:r>
            <a:r>
              <a:rPr lang="en-US" dirty="0" smtClean="0">
                <a:latin typeface="Times New Roman" pitchFamily="18" charset="0"/>
                <a:cs typeface="Times New Roman" pitchFamily="18" charset="0"/>
              </a:rPr>
              <a:t> Pal and J.S. </a:t>
            </a:r>
            <a:r>
              <a:rPr lang="en-US" dirty="0" err="1" smtClean="0">
                <a:latin typeface="Times New Roman" pitchFamily="18" charset="0"/>
                <a:cs typeface="Times New Roman" pitchFamily="18" charset="0"/>
              </a:rPr>
              <a:t>Korlhalli</a:t>
            </a:r>
            <a:r>
              <a:rPr lang="en-US" dirty="0" smtClean="0">
                <a:latin typeface="Times New Roman" pitchFamily="18" charset="0"/>
                <a:cs typeface="Times New Roman" pitchFamily="18" charset="0"/>
              </a:rPr>
              <a:t> (Sultan </a:t>
            </a:r>
            <a:r>
              <a:rPr lang="en-US" dirty="0" err="1" smtClean="0">
                <a:latin typeface="Times New Roman" pitchFamily="18" charset="0"/>
                <a:cs typeface="Times New Roman" pitchFamily="18" charset="0"/>
              </a:rPr>
              <a:t>Chand</a:t>
            </a:r>
            <a:r>
              <a:rPr lang="en-US" dirty="0" smtClean="0">
                <a:latin typeface="Times New Roman" pitchFamily="18" charset="0"/>
                <a:cs typeface="Times New Roman" pitchFamily="18" charset="0"/>
              </a:rPr>
              <a:t> &amp; Son’s)</a:t>
            </a:r>
          </a:p>
          <a:p>
            <a:pPr>
              <a:buNone/>
            </a:pPr>
            <a:r>
              <a:rPr lang="en-US" dirty="0" smtClean="0">
                <a:latin typeface="Times New Roman" pitchFamily="18" charset="0"/>
                <a:cs typeface="Times New Roman" pitchFamily="18" charset="0"/>
              </a:rPr>
              <a:t>3. Business Communication, K.K. </a:t>
            </a:r>
            <a:r>
              <a:rPr lang="en-US" dirty="0" err="1" smtClean="0">
                <a:latin typeface="Times New Roman" pitchFamily="18" charset="0"/>
                <a:cs typeface="Times New Roman" pitchFamily="18" charset="0"/>
              </a:rPr>
              <a:t>Sinha</a:t>
            </a:r>
            <a:r>
              <a:rPr lang="en-US" dirty="0" smtClean="0">
                <a:latin typeface="Times New Roman" pitchFamily="18" charset="0"/>
                <a:cs typeface="Times New Roman" pitchFamily="18" charset="0"/>
              </a:rPr>
              <a:t> (Galgotia Publishing Company)</a:t>
            </a:r>
          </a:p>
          <a:p>
            <a:pPr>
              <a:buNone/>
            </a:pPr>
            <a:r>
              <a:rPr lang="en-US" dirty="0" smtClean="0">
                <a:latin typeface="Times New Roman" pitchFamily="18" charset="0"/>
                <a:cs typeface="Times New Roman" pitchFamily="18" charset="0"/>
              </a:rPr>
              <a:t>4. Business Correspondence and Report Writing R.C. Sharma &amp; Krishna Mohan (Tata </a:t>
            </a:r>
            <a:r>
              <a:rPr lang="en-US" dirty="0" err="1" smtClean="0">
                <a:latin typeface="Times New Roman" pitchFamily="18" charset="0"/>
                <a:cs typeface="Times New Roman" pitchFamily="18" charset="0"/>
              </a:rPr>
              <a:t>Megrow</a:t>
            </a:r>
            <a:r>
              <a:rPr lang="en-US" dirty="0" smtClean="0">
                <a:latin typeface="Times New Roman" pitchFamily="18" charset="0"/>
                <a:cs typeface="Times New Roman" pitchFamily="18" charset="0"/>
              </a:rPr>
              <a:t> Hill </a:t>
            </a:r>
            <a:r>
              <a:rPr lang="en-US" dirty="0" err="1" smtClean="0">
                <a:latin typeface="Times New Roman" pitchFamily="18" charset="0"/>
                <a:cs typeface="Times New Roman" pitchFamily="18" charset="0"/>
              </a:rPr>
              <a:t>PublishingCompany</a:t>
            </a:r>
            <a:r>
              <a:rPr lang="en-US" dirty="0" smtClean="0">
                <a:latin typeface="Times New Roman" pitchFamily="18" charset="0"/>
                <a:cs typeface="Times New Roman" pitchFamily="18" charset="0"/>
              </a:rPr>
              <a:t> Limited)</a:t>
            </a:r>
          </a:p>
          <a:p>
            <a:pPr>
              <a:buNone/>
            </a:pPr>
            <a:r>
              <a:rPr lang="en-US" dirty="0" smtClean="0">
                <a:latin typeface="Times New Roman" pitchFamily="18" charset="0"/>
                <a:cs typeface="Times New Roman" pitchFamily="18" charset="0"/>
              </a:rPr>
              <a:t>5. Communicate to </a:t>
            </a:r>
            <a:r>
              <a:rPr lang="en-US" dirty="0" err="1" smtClean="0">
                <a:latin typeface="Times New Roman" pitchFamily="18" charset="0"/>
                <a:cs typeface="Times New Roman" pitchFamily="18" charset="0"/>
              </a:rPr>
              <a:t>Winruchard</a:t>
            </a:r>
            <a:r>
              <a:rPr lang="en-US" dirty="0" smtClean="0">
                <a:latin typeface="Times New Roman" pitchFamily="18" charset="0"/>
                <a:cs typeface="Times New Roman" pitchFamily="18" charset="0"/>
              </a:rPr>
              <a:t> Denny (</a:t>
            </a:r>
            <a:r>
              <a:rPr lang="en-US" dirty="0" err="1" smtClean="0">
                <a:latin typeface="Times New Roman" pitchFamily="18" charset="0"/>
                <a:cs typeface="Times New Roman" pitchFamily="18" charset="0"/>
              </a:rPr>
              <a:t>Kogan</a:t>
            </a:r>
            <a:r>
              <a:rPr lang="en-US" dirty="0" smtClean="0">
                <a:latin typeface="Times New Roman" pitchFamily="18" charset="0"/>
                <a:cs typeface="Times New Roman" pitchFamily="18" charset="0"/>
              </a:rPr>
              <a:t> Page </a:t>
            </a:r>
            <a:r>
              <a:rPr lang="en-US" dirty="0" err="1" smtClean="0">
                <a:latin typeface="Times New Roman" pitchFamily="18" charset="0"/>
                <a:cs typeface="Times New Roman" pitchFamily="18" charset="0"/>
              </a:rPr>
              <a:t>Indira</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6. English Essential English: E. Suresh Kumar, </a:t>
            </a:r>
            <a:r>
              <a:rPr lang="en-US" dirty="0" err="1" smtClean="0">
                <a:latin typeface="Times New Roman" pitchFamily="18" charset="0"/>
                <a:cs typeface="Times New Roman" pitchFamily="18" charset="0"/>
              </a:rPr>
              <a:t>P.Srihari</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7. </a:t>
            </a:r>
            <a:r>
              <a:rPr lang="en-US" dirty="0" err="1" smtClean="0">
                <a:latin typeface="Times New Roman" pitchFamily="18" charset="0"/>
                <a:cs typeface="Times New Roman" pitchFamily="18" charset="0"/>
              </a:rPr>
              <a:t>Busniss</a:t>
            </a:r>
            <a:r>
              <a:rPr lang="en-US" dirty="0" smtClean="0">
                <a:latin typeface="Times New Roman" pitchFamily="18" charset="0"/>
                <a:cs typeface="Times New Roman" pitchFamily="18" charset="0"/>
              </a:rPr>
              <a:t> Communication for Success: By Scott </a:t>
            </a:r>
            <a:r>
              <a:rPr lang="en-US" dirty="0" err="1" smtClean="0">
                <a:latin typeface="Times New Roman" pitchFamily="18" charset="0"/>
                <a:cs typeface="Times New Roman" pitchFamily="18" charset="0"/>
              </a:rPr>
              <a:t>Meear</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Advantages of downward communication</a:t>
            </a:r>
            <a:endParaRPr lang="en-US" b="1" u="sng" dirty="0"/>
          </a:p>
        </p:txBody>
      </p:sp>
      <p:sp>
        <p:nvSpPr>
          <p:cNvPr id="3" name="Content Placeholder 2"/>
          <p:cNvSpPr>
            <a:spLocks noGrp="1"/>
          </p:cNvSpPr>
          <p:nvPr>
            <p:ph idx="1"/>
          </p:nvPr>
        </p:nvSpPr>
        <p:spPr/>
        <p:txBody>
          <a:bodyPr>
            <a:normAutofit fontScale="92500" lnSpcReduction="20000"/>
          </a:bodyPr>
          <a:lstStyle/>
          <a:p>
            <a:pPr fontAlgn="base"/>
            <a:r>
              <a:rPr lang="en-US" dirty="0" smtClean="0">
                <a:latin typeface="Times New Roman" pitchFamily="18" charset="0"/>
                <a:cs typeface="Times New Roman" pitchFamily="18" charset="0"/>
              </a:rPr>
              <a:t>It is helpful in controlling the subordinate</a:t>
            </a:r>
          </a:p>
          <a:p>
            <a:pPr fontAlgn="base"/>
            <a:r>
              <a:rPr lang="en-US" dirty="0" smtClean="0">
                <a:latin typeface="Times New Roman" pitchFamily="18" charset="0"/>
                <a:cs typeface="Times New Roman" pitchFamily="18" charset="0"/>
              </a:rPr>
              <a:t>It explains the plans and policies of the organisation to employees.</a:t>
            </a:r>
          </a:p>
          <a:p>
            <a:pPr fontAlgn="base"/>
            <a:r>
              <a:rPr lang="en-US" dirty="0" smtClean="0">
                <a:latin typeface="Times New Roman" pitchFamily="18" charset="0"/>
                <a:cs typeface="Times New Roman" pitchFamily="18" charset="0"/>
              </a:rPr>
              <a:t>It is a tool to delegate authority</a:t>
            </a:r>
          </a:p>
          <a:p>
            <a:pPr fontAlgn="base"/>
            <a:r>
              <a:rPr lang="en-US" dirty="0" smtClean="0">
                <a:latin typeface="Times New Roman" pitchFamily="18" charset="0"/>
                <a:cs typeface="Times New Roman" pitchFamily="18" charset="0"/>
              </a:rPr>
              <a:t>It is helpful to tie among employees at a different level</a:t>
            </a:r>
          </a:p>
          <a:p>
            <a:pPr fontAlgn="base"/>
            <a:r>
              <a:rPr lang="en-US" dirty="0" smtClean="0">
                <a:latin typeface="Times New Roman" pitchFamily="18" charset="0"/>
                <a:cs typeface="Times New Roman" pitchFamily="18" charset="0"/>
              </a:rPr>
              <a:t>It encourages the effectiveness of upward communication through feedback</a:t>
            </a:r>
          </a:p>
          <a:p>
            <a:pPr fontAlgn="base"/>
            <a:r>
              <a:rPr lang="en-US" dirty="0" smtClean="0">
                <a:latin typeface="Times New Roman" pitchFamily="18" charset="0"/>
                <a:cs typeface="Times New Roman" pitchFamily="18" charset="0"/>
              </a:rPr>
              <a:t>It helps in preparing the people to introduce change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Disadvantages of downward communication</a:t>
            </a:r>
            <a:endParaRPr lang="en-US" b="1" u="sng" dirty="0"/>
          </a:p>
        </p:txBody>
      </p:sp>
      <p:sp>
        <p:nvSpPr>
          <p:cNvPr id="3" name="Content Placeholder 2"/>
          <p:cNvSpPr>
            <a:spLocks noGrp="1"/>
          </p:cNvSpPr>
          <p:nvPr>
            <p:ph idx="1"/>
          </p:nvPr>
        </p:nvSpPr>
        <p:spPr/>
        <p:txBody>
          <a:bodyPr>
            <a:normAutofit fontScale="92500"/>
          </a:bodyPr>
          <a:lstStyle/>
          <a:p>
            <a:pPr fontAlgn="base"/>
            <a:r>
              <a:rPr lang="en-US" dirty="0" smtClean="0">
                <a:latin typeface="Times New Roman" pitchFamily="18" charset="0"/>
                <a:cs typeface="Times New Roman" pitchFamily="18" charset="0"/>
              </a:rPr>
              <a:t>It tends to promote one-way communication</a:t>
            </a:r>
          </a:p>
          <a:p>
            <a:pPr fontAlgn="base"/>
            <a:r>
              <a:rPr lang="en-US" dirty="0" smtClean="0">
                <a:latin typeface="Times New Roman" pitchFamily="18" charset="0"/>
                <a:cs typeface="Times New Roman" pitchFamily="18" charset="0"/>
              </a:rPr>
              <a:t>It is time-consuming because information passes through various levels</a:t>
            </a:r>
          </a:p>
          <a:p>
            <a:pPr fontAlgn="base"/>
            <a:r>
              <a:rPr lang="en-US" dirty="0" smtClean="0">
                <a:latin typeface="Times New Roman" pitchFamily="18" charset="0"/>
                <a:cs typeface="Times New Roman" pitchFamily="18" charset="0"/>
              </a:rPr>
              <a:t>Sometimes a manager may filter the information or hold back some of the information due to fear that it might be unpalatable</a:t>
            </a:r>
          </a:p>
          <a:p>
            <a:pPr fontAlgn="base"/>
            <a:r>
              <a:rPr lang="en-US" dirty="0" smtClean="0">
                <a:latin typeface="Times New Roman" pitchFamily="18" charset="0"/>
                <a:cs typeface="Times New Roman" pitchFamily="18" charset="0"/>
              </a:rPr>
              <a:t>As communication takes time, sometimes message become ineffective and can lose significance</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Upward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fontAlgn="base">
              <a:buNone/>
            </a:pPr>
            <a:r>
              <a:rPr lang="en-US" dirty="0" smtClean="0">
                <a:latin typeface="Times New Roman" pitchFamily="18" charset="0"/>
                <a:cs typeface="Times New Roman" pitchFamily="18" charset="0"/>
              </a:rPr>
              <a:t>When message are transmitted from bottom to top of the organizational hierarchy, it is known as upward communication.</a:t>
            </a:r>
          </a:p>
          <a:p>
            <a:pPr fontAlgn="base">
              <a:buNone/>
            </a:pPr>
            <a:r>
              <a:rPr lang="en-US" dirty="0" smtClean="0">
                <a:latin typeface="Times New Roman" pitchFamily="18" charset="0"/>
                <a:cs typeface="Times New Roman" pitchFamily="18" charset="0"/>
              </a:rPr>
              <a:t>The main function of upward communication is to supply information to top management. It is essentially participative in nature and can flourish only in a democratic organizational environment. It may be in the form of progress report, suggestions, grievances, complaints etc.</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22</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Advantages of upward communication</a:t>
            </a:r>
            <a:br>
              <a:rPr lang="en-US" b="1" u="sng" dirty="0" smtClean="0">
                <a:latin typeface="Times New Roman" pitchFamily="18" charset="0"/>
                <a:cs typeface="Times New Roman" pitchFamily="18" charset="0"/>
              </a:rPr>
            </a:br>
            <a:endParaRPr lang="en-US" b="1" u="sng" dirty="0"/>
          </a:p>
        </p:txBody>
      </p:sp>
      <p:sp>
        <p:nvSpPr>
          <p:cNvPr id="3" name="Content Placeholder 2"/>
          <p:cNvSpPr>
            <a:spLocks noGrp="1"/>
          </p:cNvSpPr>
          <p:nvPr>
            <p:ph idx="1"/>
          </p:nvPr>
        </p:nvSpPr>
        <p:spPr/>
        <p:txBody>
          <a:bodyPr>
            <a:normAutofit fontScale="92500" lnSpcReduction="10000"/>
          </a:bodyPr>
          <a:lstStyle/>
          <a:p>
            <a:pPr fontAlgn="base"/>
            <a:r>
              <a:rPr lang="en-US" dirty="0" smtClean="0">
                <a:latin typeface="Times New Roman" pitchFamily="18" charset="0"/>
                <a:cs typeface="Times New Roman" pitchFamily="18" charset="0"/>
              </a:rPr>
              <a:t>Management can use feedback effectively in their plan and procedures</a:t>
            </a:r>
          </a:p>
          <a:p>
            <a:pPr fontAlgn="base"/>
            <a:r>
              <a:rPr lang="en-US" dirty="0" smtClean="0">
                <a:latin typeface="Times New Roman" pitchFamily="18" charset="0"/>
                <a:cs typeface="Times New Roman" pitchFamily="18" charset="0"/>
              </a:rPr>
              <a:t>Help subordinate to communicate their views to top management</a:t>
            </a:r>
          </a:p>
          <a:p>
            <a:pPr fontAlgn="base"/>
            <a:r>
              <a:rPr lang="en-US" dirty="0" smtClean="0">
                <a:latin typeface="Times New Roman" pitchFamily="18" charset="0"/>
                <a:cs typeface="Times New Roman" pitchFamily="18" charset="0"/>
              </a:rPr>
              <a:t>It supports innovative ideas and suggestion</a:t>
            </a:r>
          </a:p>
          <a:p>
            <a:pPr fontAlgn="base"/>
            <a:r>
              <a:rPr lang="en-US" dirty="0" smtClean="0">
                <a:latin typeface="Times New Roman" pitchFamily="18" charset="0"/>
                <a:cs typeface="Times New Roman" pitchFamily="18" charset="0"/>
              </a:rPr>
              <a:t>Support in harmony and mutual co-operation among management and subordinate</a:t>
            </a:r>
          </a:p>
          <a:p>
            <a:pPr fontAlgn="base"/>
            <a:r>
              <a:rPr lang="en-US" dirty="0" smtClean="0">
                <a:latin typeface="Times New Roman" pitchFamily="18" charset="0"/>
                <a:cs typeface="Times New Roman" pitchFamily="18" charset="0"/>
              </a:rPr>
              <a:t>The managers are able to evaluate the impact of communication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Disadvantages of upward communication</a:t>
            </a:r>
            <a:endParaRPr lang="en-US" b="1" u="sng" dirty="0"/>
          </a:p>
        </p:txBody>
      </p:sp>
      <p:sp>
        <p:nvSpPr>
          <p:cNvPr id="3" name="Content Placeholder 2"/>
          <p:cNvSpPr>
            <a:spLocks noGrp="1"/>
          </p:cNvSpPr>
          <p:nvPr>
            <p:ph idx="1"/>
          </p:nvPr>
        </p:nvSpPr>
        <p:spPr/>
        <p:txBody>
          <a:bodyPr>
            <a:normAutofit fontScale="92500" lnSpcReduction="20000"/>
          </a:bodyPr>
          <a:lstStyle/>
          <a:p>
            <a:pPr fontAlgn="base"/>
            <a:r>
              <a:rPr lang="en-US" dirty="0" smtClean="0">
                <a:latin typeface="Times New Roman" pitchFamily="18" charset="0"/>
                <a:cs typeface="Times New Roman" pitchFamily="18" charset="0"/>
              </a:rPr>
              <a:t>Subordinate provides only favorable information to upper management</a:t>
            </a:r>
          </a:p>
          <a:p>
            <a:pPr fontAlgn="base"/>
            <a:r>
              <a:rPr lang="en-US" dirty="0" smtClean="0">
                <a:latin typeface="Times New Roman" pitchFamily="18" charset="0"/>
                <a:cs typeface="Times New Roman" pitchFamily="18" charset="0"/>
              </a:rPr>
              <a:t>It may be discouraged due to lack of proper response of top management</a:t>
            </a:r>
          </a:p>
          <a:p>
            <a:pPr fontAlgn="base"/>
            <a:r>
              <a:rPr lang="en-US" dirty="0" smtClean="0">
                <a:latin typeface="Times New Roman" pitchFamily="18" charset="0"/>
                <a:cs typeface="Times New Roman" pitchFamily="18" charset="0"/>
              </a:rPr>
              <a:t>It takes a lot of time to pass the message to higher level</a:t>
            </a:r>
          </a:p>
          <a:p>
            <a:pPr fontAlgn="base"/>
            <a:r>
              <a:rPr lang="en-US" dirty="0" smtClean="0">
                <a:latin typeface="Times New Roman" pitchFamily="18" charset="0"/>
                <a:cs typeface="Times New Roman" pitchFamily="18" charset="0"/>
              </a:rPr>
              <a:t>Possibility of willful manipulation of information to attain personal goals.</a:t>
            </a:r>
          </a:p>
          <a:p>
            <a:pPr fontAlgn="base"/>
            <a:r>
              <a:rPr lang="en-US" dirty="0" smtClean="0">
                <a:latin typeface="Times New Roman" pitchFamily="18" charset="0"/>
                <a:cs typeface="Times New Roman" pitchFamily="18" charset="0"/>
              </a:rPr>
              <a:t>There arise a threat that superior may react negatively</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Horizontal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fontAlgn="base"/>
            <a:r>
              <a:rPr lang="en-US" dirty="0" smtClean="0">
                <a:latin typeface="Times New Roman" pitchFamily="18" charset="0"/>
                <a:cs typeface="Times New Roman" pitchFamily="18" charset="0"/>
              </a:rPr>
              <a:t>When communication takes place between two or more persons who are working at same levels it is known as horizontal communication.</a:t>
            </a:r>
          </a:p>
          <a:p>
            <a:pPr fontAlgn="base"/>
            <a:r>
              <a:rPr lang="en-US" dirty="0" smtClean="0">
                <a:latin typeface="Times New Roman" pitchFamily="18" charset="0"/>
                <a:cs typeface="Times New Roman" pitchFamily="18" charset="0"/>
              </a:rPr>
              <a:t>This type of communication takes place mostly during a committee meeting or conferences. The main object of such communication is to establish inter-departmental co-ordination.</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25</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Advantages of horizontal communication</a:t>
            </a:r>
            <a:br>
              <a:rPr lang="en-US" b="1" u="sng" dirty="0" smtClean="0">
                <a:latin typeface="Times New Roman" pitchFamily="18" charset="0"/>
                <a:cs typeface="Times New Roman" pitchFamily="18" charset="0"/>
              </a:rPr>
            </a:br>
            <a:endParaRPr lang="en-US" b="1" u="sng" dirty="0"/>
          </a:p>
        </p:txBody>
      </p:sp>
      <p:sp>
        <p:nvSpPr>
          <p:cNvPr id="3" name="Content Placeholder 2"/>
          <p:cNvSpPr>
            <a:spLocks noGrp="1"/>
          </p:cNvSpPr>
          <p:nvPr>
            <p:ph idx="1"/>
          </p:nvPr>
        </p:nvSpPr>
        <p:spPr/>
        <p:txBody>
          <a:bodyPr>
            <a:normAutofit lnSpcReduction="10000"/>
          </a:bodyPr>
          <a:lstStyle/>
          <a:p>
            <a:pPr fontAlgn="base"/>
            <a:r>
              <a:rPr lang="en-US" dirty="0" smtClean="0">
                <a:latin typeface="Times New Roman" pitchFamily="18" charset="0"/>
                <a:cs typeface="Times New Roman" pitchFamily="18" charset="0"/>
              </a:rPr>
              <a:t>It helps in avoiding duplication of work</a:t>
            </a:r>
          </a:p>
          <a:p>
            <a:pPr fontAlgn="base"/>
            <a:r>
              <a:rPr lang="en-US" dirty="0" smtClean="0">
                <a:latin typeface="Times New Roman" pitchFamily="18" charset="0"/>
                <a:cs typeface="Times New Roman" pitchFamily="18" charset="0"/>
              </a:rPr>
              <a:t>It solves inter-department conflicts</a:t>
            </a:r>
          </a:p>
          <a:p>
            <a:pPr fontAlgn="base"/>
            <a:r>
              <a:rPr lang="en-US" dirty="0" smtClean="0">
                <a:latin typeface="Times New Roman" pitchFamily="18" charset="0"/>
                <a:cs typeface="Times New Roman" pitchFamily="18" charset="0"/>
              </a:rPr>
              <a:t>It facilitates establishing co-ordination between different departments of the organisation</a:t>
            </a:r>
          </a:p>
          <a:p>
            <a:pPr fontAlgn="base"/>
            <a:r>
              <a:rPr lang="en-US" dirty="0" smtClean="0">
                <a:latin typeface="Times New Roman" pitchFamily="18" charset="0"/>
                <a:cs typeface="Times New Roman" pitchFamily="18" charset="0"/>
              </a:rPr>
              <a:t>Communication process is computed smoothly without any barrier.</a:t>
            </a:r>
          </a:p>
          <a:p>
            <a:pPr fontAlgn="base"/>
            <a:r>
              <a:rPr lang="en-US" dirty="0" smtClean="0">
                <a:latin typeface="Times New Roman" pitchFamily="18" charset="0"/>
                <a:cs typeface="Times New Roman" pitchFamily="18" charset="0"/>
              </a:rPr>
              <a:t>It helps in maintaining social and emotional support among the peer group.</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atin typeface="Times New Roman" pitchFamily="18" charset="0"/>
                <a:cs typeface="Times New Roman" pitchFamily="18" charset="0"/>
              </a:rPr>
              <a:t>Disadvantages of horizontal communication</a:t>
            </a:r>
            <a:endParaRPr lang="en-US" b="1" u="sng" dirty="0"/>
          </a:p>
        </p:txBody>
      </p:sp>
      <p:sp>
        <p:nvSpPr>
          <p:cNvPr id="3" name="Content Placeholder 2"/>
          <p:cNvSpPr>
            <a:spLocks noGrp="1"/>
          </p:cNvSpPr>
          <p:nvPr>
            <p:ph idx="1"/>
          </p:nvPr>
        </p:nvSpPr>
        <p:spPr/>
        <p:txBody>
          <a:bodyPr/>
          <a:lstStyle/>
          <a:p>
            <a:pPr fontAlgn="base"/>
            <a:r>
              <a:rPr lang="en-US" dirty="0" smtClean="0">
                <a:latin typeface="Times New Roman" pitchFamily="18" charset="0"/>
                <a:cs typeface="Times New Roman" pitchFamily="18" charset="0"/>
              </a:rPr>
              <a:t>There is a lack of motivation to communicate</a:t>
            </a:r>
          </a:p>
          <a:p>
            <a:pPr fontAlgn="base"/>
            <a:r>
              <a:rPr lang="en-US" dirty="0" smtClean="0">
                <a:latin typeface="Times New Roman" pitchFamily="18" charset="0"/>
                <a:cs typeface="Times New Roman" pitchFamily="18" charset="0"/>
              </a:rPr>
              <a:t>Usually, they hide information due to rivalry between them</a:t>
            </a:r>
          </a:p>
          <a:p>
            <a:pPr fontAlgn="base"/>
            <a:r>
              <a:rPr lang="en-US" dirty="0" smtClean="0">
                <a:latin typeface="Times New Roman" pitchFamily="18" charset="0"/>
                <a:cs typeface="Times New Roman" pitchFamily="18" charset="0"/>
              </a:rPr>
              <a:t>It lacks authoritativeness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Diagonal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fontAlgn="base"/>
            <a:r>
              <a:rPr lang="en-US" dirty="0" smtClean="0">
                <a:latin typeface="Times New Roman" pitchFamily="18" charset="0"/>
                <a:cs typeface="Times New Roman" pitchFamily="18" charset="0"/>
              </a:rPr>
              <a:t>Diagonal communication is an exchange of information between the persons at a different level across departmental lines.</a:t>
            </a:r>
          </a:p>
          <a:p>
            <a:pPr fontAlgn="base"/>
            <a:r>
              <a:rPr lang="en-US" dirty="0" smtClean="0">
                <a:latin typeface="Times New Roman" pitchFamily="18" charset="0"/>
                <a:cs typeface="Times New Roman" pitchFamily="18" charset="0"/>
              </a:rPr>
              <a:t>This type of communication is used to spread information at different levels of an organization to improve understanding and co-ordination so as to achieve organizational objectives.</a:t>
            </a:r>
          </a:p>
          <a:p>
            <a:pPr fontAlgn="base"/>
            <a:r>
              <a:rPr lang="en-US" dirty="0" smtClean="0">
                <a:latin typeface="Times New Roman" pitchFamily="18" charset="0"/>
                <a:cs typeface="Times New Roman" pitchFamily="18" charset="0"/>
              </a:rPr>
              <a:t>Thus, where the persons who are neither working in the same department nor has similar level are communicating, it is said to be diagonal communication. It cuts across the levels of organizational structure.</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28</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atin typeface="Times New Roman" pitchFamily="18" charset="0"/>
                <a:cs typeface="Times New Roman" pitchFamily="18" charset="0"/>
              </a:rPr>
              <a:t>Advantages of diagonal</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communication</a:t>
            </a:r>
            <a:endParaRPr lang="en-US" b="1" u="sng" dirty="0"/>
          </a:p>
        </p:txBody>
      </p:sp>
      <p:sp>
        <p:nvSpPr>
          <p:cNvPr id="3" name="Content Placeholder 2"/>
          <p:cNvSpPr>
            <a:spLocks noGrp="1"/>
          </p:cNvSpPr>
          <p:nvPr>
            <p:ph idx="1"/>
          </p:nvPr>
        </p:nvSpPr>
        <p:spPr/>
        <p:txBody>
          <a:bodyPr/>
          <a:lstStyle/>
          <a:p>
            <a:pPr fontAlgn="base"/>
            <a:r>
              <a:rPr lang="en-US" dirty="0" smtClean="0">
                <a:latin typeface="Times New Roman" pitchFamily="18" charset="0"/>
                <a:cs typeface="Times New Roman" pitchFamily="18" charset="0"/>
              </a:rPr>
              <a:t>It increases organizational effectiveness</a:t>
            </a:r>
          </a:p>
          <a:p>
            <a:pPr fontAlgn="base"/>
            <a:r>
              <a:rPr lang="en-US" dirty="0" smtClean="0">
                <a:latin typeface="Times New Roman" pitchFamily="18" charset="0"/>
                <a:cs typeface="Times New Roman" pitchFamily="18" charset="0"/>
              </a:rPr>
              <a:t>It facilitates organizational change</a:t>
            </a:r>
          </a:p>
          <a:p>
            <a:pPr fontAlgn="base"/>
            <a:r>
              <a:rPr lang="en-US" dirty="0" smtClean="0">
                <a:latin typeface="Times New Roman" pitchFamily="18" charset="0"/>
                <a:cs typeface="Times New Roman" pitchFamily="18" charset="0"/>
              </a:rPr>
              <a:t>It creates integrity and harmony in the organisation</a:t>
            </a:r>
          </a:p>
          <a:p>
            <a:pPr fontAlgn="base"/>
            <a:r>
              <a:rPr lang="en-US" dirty="0" smtClean="0">
                <a:latin typeface="Times New Roman" pitchFamily="18" charset="0"/>
                <a:cs typeface="Times New Roman" pitchFamily="18" charset="0"/>
              </a:rPr>
              <a:t>It helps to speed up the action and save time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LECTURE PLANNER- MODULE-I</a:t>
            </a:r>
            <a:endParaRPr lang="en-US"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371600"/>
          <a:ext cx="8229600" cy="4925846"/>
        </p:xfrm>
        <a:graphic>
          <a:graphicData uri="http://schemas.openxmlformats.org/drawingml/2006/table">
            <a:tbl>
              <a:tblPr firstRow="1" bandRow="1">
                <a:tableStyleId>{21E4AEA4-8DFA-4A89-87EB-49C32662AFE0}</a:tableStyleId>
              </a:tblPr>
              <a:tblGrid>
                <a:gridCol w="609600"/>
                <a:gridCol w="1295400"/>
                <a:gridCol w="4267200"/>
                <a:gridCol w="2057400"/>
              </a:tblGrid>
              <a:tr h="429491">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S.N.</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Unit</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Topic</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Proposed Date of Lecture</a:t>
                      </a:r>
                      <a:endParaRPr lang="en-US" sz="1800" b="0">
                        <a:latin typeface="Times New Roman" pitchFamily="18" charset="0"/>
                        <a:ea typeface="Calibri"/>
                        <a:cs typeface="Times New Roman" pitchFamily="18" charset="0"/>
                      </a:endParaRPr>
                    </a:p>
                  </a:txBody>
                  <a:tcPr marL="68580" marR="68580" marT="0" marB="0"/>
                </a:tc>
              </a:tr>
              <a:tr h="429491">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1</a:t>
                      </a:r>
                      <a:endParaRPr lang="en-US" sz="1800" b="0">
                        <a:latin typeface="Times New Roman" pitchFamily="18" charset="0"/>
                        <a:ea typeface="Calibri"/>
                        <a:cs typeface="Times New Roman" pitchFamily="18" charset="0"/>
                      </a:endParaRPr>
                    </a:p>
                  </a:txBody>
                  <a:tcPr marL="68580" marR="68580" marT="0" marB="0"/>
                </a:tc>
                <a:tc rowSpan="10">
                  <a:txBody>
                    <a:bodyPr/>
                    <a:lstStyle/>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r>
                        <a:rPr lang="en-IN" sz="1800" b="0" dirty="0" smtClean="0">
                          <a:latin typeface="Times New Roman" pitchFamily="18" charset="0"/>
                          <a:cs typeface="Times New Roman" pitchFamily="18" charset="0"/>
                        </a:rPr>
                        <a:t>MODULE </a:t>
                      </a:r>
                      <a:r>
                        <a:rPr lang="en-IN" sz="1800" b="0" dirty="0">
                          <a:latin typeface="Times New Roman" pitchFamily="18" charset="0"/>
                          <a:cs typeface="Times New Roman" pitchFamily="18" charset="0"/>
                        </a:rPr>
                        <a:t>I</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Introduction</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b="0" dirty="0" smtClean="0">
                          <a:latin typeface="Times New Roman" pitchFamily="18" charset="0"/>
                          <a:cs typeface="Times New Roman" pitchFamily="18" charset="0"/>
                        </a:rPr>
                        <a:t>22nd </a:t>
                      </a:r>
                      <a:r>
                        <a:rPr lang="en-IN" sz="1800" b="0" dirty="0">
                          <a:latin typeface="Times New Roman" pitchFamily="18" charset="0"/>
                          <a:cs typeface="Times New Roman" pitchFamily="18" charset="0"/>
                        </a:rPr>
                        <a:t>Aug 2022</a:t>
                      </a:r>
                      <a:endParaRPr lang="en-US" sz="1800" b="0" dirty="0">
                        <a:latin typeface="Times New Roman" pitchFamily="18" charset="0"/>
                        <a:ea typeface="Calibri"/>
                        <a:cs typeface="Times New Roman" pitchFamily="18" charset="0"/>
                      </a:endParaRPr>
                    </a:p>
                  </a:txBody>
                  <a:tcPr marL="68580" marR="68580" marT="0" marB="0"/>
                </a:tc>
              </a:tr>
              <a:tr h="429491">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2</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Introduction and types of Communication</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29491">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3</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Purpose of Communication</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29491">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4</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Process of Communication</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29491">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5</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Scopes or functions of communication</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29491">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6</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Elements of communication</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29491">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7</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Types of communication</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29491">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8</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Verbal Communication</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29491">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9</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Important advantages of communication</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29491">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10</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Doubt Clearing Session/ Class Test</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dirty="0">
                        <a:latin typeface="Times New Roman" pitchFamily="18" charset="0"/>
                        <a:ea typeface="Calibri"/>
                        <a:cs typeface="Times New Roman" pitchFamily="18" charset="0"/>
                      </a:endParaRPr>
                    </a:p>
                  </a:txBody>
                  <a:tcPr marL="68580" marR="68580" marT="0" marB="0"/>
                </a:tc>
              </a:tr>
            </a:tbl>
          </a:graphicData>
        </a:graphic>
      </p:graphicFrame>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atin typeface="Times New Roman" pitchFamily="18" charset="0"/>
                <a:cs typeface="Times New Roman" pitchFamily="18" charset="0"/>
              </a:rPr>
              <a:t>Disadvantages of diagonal communication</a:t>
            </a:r>
            <a:endParaRPr lang="en-US" b="1" u="sng" dirty="0"/>
          </a:p>
        </p:txBody>
      </p:sp>
      <p:sp>
        <p:nvSpPr>
          <p:cNvPr id="3" name="Content Placeholder 2"/>
          <p:cNvSpPr>
            <a:spLocks noGrp="1"/>
          </p:cNvSpPr>
          <p:nvPr>
            <p:ph idx="1"/>
          </p:nvPr>
        </p:nvSpPr>
        <p:spPr/>
        <p:txBody>
          <a:bodyPr/>
          <a:lstStyle/>
          <a:p>
            <a:pPr fontAlgn="base"/>
            <a:r>
              <a:rPr lang="en-US" dirty="0" smtClean="0">
                <a:latin typeface="Times New Roman" pitchFamily="18" charset="0"/>
                <a:cs typeface="Times New Roman" pitchFamily="18" charset="0"/>
              </a:rPr>
              <a:t>It violates the principle of unity of command</a:t>
            </a:r>
          </a:p>
          <a:p>
            <a:pPr fontAlgn="base"/>
            <a:r>
              <a:rPr lang="en-US" dirty="0" smtClean="0">
                <a:latin typeface="Times New Roman" pitchFamily="18" charset="0"/>
                <a:cs typeface="Times New Roman" pitchFamily="18" charset="0"/>
              </a:rPr>
              <a:t>It is an unsystematic manner of communicating.</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Non-Verbal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84325"/>
            <a:ext cx="8229600" cy="4525963"/>
          </a:xfrm>
        </p:spPr>
        <p:txBody>
          <a:bodyPr>
            <a:normAutofit fontScale="85000" lnSpcReduction="20000"/>
          </a:bodyPr>
          <a:lstStyle/>
          <a:p>
            <a:pPr fontAlgn="base"/>
            <a:r>
              <a:rPr lang="en-US" dirty="0" smtClean="0">
                <a:latin typeface="Times New Roman" pitchFamily="18" charset="0"/>
                <a:cs typeface="Times New Roman" pitchFamily="18" charset="0"/>
              </a:rPr>
              <a:t>Communication through expressions, gestures or posture is nonverbal communication. It refers to the flow of information, through facial expressions, tone of voice and other body movements.</a:t>
            </a:r>
          </a:p>
          <a:p>
            <a:pPr fontAlgn="base"/>
            <a:r>
              <a:rPr lang="en-US" dirty="0" smtClean="0">
                <a:latin typeface="Times New Roman" pitchFamily="18" charset="0"/>
                <a:cs typeface="Times New Roman" pitchFamily="18" charset="0"/>
              </a:rPr>
              <a:t>In other words, it is a type of communication other than words. It conveys the feeling, emotions, attitude of a person to another. A person can communicate his feeling to others quickly and economically by using a non-verbal form of communications. This does not require the use of words as a person can express his feelings by his body language.</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08725"/>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a:xfrm>
            <a:off x="6553200" y="6340475"/>
            <a:ext cx="2133600" cy="365125"/>
          </a:xfrm>
        </p:spPr>
        <p:txBody>
          <a:bodyPr/>
          <a:lstStyle/>
          <a:p>
            <a:fld id="{B6F15528-21DE-4FAA-801E-634DDDAF4B2B}" type="slidenum">
              <a:rPr lang="en-US" smtClean="0">
                <a:latin typeface="Times New Roman" pitchFamily="18" charset="0"/>
                <a:cs typeface="Times New Roman" pitchFamily="18" charset="0"/>
              </a:rPr>
              <a:pPr/>
              <a:t>31</a:t>
            </a:fld>
            <a:endParaRPr lang="en-US">
              <a:latin typeface="Times New Roman" pitchFamily="18" charset="0"/>
              <a:cs typeface="Times New Roman" pitchFamily="18" charset="0"/>
            </a:endParaRPr>
          </a:p>
        </p:txBody>
      </p:sp>
      <p:sp>
        <p:nvSpPr>
          <p:cNvPr id="6" name="TextBox 5"/>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atin typeface="Times New Roman" pitchFamily="18" charset="0"/>
                <a:cs typeface="Times New Roman" pitchFamily="18" charset="0"/>
              </a:rPr>
              <a:t>Some important nonverbal communication are:</a:t>
            </a:r>
            <a:r>
              <a:rPr lang="en-US" u="sng" dirty="0" smtClean="0">
                <a:latin typeface="Times New Roman" pitchFamily="18" charset="0"/>
                <a:cs typeface="Times New Roman" pitchFamily="18" charset="0"/>
              </a:rPr>
              <a:t> </a:t>
            </a:r>
            <a:endParaRPr lang="en-US" u="sng" dirty="0"/>
          </a:p>
        </p:txBody>
      </p:sp>
      <p:sp>
        <p:nvSpPr>
          <p:cNvPr id="3" name="Content Placeholder 2"/>
          <p:cNvSpPr>
            <a:spLocks noGrp="1"/>
          </p:cNvSpPr>
          <p:nvPr>
            <p:ph idx="1"/>
          </p:nvPr>
        </p:nvSpPr>
        <p:spPr/>
        <p:txBody>
          <a:bodyPr>
            <a:normAutofit fontScale="85000" lnSpcReduction="20000"/>
          </a:bodyPr>
          <a:lstStyle/>
          <a:p>
            <a:pPr fontAlgn="base"/>
            <a:r>
              <a:rPr lang="en-US" b="1" dirty="0" smtClean="0">
                <a:latin typeface="Times New Roman" pitchFamily="18" charset="0"/>
                <a:cs typeface="Times New Roman" pitchFamily="18" charset="0"/>
              </a:rPr>
              <a:t>Body Language</a:t>
            </a:r>
            <a:r>
              <a:rPr lang="en-US" dirty="0" smtClean="0">
                <a:latin typeface="Times New Roman" pitchFamily="18" charset="0"/>
                <a:cs typeface="Times New Roman" pitchFamily="18" charset="0"/>
              </a:rPr>
              <a:t>: Posture, Gesture, Eye Contact, Silence etc.</a:t>
            </a:r>
          </a:p>
          <a:p>
            <a:pPr fontAlgn="base"/>
            <a:r>
              <a:rPr lang="en-US" b="1" dirty="0" smtClean="0">
                <a:latin typeface="Times New Roman" pitchFamily="18" charset="0"/>
                <a:cs typeface="Times New Roman" pitchFamily="18" charset="0"/>
              </a:rPr>
              <a:t>Proximity</a:t>
            </a:r>
            <a:r>
              <a:rPr lang="en-US" dirty="0" smtClean="0">
                <a:latin typeface="Times New Roman" pitchFamily="18" charset="0"/>
                <a:cs typeface="Times New Roman" pitchFamily="18" charset="0"/>
              </a:rPr>
              <a:t>: Space (intimate space, public space), Time, Surroundings etc.</a:t>
            </a:r>
          </a:p>
          <a:p>
            <a:pPr fontAlgn="base"/>
            <a:r>
              <a:rPr lang="en-US" b="1" dirty="0" smtClean="0">
                <a:latin typeface="Times New Roman" pitchFamily="18" charset="0"/>
                <a:cs typeface="Times New Roman" pitchFamily="18" charset="0"/>
              </a:rPr>
              <a:t>Para Language</a:t>
            </a:r>
            <a:r>
              <a:rPr lang="en-US" dirty="0" smtClean="0">
                <a:latin typeface="Times New Roman" pitchFamily="18" charset="0"/>
                <a:cs typeface="Times New Roman" pitchFamily="18" charset="0"/>
              </a:rPr>
              <a:t>: Voice, Volume, Pause, Pitch, Proper stress etc</a:t>
            </a:r>
          </a:p>
          <a:p>
            <a:pPr fontAlgn="base">
              <a:buNone/>
            </a:pPr>
            <a:r>
              <a:rPr lang="en-US" b="1" u="sng" dirty="0" smtClean="0">
                <a:latin typeface="Times New Roman" pitchFamily="18" charset="0"/>
                <a:cs typeface="Times New Roman" pitchFamily="18" charset="0"/>
              </a:rPr>
              <a:t>Advantages of non verbal Communication</a:t>
            </a:r>
          </a:p>
          <a:p>
            <a:pPr fontAlgn="base"/>
            <a:r>
              <a:rPr lang="en-US" dirty="0" smtClean="0">
                <a:latin typeface="Times New Roman" pitchFamily="18" charset="0"/>
                <a:cs typeface="Times New Roman" pitchFamily="18" charset="0"/>
              </a:rPr>
              <a:t>It is reliable source of information</a:t>
            </a:r>
          </a:p>
          <a:p>
            <a:pPr fontAlgn="base"/>
            <a:r>
              <a:rPr lang="en-US" dirty="0" smtClean="0">
                <a:latin typeface="Times New Roman" pitchFamily="18" charset="0"/>
                <a:cs typeface="Times New Roman" pitchFamily="18" charset="0"/>
              </a:rPr>
              <a:t>Message may be conveyed quickly</a:t>
            </a:r>
          </a:p>
          <a:p>
            <a:pPr fontAlgn="base"/>
            <a:r>
              <a:rPr lang="en-US" dirty="0" smtClean="0">
                <a:latin typeface="Times New Roman" pitchFamily="18" charset="0"/>
                <a:cs typeface="Times New Roman" pitchFamily="18" charset="0"/>
              </a:rPr>
              <a:t>It is an economic way of communications</a:t>
            </a:r>
          </a:p>
          <a:p>
            <a:pPr fontAlgn="base"/>
            <a:r>
              <a:rPr lang="en-US" dirty="0" smtClean="0">
                <a:latin typeface="Times New Roman" pitchFamily="18" charset="0"/>
                <a:cs typeface="Times New Roman" pitchFamily="18" charset="0"/>
              </a:rPr>
              <a:t>It creates better-understanding</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atin typeface="Times New Roman" pitchFamily="18" charset="0"/>
                <a:cs typeface="Times New Roman" pitchFamily="18" charset="0"/>
              </a:rPr>
              <a:t>Disadvantages of Non-Verbal Communication</a:t>
            </a:r>
            <a:endParaRPr lang="en-US" b="1" u="sng" dirty="0"/>
          </a:p>
        </p:txBody>
      </p:sp>
      <p:sp>
        <p:nvSpPr>
          <p:cNvPr id="3" name="Content Placeholder 2"/>
          <p:cNvSpPr>
            <a:spLocks noGrp="1"/>
          </p:cNvSpPr>
          <p:nvPr>
            <p:ph idx="1"/>
          </p:nvPr>
        </p:nvSpPr>
        <p:spPr/>
        <p:txBody>
          <a:bodyPr>
            <a:normAutofit fontScale="85000" lnSpcReduction="10000"/>
          </a:bodyPr>
          <a:lstStyle/>
          <a:p>
            <a:pPr fontAlgn="base"/>
            <a:r>
              <a:rPr lang="en-US" dirty="0" smtClean="0">
                <a:latin typeface="Times New Roman" pitchFamily="18" charset="0"/>
                <a:cs typeface="Times New Roman" pitchFamily="18" charset="0"/>
              </a:rPr>
              <a:t>Expressions and gestures are seen </a:t>
            </a:r>
            <a:r>
              <a:rPr lang="en-US" smtClean="0">
                <a:latin typeface="Times New Roman" pitchFamily="18" charset="0"/>
                <a:cs typeface="Times New Roman" pitchFamily="18" charset="0"/>
              </a:rPr>
              <a:t>by everyone </a:t>
            </a:r>
            <a:r>
              <a:rPr lang="en-US" dirty="0" smtClean="0">
                <a:latin typeface="Times New Roman" pitchFamily="18" charset="0"/>
                <a:cs typeface="Times New Roman" pitchFamily="18" charset="0"/>
              </a:rPr>
              <a:t>so it lacks secrecy.</a:t>
            </a:r>
          </a:p>
          <a:p>
            <a:pPr fontAlgn="base"/>
            <a:r>
              <a:rPr lang="en-US" dirty="0" smtClean="0">
                <a:latin typeface="Times New Roman" pitchFamily="18" charset="0"/>
                <a:cs typeface="Times New Roman" pitchFamily="18" charset="0"/>
              </a:rPr>
              <a:t>It creates misunderstanding due to non-understanding of the gestures</a:t>
            </a:r>
          </a:p>
          <a:p>
            <a:pPr fontAlgn="base"/>
            <a:r>
              <a:rPr lang="en-US" dirty="0" smtClean="0">
                <a:latin typeface="Times New Roman" pitchFamily="18" charset="0"/>
                <a:cs typeface="Times New Roman" pitchFamily="18" charset="0"/>
              </a:rPr>
              <a:t>It requires the physical presence of both parties</a:t>
            </a:r>
          </a:p>
          <a:p>
            <a:pPr fontAlgn="base"/>
            <a:r>
              <a:rPr lang="en-US" dirty="0" smtClean="0">
                <a:latin typeface="Times New Roman" pitchFamily="18" charset="0"/>
                <a:cs typeface="Times New Roman" pitchFamily="18" charset="0"/>
              </a:rPr>
              <a:t>Long and detailed message cannot be conveyed</a:t>
            </a:r>
          </a:p>
          <a:p>
            <a:pPr fontAlgn="base"/>
            <a:r>
              <a:rPr lang="en-US" dirty="0" smtClean="0">
                <a:latin typeface="Times New Roman" pitchFamily="18" charset="0"/>
                <a:cs typeface="Times New Roman" pitchFamily="18" charset="0"/>
              </a:rPr>
              <a:t>The meaning of gesture changes according to time and place, thus it is difficult to understand universally</a:t>
            </a:r>
          </a:p>
          <a:p>
            <a:pPr fontAlgn="base"/>
            <a:r>
              <a:rPr lang="en-US" dirty="0" smtClean="0">
                <a:latin typeface="Times New Roman" pitchFamily="18" charset="0"/>
                <a:cs typeface="Times New Roman" pitchFamily="18" charset="0"/>
              </a:rPr>
              <a:t>There is no written proof in case of any dispute in future.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Oral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fontAlgn="base">
              <a:buNone/>
            </a:pPr>
            <a:r>
              <a:rPr lang="en-US" dirty="0" smtClean="0">
                <a:latin typeface="Times New Roman" pitchFamily="18" charset="0"/>
                <a:cs typeface="Times New Roman" pitchFamily="18" charset="0"/>
              </a:rPr>
              <a:t>When a message is expressed through spoken words, it may be either through face to face conversations or with the help of electronic mode such as telephone, cellular phone, etc.</a:t>
            </a:r>
          </a:p>
          <a:p>
            <a:pPr fontAlgn="base">
              <a:buNone/>
            </a:pPr>
            <a:r>
              <a:rPr lang="en-US" dirty="0" smtClean="0">
                <a:latin typeface="Times New Roman" pitchFamily="18" charset="0"/>
                <a:cs typeface="Times New Roman" pitchFamily="18" charset="0"/>
              </a:rPr>
              <a:t>It may also be in the form of informal conversation, group discussions, meeting etc. It is a more effective means of exchange of information because the receiver not only hears the message but also observes the physical gestures of the speaker.</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34</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atin typeface="Times New Roman" pitchFamily="18" charset="0"/>
                <a:cs typeface="Times New Roman" pitchFamily="18" charset="0"/>
              </a:rPr>
              <a:t>Advantages of Oral Communication</a:t>
            </a:r>
            <a:endParaRPr lang="en-US" b="1" u="sng" dirty="0"/>
          </a:p>
        </p:txBody>
      </p:sp>
      <p:sp>
        <p:nvSpPr>
          <p:cNvPr id="3" name="Content Placeholder 2"/>
          <p:cNvSpPr>
            <a:spLocks noGrp="1"/>
          </p:cNvSpPr>
          <p:nvPr>
            <p:ph idx="1"/>
          </p:nvPr>
        </p:nvSpPr>
        <p:spPr/>
        <p:txBody>
          <a:bodyPr>
            <a:normAutofit fontScale="77500" lnSpcReduction="20000"/>
          </a:bodyPr>
          <a:lstStyle/>
          <a:p>
            <a:pPr fontAlgn="base">
              <a:buNone/>
            </a:pPr>
            <a:r>
              <a:rPr lang="en-US" dirty="0" smtClean="0">
                <a:latin typeface="Times New Roman" pitchFamily="18" charset="0"/>
                <a:cs typeface="Times New Roman" pitchFamily="18" charset="0"/>
              </a:rPr>
              <a:t>Oral communication is useful in providing good leadership</a:t>
            </a:r>
          </a:p>
          <a:p>
            <a:pPr fontAlgn="base"/>
            <a:r>
              <a:rPr lang="en-US" dirty="0" smtClean="0">
                <a:latin typeface="Times New Roman" pitchFamily="18" charset="0"/>
                <a:cs typeface="Times New Roman" pitchFamily="18" charset="0"/>
              </a:rPr>
              <a:t>It provides an opportunity to participate in all the members in decision making</a:t>
            </a:r>
          </a:p>
          <a:p>
            <a:pPr fontAlgn="base"/>
            <a:r>
              <a:rPr lang="en-US" dirty="0" smtClean="0">
                <a:latin typeface="Times New Roman" pitchFamily="18" charset="0"/>
                <a:cs typeface="Times New Roman" pitchFamily="18" charset="0"/>
              </a:rPr>
              <a:t>It saves time and message reach to the receiver very quickly</a:t>
            </a:r>
          </a:p>
          <a:p>
            <a:pPr fontAlgn="base"/>
            <a:r>
              <a:rPr lang="en-US" dirty="0" smtClean="0">
                <a:latin typeface="Times New Roman" pitchFamily="18" charset="0"/>
                <a:cs typeface="Times New Roman" pitchFamily="18" charset="0"/>
              </a:rPr>
              <a:t>It is an economic source of communications</a:t>
            </a:r>
          </a:p>
          <a:p>
            <a:pPr fontAlgn="base"/>
            <a:r>
              <a:rPr lang="en-US" dirty="0" smtClean="0">
                <a:latin typeface="Times New Roman" pitchFamily="18" charset="0"/>
                <a:cs typeface="Times New Roman" pitchFamily="18" charset="0"/>
              </a:rPr>
              <a:t>It is more effective as body language can be observed along with the hearing of the message</a:t>
            </a:r>
          </a:p>
          <a:p>
            <a:pPr fontAlgn="base"/>
            <a:r>
              <a:rPr lang="en-US" dirty="0" smtClean="0">
                <a:latin typeface="Times New Roman" pitchFamily="18" charset="0"/>
                <a:cs typeface="Times New Roman" pitchFamily="18" charset="0"/>
              </a:rPr>
              <a:t>Reaction can be received easily and quickly</a:t>
            </a:r>
          </a:p>
          <a:p>
            <a:pPr fontAlgn="base"/>
            <a:r>
              <a:rPr lang="en-US" dirty="0" smtClean="0">
                <a:latin typeface="Times New Roman" pitchFamily="18" charset="0"/>
                <a:cs typeface="Times New Roman" pitchFamily="18" charset="0"/>
              </a:rPr>
              <a:t>The message can be conveyed clearly because, in case of any confusion, the clarification can be sought immediately.</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atin typeface="Times New Roman" pitchFamily="18" charset="0"/>
                <a:cs typeface="Times New Roman" pitchFamily="18" charset="0"/>
              </a:rPr>
              <a:t>Disadvantages of Oral Communication</a:t>
            </a:r>
            <a:endParaRPr lang="en-US" b="1" u="sng" dirty="0"/>
          </a:p>
        </p:txBody>
      </p:sp>
      <p:sp>
        <p:nvSpPr>
          <p:cNvPr id="3" name="Content Placeholder 2"/>
          <p:cNvSpPr>
            <a:spLocks noGrp="1"/>
          </p:cNvSpPr>
          <p:nvPr>
            <p:ph idx="1"/>
          </p:nvPr>
        </p:nvSpPr>
        <p:spPr/>
        <p:txBody>
          <a:bodyPr>
            <a:normAutofit fontScale="85000" lnSpcReduction="10000"/>
          </a:bodyPr>
          <a:lstStyle/>
          <a:p>
            <a:pPr fontAlgn="base"/>
            <a:r>
              <a:rPr lang="en-US" dirty="0" smtClean="0">
                <a:latin typeface="Times New Roman" pitchFamily="18" charset="0"/>
                <a:cs typeface="Times New Roman" pitchFamily="18" charset="0"/>
              </a:rPr>
              <a:t>It requires the presence of both parties, i.e. sender and receiver</a:t>
            </a:r>
          </a:p>
          <a:p>
            <a:pPr fontAlgn="base"/>
            <a:r>
              <a:rPr lang="en-US" dirty="0" smtClean="0">
                <a:latin typeface="Times New Roman" pitchFamily="18" charset="0"/>
                <a:cs typeface="Times New Roman" pitchFamily="18" charset="0"/>
              </a:rPr>
              <a:t>The major drawback of this type of communication is lack of proof, thus it has no legal validity</a:t>
            </a:r>
          </a:p>
          <a:p>
            <a:pPr fontAlgn="base"/>
            <a:r>
              <a:rPr lang="en-US" dirty="0" smtClean="0">
                <a:latin typeface="Times New Roman" pitchFamily="18" charset="0"/>
                <a:cs typeface="Times New Roman" pitchFamily="18" charset="0"/>
              </a:rPr>
              <a:t>It is not suitable when the messages are lengthy</a:t>
            </a:r>
          </a:p>
          <a:p>
            <a:pPr fontAlgn="base"/>
            <a:r>
              <a:rPr lang="en-US" dirty="0" smtClean="0">
                <a:latin typeface="Times New Roman" pitchFamily="18" charset="0"/>
                <a:cs typeface="Times New Roman" pitchFamily="18" charset="0"/>
              </a:rPr>
              <a:t>It does not provide sufficient time for thinking before conveying the message</a:t>
            </a:r>
          </a:p>
          <a:p>
            <a:pPr fontAlgn="base"/>
            <a:r>
              <a:rPr lang="en-US" dirty="0" smtClean="0">
                <a:latin typeface="Times New Roman" pitchFamily="18" charset="0"/>
                <a:cs typeface="Times New Roman" pitchFamily="18" charset="0"/>
              </a:rPr>
              <a:t>It involves a high cost if both parties are at distance place</a:t>
            </a:r>
          </a:p>
          <a:p>
            <a:pPr fontAlgn="base"/>
            <a:r>
              <a:rPr lang="en-US" dirty="0" smtClean="0">
                <a:latin typeface="Times New Roman" pitchFamily="18" charset="0"/>
                <a:cs typeface="Times New Roman" pitchFamily="18" charset="0"/>
              </a:rPr>
              <a:t>The message can be distorted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Verbal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fontAlgn="base">
              <a:buNone/>
            </a:pPr>
            <a:r>
              <a:rPr lang="en-US" dirty="0" smtClean="0">
                <a:latin typeface="Times New Roman" pitchFamily="18" charset="0"/>
                <a:cs typeface="Times New Roman" pitchFamily="18" charset="0"/>
              </a:rPr>
              <a:t>Verbal Communication is an exchange of information by words either written or oral. Verbal communication consists of speaking, listening, writing, reading etc. It is the most preferred mode of communication.</a:t>
            </a:r>
          </a:p>
          <a:p>
            <a:pPr fontAlgn="base">
              <a:buNone/>
            </a:pPr>
            <a:r>
              <a:rPr lang="en-US" u="sng" dirty="0" smtClean="0">
                <a:latin typeface="Times New Roman" pitchFamily="18" charset="0"/>
                <a:cs typeface="Times New Roman" pitchFamily="18" charset="0"/>
              </a:rPr>
              <a:t>It may be of two types of Verbal Communication:</a:t>
            </a:r>
          </a:p>
          <a:p>
            <a:pPr fontAlgn="base">
              <a:buNone/>
            </a:pPr>
            <a:r>
              <a:rPr lang="en-US" b="1" dirty="0" smtClean="0">
                <a:latin typeface="Times New Roman" pitchFamily="18" charset="0"/>
                <a:cs typeface="Times New Roman" pitchFamily="18" charset="0"/>
              </a:rPr>
              <a:t>Oral Communication</a:t>
            </a:r>
            <a:endParaRPr lang="en-US" dirty="0" smtClean="0">
              <a:latin typeface="Times New Roman" pitchFamily="18" charset="0"/>
              <a:cs typeface="Times New Roman" pitchFamily="18" charset="0"/>
            </a:endParaRPr>
          </a:p>
          <a:p>
            <a:pPr fontAlgn="base">
              <a:buNone/>
            </a:pPr>
            <a:r>
              <a:rPr lang="en-US" b="1" dirty="0" smtClean="0">
                <a:latin typeface="Times New Roman" pitchFamily="18" charset="0"/>
                <a:cs typeface="Times New Roman" pitchFamily="18" charset="0"/>
              </a:rPr>
              <a:t>Written Communication</a:t>
            </a:r>
            <a:endParaRPr lang="en-US" dirty="0" smtClean="0">
              <a:latin typeface="Times New Roman" pitchFamily="18" charset="0"/>
              <a:cs typeface="Times New Roman" pitchFamily="18" charset="0"/>
            </a:endParaRPr>
          </a:p>
          <a:p>
            <a:pPr fontAlgn="base"/>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37</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u="sng" dirty="0" smtClean="0">
                <a:latin typeface="Times New Roman" pitchFamily="18" charset="0"/>
                <a:cs typeface="Times New Roman" pitchFamily="18" charset="0"/>
              </a:rPr>
              <a:t>Written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fontAlgn="base">
              <a:buNone/>
            </a:pPr>
            <a:r>
              <a:rPr lang="en-US" sz="2800" dirty="0" smtClean="0">
                <a:latin typeface="Times New Roman" pitchFamily="18" charset="0"/>
                <a:cs typeface="Times New Roman" pitchFamily="18" charset="0"/>
              </a:rPr>
              <a:t>When opinions are exchanged in written form, rather than by spoken words, it is knows as written communication.</a:t>
            </a:r>
          </a:p>
          <a:p>
            <a:pPr fontAlgn="base">
              <a:buNone/>
            </a:pPr>
            <a:r>
              <a:rPr lang="en-US" sz="2800" dirty="0" smtClean="0">
                <a:latin typeface="Times New Roman" pitchFamily="18" charset="0"/>
                <a:cs typeface="Times New Roman" pitchFamily="18" charset="0"/>
              </a:rPr>
              <a:t>It may be expressed through charts, pictures and diagrams. It includes newspapers, reports, letters, circulars magazines etc. While using written communication, words should be select very carefully because message ones sent can not be altered. it is formal in nature and cannot be overlooked.</a:t>
            </a:r>
          </a:p>
          <a:p>
            <a:pPr>
              <a:buNone/>
            </a:pPr>
            <a:endParaRPr lang="en-US" sz="28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38</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atin typeface="Times New Roman" pitchFamily="18" charset="0"/>
                <a:cs typeface="Times New Roman" pitchFamily="18" charset="0"/>
              </a:rPr>
              <a:t>Advantages of Written Communication</a:t>
            </a:r>
            <a:endParaRPr lang="en-US" u="sng" dirty="0"/>
          </a:p>
        </p:txBody>
      </p:sp>
      <p:sp>
        <p:nvSpPr>
          <p:cNvPr id="3" name="Content Placeholder 2"/>
          <p:cNvSpPr>
            <a:spLocks noGrp="1"/>
          </p:cNvSpPr>
          <p:nvPr>
            <p:ph idx="1"/>
          </p:nvPr>
        </p:nvSpPr>
        <p:spPr/>
        <p:txBody>
          <a:bodyPr>
            <a:normAutofit fontScale="77500" lnSpcReduction="20000"/>
          </a:bodyPr>
          <a:lstStyle/>
          <a:p>
            <a:pPr fontAlgn="base">
              <a:buNone/>
            </a:pPr>
            <a:r>
              <a:rPr lang="en-US" dirty="0" smtClean="0">
                <a:latin typeface="Times New Roman" pitchFamily="18" charset="0"/>
                <a:cs typeface="Times New Roman" pitchFamily="18" charset="0"/>
              </a:rPr>
              <a:t>1. It provides a future reference: it becomes a permanent record and beneficial for formulating new policies.</a:t>
            </a:r>
          </a:p>
          <a:p>
            <a:pPr fontAlgn="base">
              <a:buNone/>
            </a:pPr>
            <a:r>
              <a:rPr lang="en-US" dirty="0" smtClean="0">
                <a:latin typeface="Times New Roman" pitchFamily="18" charset="0"/>
                <a:cs typeface="Times New Roman" pitchFamily="18" charset="0"/>
              </a:rPr>
              <a:t>2. It is accurate. Mistakes are not likely to occur as it is open for verification and its authenticity can be checked.</a:t>
            </a:r>
          </a:p>
          <a:p>
            <a:pPr fontAlgn="base">
              <a:buNone/>
            </a:pPr>
            <a:r>
              <a:rPr lang="en-US" dirty="0" smtClean="0">
                <a:latin typeface="Times New Roman" pitchFamily="18" charset="0"/>
                <a:cs typeface="Times New Roman" pitchFamily="18" charset="0"/>
              </a:rPr>
              <a:t>3. It does not require the physical presence of both parties.</a:t>
            </a:r>
          </a:p>
          <a:p>
            <a:pPr fontAlgn="base">
              <a:buNone/>
            </a:pPr>
            <a:r>
              <a:rPr lang="en-US" dirty="0" smtClean="0">
                <a:latin typeface="Times New Roman" pitchFamily="18" charset="0"/>
                <a:cs typeface="Times New Roman" pitchFamily="18" charset="0"/>
              </a:rPr>
              <a:t>4. It ensures transmission of information in a uniform manner</a:t>
            </a:r>
          </a:p>
          <a:p>
            <a:pPr fontAlgn="base">
              <a:buNone/>
            </a:pPr>
            <a:r>
              <a:rPr lang="en-US" dirty="0" smtClean="0">
                <a:latin typeface="Times New Roman" pitchFamily="18" charset="0"/>
                <a:cs typeface="Times New Roman" pitchFamily="18" charset="0"/>
              </a:rPr>
              <a:t>5. It is useful to transmit complex information and it facilitates the assignation of responsibilities</a:t>
            </a:r>
          </a:p>
          <a:p>
            <a:pPr fontAlgn="base">
              <a:buNone/>
            </a:pPr>
            <a:r>
              <a:rPr lang="en-US" dirty="0" smtClean="0">
                <a:latin typeface="Times New Roman" pitchFamily="18" charset="0"/>
                <a:cs typeface="Times New Roman" pitchFamily="18" charset="0"/>
              </a:rPr>
              <a:t>6. It usually removes conflicts and misunderstanding</a:t>
            </a:r>
          </a:p>
          <a:p>
            <a:pPr fontAlgn="base">
              <a:buNone/>
            </a:pPr>
            <a:r>
              <a:rPr lang="en-US" dirty="0" smtClean="0">
                <a:latin typeface="Times New Roman" pitchFamily="18" charset="0"/>
                <a:cs typeface="Times New Roman" pitchFamily="18" charset="0"/>
              </a:rPr>
              <a:t>7. It facilitates to convey a message to a large number of persons at the same time</a:t>
            </a:r>
          </a:p>
          <a:p>
            <a:pPr fontAlgn="base">
              <a:buNone/>
            </a:pPr>
            <a:r>
              <a:rPr lang="en-US" dirty="0" smtClean="0">
                <a:latin typeface="Times New Roman" pitchFamily="18" charset="0"/>
                <a:cs typeface="Times New Roman" pitchFamily="18" charset="0"/>
              </a:rPr>
              <a:t>8. Written communication is acceptable as a legal document.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MODULE 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525963"/>
          </a:xfrm>
        </p:spPr>
        <p:txBody>
          <a:bodyPr>
            <a:normAutofit fontScale="92500" lnSpcReduction="10000"/>
          </a:bodyPr>
          <a:lstStyle/>
          <a:p>
            <a:pPr>
              <a:buNone/>
            </a:pPr>
            <a:r>
              <a:rPr lang="en-IN" b="1" dirty="0" smtClean="0">
                <a:latin typeface="Times New Roman" pitchFamily="18" charset="0"/>
                <a:cs typeface="Times New Roman" pitchFamily="18" charset="0"/>
              </a:rPr>
              <a:t>1. Introduction</a:t>
            </a:r>
            <a:r>
              <a:rPr lang="en-US" b="1" dirty="0" smtClean="0">
                <a:latin typeface="Times New Roman" pitchFamily="18" charset="0"/>
                <a:cs typeface="Times New Roman" pitchFamily="18" charset="0"/>
              </a:rPr>
              <a:t>-</a:t>
            </a:r>
            <a:r>
              <a:rPr lang="en-IN" dirty="0" smtClean="0">
                <a:latin typeface="Times New Roman" pitchFamily="18" charset="0"/>
                <a:cs typeface="Times New Roman" pitchFamily="18" charset="0"/>
              </a:rPr>
              <a:t>Introduction and types of Communication</a:t>
            </a:r>
            <a:endParaRPr lang="en-US"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2. Purpose of Communication</a:t>
            </a:r>
            <a:endParaRPr lang="en-US"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3. Process of Communication</a:t>
            </a:r>
            <a:endParaRPr lang="en-US"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4. Scopes or functions of communication</a:t>
            </a:r>
            <a:endParaRPr lang="en-US"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5. Elements of communication</a:t>
            </a:r>
            <a:endParaRPr lang="en-US"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6. Types of communication</a:t>
            </a:r>
            <a:endParaRPr lang="en-US"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7. Verbal Communication</a:t>
            </a:r>
            <a:endParaRPr lang="en-US"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8. Important advantages of communication</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latin typeface="Times New Roman" pitchFamily="18" charset="0"/>
                <a:cs typeface="Times New Roman" pitchFamily="18" charset="0"/>
              </a:rPr>
              <a:t>Disadvantages of written communication</a:t>
            </a:r>
            <a:endParaRPr lang="en-US" b="1" u="sng" dirty="0"/>
          </a:p>
        </p:txBody>
      </p:sp>
      <p:sp>
        <p:nvSpPr>
          <p:cNvPr id="3" name="Content Placeholder 2"/>
          <p:cNvSpPr>
            <a:spLocks noGrp="1"/>
          </p:cNvSpPr>
          <p:nvPr>
            <p:ph idx="1"/>
          </p:nvPr>
        </p:nvSpPr>
        <p:spPr/>
        <p:txBody>
          <a:bodyPr>
            <a:normAutofit fontScale="85000" lnSpcReduction="20000"/>
          </a:bodyPr>
          <a:lstStyle/>
          <a:p>
            <a:pPr fontAlgn="base">
              <a:buNone/>
            </a:pPr>
            <a:r>
              <a:rPr lang="en-US" dirty="0" smtClean="0">
                <a:latin typeface="Times New Roman" pitchFamily="18" charset="0"/>
                <a:cs typeface="Times New Roman" pitchFamily="18" charset="0"/>
              </a:rPr>
              <a:t>1.It is a time and money consuming way of communication.</a:t>
            </a:r>
          </a:p>
          <a:p>
            <a:pPr fontAlgn="base">
              <a:buNone/>
            </a:pPr>
            <a:r>
              <a:rPr lang="en-US" dirty="0" smtClean="0">
                <a:latin typeface="Times New Roman" pitchFamily="18" charset="0"/>
                <a:cs typeface="Times New Roman" pitchFamily="18" charset="0"/>
              </a:rPr>
              <a:t>2. It lacks secrecy because message passes through various hands, thus, it is said to be a double-edged weapon.</a:t>
            </a:r>
          </a:p>
          <a:p>
            <a:pPr fontAlgn="base">
              <a:buNone/>
            </a:pPr>
            <a:r>
              <a:rPr lang="en-US" dirty="0" smtClean="0">
                <a:latin typeface="Times New Roman" pitchFamily="18" charset="0"/>
                <a:cs typeface="Times New Roman" pitchFamily="18" charset="0"/>
              </a:rPr>
              <a:t>3. It is not useful in emergency circumstances</a:t>
            </a:r>
          </a:p>
          <a:p>
            <a:pPr fontAlgn="base">
              <a:buNone/>
            </a:pPr>
            <a:r>
              <a:rPr lang="en-US" dirty="0" smtClean="0">
                <a:latin typeface="Times New Roman" pitchFamily="18" charset="0"/>
                <a:cs typeface="Times New Roman" pitchFamily="18" charset="0"/>
              </a:rPr>
              <a:t>4. It has no chance to alter the message ones transmitted</a:t>
            </a:r>
          </a:p>
          <a:p>
            <a:pPr fontAlgn="base">
              <a:buNone/>
            </a:pPr>
            <a:r>
              <a:rPr lang="en-US" dirty="0" smtClean="0">
                <a:latin typeface="Times New Roman" pitchFamily="18" charset="0"/>
                <a:cs typeface="Times New Roman" pitchFamily="18" charset="0"/>
              </a:rPr>
              <a:t>5. It is not possible to get immediate feedback</a:t>
            </a:r>
          </a:p>
          <a:p>
            <a:pPr fontAlgn="base">
              <a:buNone/>
            </a:pPr>
            <a:r>
              <a:rPr lang="en-US" dirty="0" smtClean="0">
                <a:latin typeface="Times New Roman" pitchFamily="18" charset="0"/>
                <a:cs typeface="Times New Roman" pitchFamily="18" charset="0"/>
              </a:rPr>
              <a:t>6. It becomes unimpressive if drafted poorly</a:t>
            </a:r>
          </a:p>
          <a:p>
            <a:pPr fontAlgn="base">
              <a:buNone/>
            </a:pPr>
            <a:r>
              <a:rPr lang="en-US" dirty="0" smtClean="0">
                <a:latin typeface="Times New Roman" pitchFamily="18" charset="0"/>
                <a:cs typeface="Times New Roman" pitchFamily="18" charset="0"/>
              </a:rPr>
              <a:t>7. It may be interpreted in the wrong manner</a:t>
            </a:r>
          </a:p>
          <a:p>
            <a:pPr fontAlgn="base">
              <a:buNone/>
            </a:pPr>
            <a:r>
              <a:rPr lang="en-US" dirty="0" smtClean="0">
                <a:latin typeface="Times New Roman" pitchFamily="18" charset="0"/>
                <a:cs typeface="Times New Roman" pitchFamily="18" charset="0"/>
              </a:rPr>
              <a:t>8. It requires unnecessary formalities.</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IN" b="1" u="sng" dirty="0" smtClean="0">
                <a:latin typeface="Times New Roman" pitchFamily="18" charset="0"/>
                <a:cs typeface="Times New Roman" pitchFamily="18" charset="0"/>
              </a:rPr>
              <a:t>Important advantages of communication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1 It promotes trust.</a:t>
            </a:r>
          </a:p>
          <a:p>
            <a:pPr>
              <a:buNone/>
            </a:pPr>
            <a:r>
              <a:rPr lang="en-US" dirty="0" smtClean="0">
                <a:latin typeface="Times New Roman" pitchFamily="18" charset="0"/>
                <a:cs typeface="Times New Roman" pitchFamily="18" charset="0"/>
              </a:rPr>
              <a:t>2 It promotes team member loyalty.</a:t>
            </a:r>
          </a:p>
          <a:p>
            <a:pPr>
              <a:buNone/>
            </a:pPr>
            <a:r>
              <a:rPr lang="en-US" dirty="0" smtClean="0">
                <a:latin typeface="Times New Roman" pitchFamily="18" charset="0"/>
                <a:cs typeface="Times New Roman" pitchFamily="18" charset="0"/>
              </a:rPr>
              <a:t>3 It enhances team member engagement.</a:t>
            </a:r>
          </a:p>
          <a:p>
            <a:pPr>
              <a:buNone/>
            </a:pPr>
            <a:r>
              <a:rPr lang="en-US" dirty="0" smtClean="0">
                <a:latin typeface="Times New Roman" pitchFamily="18" charset="0"/>
                <a:cs typeface="Times New Roman" pitchFamily="18" charset="0"/>
              </a:rPr>
              <a:t>4 It improves teamwork.</a:t>
            </a:r>
          </a:p>
          <a:p>
            <a:pPr>
              <a:buNone/>
            </a:pPr>
            <a:r>
              <a:rPr lang="en-US" dirty="0" smtClean="0">
                <a:latin typeface="Times New Roman" pitchFamily="18" charset="0"/>
                <a:cs typeface="Times New Roman" pitchFamily="18" charset="0"/>
              </a:rPr>
              <a:t>5 It improves productivity.</a:t>
            </a:r>
          </a:p>
          <a:p>
            <a:pPr>
              <a:buNone/>
            </a:pPr>
            <a:r>
              <a:rPr lang="en-US" dirty="0" smtClean="0">
                <a:latin typeface="Times New Roman" pitchFamily="18" charset="0"/>
                <a:cs typeface="Times New Roman" pitchFamily="18" charset="0"/>
              </a:rPr>
              <a:t>6 Communication fuels innovation.</a:t>
            </a:r>
          </a:p>
          <a:p>
            <a:pPr>
              <a:buNone/>
            </a:pPr>
            <a:r>
              <a:rPr lang="en-US" dirty="0" smtClean="0">
                <a:latin typeface="Times New Roman" pitchFamily="18" charset="0"/>
                <a:cs typeface="Times New Roman" pitchFamily="18" charset="0"/>
              </a:rPr>
              <a:t>7 Resolves issues.</a:t>
            </a:r>
          </a:p>
          <a:p>
            <a:pPr>
              <a:buNone/>
            </a:pPr>
            <a:r>
              <a:rPr lang="en-US" dirty="0" smtClean="0">
                <a:latin typeface="Times New Roman" pitchFamily="18" charset="0"/>
                <a:cs typeface="Times New Roman" pitchFamily="18" charset="0"/>
              </a:rPr>
              <a:t>8 It creates better client relationships.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 MODULE-I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ctr">
              <a:buNone/>
            </a:pPr>
            <a:r>
              <a:rPr lang="en-US" sz="8000" u="sng" dirty="0" smtClean="0">
                <a:latin typeface="Times New Roman" pitchFamily="18" charset="0"/>
                <a:cs typeface="Times New Roman" pitchFamily="18" charset="0"/>
              </a:rPr>
              <a:t>Write a short note on</a:t>
            </a:r>
            <a:r>
              <a:rPr lang="en-US" sz="8000" dirty="0" smtClean="0">
                <a:latin typeface="Times New Roman" pitchFamily="18" charset="0"/>
                <a:cs typeface="Times New Roman" pitchFamily="18" charset="0"/>
              </a:rPr>
              <a:t>:-</a:t>
            </a:r>
          </a:p>
          <a:p>
            <a:pPr algn="ctr">
              <a:buNone/>
            </a:pPr>
            <a:r>
              <a:rPr lang="en-US" sz="8000" dirty="0" smtClean="0">
                <a:latin typeface="Times New Roman" pitchFamily="18" charset="0"/>
                <a:cs typeface="Times New Roman" pitchFamily="18" charset="0"/>
              </a:rPr>
              <a:t>Why communication is a important part of life?</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fontScale="90000"/>
          </a:bodyPr>
          <a:lstStyle/>
          <a:p>
            <a:r>
              <a:rPr lang="en-US" b="1" u="sng" dirty="0" smtClean="0">
                <a:latin typeface="Times New Roman" pitchFamily="18" charset="0"/>
                <a:cs typeface="Times New Roman" pitchFamily="18" charset="0"/>
              </a:rPr>
              <a:t>LECTURE PLANNER – MODULE II</a:t>
            </a:r>
            <a:endParaRPr lang="en-US"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1295400"/>
          <a:ext cx="8229600" cy="5060509"/>
        </p:xfrm>
        <a:graphic>
          <a:graphicData uri="http://schemas.openxmlformats.org/drawingml/2006/table">
            <a:tbl>
              <a:tblPr firstRow="1" bandRow="1">
                <a:tableStyleId>{21E4AEA4-8DFA-4A89-87EB-49C32662AFE0}</a:tableStyleId>
              </a:tblPr>
              <a:tblGrid>
                <a:gridCol w="762000"/>
                <a:gridCol w="1600200"/>
                <a:gridCol w="4038600"/>
                <a:gridCol w="1828800"/>
              </a:tblGrid>
              <a:tr h="405440">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S.N.</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Unit</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Topic</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Proposed Date of Lecture</a:t>
                      </a:r>
                      <a:endParaRPr lang="en-US" sz="1800" b="0" dirty="0">
                        <a:latin typeface="Times New Roman" pitchFamily="18" charset="0"/>
                        <a:ea typeface="Calibri"/>
                        <a:cs typeface="Times New Roman" pitchFamily="18" charset="0"/>
                      </a:endParaRPr>
                    </a:p>
                  </a:txBody>
                  <a:tcPr marL="68580" marR="68580" marT="0" marB="0"/>
                </a:tc>
              </a:tr>
              <a:tr h="405440">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11</a:t>
                      </a:r>
                      <a:endParaRPr lang="en-US" sz="1800" b="0" dirty="0">
                        <a:latin typeface="Times New Roman" pitchFamily="18" charset="0"/>
                        <a:ea typeface="Calibri"/>
                        <a:cs typeface="Times New Roman" pitchFamily="18" charset="0"/>
                      </a:endParaRPr>
                    </a:p>
                  </a:txBody>
                  <a:tcPr marL="68580" marR="68580" marT="0" marB="0"/>
                </a:tc>
                <a:tc rowSpan="10">
                  <a:txBody>
                    <a:bodyPr/>
                    <a:lstStyle/>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r>
                        <a:rPr lang="en-IN" sz="1800" b="0" dirty="0" smtClean="0">
                          <a:latin typeface="Times New Roman" pitchFamily="18" charset="0"/>
                          <a:cs typeface="Times New Roman" pitchFamily="18" charset="0"/>
                        </a:rPr>
                        <a:t>MODULE </a:t>
                      </a:r>
                      <a:r>
                        <a:rPr lang="en-IN" sz="1800" b="0" dirty="0">
                          <a:latin typeface="Times New Roman" pitchFamily="18" charset="0"/>
                          <a:cs typeface="Times New Roman" pitchFamily="18" charset="0"/>
                        </a:rPr>
                        <a:t>II</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S.L.R. skills</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05440">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12</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What is Listening, Types of Listening</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05440">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13</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Active Listening or effective Listening Skills</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05440">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14</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Barriers in good listening</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41402">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15</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Importance of Reading, Definition of Reading, Reading : meaning and process</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05440">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16</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Components of Reading Skills</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05440">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17</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Improvement of Reading skills</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05440">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18</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Importance of Speaking skills</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05440">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19</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Pronunciation, Pause, Tone, Stress</a:t>
                      </a:r>
                      <a:endParaRPr lang="en-US" sz="18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a:latin typeface="Times New Roman" pitchFamily="18" charset="0"/>
                        <a:ea typeface="Calibri"/>
                        <a:cs typeface="Times New Roman" pitchFamily="18" charset="0"/>
                      </a:endParaRPr>
                    </a:p>
                  </a:txBody>
                  <a:tcPr marL="68580" marR="68580" marT="0" marB="0"/>
                </a:tc>
              </a:tr>
              <a:tr h="405440">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20</a:t>
                      </a:r>
                      <a:endParaRPr lang="en-US" sz="18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Doubt Clearing Session/ Class Test</a:t>
                      </a:r>
                      <a:endParaRPr lang="en-US" sz="18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800" b="0" dirty="0">
                        <a:latin typeface="Times New Roman" pitchFamily="18" charset="0"/>
                        <a:ea typeface="Calibri"/>
                        <a:cs typeface="Times New Roman" pitchFamily="18" charset="0"/>
                      </a:endParaRPr>
                    </a:p>
                  </a:txBody>
                  <a:tcPr marL="68580" marR="68580" marT="0" marB="0"/>
                </a:tc>
              </a:tr>
            </a:tbl>
          </a:graphicData>
        </a:graphic>
      </p:graphicFrame>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MODULE II</a:t>
            </a:r>
            <a:r>
              <a:rPr lang="en-US" u="sng" dirty="0" smtClean="0">
                <a:latin typeface="Times New Roman" pitchFamily="18" charset="0"/>
                <a:cs typeface="Times New Roman" pitchFamily="18" charset="0"/>
              </a:rPr>
              <a:t/>
            </a:r>
            <a:br>
              <a:rPr lang="en-US"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305800" cy="4906963"/>
          </a:xfrm>
        </p:spPr>
        <p:txBody>
          <a:bodyPr>
            <a:normAutofit fontScale="70000" lnSpcReduction="20000"/>
          </a:bodyPr>
          <a:lstStyle/>
          <a:p>
            <a:pPr>
              <a:buNone/>
            </a:pPr>
            <a:r>
              <a:rPr lang="en-US" b="1" dirty="0" smtClean="0">
                <a:latin typeface="Times New Roman" pitchFamily="18" charset="0"/>
                <a:cs typeface="Times New Roman" pitchFamily="18" charset="0"/>
              </a:rPr>
              <a:t>S.L.R. skills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1. What is Listening?</a:t>
            </a:r>
          </a:p>
          <a:p>
            <a:pPr marL="514350" indent="-514350">
              <a:buAutoNum type="arabicPeriod" startAt="2"/>
            </a:pPr>
            <a:r>
              <a:rPr lang="en-US" dirty="0" smtClean="0">
                <a:latin typeface="Times New Roman" pitchFamily="18" charset="0"/>
                <a:cs typeface="Times New Roman" pitchFamily="18" charset="0"/>
              </a:rPr>
              <a:t>Types of Listening</a:t>
            </a:r>
          </a:p>
          <a:p>
            <a:pPr marL="514350" indent="-514350">
              <a:buAutoNum type="arabicPeriod" startAt="2"/>
            </a:pPr>
            <a:r>
              <a:rPr lang="en-US" dirty="0" smtClean="0">
                <a:latin typeface="Times New Roman" pitchFamily="18" charset="0"/>
                <a:cs typeface="Times New Roman" pitchFamily="18" charset="0"/>
              </a:rPr>
              <a:t>Active Listening or effective Listening Skills </a:t>
            </a:r>
          </a:p>
          <a:p>
            <a:pPr marL="514350" indent="-514350">
              <a:buAutoNum type="arabicPeriod" startAt="2"/>
            </a:pPr>
            <a:r>
              <a:rPr lang="en-US" dirty="0" smtClean="0">
                <a:latin typeface="Times New Roman" pitchFamily="18" charset="0"/>
                <a:cs typeface="Times New Roman" pitchFamily="18" charset="0"/>
              </a:rPr>
              <a:t>Barriers in good listening</a:t>
            </a:r>
          </a:p>
          <a:p>
            <a:pPr marL="514350" indent="-514350">
              <a:buAutoNum type="arabicPeriod" startAt="2"/>
            </a:pPr>
            <a:r>
              <a:rPr lang="en-US" dirty="0" smtClean="0">
                <a:latin typeface="Times New Roman" pitchFamily="18" charset="0"/>
                <a:cs typeface="Times New Roman" pitchFamily="18" charset="0"/>
              </a:rPr>
              <a:t>Importance of Reading</a:t>
            </a:r>
          </a:p>
          <a:p>
            <a:pPr marL="514350" indent="-514350">
              <a:buAutoNum type="arabicPeriod" startAt="2"/>
            </a:pPr>
            <a:r>
              <a:rPr lang="en-US" dirty="0" smtClean="0">
                <a:latin typeface="Times New Roman" pitchFamily="18" charset="0"/>
                <a:cs typeface="Times New Roman" pitchFamily="18" charset="0"/>
              </a:rPr>
              <a:t> Definition of Reading, Reading : meaning and process</a:t>
            </a:r>
          </a:p>
          <a:p>
            <a:pPr marL="514350" indent="-514350">
              <a:buAutoNum type="arabicPeriod" startAt="2"/>
            </a:pPr>
            <a:r>
              <a:rPr lang="en-US" dirty="0" smtClean="0">
                <a:latin typeface="Times New Roman" pitchFamily="18" charset="0"/>
                <a:cs typeface="Times New Roman" pitchFamily="18" charset="0"/>
              </a:rPr>
              <a:t>Components of Reading Skills</a:t>
            </a:r>
          </a:p>
          <a:p>
            <a:pPr marL="514350" indent="-514350">
              <a:buAutoNum type="arabicPeriod" startAt="2"/>
            </a:pPr>
            <a:r>
              <a:rPr lang="en-US" dirty="0" smtClean="0">
                <a:latin typeface="Times New Roman" pitchFamily="18" charset="0"/>
                <a:cs typeface="Times New Roman" pitchFamily="18" charset="0"/>
              </a:rPr>
              <a:t> Improvement of Reading skills</a:t>
            </a:r>
          </a:p>
          <a:p>
            <a:pPr marL="514350" indent="-514350">
              <a:buAutoNum type="arabicPeriod" startAt="2"/>
            </a:pPr>
            <a:r>
              <a:rPr lang="en-US" dirty="0" smtClean="0">
                <a:latin typeface="Times New Roman" pitchFamily="18" charset="0"/>
                <a:cs typeface="Times New Roman" pitchFamily="18" charset="0"/>
              </a:rPr>
              <a:t> Importance of Speaking skills</a:t>
            </a:r>
          </a:p>
          <a:p>
            <a:pPr marL="514350" indent="-514350">
              <a:buAutoNum type="arabicPeriod" startAt="2"/>
            </a:pPr>
            <a:r>
              <a:rPr lang="en-US" dirty="0" smtClean="0">
                <a:latin typeface="Times New Roman" pitchFamily="18" charset="0"/>
                <a:cs typeface="Times New Roman" pitchFamily="18" charset="0"/>
              </a:rPr>
              <a:t> Pronunciation</a:t>
            </a:r>
          </a:p>
          <a:p>
            <a:pPr marL="514350" indent="-514350">
              <a:buAutoNum type="arabicPeriod" startAt="2"/>
            </a:pPr>
            <a:r>
              <a:rPr lang="en-US" dirty="0" smtClean="0">
                <a:latin typeface="Times New Roman" pitchFamily="18" charset="0"/>
                <a:cs typeface="Times New Roman" pitchFamily="18" charset="0"/>
              </a:rPr>
              <a:t>Pause</a:t>
            </a:r>
          </a:p>
          <a:p>
            <a:pPr marL="514350" indent="-514350">
              <a:buAutoNum type="arabicPeriod" startAt="2"/>
            </a:pPr>
            <a:r>
              <a:rPr lang="en-US" dirty="0" smtClean="0">
                <a:latin typeface="Times New Roman" pitchFamily="18" charset="0"/>
                <a:cs typeface="Times New Roman" pitchFamily="18" charset="0"/>
              </a:rPr>
              <a:t> Tone</a:t>
            </a:r>
          </a:p>
          <a:p>
            <a:pPr marL="514350" indent="-514350">
              <a:buAutoNum type="arabicPeriod" startAt="2"/>
            </a:pPr>
            <a:r>
              <a:rPr lang="en-US" dirty="0" smtClean="0">
                <a:latin typeface="Times New Roman" pitchFamily="18" charset="0"/>
                <a:cs typeface="Times New Roman" pitchFamily="18" charset="0"/>
              </a:rPr>
              <a:t> Stress</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What is Listening?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Listening as an action—the process of lending an ear to another person to take in and organize information, thereby learning from their perspective and formulating more productive communities. Listening is personally attentive and responsive communication that leads to awareness, understanding, and empathy.</a:t>
            </a:r>
          </a:p>
          <a:p>
            <a:pPr>
              <a:buNone/>
            </a:pPr>
            <a:r>
              <a:rPr lang="en-US" dirty="0" smtClean="0">
                <a:latin typeface="Times New Roman" pitchFamily="18" charset="0"/>
                <a:cs typeface="Times New Roman" pitchFamily="18" charset="0"/>
              </a:rPr>
              <a:t>1.    A genuine desire or motivation to attend fully to the perspectives of others; </a:t>
            </a:r>
          </a:p>
          <a:p>
            <a:pPr>
              <a:buNone/>
            </a:pPr>
            <a:r>
              <a:rPr lang="en-US" dirty="0" smtClean="0">
                <a:latin typeface="Times New Roman" pitchFamily="18" charset="0"/>
                <a:cs typeface="Times New Roman" pitchFamily="18" charset="0"/>
              </a:rPr>
              <a:t>2.    A range of behaviors that signal attention and interest; and</a:t>
            </a:r>
          </a:p>
          <a:p>
            <a:pPr>
              <a:buNone/>
            </a:pPr>
            <a:r>
              <a:rPr lang="en-US" dirty="0" smtClean="0">
                <a:latin typeface="Times New Roman" pitchFamily="18" charset="0"/>
                <a:cs typeface="Times New Roman" pitchFamily="18" charset="0"/>
              </a:rPr>
              <a:t>3.    Close attention to and processing of others’ points of view in an effort to understand.</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Types of Listening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Informational listening. When you want to learn something, you'll use informational listening to understand and retain information. </a:t>
            </a:r>
          </a:p>
          <a:p>
            <a:r>
              <a:rPr lang="en-US" dirty="0" smtClean="0">
                <a:latin typeface="Times New Roman" pitchFamily="18" charset="0"/>
                <a:cs typeface="Times New Roman" pitchFamily="18" charset="0"/>
              </a:rPr>
              <a:t>Discriminative listening. </a:t>
            </a:r>
          </a:p>
          <a:p>
            <a:r>
              <a:rPr lang="en-US" dirty="0" smtClean="0">
                <a:latin typeface="Times New Roman" pitchFamily="18" charset="0"/>
                <a:cs typeface="Times New Roman" pitchFamily="18" charset="0"/>
              </a:rPr>
              <a:t>Biased listening. </a:t>
            </a:r>
          </a:p>
          <a:p>
            <a:r>
              <a:rPr lang="en-US" dirty="0" smtClean="0">
                <a:latin typeface="Times New Roman" pitchFamily="18" charset="0"/>
                <a:cs typeface="Times New Roman" pitchFamily="18" charset="0"/>
              </a:rPr>
              <a:t>Sympathetic listening. </a:t>
            </a:r>
          </a:p>
          <a:p>
            <a:r>
              <a:rPr lang="en-US" dirty="0" smtClean="0">
                <a:latin typeface="Times New Roman" pitchFamily="18" charset="0"/>
                <a:cs typeface="Times New Roman" pitchFamily="18" charset="0"/>
              </a:rPr>
              <a:t>Comprehensive listening. </a:t>
            </a:r>
          </a:p>
          <a:p>
            <a:r>
              <a:rPr lang="en-US" dirty="0" smtClean="0">
                <a:latin typeface="Times New Roman" pitchFamily="18" charset="0"/>
                <a:cs typeface="Times New Roman" pitchFamily="18" charset="0"/>
              </a:rPr>
              <a:t>Empathetic or therapeutic listening. </a:t>
            </a:r>
          </a:p>
          <a:p>
            <a:r>
              <a:rPr lang="en-US" dirty="0" smtClean="0">
                <a:latin typeface="Times New Roman" pitchFamily="18" charset="0"/>
                <a:cs typeface="Times New Roman" pitchFamily="18" charset="0"/>
              </a:rPr>
              <a:t>Critical listening.</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Active Listening or effective Listening Skills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latin typeface="Times New Roman" pitchFamily="18" charset="0"/>
                <a:cs typeface="Times New Roman" pitchFamily="18" charset="0"/>
              </a:rPr>
              <a:t>There are five key active listening techniques you can use to help you become a more effective listener:</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Pay Attention. Give the speaker your undivided attention, and acknowledge the message. ...</a:t>
            </a:r>
          </a:p>
          <a:p>
            <a:r>
              <a:rPr lang="en-US" dirty="0" smtClean="0">
                <a:latin typeface="Times New Roman" pitchFamily="18" charset="0"/>
                <a:cs typeface="Times New Roman" pitchFamily="18" charset="0"/>
              </a:rPr>
              <a:t>Show That You're Listening. ...</a:t>
            </a:r>
          </a:p>
          <a:p>
            <a:r>
              <a:rPr lang="en-US" dirty="0" smtClean="0">
                <a:latin typeface="Times New Roman" pitchFamily="18" charset="0"/>
                <a:cs typeface="Times New Roman" pitchFamily="18" charset="0"/>
              </a:rPr>
              <a:t>Provide Feedback. ...</a:t>
            </a:r>
          </a:p>
          <a:p>
            <a:r>
              <a:rPr lang="en-US" dirty="0" smtClean="0">
                <a:latin typeface="Times New Roman" pitchFamily="18" charset="0"/>
                <a:cs typeface="Times New Roman" pitchFamily="18" charset="0"/>
              </a:rPr>
              <a:t>Defer Judgment. ...</a:t>
            </a:r>
          </a:p>
          <a:p>
            <a:r>
              <a:rPr lang="en-US" dirty="0" smtClean="0">
                <a:latin typeface="Times New Roman" pitchFamily="18" charset="0"/>
                <a:cs typeface="Times New Roman" pitchFamily="18" charset="0"/>
              </a:rPr>
              <a:t>Respond Appropriately.</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Barriers in good listening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1. Evaluative listening- Evaluative listeners spend all their time evaluating what you are saying, and making judgments about it. You can spot an evaluative listener, because they will always respond with either agreement or disagreement (or possibly both, in the form of ‘yes, but…’). </a:t>
            </a:r>
            <a:r>
              <a:rPr lang="en-US" sz="1800" b="1" dirty="0" smtClean="0">
                <a:latin typeface="Times New Roman" pitchFamily="18" charset="0"/>
                <a:cs typeface="Times New Roman" pitchFamily="18" charset="0"/>
              </a:rPr>
              <a:t>The big problem with these listeners is that they are hearing everything from their own point of view.</a:t>
            </a:r>
            <a:r>
              <a:rPr lang="en-US" sz="1800" dirty="0" smtClean="0">
                <a:latin typeface="Times New Roman" pitchFamily="18" charset="0"/>
                <a:cs typeface="Times New Roman" pitchFamily="18" charset="0"/>
              </a:rPr>
              <a:t> Everything is passed through a prism of their own experiences and opinions. This means that they often miss critical information simply because it does not fit with their view of the world. </a:t>
            </a:r>
            <a:r>
              <a:rPr lang="en-US" sz="1800" b="1" dirty="0" smtClean="0">
                <a:latin typeface="Times New Roman" pitchFamily="18" charset="0"/>
                <a:cs typeface="Times New Roman" pitchFamily="18" charset="0"/>
              </a:rPr>
              <a:t>The other problem is that speaker and listener can get into a negative spiral of argument and counter-argument</a:t>
            </a:r>
            <a:r>
              <a:rPr lang="en-US" sz="1800" dirty="0" smtClean="0">
                <a:latin typeface="Times New Roman" pitchFamily="18" charset="0"/>
                <a:cs typeface="Times New Roman" pitchFamily="18" charset="0"/>
              </a:rPr>
              <a:t>. Instead of building on each other’s communication, they are engaged in knocking it down.</a:t>
            </a:r>
          </a:p>
          <a:p>
            <a:pPr>
              <a:buNone/>
            </a:pPr>
            <a:r>
              <a:rPr lang="en-US" sz="1800" dirty="0" smtClean="0">
                <a:latin typeface="Times New Roman" pitchFamily="18" charset="0"/>
                <a:cs typeface="Times New Roman" pitchFamily="18" charset="0"/>
              </a:rPr>
              <a:t>2. Assumptive listening- </a:t>
            </a:r>
            <a:r>
              <a:rPr lang="en-US" sz="1800" b="1" dirty="0" smtClean="0">
                <a:latin typeface="Times New Roman" pitchFamily="18" charset="0"/>
                <a:cs typeface="Times New Roman" pitchFamily="18" charset="0"/>
              </a:rPr>
              <a:t>Assumptive listeners make assumptions about the speaker’s meaning or intention—and usually before the speaker has finished. </a:t>
            </a:r>
            <a:r>
              <a:rPr lang="en-US" sz="1800" dirty="0" smtClean="0">
                <a:latin typeface="Times New Roman" pitchFamily="18" charset="0"/>
                <a:cs typeface="Times New Roman" pitchFamily="18" charset="0"/>
              </a:rPr>
              <a:t>They may therefore finish other people’s sentences, or jump in with a response before the speaker has really finished. Engaging with an assumptive listener is hard work, because you constantly have to go back and explain your meaning again because they have interpreted it incorrectly.</a:t>
            </a:r>
          </a:p>
          <a:p>
            <a:pPr>
              <a:buNone/>
            </a:pPr>
            <a:endParaRPr lang="en-US" sz="18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Barriers in good listening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a:buNone/>
            </a:pPr>
            <a:r>
              <a:rPr lang="en-US" dirty="0" smtClean="0">
                <a:latin typeface="Times New Roman" pitchFamily="18" charset="0"/>
                <a:cs typeface="Times New Roman" pitchFamily="18" charset="0"/>
              </a:rPr>
              <a:t>3. Self-protective listening- </a:t>
            </a:r>
            <a:r>
              <a:rPr lang="en-US" b="1" dirty="0" smtClean="0">
                <a:latin typeface="Times New Roman" pitchFamily="18" charset="0"/>
                <a:cs typeface="Times New Roman" pitchFamily="18" charset="0"/>
              </a:rPr>
              <a:t>Here, the listener is so wrapped up in their own situation and/or emotional response to it that they simply have no brain-space to hear or concentrate on anything else. </a:t>
            </a:r>
            <a:r>
              <a:rPr lang="en-US" dirty="0" smtClean="0">
                <a:latin typeface="Times New Roman" pitchFamily="18" charset="0"/>
                <a:cs typeface="Times New Roman" pitchFamily="18" charset="0"/>
              </a:rPr>
              <a:t>In other words, they are NOT really listening at all, and they are certainly not engaging with what anyone else says. It is a moot point whether this should actually be described as ‘listening’ at all—except that these listeners will often be nodding and smiling, and generally looking like they are engaging with what is being said. However, when they come to respond, it will be obvious that they have not really heard or taken on board anything that is said. These listeners often simply repeat their negative stories over and over again—and with increasing levels of negative emotion. The only way out is to break the spiral (see box).</a:t>
            </a:r>
          </a:p>
          <a:p>
            <a:pPr>
              <a:buNone/>
            </a:pPr>
            <a:r>
              <a:rPr lang="en-US" dirty="0" smtClean="0">
                <a:latin typeface="Times New Roman" pitchFamily="18" charset="0"/>
                <a:cs typeface="Times New Roman" pitchFamily="18" charset="0"/>
              </a:rPr>
              <a:t>A way out- Self-protective listeners may need help to break out of their ‘vicious spiral’. Transactional analysis offers some clues about how to do this, suggesting that they may be in ‘Child’ mode. This makes them turn inward, and want to avoid anything that might be threatening, like other ideas. To help them, you will have to ‘hook’ their Child with sympathy, then find a way to engage the Adult. </a:t>
            </a:r>
            <a:r>
              <a:rPr lang="en-US" i="1" dirty="0" smtClean="0">
                <a:latin typeface="Times New Roman" pitchFamily="18" charset="0"/>
                <a:cs typeface="Times New Roman" pitchFamily="18" charset="0"/>
              </a:rPr>
              <a:t>There is more about this in our page on </a:t>
            </a:r>
            <a:r>
              <a:rPr lang="en-US" i="1" u="sng" dirty="0" smtClean="0">
                <a:latin typeface="Times New Roman" pitchFamily="18" charset="0"/>
                <a:cs typeface="Times New Roman" pitchFamily="18" charset="0"/>
              </a:rPr>
              <a:t>Transactional Analysis</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4. Judgmental listening- </a:t>
            </a:r>
            <a:r>
              <a:rPr lang="en-US" b="1" dirty="0" err="1" smtClean="0">
                <a:latin typeface="Times New Roman" pitchFamily="18" charset="0"/>
                <a:cs typeface="Times New Roman" pitchFamily="18" charset="0"/>
              </a:rPr>
              <a:t>Judgemental</a:t>
            </a:r>
            <a:r>
              <a:rPr lang="en-US" b="1" dirty="0" smtClean="0">
                <a:latin typeface="Times New Roman" pitchFamily="18" charset="0"/>
                <a:cs typeface="Times New Roman" pitchFamily="18" charset="0"/>
              </a:rPr>
              <a:t> listeners will constantly </a:t>
            </a:r>
            <a:r>
              <a:rPr lang="en-US" b="1" dirty="0" err="1" smtClean="0">
                <a:latin typeface="Times New Roman" pitchFamily="18" charset="0"/>
                <a:cs typeface="Times New Roman" pitchFamily="18" charset="0"/>
              </a:rPr>
              <a:t>criticise</a:t>
            </a:r>
            <a:r>
              <a:rPr lang="en-US" b="1" dirty="0" smtClean="0">
                <a:latin typeface="Times New Roman" pitchFamily="18" charset="0"/>
                <a:cs typeface="Times New Roman" pitchFamily="18" charset="0"/>
              </a:rPr>
              <a:t> what speakers are saying.</a:t>
            </a:r>
            <a:r>
              <a:rPr lang="en-US" dirty="0" smtClean="0">
                <a:latin typeface="Times New Roman" pitchFamily="18" charset="0"/>
                <a:cs typeface="Times New Roman" pitchFamily="18" charset="0"/>
              </a:rPr>
              <a:t> This type of listening is similar to evaluative listening, but usually with more negativity and less opportunity to respond. These listeners often have preconceived ideas about the speaker (for example, bias or prejudice based on how they look, or their background). This may prevent them from considering the speaker’s ideas with an open mind.</a:t>
            </a:r>
          </a:p>
          <a:p>
            <a:pPr>
              <a:buNone/>
            </a:pPr>
            <a:r>
              <a:rPr lang="en-US" b="1" dirty="0" smtClean="0">
                <a:latin typeface="Times New Roman" pitchFamily="18" charset="0"/>
                <a:cs typeface="Times New Roman" pitchFamily="18" charset="0"/>
              </a:rPr>
              <a:t>This type of listening tends to result in the speaker shutting down, and refusing to provide any more information. Being constantly </a:t>
            </a:r>
            <a:r>
              <a:rPr lang="en-US" b="1" dirty="0" err="1" smtClean="0">
                <a:latin typeface="Times New Roman" pitchFamily="18" charset="0"/>
                <a:cs typeface="Times New Roman" pitchFamily="18" charset="0"/>
              </a:rPr>
              <a:t>criticised</a:t>
            </a:r>
            <a:r>
              <a:rPr lang="en-US" b="1" dirty="0" smtClean="0">
                <a:latin typeface="Times New Roman" pitchFamily="18" charset="0"/>
                <a:cs typeface="Times New Roman" pitchFamily="18" charset="0"/>
              </a:rPr>
              <a:t> quickly becomes unpleasant.</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IN" b="1" u="sng" dirty="0" smtClean="0">
                <a:latin typeface="Times New Roman" pitchFamily="18" charset="0"/>
                <a:cs typeface="Times New Roman" pitchFamily="18" charset="0"/>
              </a:rPr>
              <a:t>1. Introduction and types of Communication</a:t>
            </a:r>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fontAlgn="base">
              <a:buNone/>
            </a:pPr>
            <a:r>
              <a:rPr lang="en-US" sz="2400" dirty="0" smtClean="0">
                <a:latin typeface="Times New Roman" pitchFamily="18" charset="0"/>
                <a:cs typeface="Times New Roman" pitchFamily="18" charset="0"/>
              </a:rPr>
              <a:t>Communication can broadly be defined as exchange of ideas, messages and information between two or more persons, through a medium, in a manner that the sender and the receiver understand the message in the common sense, that is, they develop common understanding of the message.</a:t>
            </a:r>
          </a:p>
          <a:p>
            <a:pPr fontAlgn="base">
              <a:buNone/>
            </a:pPr>
            <a:endParaRPr lang="en-US" sz="2400" dirty="0" smtClean="0">
              <a:latin typeface="Times New Roman" pitchFamily="18" charset="0"/>
              <a:cs typeface="Times New Roman" pitchFamily="18" charset="0"/>
            </a:endParaRPr>
          </a:p>
          <a:p>
            <a:pPr fontAlgn="base">
              <a:buNone/>
            </a:pPr>
            <a:r>
              <a:rPr lang="en-US" sz="2400" dirty="0" smtClean="0">
                <a:latin typeface="Times New Roman" pitchFamily="18" charset="0"/>
                <a:cs typeface="Times New Roman" pitchFamily="18" charset="0"/>
              </a:rPr>
              <a:t>The word communication is derived from the Latin word ‘communicare’, which means to share, impart, participate, exchange, transmit or to make common. It emphasizes on sharing common information, ideas and messages. It is not merely issuing orders and instructions.</a:t>
            </a:r>
          </a:p>
          <a:p>
            <a:pPr fontAlgn="base">
              <a:buNone/>
            </a:pPr>
            <a:endParaRPr lang="en-US" sz="2400" dirty="0" smtClean="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Barriers in good listening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1600" dirty="0" smtClean="0">
                <a:latin typeface="Times New Roman" pitchFamily="18" charset="0"/>
                <a:cs typeface="Times New Roman" pitchFamily="18" charset="0"/>
              </a:rPr>
              <a:t>5. Affirmative listening- </a:t>
            </a:r>
            <a:r>
              <a:rPr lang="en-US" sz="1600" b="1" dirty="0" smtClean="0">
                <a:latin typeface="Times New Roman" pitchFamily="18" charset="0"/>
                <a:cs typeface="Times New Roman" pitchFamily="18" charset="0"/>
              </a:rPr>
              <a:t>Affirmative listening is more or less the polar opposite of judgmental listening. Affirmative listeners only ‘hear’ messages with which they agree.</a:t>
            </a:r>
            <a:r>
              <a:rPr lang="en-US" sz="1600" dirty="0" smtClean="0">
                <a:latin typeface="Times New Roman" pitchFamily="18" charset="0"/>
                <a:cs typeface="Times New Roman" pitchFamily="18" charset="0"/>
              </a:rPr>
              <a:t> They therefore only listen for points that they can support, and not those that show different opinions. Having an affirmative listener is at first quite pleasant. They tend to agree with you, which is nice. However, after a while, you realize that they only agree with some points—and possibly not very important ones—but refuse to engage with anything else. </a:t>
            </a:r>
            <a:r>
              <a:rPr lang="en-US" sz="1600" b="1" dirty="0" smtClean="0">
                <a:latin typeface="Times New Roman" pitchFamily="18" charset="0"/>
                <a:cs typeface="Times New Roman" pitchFamily="18" charset="0"/>
              </a:rPr>
              <a:t>The problem here is that these people only listen for themselves. </a:t>
            </a:r>
            <a:r>
              <a:rPr lang="en-US" sz="1600" dirty="0" smtClean="0">
                <a:latin typeface="Times New Roman" pitchFamily="18" charset="0"/>
                <a:cs typeface="Times New Roman" pitchFamily="18" charset="0"/>
              </a:rPr>
              <a:t>They want their opinion to be validated—and have no real interest in anyone else. This quickly gets one-sided and tiresome, especially if you are genuinely interested in a debate that explores different perspectives.</a:t>
            </a:r>
          </a:p>
          <a:p>
            <a:pPr>
              <a:buNone/>
            </a:pPr>
            <a:r>
              <a:rPr lang="en-US" sz="1600" dirty="0" smtClean="0">
                <a:latin typeface="Times New Roman" pitchFamily="18" charset="0"/>
                <a:cs typeface="Times New Roman" pitchFamily="18" charset="0"/>
              </a:rPr>
              <a:t>6. Defensive listening- </a:t>
            </a:r>
            <a:r>
              <a:rPr lang="en-US" sz="1600" b="1" dirty="0" smtClean="0">
                <a:latin typeface="Times New Roman" pitchFamily="18" charset="0"/>
                <a:cs typeface="Times New Roman" pitchFamily="18" charset="0"/>
              </a:rPr>
              <a:t>A defensive listener takes everything that is said as a personal attack. </a:t>
            </a:r>
            <a:r>
              <a:rPr lang="en-US" sz="1600" dirty="0" smtClean="0">
                <a:latin typeface="Times New Roman" pitchFamily="18" charset="0"/>
                <a:cs typeface="Times New Roman" pitchFamily="18" charset="0"/>
              </a:rPr>
              <a:t>These people therefore feel the need to defend themselves against everything, and to justify everything that they say. They often use the phrase ‘Yes, but…’, because they have no interest in building on any other communication—only to justify themselves. They also find it hard to explore other points of view, because anything different is a threat.</a:t>
            </a:r>
          </a:p>
          <a:p>
            <a:pPr>
              <a:buNone/>
            </a:pPr>
            <a:r>
              <a:rPr lang="en-US" sz="1600" dirty="0" smtClean="0">
                <a:latin typeface="Times New Roman" pitchFamily="18" charset="0"/>
                <a:cs typeface="Times New Roman" pitchFamily="18" charset="0"/>
              </a:rPr>
              <a:t>7. Authoritative listening- </a:t>
            </a:r>
            <a:r>
              <a:rPr lang="en-US" sz="1600" b="1" dirty="0" smtClean="0">
                <a:latin typeface="Times New Roman" pitchFamily="18" charset="0"/>
                <a:cs typeface="Times New Roman" pitchFamily="18" charset="0"/>
              </a:rPr>
              <a:t>Authoritative listeners listen solely in order to advise</a:t>
            </a:r>
            <a:r>
              <a:rPr lang="en-US" sz="1600" dirty="0" smtClean="0">
                <a:latin typeface="Times New Roman" pitchFamily="18" charset="0"/>
                <a:cs typeface="Times New Roman" pitchFamily="18" charset="0"/>
              </a:rPr>
              <a:t>. They always know best, and are always ready to tell you what to do. You can often spot authoritative listeners by the use of the words ‘</a:t>
            </a:r>
            <a:r>
              <a:rPr lang="en-US" sz="1600" i="1" dirty="0" smtClean="0">
                <a:latin typeface="Times New Roman" pitchFamily="18" charset="0"/>
                <a:cs typeface="Times New Roman" pitchFamily="18" charset="0"/>
              </a:rPr>
              <a:t>You should…’</a:t>
            </a:r>
            <a:r>
              <a:rPr lang="en-US" sz="1600" dirty="0" smtClean="0">
                <a:latin typeface="Times New Roman" pitchFamily="18" charset="0"/>
                <a:cs typeface="Times New Roman" pitchFamily="18" charset="0"/>
              </a:rPr>
              <a:t> or ‘</a:t>
            </a:r>
            <a:r>
              <a:rPr lang="en-US" sz="1600" i="1" dirty="0" smtClean="0">
                <a:latin typeface="Times New Roman" pitchFamily="18" charset="0"/>
                <a:cs typeface="Times New Roman" pitchFamily="18" charset="0"/>
              </a:rPr>
              <a:t>You need…’ </a:t>
            </a:r>
            <a:r>
              <a:rPr lang="en-US" sz="1600" dirty="0" smtClean="0">
                <a:latin typeface="Times New Roman" pitchFamily="18" charset="0"/>
                <a:cs typeface="Times New Roman" pitchFamily="18" charset="0"/>
              </a:rPr>
              <a:t>in their sentences</a:t>
            </a:r>
          </a:p>
          <a:p>
            <a:pPr>
              <a:buNone/>
            </a:pPr>
            <a:endParaRPr lang="en-US" sz="16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Importance of Reading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305800" cy="4830763"/>
          </a:xfrm>
        </p:spPr>
        <p:txBody>
          <a:bodyPr>
            <a:noAutofit/>
          </a:bodyPr>
          <a:lstStyle/>
          <a:p>
            <a:pPr>
              <a:buNone/>
            </a:pPr>
            <a:r>
              <a:rPr lang="en-US" sz="2000" dirty="0" smtClean="0">
                <a:latin typeface="Times New Roman" pitchFamily="18" charset="0"/>
                <a:cs typeface="Times New Roman" pitchFamily="18" charset="0"/>
              </a:rPr>
              <a:t>Reading is an essential aspect of learning and has multiple benefits attached to the exercise. Reading is important because it makes you more empathetic, knowledgeable and stimulates your imagination.</a:t>
            </a:r>
          </a:p>
          <a:p>
            <a:pPr>
              <a:buNone/>
            </a:pPr>
            <a:r>
              <a:rPr lang="en-US" sz="2000" b="1" dirty="0" smtClean="0">
                <a:latin typeface="Times New Roman" pitchFamily="18" charset="0"/>
                <a:cs typeface="Times New Roman" pitchFamily="18" charset="0"/>
              </a:rPr>
              <a:t>Importance of Reading in Increasing your Vocabulary - </a:t>
            </a:r>
            <a:r>
              <a:rPr lang="en-US" sz="2000" dirty="0" smtClean="0">
                <a:latin typeface="Times New Roman" pitchFamily="18" charset="0"/>
                <a:cs typeface="Times New Roman" pitchFamily="18" charset="0"/>
              </a:rPr>
              <a:t>While going through an article, you might have come across some words which confuse you or certain words that you hardly even recognise. Finding out their meaning and regularly reading can be the best solution for you to enhance your </a:t>
            </a:r>
            <a:r>
              <a:rPr lang="en-US" sz="2000" b="1" dirty="0" smtClean="0">
                <a:latin typeface="Times New Roman" pitchFamily="18" charset="0"/>
                <a:cs typeface="Times New Roman" pitchFamily="18" charset="0"/>
              </a:rPr>
              <a:t>vocabulary </a:t>
            </a:r>
            <a:r>
              <a:rPr lang="en-US" sz="2000" dirty="0" smtClean="0">
                <a:latin typeface="Times New Roman" pitchFamily="18" charset="0"/>
                <a:cs typeface="Times New Roman" pitchFamily="18" charset="0"/>
              </a:rPr>
              <a:t>and expand your knowledge. </a:t>
            </a:r>
          </a:p>
          <a:p>
            <a:pPr>
              <a:buNone/>
            </a:pPr>
            <a:r>
              <a:rPr lang="en-US" sz="2000" b="1" dirty="0" smtClean="0">
                <a:latin typeface="Times New Roman" pitchFamily="18" charset="0"/>
                <a:cs typeface="Times New Roman" pitchFamily="18" charset="0"/>
              </a:rPr>
              <a:t>Importance of Reading in Polishing your Mind- </a:t>
            </a:r>
            <a:r>
              <a:rPr lang="en-US" sz="2000" dirty="0" smtClean="0">
                <a:latin typeface="Times New Roman" pitchFamily="18" charset="0"/>
                <a:cs typeface="Times New Roman" pitchFamily="18" charset="0"/>
              </a:rPr>
              <a:t>Reading requires you to have the patience to build a cognitive perspective. This is considered to be a prime brain-stimulating activity to sharpen your mind. Individuals engaged in reading have a slower memory decline than those who avoid reading. It also improves memory and builds focus. </a:t>
            </a:r>
          </a:p>
          <a:p>
            <a:pPr>
              <a:buNone/>
            </a:pPr>
            <a:r>
              <a:rPr lang="en-US" sz="2000" dirty="0" smtClean="0">
                <a:latin typeface="Times New Roman" pitchFamily="18" charset="0"/>
                <a:cs typeface="Times New Roman" pitchFamily="18" charset="0"/>
              </a:rPr>
              <a:t> </a:t>
            </a:r>
          </a:p>
          <a:p>
            <a:pPr>
              <a:buNone/>
            </a:pPr>
            <a:endParaRPr lang="en-US" sz="20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Importance of Reading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Importance of Reading in Strengthening your Writing Ability- </a:t>
            </a:r>
            <a:r>
              <a:rPr lang="en-US" dirty="0" smtClean="0">
                <a:latin typeface="Times New Roman" pitchFamily="18" charset="0"/>
                <a:cs typeface="Times New Roman" pitchFamily="18" charset="0"/>
              </a:rPr>
              <a:t>Having a strong vocabulary can readily benefit you to strengthen your </a:t>
            </a:r>
            <a:r>
              <a:rPr lang="en-US" b="1" dirty="0" smtClean="0">
                <a:latin typeface="Times New Roman" pitchFamily="18" charset="0"/>
                <a:cs typeface="Times New Roman" pitchFamily="18" charset="0"/>
              </a:rPr>
              <a:t>writing </a:t>
            </a:r>
            <a:r>
              <a:rPr lang="en-US" dirty="0" smtClean="0">
                <a:latin typeface="Times New Roman" pitchFamily="18" charset="0"/>
                <a:cs typeface="Times New Roman" pitchFamily="18" charset="0"/>
              </a:rPr>
              <a:t>ability both personally and professionally. It inspires writers to stay positive and express their thoughts more clearly. Reading helps us in developing a knack for understanding the perspective of different authors that helps in writing about things by yourself. It is very crucial to comprehend the subject matter and allow our memory to retain it.</a:t>
            </a:r>
          </a:p>
          <a:p>
            <a:pPr>
              <a:buNone/>
            </a:pPr>
            <a:r>
              <a:rPr lang="en-US" b="1" dirty="0" smtClean="0">
                <a:latin typeface="Times New Roman" pitchFamily="18" charset="0"/>
                <a:cs typeface="Times New Roman" pitchFamily="18" charset="0"/>
              </a:rPr>
              <a:t>Importance of Reading in Lowering Stress- </a:t>
            </a:r>
            <a:r>
              <a:rPr lang="en-US" dirty="0" smtClean="0">
                <a:latin typeface="Times New Roman" pitchFamily="18" charset="0"/>
                <a:cs typeface="Times New Roman" pitchFamily="18" charset="0"/>
              </a:rPr>
              <a:t>Reading leads you on a journey to another world. People reading </a:t>
            </a:r>
            <a:r>
              <a:rPr lang="en-US" b="1" dirty="0" smtClean="0">
                <a:latin typeface="Times New Roman" pitchFamily="18" charset="0"/>
                <a:cs typeface="Times New Roman" pitchFamily="18" charset="0"/>
              </a:rPr>
              <a:t>literature </a:t>
            </a:r>
            <a:r>
              <a:rPr lang="en-US" dirty="0" smtClean="0">
                <a:latin typeface="Times New Roman" pitchFamily="18" charset="0"/>
                <a:cs typeface="Times New Roman" pitchFamily="18" charset="0"/>
              </a:rPr>
              <a:t>or </a:t>
            </a:r>
            <a:r>
              <a:rPr lang="en-US" b="1" dirty="0" smtClean="0">
                <a:latin typeface="Times New Roman" pitchFamily="18" charset="0"/>
                <a:cs typeface="Times New Roman" pitchFamily="18" charset="0"/>
              </a:rPr>
              <a:t>novels </a:t>
            </a:r>
            <a:r>
              <a:rPr lang="en-US" dirty="0" smtClean="0">
                <a:latin typeface="Times New Roman" pitchFamily="18" charset="0"/>
                <a:cs typeface="Times New Roman" pitchFamily="18" charset="0"/>
              </a:rPr>
              <a:t>require a lot of concentration which allows them to stay away from the distraction in their lives which in turn promotes inner calmness and enhances overall health.</a:t>
            </a:r>
          </a:p>
          <a:p>
            <a:pPr>
              <a:buNone/>
            </a:pPr>
            <a:r>
              <a:rPr lang="en-US" b="1" dirty="0" smtClean="0">
                <a:latin typeface="Times New Roman" pitchFamily="18" charset="0"/>
                <a:cs typeface="Times New Roman" pitchFamily="18" charset="0"/>
              </a:rPr>
              <a:t>Importance of Reading in Reducing Depression - </a:t>
            </a:r>
            <a:r>
              <a:rPr lang="en-US" dirty="0" smtClean="0">
                <a:latin typeface="Times New Roman" pitchFamily="18" charset="0"/>
                <a:cs typeface="Times New Roman" pitchFamily="18" charset="0"/>
              </a:rPr>
              <a:t>Medicinal therapies to combat depression can be reduced by incorporating reading habits. This is exactly what self-help books, novels, blogs, articles and non-fiction books contribute to. Reading is found to lower heart rate, reduce stress and decrease blood pressure. </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u="sng" dirty="0" smtClean="0">
                <a:latin typeface="Times New Roman" pitchFamily="18" charset="0"/>
                <a:cs typeface="Times New Roman" pitchFamily="18" charset="0"/>
              </a:rPr>
              <a:t>Importance of Reading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b="1" dirty="0" smtClean="0">
                <a:latin typeface="Times New Roman" pitchFamily="18" charset="0"/>
                <a:cs typeface="Times New Roman" pitchFamily="18" charset="0"/>
              </a:rPr>
              <a:t>Importance of Reading in Enhancing One’s Imagination -</a:t>
            </a:r>
            <a:r>
              <a:rPr lang="en-US" sz="1800" dirty="0" smtClean="0">
                <a:latin typeface="Times New Roman" pitchFamily="18" charset="0"/>
                <a:cs typeface="Times New Roman" pitchFamily="18" charset="0"/>
              </a:rPr>
              <a:t>Reading is just like a spider web, linking things you know to things you just learn and creating innovative solutions. You work upon your dreams when you start imagining about it. Imagination also allows an individual to be empathetic towards people and their struggles. </a:t>
            </a:r>
          </a:p>
          <a:p>
            <a:pPr>
              <a:buNone/>
            </a:pPr>
            <a:r>
              <a:rPr lang="en-US" sz="1800" b="1" dirty="0" smtClean="0">
                <a:latin typeface="Times New Roman" pitchFamily="18" charset="0"/>
                <a:cs typeface="Times New Roman" pitchFamily="18" charset="0"/>
              </a:rPr>
              <a:t>Importance of Reading in Providing Entertainment and Peace of Mind- </a:t>
            </a:r>
            <a:r>
              <a:rPr lang="en-US" sz="1800" dirty="0" smtClean="0">
                <a:latin typeface="Times New Roman" pitchFamily="18" charset="0"/>
                <a:cs typeface="Times New Roman" pitchFamily="18" charset="0"/>
              </a:rPr>
              <a:t>Reading is one of the simplest entertainment entities for humans. Human beings tend to be fascinated by the world of stories and books open up alternate worlds to explore. This not just transcends us to another reality but also helps us in distancing from our daily problems for a while.</a:t>
            </a:r>
          </a:p>
          <a:p>
            <a:pPr>
              <a:buNone/>
            </a:pPr>
            <a:r>
              <a:rPr lang="en-US" sz="1800" b="1" dirty="0" smtClean="0">
                <a:latin typeface="Times New Roman" pitchFamily="18" charset="0"/>
                <a:cs typeface="Times New Roman" pitchFamily="18" charset="0"/>
              </a:rPr>
              <a:t>Importance of Reading in Promoting Positive Sleeping- </a:t>
            </a:r>
            <a:r>
              <a:rPr lang="en-US" sz="1800" dirty="0" smtClean="0">
                <a:latin typeface="Times New Roman" pitchFamily="18" charset="0"/>
                <a:cs typeface="Times New Roman" pitchFamily="18" charset="0"/>
              </a:rPr>
              <a:t>Books are a perfect company at night before you doze off because it allows your body muscles to relax and mind to </a:t>
            </a:r>
            <a:r>
              <a:rPr lang="en-US" sz="1800" dirty="0" err="1" smtClean="0">
                <a:latin typeface="Times New Roman" pitchFamily="18" charset="0"/>
                <a:cs typeface="Times New Roman" pitchFamily="18" charset="0"/>
              </a:rPr>
              <a:t>destress</a:t>
            </a:r>
            <a:r>
              <a:rPr lang="en-US" sz="1800" dirty="0" smtClean="0">
                <a:latin typeface="Times New Roman" pitchFamily="18" charset="0"/>
                <a:cs typeface="Times New Roman" pitchFamily="18" charset="0"/>
              </a:rPr>
              <a:t>. It is known that one can have a sound sleep, when one’s brain is happy and one is comfortable in their own space. However, it is preferable to grab a printed book than any gadget before you settle in for some dreams. </a:t>
            </a:r>
          </a:p>
          <a:p>
            <a:pPr>
              <a:buNone/>
            </a:pPr>
            <a:endParaRPr lang="en-US" sz="18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Importance of Reading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Importance of Reading: When Preparing for Universal Competitive Exams- </a:t>
            </a:r>
            <a:r>
              <a:rPr lang="en-US" dirty="0" smtClean="0">
                <a:latin typeface="Times New Roman" pitchFamily="18" charset="0"/>
                <a:cs typeface="Times New Roman" pitchFamily="18" charset="0"/>
              </a:rPr>
              <a:t>The Reading Comprehension (RC) section in </a:t>
            </a:r>
            <a:r>
              <a:rPr lang="en-US" b="1" dirty="0" smtClean="0">
                <a:latin typeface="Times New Roman" pitchFamily="18" charset="0"/>
                <a:cs typeface="Times New Roman" pitchFamily="18" charset="0"/>
              </a:rPr>
              <a:t>GMAT </a:t>
            </a:r>
            <a:r>
              <a:rPr lang="en-US" dirty="0" smtClean="0">
                <a:latin typeface="Times New Roman" pitchFamily="18" charset="0"/>
                <a:cs typeface="Times New Roman" pitchFamily="18" charset="0"/>
              </a:rPr>
              <a:t>includes 350 word passages which can be easily mastered by practicing active reading and by interacting with the text. Some examples can be reading The Economist, The New York Times, Scientific American, The Washington Post and Business week for acing the RC section.</a:t>
            </a:r>
          </a:p>
          <a:p>
            <a:pPr>
              <a:buNone/>
            </a:pPr>
            <a:r>
              <a:rPr lang="en-US" dirty="0" smtClean="0">
                <a:latin typeface="Times New Roman" pitchFamily="18" charset="0"/>
                <a:cs typeface="Times New Roman" pitchFamily="18" charset="0"/>
              </a:rPr>
              <a:t>Reading allows one to develop a better understanding of the subject and gaining conceptual clarity when preparing for </a:t>
            </a:r>
            <a:r>
              <a:rPr lang="en-US" b="1" dirty="0" smtClean="0">
                <a:latin typeface="Times New Roman" pitchFamily="18" charset="0"/>
                <a:cs typeface="Times New Roman" pitchFamily="18" charset="0"/>
              </a:rPr>
              <a:t>CAT </a:t>
            </a:r>
            <a:r>
              <a:rPr lang="en-US" dirty="0" smtClean="0">
                <a:latin typeface="Times New Roman" pitchFamily="18" charset="0"/>
                <a:cs typeface="Times New Roman" pitchFamily="18" charset="0"/>
              </a:rPr>
              <a:t>and especially the </a:t>
            </a:r>
            <a:r>
              <a:rPr lang="en-US" b="1" dirty="0" smtClean="0">
                <a:latin typeface="Times New Roman" pitchFamily="18" charset="0"/>
                <a:cs typeface="Times New Roman" pitchFamily="18" charset="0"/>
              </a:rPr>
              <a:t>Reading Comprehension</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A common success thread in all the students who secure well on the </a:t>
            </a:r>
            <a:r>
              <a:rPr lang="en-US" b="1" dirty="0" smtClean="0">
                <a:latin typeface="Times New Roman" pitchFamily="18" charset="0"/>
                <a:cs typeface="Times New Roman" pitchFamily="18" charset="0"/>
              </a:rPr>
              <a:t>verbal section</a:t>
            </a:r>
            <a:r>
              <a:rPr lang="en-US" dirty="0" smtClean="0">
                <a:latin typeface="Times New Roman" pitchFamily="18" charset="0"/>
                <a:cs typeface="Times New Roman" pitchFamily="18" charset="0"/>
              </a:rPr>
              <a:t> of the </a:t>
            </a:r>
            <a:r>
              <a:rPr lang="en-US" b="1" dirty="0" smtClean="0">
                <a:latin typeface="Times New Roman" pitchFamily="18" charset="0"/>
                <a:cs typeface="Times New Roman" pitchFamily="18" charset="0"/>
              </a:rPr>
              <a:t>GRE </a:t>
            </a:r>
            <a:r>
              <a:rPr lang="en-US" dirty="0" smtClean="0">
                <a:latin typeface="Times New Roman" pitchFamily="18" charset="0"/>
                <a:cs typeface="Times New Roman" pitchFamily="18" charset="0"/>
              </a:rPr>
              <a:t>is skilled reading ability. The faster you can scan through the passage while still holding on to the information, the more time you’ll have to answer the question. </a:t>
            </a:r>
          </a:p>
          <a:p>
            <a:pPr>
              <a:buNone/>
            </a:pPr>
            <a:r>
              <a:rPr lang="en-US" dirty="0" smtClean="0">
                <a:latin typeface="Times New Roman" pitchFamily="18" charset="0"/>
                <a:cs typeface="Times New Roman" pitchFamily="18" charset="0"/>
              </a:rPr>
              <a:t>The perfect strategy to cover a long passage in the allotted time in </a:t>
            </a:r>
            <a:r>
              <a:rPr lang="en-US" b="1" dirty="0" smtClean="0">
                <a:latin typeface="Times New Roman" pitchFamily="18" charset="0"/>
                <a:cs typeface="Times New Roman" pitchFamily="18" charset="0"/>
              </a:rPr>
              <a:t>IELTS </a:t>
            </a:r>
            <a:r>
              <a:rPr lang="en-US" dirty="0" smtClean="0">
                <a:latin typeface="Times New Roman" pitchFamily="18" charset="0"/>
                <a:cs typeface="Times New Roman" pitchFamily="18" charset="0"/>
              </a:rPr>
              <a:t>is through increasing your vocabulary by continuous reading.</a:t>
            </a:r>
          </a:p>
          <a:p>
            <a:pPr>
              <a:buNone/>
            </a:pPr>
            <a:r>
              <a:rPr lang="en-US" dirty="0" smtClean="0">
                <a:latin typeface="Times New Roman" pitchFamily="18" charset="0"/>
                <a:cs typeface="Times New Roman" pitchFamily="18" charset="0"/>
              </a:rPr>
              <a:t>To get a high score on the reading section of the </a:t>
            </a:r>
            <a:r>
              <a:rPr lang="en-US" b="1" dirty="0" smtClean="0">
                <a:latin typeface="Times New Roman" pitchFamily="18" charset="0"/>
                <a:cs typeface="Times New Roman" pitchFamily="18" charset="0"/>
              </a:rPr>
              <a:t>TOEFL </a:t>
            </a:r>
            <a:r>
              <a:rPr lang="en-US" dirty="0" smtClean="0">
                <a:latin typeface="Times New Roman" pitchFamily="18" charset="0"/>
                <a:cs typeface="Times New Roman" pitchFamily="18" charset="0"/>
              </a:rPr>
              <a:t>test, the only key is to read and understand various books and articles.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Definition of Reading, Reading : meaning and process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000" b="1" dirty="0" smtClean="0">
                <a:latin typeface="Times New Roman" pitchFamily="18" charset="0"/>
                <a:cs typeface="Times New Roman" pitchFamily="18" charset="0"/>
              </a:rPr>
              <a:t>Reading</a:t>
            </a:r>
            <a:r>
              <a:rPr lang="en-US" sz="2000" dirty="0" smtClean="0">
                <a:latin typeface="Times New Roman" pitchFamily="18" charset="0"/>
                <a:cs typeface="Times New Roman" pitchFamily="18" charset="0"/>
              </a:rPr>
              <a:t> is defined as the cognitive process of decoding symbols to determine a text's meaning. The symbols are the text itself, and the process of decoding requires that the reader quickly match a symbol or combination of symbols (letter(s)) to a sound, and then recognize the patterns of sounds that create words. These words then convey meaning to the reader. Reading is an active process that requires both simple and complex components. The reader must have a base knowledge of the symbols that create the language, as well as a vocabulary in that language, and an understanding of the grammar rules. In addition, the reader will use higher-level processing to determine the meaning of the text and author purpose, among other things. These components can be categorized into three processes of reading:</a:t>
            </a:r>
          </a:p>
          <a:p>
            <a:pPr>
              <a:buNone/>
            </a:pPr>
            <a:r>
              <a:rPr lang="en-US" sz="2000" dirty="0" smtClean="0">
                <a:latin typeface="Times New Roman" pitchFamily="18" charset="0"/>
                <a:cs typeface="Times New Roman" pitchFamily="18" charset="0"/>
              </a:rPr>
              <a:t>Word recognition: The ability to see a word and recognize its pronunciation and meaning without deliberate effort/thinking.</a:t>
            </a:r>
          </a:p>
          <a:p>
            <a:pPr>
              <a:buNone/>
            </a:pPr>
            <a:r>
              <a:rPr lang="en-US" sz="2000" dirty="0" smtClean="0">
                <a:latin typeface="Times New Roman" pitchFamily="18" charset="0"/>
                <a:cs typeface="Times New Roman" pitchFamily="18" charset="0"/>
              </a:rPr>
              <a:t>Comprehension: The act of constructing meaning from the overall text.</a:t>
            </a:r>
          </a:p>
          <a:p>
            <a:pPr>
              <a:buNone/>
            </a:pPr>
            <a:r>
              <a:rPr lang="en-US" sz="2000" dirty="0" smtClean="0">
                <a:latin typeface="Times New Roman" pitchFamily="18" charset="0"/>
                <a:cs typeface="Times New Roman" pitchFamily="18" charset="0"/>
              </a:rPr>
              <a:t>Fluency: The ability to read a text quickly and accurately, as though it were spoken</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Why Reading is Considered an Active Process?</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The ultimate goal of reading is to understand and be able to recall the information that the author was trying to convey. This requires reading to be an active process. To best understand a text, the reader must engage with the symbols to turn them into words that have meaning, identify and decipher unknown words, consider possibilities and make predictions within the text, and reflect upon the reading. The different aspects of active reading can be broken down into three stages:</a:t>
            </a:r>
          </a:p>
          <a:p>
            <a:pPr>
              <a:buNone/>
            </a:pPr>
            <a:r>
              <a:rPr lang="en-US" sz="2000" dirty="0" smtClean="0">
                <a:latin typeface="Times New Roman" pitchFamily="18" charset="0"/>
                <a:cs typeface="Times New Roman" pitchFamily="18" charset="0"/>
              </a:rPr>
              <a:t>Pre-reading: This is the process of briefly looking over or skimming a text prior to actively reading it. Also known as previewing or surveying, during this step the reader works to locate key terms or ideas by quickly reviewing the text before beginning to read it closely. Readers may also consider the purpose of the writing before they begin reading the text.</a:t>
            </a:r>
          </a:p>
          <a:p>
            <a:pPr>
              <a:buNone/>
            </a:pPr>
            <a:endParaRPr lang="en-US" sz="2000" dirty="0" smtClean="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Why Is Reading Considered an Active Process?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During reading: During this part of the process, readers engage a text as they closely read by actively thinking about what they are reading as they do so. This includes making connections with the text (text to text, text to self, and/or text to world), asking questions, and making and revising predictions.</a:t>
            </a:r>
          </a:p>
          <a:p>
            <a:pPr>
              <a:buNone/>
            </a:pPr>
            <a:r>
              <a:rPr lang="en-US" dirty="0" smtClean="0">
                <a:latin typeface="Times New Roman" pitchFamily="18" charset="0"/>
                <a:cs typeface="Times New Roman" pitchFamily="18" charset="0"/>
              </a:rPr>
              <a:t>After reading: The part of the process that occurs after reading has readers reflect on what they have read, the connections between it and other ideas, and how they feel about what they have read. Readers may retell or paraphrase what they have read or discuss it with someone else who has read the same material. They might also summarize what they've learned for someone else as part of the after reading stage.</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Why Is Reading Considered an Active Process?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b="1" dirty="0" smtClean="0"/>
              <a:t>Reading Processes- </a:t>
            </a:r>
            <a:r>
              <a:rPr lang="en-US" dirty="0" smtClean="0"/>
              <a:t>Reading involves three major processes: word recognition, comprehension, and fluency. Each of these plays a vital role in fully mastering the skill of reading.</a:t>
            </a:r>
          </a:p>
          <a:p>
            <a:pPr>
              <a:buNone/>
            </a:pPr>
            <a:r>
              <a:rPr lang="en-US" b="1" dirty="0" smtClean="0"/>
              <a:t>Word recognition</a:t>
            </a:r>
            <a:r>
              <a:rPr lang="en-US" dirty="0" smtClean="0"/>
              <a:t>: Word recognition means that the reader's brain automatically recognizes a large number of words and automatically and accurately associates meaning with those words. This occurs without conscious thought. These are also referred to as "sight words" or "sight vocabulary". To read for understanding at a particular text level, a reader should have a word recognition accuracy rate of 90% or higher.</a:t>
            </a:r>
          </a:p>
          <a:p>
            <a:pPr>
              <a:buNone/>
            </a:pPr>
            <a:r>
              <a:rPr lang="en-US" b="1" dirty="0" smtClean="0"/>
              <a:t>Comprehension</a:t>
            </a:r>
            <a:r>
              <a:rPr lang="en-US" dirty="0" smtClean="0"/>
              <a:t>: Comprehension means the ability to identify key information through skimming, as well as synthesizing the information with what the reader already knows, making connections to the text, questioning, and predicting. Comprehension includes both simple processing for general ideas as well as high-level processing (e.g. alternative perspectives, author's intent)</a:t>
            </a:r>
          </a:p>
          <a:p>
            <a:pPr>
              <a:buNone/>
            </a:pPr>
            <a:r>
              <a:rPr lang="en-US" b="1" dirty="0" smtClean="0"/>
              <a:t>Fluency</a:t>
            </a:r>
            <a:r>
              <a:rPr lang="en-US" dirty="0" smtClean="0"/>
              <a:t>: Fluency is the ability to read a text in the natural patterns of the language in which it was written. It is the ability to automatically read a passage like the spoken language, and includes the natural rhythm, intonation, pacing, etc. that would naturally accompany the text</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Components of Reading Skills</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Times New Roman" pitchFamily="18" charset="0"/>
                <a:cs typeface="Times New Roman" pitchFamily="18" charset="0"/>
              </a:rPr>
              <a:t>Phonemic Awareness- </a:t>
            </a:r>
            <a:r>
              <a:rPr lang="en-US" dirty="0" smtClean="0">
                <a:latin typeface="Times New Roman" pitchFamily="18" charset="0"/>
                <a:cs typeface="Times New Roman" pitchFamily="18" charset="0"/>
              </a:rPr>
              <a:t>Phonemes, the smallest units making up spoken language, combine to form syllables and words. Phonemic awareness refers to the student’s ability to focus on and manipulate these phonemes in spoken syllables and words. According to the National Reading Panel, teaching phonemic awareness to children significantly improves their reading more than instruction that lacks any attention to phonemic awareness.</a:t>
            </a:r>
          </a:p>
          <a:p>
            <a:pPr>
              <a:buNone/>
            </a:pPr>
            <a:r>
              <a:rPr lang="en-US" b="1" dirty="0" smtClean="0">
                <a:latin typeface="Times New Roman" pitchFamily="18" charset="0"/>
                <a:cs typeface="Times New Roman" pitchFamily="18" charset="0"/>
              </a:rPr>
              <a:t>Phonics- </a:t>
            </a:r>
            <a:r>
              <a:rPr lang="en-US" dirty="0" smtClean="0">
                <a:latin typeface="Times New Roman" pitchFamily="18" charset="0"/>
                <a:cs typeface="Times New Roman" pitchFamily="18" charset="0"/>
              </a:rPr>
              <a:t>Phonics is the relationship between the letters (or letter combinations) in written language and the individual sounds in spoken language. Phonics instruction teaches students how to use these relationships to read and spell words. The National Reading Panel indicated that systematic phonics instruction enhances children’s success in learning to read, and it is significantly more effective than instruction that teaches little or no phonics.</a:t>
            </a:r>
          </a:p>
          <a:p>
            <a:pPr>
              <a:buNone/>
            </a:pPr>
            <a:r>
              <a:rPr lang="en-US" b="1" dirty="0" smtClean="0">
                <a:latin typeface="Times New Roman" pitchFamily="18" charset="0"/>
                <a:cs typeface="Times New Roman" pitchFamily="18" charset="0"/>
              </a:rPr>
              <a:t>Fluency- </a:t>
            </a:r>
            <a:r>
              <a:rPr lang="en-US" dirty="0" smtClean="0">
                <a:latin typeface="Times New Roman" pitchFamily="18" charset="0"/>
                <a:cs typeface="Times New Roman" pitchFamily="18" charset="0"/>
              </a:rPr>
              <a:t>Fluent readers are able to read orally with appropriate speed, accuracy, and proper expression. Fluency is the ability to read as well as we speak and to make sense of the text without having to stop and decode each word. The National Reading Panel’s research findings concluded that guided oral reading and repeated oral reading had a significant and positive impact on word recognition, reading fluency, and comprehension in students of all ages.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IN" b="1" u="sng" dirty="0" smtClean="0">
                <a:latin typeface="Times New Roman" pitchFamily="18" charset="0"/>
                <a:cs typeface="Times New Roman" pitchFamily="18" charset="0"/>
              </a:rPr>
              <a:t>Purpose of Communication</a:t>
            </a:r>
            <a:endParaRPr lang="en-US" b="1" u="sng" dirty="0"/>
          </a:p>
        </p:txBody>
      </p:sp>
      <p:sp>
        <p:nvSpPr>
          <p:cNvPr id="3" name="Content Placeholder 2"/>
          <p:cNvSpPr>
            <a:spLocks noGrp="1"/>
          </p:cNvSpPr>
          <p:nvPr>
            <p:ph idx="1"/>
          </p:nvPr>
        </p:nvSpPr>
        <p:spPr>
          <a:xfrm>
            <a:off x="457200" y="1371600"/>
            <a:ext cx="8229600" cy="5105400"/>
          </a:xfrm>
        </p:spPr>
        <p:txBody>
          <a:bodyPr>
            <a:noAutofit/>
          </a:bodyPr>
          <a:lstStyle/>
          <a:p>
            <a:pPr fontAlgn="base">
              <a:buNone/>
            </a:pPr>
            <a:r>
              <a:rPr lang="en-US" sz="2400" dirty="0" smtClean="0">
                <a:latin typeface="Times New Roman" pitchFamily="18" charset="0"/>
                <a:cs typeface="Times New Roman" pitchFamily="18" charset="0"/>
              </a:rPr>
              <a:t>Management is getting the things done through others. The people working in the organisation should therefore be informed how to do the work assigned to them in the best possible manner. The communication is essential in any organisation.</a:t>
            </a:r>
            <a:endParaRPr lang="en-US" sz="2400" b="1" dirty="0" smtClean="0">
              <a:latin typeface="Times New Roman" pitchFamily="18" charset="0"/>
              <a:cs typeface="Times New Roman" pitchFamily="18" charset="0"/>
            </a:endParaRPr>
          </a:p>
          <a:p>
            <a:pPr fontAlgn="base">
              <a:buNone/>
            </a:pPr>
            <a:r>
              <a:rPr lang="en-US" sz="2400" b="1" dirty="0" smtClean="0">
                <a:latin typeface="Times New Roman" pitchFamily="18" charset="0"/>
                <a:cs typeface="Times New Roman" pitchFamily="18" charset="0"/>
              </a:rPr>
              <a:t>The purpose of the communication can be summed up into the following:</a:t>
            </a:r>
            <a:endParaRPr lang="en-US" sz="2400" dirty="0" smtClean="0">
              <a:latin typeface="Times New Roman" pitchFamily="18" charset="0"/>
              <a:cs typeface="Times New Roman" pitchFamily="18" charset="0"/>
            </a:endParaRPr>
          </a:p>
          <a:p>
            <a:pPr fontAlgn="base">
              <a:buNone/>
            </a:pPr>
            <a:r>
              <a:rPr lang="en-US" sz="2400" b="1" dirty="0" smtClean="0">
                <a:latin typeface="Times New Roman" pitchFamily="18" charset="0"/>
                <a:cs typeface="Times New Roman" pitchFamily="18" charset="0"/>
              </a:rPr>
              <a:t>1. Flow of Information,  2. Coordination,</a:t>
            </a:r>
          </a:p>
          <a:p>
            <a:pPr fontAlgn="base">
              <a:buNone/>
            </a:pPr>
            <a:r>
              <a:rPr lang="en-US" sz="2400" b="1" dirty="0" smtClean="0">
                <a:latin typeface="Times New Roman" pitchFamily="18" charset="0"/>
                <a:cs typeface="Times New Roman" pitchFamily="18" charset="0"/>
              </a:rPr>
              <a:t>3. Learning Management Skills, 4. Preparing People to Accept Change,</a:t>
            </a:r>
          </a:p>
          <a:p>
            <a:pPr fontAlgn="base">
              <a:buNone/>
            </a:pPr>
            <a:r>
              <a:rPr lang="en-US" sz="2400" b="1" dirty="0" smtClean="0">
                <a:latin typeface="Times New Roman" pitchFamily="18" charset="0"/>
                <a:cs typeface="Times New Roman" pitchFamily="18" charset="0"/>
              </a:rPr>
              <a:t>5. Developing Good Human Relations, 6. Ideas of Subordinates Encouraged.</a:t>
            </a:r>
          </a:p>
          <a:p>
            <a:pPr>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Components of Reading Skills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600" b="1" dirty="0" smtClean="0">
                <a:latin typeface="Times New Roman" pitchFamily="18" charset="0"/>
                <a:cs typeface="Times New Roman" pitchFamily="18" charset="0"/>
              </a:rPr>
              <a:t>Vocabulary- </a:t>
            </a:r>
            <a:r>
              <a:rPr lang="en-US" sz="1600" dirty="0" smtClean="0">
                <a:latin typeface="Times New Roman" pitchFamily="18" charset="0"/>
                <a:cs typeface="Times New Roman" pitchFamily="18" charset="0"/>
              </a:rPr>
              <a:t>Vocabulary development is closely connected to comprehension. The larger the reader’s vocabulary (either oral or print), the easier it is to make sense of the text.  According to the National Reading Panel, vocabulary can be learned incidentally through storybook reading or listening to others, and vocabulary should be taught both directly and indirectly. Students should be actively engaged in instruction that includes learning words before reading, repetition and multiple exposures, learning in rich contexts, incidental learning, and use of computer technology.</a:t>
            </a:r>
          </a:p>
          <a:p>
            <a:pPr>
              <a:buNone/>
            </a:pPr>
            <a:r>
              <a:rPr lang="en-US" sz="1800" b="1" dirty="0" smtClean="0">
                <a:latin typeface="Times New Roman" pitchFamily="18" charset="0"/>
                <a:cs typeface="Times New Roman" pitchFamily="18" charset="0"/>
              </a:rPr>
              <a:t>Comprehension-</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Comprehension is the complex cognitive process readers use to understand what they have read. Vocabulary development and instruction play a critical role in comprehension. The National Reading Panel determined that young readers develop text comprehension through a variety of techniques, including answering questions (quizzes) and summarization (retelling the story).</a:t>
            </a:r>
          </a:p>
          <a:p>
            <a:pPr>
              <a:buNone/>
            </a:pPr>
            <a:r>
              <a:rPr lang="en-US" sz="1600" b="1" dirty="0" smtClean="0">
                <a:latin typeface="Times New Roman" pitchFamily="18" charset="0"/>
                <a:cs typeface="Times New Roman" pitchFamily="18" charset="0"/>
              </a:rPr>
              <a:t>Spelling- </a:t>
            </a:r>
            <a:r>
              <a:rPr lang="en-US" sz="1600" dirty="0" smtClean="0">
                <a:latin typeface="Times New Roman" pitchFamily="18" charset="0"/>
                <a:cs typeface="Times New Roman" pitchFamily="18" charset="0"/>
              </a:rPr>
              <a:t>The National Reading Panel Report did not include </a:t>
            </a:r>
            <a:r>
              <a:rPr lang="en-US" sz="1600" b="1" dirty="0" smtClean="0">
                <a:latin typeface="Times New Roman" pitchFamily="18" charset="0"/>
                <a:cs typeface="Times New Roman" pitchFamily="18" charset="0"/>
              </a:rPr>
              <a:t>spelling</a:t>
            </a:r>
            <a:r>
              <a:rPr lang="en-US" sz="1600" dirty="0" smtClean="0">
                <a:latin typeface="Times New Roman" pitchFamily="18" charset="0"/>
                <a:cs typeface="Times New Roman" pitchFamily="18" charset="0"/>
              </a:rPr>
              <a:t> as one of the essential components of reading. The report implied that phonemic awareness and phonics instruction had a positive effect on spelling in the primary grades and that spelling continues to develop in response to appropriate reading instruction</a:t>
            </a:r>
          </a:p>
          <a:p>
            <a:pPr>
              <a:buNone/>
            </a:pPr>
            <a:endParaRPr lang="en-US" sz="16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smtClean="0">
                <a:latin typeface="Times New Roman" pitchFamily="18" charset="0"/>
                <a:cs typeface="Times New Roman" pitchFamily="18" charset="0"/>
              </a:rPr>
              <a:t>Improvement of Reading skills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t>Annotate and highlight text. ...</a:t>
            </a:r>
          </a:p>
          <a:p>
            <a:r>
              <a:rPr lang="en-US" dirty="0" smtClean="0"/>
              <a:t>Personalize the content. ...</a:t>
            </a:r>
          </a:p>
          <a:p>
            <a:r>
              <a:rPr lang="en-US" dirty="0" smtClean="0"/>
              <a:t>Practice problem solving skills. ...</a:t>
            </a:r>
          </a:p>
          <a:p>
            <a:r>
              <a:rPr lang="en-US" dirty="0" smtClean="0"/>
              <a:t>Incorporate more senses. ...</a:t>
            </a:r>
          </a:p>
          <a:p>
            <a:r>
              <a:rPr lang="en-US" dirty="0" smtClean="0"/>
              <a:t>Understand common themes. ...</a:t>
            </a:r>
          </a:p>
          <a:p>
            <a:r>
              <a:rPr lang="en-US" dirty="0" smtClean="0"/>
              <a:t>Set reading goals. ...</a:t>
            </a:r>
          </a:p>
          <a:p>
            <a:r>
              <a:rPr lang="en-US" dirty="0" smtClean="0"/>
              <a:t>Read in portions. ...</a:t>
            </a:r>
          </a:p>
          <a:p>
            <a:r>
              <a:rPr lang="en-US" dirty="0" smtClean="0"/>
              <a:t>Let students guide their reading.</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Importance of Speaking Skills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b="1" i="1" dirty="0" smtClean="0">
                <a:latin typeface="Times New Roman" pitchFamily="18" charset="0"/>
                <a:cs typeface="Times New Roman" pitchFamily="18" charset="0"/>
              </a:rPr>
              <a:t>Ability to inform, persuade, and direct</a:t>
            </a:r>
            <a:r>
              <a:rPr lang="en-US" sz="1800" dirty="0" smtClean="0">
                <a:latin typeface="Times New Roman" pitchFamily="18" charset="0"/>
                <a:cs typeface="Times New Roman" pitchFamily="18" charset="0"/>
              </a:rPr>
              <a:t>. Business managers, educators, military leaders, lawyers, and politicians, among others, seek to develop their speaking skills to such a level that they are transformed into master communicators. Speaking clearly and confidently can gain the attention of an audience, providing the golden opportunity for the speaker to make the message known. Wise is the speaker who gains and then holds the attention of an audience, with well-chosen words in a well-delivered presentation, forming a message that is effective, informative, and understood.</a:t>
            </a:r>
          </a:p>
          <a:p>
            <a:pPr>
              <a:buNone/>
            </a:pPr>
            <a:r>
              <a:rPr lang="en-US" sz="1800" b="1" i="1" dirty="0" smtClean="0">
                <a:latin typeface="Times New Roman" pitchFamily="18" charset="0"/>
                <a:cs typeface="Times New Roman" pitchFamily="18" charset="0"/>
              </a:rPr>
              <a:t>Ability to stand out from the rest</a:t>
            </a:r>
            <a:r>
              <a:rPr lang="en-US" sz="1800" dirty="0" smtClean="0">
                <a:latin typeface="Times New Roman" pitchFamily="18" charset="0"/>
                <a:cs typeface="Times New Roman" pitchFamily="18" charset="0"/>
              </a:rPr>
              <a:t>. When one thinks of speaking skills, one tends to think of it as a common skill. Think again. The ability to stand before others and speak effectively is not an ordinary ability. Many people are deathly afraid of public speaking; others have little ability to form thoughts into sentences and then deliver those words in a believable way. The bad news is that at any given moment the world has precious few with the speaking talents of, say, Winston Churchill or John F. Kennedy. The good news is that a speaker whose skills are honed and developed with constant application and hard work can stand out.</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The Importance of Speaking Skills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i="1" dirty="0" smtClean="0">
                <a:latin typeface="Times New Roman" pitchFamily="18" charset="0"/>
                <a:cs typeface="Times New Roman" pitchFamily="18" charset="0"/>
              </a:rPr>
              <a:t>Ability to benefit derivatively</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Well-developed verbal skills can increase one’s negotiation skills. Self-confidence is improved. A growing sense of comfort comes from speaking in front of larger and larger audiences. A reputation for excellence in speaking can accrue over time, thereby imparting a certain credibility to the speaker.</a:t>
            </a:r>
          </a:p>
          <a:p>
            <a:pPr>
              <a:buNone/>
            </a:pPr>
            <a:r>
              <a:rPr lang="en-US" b="1" i="1" dirty="0" smtClean="0">
                <a:latin typeface="Times New Roman" pitchFamily="18" charset="0"/>
                <a:cs typeface="Times New Roman" pitchFamily="18" charset="0"/>
              </a:rPr>
              <a:t>Career enhancement</a:t>
            </a:r>
            <a:r>
              <a:rPr lang="en-US" dirty="0" smtClean="0">
                <a:latin typeface="Times New Roman" pitchFamily="18" charset="0"/>
                <a:cs typeface="Times New Roman" pitchFamily="18" charset="0"/>
              </a:rPr>
              <a:t>. Employers have always valued the ability to speak well. It is, and always will be, an important skill, and well worth the effort in fully developing.</a:t>
            </a:r>
          </a:p>
          <a:p>
            <a:pPr>
              <a:buNone/>
            </a:pPr>
            <a:r>
              <a:rPr lang="en-US" b="1" i="1" dirty="0" smtClean="0">
                <a:latin typeface="Times New Roman" pitchFamily="18" charset="0"/>
                <a:cs typeface="Times New Roman" pitchFamily="18" charset="0"/>
              </a:rPr>
              <a:t>Personal satisfaction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Speakers who have experienced a connection with an appreciative audience through a well-composed and well-delivered presentation often find a deep level of fulfillment that is seldom achieved in other forms of communication. The normal sense of nervous tension can give way to feelings of accomplishment and exuberance when an audience expresses its outward appreciation to a speaker. It’s a reward, of sorts, for all the hard work and preparation that goes into honing your skills.</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 Pronunciation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The act or result of producing the sounds of speech, including articulation, stress, and intonation, often with reference to some standard of correctness or acceptability.</a:t>
            </a:r>
          </a:p>
          <a:p>
            <a:r>
              <a:rPr lang="en-US" b="1" dirty="0" smtClean="0">
                <a:latin typeface="Times New Roman" pitchFamily="18" charset="0"/>
                <a:cs typeface="Times New Roman" pitchFamily="18" charset="0"/>
              </a:rPr>
              <a:t>Pronunciation</a:t>
            </a:r>
            <a:r>
              <a:rPr lang="en-US" dirty="0" smtClean="0">
                <a:latin typeface="Times New Roman" pitchFamily="18" charset="0"/>
                <a:cs typeface="Times New Roman" pitchFamily="18" charset="0"/>
              </a:rPr>
              <a:t> is the way in which a word or a language is spoken. This may refer to generally agreed-upon sequences of sounds used in speaking a given word or language in a specific dialect ("correct pronunciation") or simply the way a particular individual speaks a word or language.</a:t>
            </a:r>
          </a:p>
          <a:p>
            <a:r>
              <a:rPr lang="en-US" dirty="0" smtClean="0">
                <a:latin typeface="Times New Roman" pitchFamily="18" charset="0"/>
                <a:cs typeface="Times New Roman" pitchFamily="18" charset="0"/>
              </a:rPr>
              <a:t>Contested or widely mispronounced words are typically verified by the sources from which they originate, such as names of cities and towns or the word GIF. </a:t>
            </a:r>
          </a:p>
          <a:p>
            <a:r>
              <a:rPr lang="en-US" dirty="0" smtClean="0">
                <a:latin typeface="Times New Roman" pitchFamily="18" charset="0"/>
                <a:cs typeface="Times New Roman" pitchFamily="18" charset="0"/>
              </a:rPr>
              <a:t>A word can be spoken in different ways by various individuals or groups, depending on many factors, such as: the duration of the cultural exposure of their childhood, the location of their current residence, speech or voice disorders, their ethnic group, their social class, or their education.</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b="1" u="sng" dirty="0" smtClean="0">
                <a:latin typeface="Times New Roman" pitchFamily="18" charset="0"/>
                <a:cs typeface="Times New Roman" pitchFamily="18" charset="0"/>
              </a:rPr>
              <a:t>Pause, Tone, Stress</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Pause-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brief suspension of the voice to indicate the limits and relations of sentences and their parts.</a:t>
            </a:r>
          </a:p>
          <a:p>
            <a:pPr>
              <a:buNone/>
            </a:pPr>
            <a:r>
              <a:rPr lang="en-US" dirty="0" smtClean="0">
                <a:latin typeface="Times New Roman" pitchFamily="18" charset="0"/>
                <a:cs typeface="Times New Roman" pitchFamily="18" charset="0"/>
              </a:rPr>
              <a:t>Tone- a sound of definite pitch and vibration.</a:t>
            </a:r>
          </a:p>
          <a:p>
            <a:pPr>
              <a:buNone/>
            </a:pPr>
            <a:r>
              <a:rPr lang="en-US" dirty="0" smtClean="0">
                <a:latin typeface="Times New Roman" pitchFamily="18" charset="0"/>
                <a:cs typeface="Times New Roman" pitchFamily="18" charset="0"/>
              </a:rPr>
              <a:t>Stress- Stress is the relative emphasis that may be given to certain syllables in a word, or to certain words in a phrase or sentence. In English, stressed syllables are louder than non-stressed syllables. Also, they are longer and have a higher pitch. English is a stress-timed language. That means that stressed syllables appear at a roughly steady tempo, whereas non-stressed syllables are shortened.</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 MODULE-II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buNone/>
            </a:pPr>
            <a:r>
              <a:rPr lang="en-US" sz="4000" dirty="0" smtClean="0">
                <a:latin typeface="Times New Roman" pitchFamily="18" charset="0"/>
                <a:cs typeface="Times New Roman" pitchFamily="18" charset="0"/>
              </a:rPr>
              <a:t>Prepare a list of word which are Mis- pronounced in daily life.</a:t>
            </a:r>
          </a:p>
          <a:p>
            <a:pPr algn="ctr">
              <a:buNone/>
            </a:pPr>
            <a:r>
              <a:rPr lang="en-US" sz="4000" dirty="0" smtClean="0">
                <a:latin typeface="Times New Roman" pitchFamily="18" charset="0"/>
                <a:cs typeface="Times New Roman" pitchFamily="18" charset="0"/>
              </a:rPr>
              <a:t>Present it and </a:t>
            </a:r>
            <a:r>
              <a:rPr lang="en-US" sz="4000" u="sng" dirty="0" smtClean="0">
                <a:latin typeface="Times New Roman" pitchFamily="18" charset="0"/>
                <a:cs typeface="Times New Roman" pitchFamily="18" charset="0"/>
              </a:rPr>
              <a:t>mail at drakshita@matsuniversity.ac.in</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u="sng" dirty="0" smtClean="0">
                <a:latin typeface="Times New Roman" pitchFamily="18" charset="0"/>
                <a:cs typeface="Times New Roman" pitchFamily="18" charset="0"/>
              </a:rPr>
              <a:t>LECTURE PLANNER – MODULE III</a:t>
            </a:r>
            <a:endParaRPr lang="en-US" sz="3600"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0" y="1219200"/>
          <a:ext cx="9144000" cy="4895901"/>
        </p:xfrm>
        <a:graphic>
          <a:graphicData uri="http://schemas.openxmlformats.org/drawingml/2006/table">
            <a:tbl>
              <a:tblPr firstRow="1" bandRow="1">
                <a:tableStyleId>{21E4AEA4-8DFA-4A89-87EB-49C32662AFE0}</a:tableStyleId>
              </a:tblPr>
              <a:tblGrid>
                <a:gridCol w="1375834"/>
                <a:gridCol w="1799166"/>
                <a:gridCol w="3683000"/>
                <a:gridCol w="2286000"/>
              </a:tblGrid>
              <a:tr h="403781">
                <a:tc>
                  <a:txBody>
                    <a:bodyPr/>
                    <a:lstStyle/>
                    <a:p>
                      <a:pPr marL="0" marR="0" algn="ctr">
                        <a:lnSpc>
                          <a:spcPct val="115000"/>
                        </a:lnSpc>
                        <a:spcBef>
                          <a:spcPts val="0"/>
                        </a:spcBef>
                        <a:spcAft>
                          <a:spcPts val="0"/>
                        </a:spcAft>
                      </a:pPr>
                      <a:r>
                        <a:rPr lang="en-IN" sz="1600" b="0" dirty="0">
                          <a:latin typeface="Times New Roman" pitchFamily="18" charset="0"/>
                          <a:cs typeface="Times New Roman" pitchFamily="18" charset="0"/>
                        </a:rPr>
                        <a:t>S.N.</a:t>
                      </a:r>
                      <a:endParaRPr lang="en-US" sz="16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b="0">
                          <a:latin typeface="Times New Roman" pitchFamily="18" charset="0"/>
                          <a:cs typeface="Times New Roman" pitchFamily="18" charset="0"/>
                        </a:rPr>
                        <a:t>Unit</a:t>
                      </a:r>
                      <a:endParaRPr lang="en-US" sz="16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b="0">
                          <a:latin typeface="Times New Roman" pitchFamily="18" charset="0"/>
                          <a:cs typeface="Times New Roman" pitchFamily="18" charset="0"/>
                        </a:rPr>
                        <a:t>Topic</a:t>
                      </a:r>
                      <a:endParaRPr lang="en-US" sz="16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600" b="0" dirty="0">
                          <a:latin typeface="Times New Roman" pitchFamily="18" charset="0"/>
                          <a:cs typeface="Times New Roman" pitchFamily="18" charset="0"/>
                        </a:rPr>
                        <a:t>Proposed Date of Lecture</a:t>
                      </a:r>
                      <a:endParaRPr lang="en-US" sz="1600" b="0" dirty="0">
                        <a:latin typeface="Times New Roman" pitchFamily="18" charset="0"/>
                        <a:ea typeface="Calibri"/>
                        <a:cs typeface="Times New Roman" pitchFamily="18" charset="0"/>
                      </a:endParaRPr>
                    </a:p>
                  </a:txBody>
                  <a:tcPr marL="68580" marR="68580" marT="0" marB="0"/>
                </a:tc>
              </a:tr>
              <a:tr h="403781">
                <a:tc>
                  <a:txBody>
                    <a:bodyPr/>
                    <a:lstStyle/>
                    <a:p>
                      <a:pPr marL="0" marR="0" algn="ctr">
                        <a:lnSpc>
                          <a:spcPct val="115000"/>
                        </a:lnSpc>
                        <a:spcBef>
                          <a:spcPts val="0"/>
                        </a:spcBef>
                        <a:spcAft>
                          <a:spcPts val="0"/>
                        </a:spcAft>
                      </a:pPr>
                      <a:r>
                        <a:rPr lang="en-IN" sz="1600" b="0" dirty="0">
                          <a:latin typeface="Times New Roman" pitchFamily="18" charset="0"/>
                          <a:cs typeface="Times New Roman" pitchFamily="18" charset="0"/>
                        </a:rPr>
                        <a:t>21</a:t>
                      </a:r>
                      <a:endParaRPr lang="en-US" sz="1600" b="0" dirty="0">
                        <a:latin typeface="Times New Roman" pitchFamily="18" charset="0"/>
                        <a:ea typeface="Calibri"/>
                        <a:cs typeface="Times New Roman" pitchFamily="18" charset="0"/>
                      </a:endParaRPr>
                    </a:p>
                  </a:txBody>
                  <a:tcPr marL="68580" marR="68580" marT="0" marB="0"/>
                </a:tc>
                <a:tc rowSpan="10">
                  <a:txBody>
                    <a:bodyPr/>
                    <a:lstStyle/>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b="0" dirty="0" smtClean="0">
                        <a:latin typeface="Times New Roman" pitchFamily="18" charset="0"/>
                        <a:cs typeface="Times New Roman" pitchFamily="18" charset="0"/>
                      </a:endParaRPr>
                    </a:p>
                    <a:p>
                      <a:pPr marL="0" marR="0" algn="ctr">
                        <a:lnSpc>
                          <a:spcPct val="115000"/>
                        </a:lnSpc>
                        <a:spcBef>
                          <a:spcPts val="0"/>
                        </a:spcBef>
                        <a:spcAft>
                          <a:spcPts val="0"/>
                        </a:spcAft>
                      </a:pPr>
                      <a:r>
                        <a:rPr lang="en-IN" sz="1800" b="0" dirty="0" smtClean="0">
                          <a:latin typeface="Times New Roman" pitchFamily="18" charset="0"/>
                          <a:cs typeface="Times New Roman" pitchFamily="18" charset="0"/>
                        </a:rPr>
                        <a:t>MODULE </a:t>
                      </a:r>
                      <a:r>
                        <a:rPr lang="en-IN" sz="1800" b="0" dirty="0">
                          <a:latin typeface="Times New Roman" pitchFamily="18" charset="0"/>
                          <a:cs typeface="Times New Roman" pitchFamily="18" charset="0"/>
                        </a:rPr>
                        <a:t>III</a:t>
                      </a:r>
                      <a:endParaRPr lang="en-US" sz="16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Writing skills</a:t>
                      </a:r>
                      <a:endParaRPr lang="en-US" sz="16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b="0">
                        <a:latin typeface="Times New Roman" pitchFamily="18" charset="0"/>
                        <a:ea typeface="Calibri"/>
                        <a:cs typeface="Times New Roman" pitchFamily="18" charset="0"/>
                      </a:endParaRPr>
                    </a:p>
                  </a:txBody>
                  <a:tcPr marL="68580" marR="68580" marT="0" marB="0"/>
                </a:tc>
              </a:tr>
              <a:tr h="403781">
                <a:tc>
                  <a:txBody>
                    <a:bodyPr/>
                    <a:lstStyle/>
                    <a:p>
                      <a:pPr marL="0" marR="0" algn="ctr">
                        <a:lnSpc>
                          <a:spcPct val="115000"/>
                        </a:lnSpc>
                        <a:spcBef>
                          <a:spcPts val="0"/>
                        </a:spcBef>
                        <a:spcAft>
                          <a:spcPts val="0"/>
                        </a:spcAft>
                      </a:pPr>
                      <a:r>
                        <a:rPr lang="en-IN" sz="1600" b="0" dirty="0">
                          <a:latin typeface="Times New Roman" pitchFamily="18" charset="0"/>
                          <a:cs typeface="Times New Roman" pitchFamily="18" charset="0"/>
                        </a:rPr>
                        <a:t>22</a:t>
                      </a:r>
                      <a:endParaRPr lang="en-US" sz="1600" b="0" dirty="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General principal of Writing</a:t>
                      </a:r>
                      <a:endParaRPr lang="en-US" sz="16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b="0">
                        <a:latin typeface="Times New Roman" pitchFamily="18" charset="0"/>
                        <a:ea typeface="Calibri"/>
                        <a:cs typeface="Times New Roman" pitchFamily="18" charset="0"/>
                      </a:endParaRPr>
                    </a:p>
                  </a:txBody>
                  <a:tcPr marL="68580" marR="68580" marT="0" marB="0"/>
                </a:tc>
              </a:tr>
              <a:tr h="457988">
                <a:tc>
                  <a:txBody>
                    <a:bodyPr/>
                    <a:lstStyle/>
                    <a:p>
                      <a:pPr marL="0" marR="0" algn="ctr">
                        <a:lnSpc>
                          <a:spcPct val="115000"/>
                        </a:lnSpc>
                        <a:spcBef>
                          <a:spcPts val="0"/>
                        </a:spcBef>
                        <a:spcAft>
                          <a:spcPts val="0"/>
                        </a:spcAft>
                      </a:pPr>
                      <a:r>
                        <a:rPr lang="en-IN" sz="1600" b="0">
                          <a:latin typeface="Times New Roman" pitchFamily="18" charset="0"/>
                          <a:cs typeface="Times New Roman" pitchFamily="18" charset="0"/>
                        </a:rPr>
                        <a:t>23</a:t>
                      </a:r>
                      <a:endParaRPr lang="en-US" sz="16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Improving Writing skills, Essentials of good Style Grammar and usage</a:t>
                      </a:r>
                      <a:endParaRPr lang="en-US" sz="16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b="0">
                        <a:latin typeface="Times New Roman" pitchFamily="18" charset="0"/>
                        <a:ea typeface="Calibri"/>
                        <a:cs typeface="Times New Roman" pitchFamily="18" charset="0"/>
                      </a:endParaRPr>
                    </a:p>
                  </a:txBody>
                  <a:tcPr marL="68580" marR="68580" marT="0" marB="0"/>
                </a:tc>
              </a:tr>
              <a:tr h="403781">
                <a:tc>
                  <a:txBody>
                    <a:bodyPr/>
                    <a:lstStyle/>
                    <a:p>
                      <a:pPr marL="0" marR="0" algn="ctr">
                        <a:lnSpc>
                          <a:spcPct val="115000"/>
                        </a:lnSpc>
                        <a:spcBef>
                          <a:spcPts val="0"/>
                        </a:spcBef>
                        <a:spcAft>
                          <a:spcPts val="0"/>
                        </a:spcAft>
                      </a:pPr>
                      <a:r>
                        <a:rPr lang="en-IN" sz="1600" b="0">
                          <a:latin typeface="Times New Roman" pitchFamily="18" charset="0"/>
                          <a:cs typeface="Times New Roman" pitchFamily="18" charset="0"/>
                        </a:rPr>
                        <a:t>24</a:t>
                      </a:r>
                      <a:endParaRPr lang="en-US" sz="16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Writing business letter importance</a:t>
                      </a:r>
                      <a:endParaRPr lang="en-US" sz="16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b="0">
                        <a:latin typeface="Times New Roman" pitchFamily="18" charset="0"/>
                        <a:ea typeface="Calibri"/>
                        <a:cs typeface="Times New Roman" pitchFamily="18" charset="0"/>
                      </a:endParaRPr>
                    </a:p>
                  </a:txBody>
                  <a:tcPr marL="68580" marR="68580" marT="0" marB="0"/>
                </a:tc>
              </a:tr>
              <a:tr h="403781">
                <a:tc>
                  <a:txBody>
                    <a:bodyPr/>
                    <a:lstStyle/>
                    <a:p>
                      <a:pPr marL="0" marR="0" algn="ctr">
                        <a:lnSpc>
                          <a:spcPct val="115000"/>
                        </a:lnSpc>
                        <a:spcBef>
                          <a:spcPts val="0"/>
                        </a:spcBef>
                        <a:spcAft>
                          <a:spcPts val="0"/>
                        </a:spcAft>
                      </a:pPr>
                      <a:r>
                        <a:rPr lang="en-IN" sz="1600" b="0">
                          <a:latin typeface="Times New Roman" pitchFamily="18" charset="0"/>
                          <a:cs typeface="Times New Roman" pitchFamily="18" charset="0"/>
                        </a:rPr>
                        <a:t>25</a:t>
                      </a:r>
                      <a:endParaRPr lang="en-US" sz="16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Difference between personal and business letters</a:t>
                      </a:r>
                      <a:endParaRPr lang="en-US" sz="16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b="0">
                        <a:latin typeface="Times New Roman" pitchFamily="18" charset="0"/>
                        <a:ea typeface="Calibri"/>
                        <a:cs typeface="Times New Roman" pitchFamily="18" charset="0"/>
                      </a:endParaRPr>
                    </a:p>
                  </a:txBody>
                  <a:tcPr marL="68580" marR="68580" marT="0" marB="0"/>
                </a:tc>
              </a:tr>
              <a:tr h="403781">
                <a:tc>
                  <a:txBody>
                    <a:bodyPr/>
                    <a:lstStyle/>
                    <a:p>
                      <a:pPr marL="0" marR="0" algn="ctr">
                        <a:lnSpc>
                          <a:spcPct val="115000"/>
                        </a:lnSpc>
                        <a:spcBef>
                          <a:spcPts val="0"/>
                        </a:spcBef>
                        <a:spcAft>
                          <a:spcPts val="0"/>
                        </a:spcAft>
                      </a:pPr>
                      <a:r>
                        <a:rPr lang="en-IN" sz="1600" b="0">
                          <a:latin typeface="Times New Roman" pitchFamily="18" charset="0"/>
                          <a:cs typeface="Times New Roman" pitchFamily="18" charset="0"/>
                        </a:rPr>
                        <a:t>26</a:t>
                      </a:r>
                      <a:endParaRPr lang="en-US" sz="16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Circulars</a:t>
                      </a:r>
                      <a:endParaRPr lang="en-US" sz="16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b="0">
                        <a:latin typeface="Times New Roman" pitchFamily="18" charset="0"/>
                        <a:ea typeface="Calibri"/>
                        <a:cs typeface="Times New Roman" pitchFamily="18" charset="0"/>
                      </a:endParaRPr>
                    </a:p>
                  </a:txBody>
                  <a:tcPr marL="68580" marR="68580" marT="0" marB="0"/>
                </a:tc>
              </a:tr>
              <a:tr h="403781">
                <a:tc>
                  <a:txBody>
                    <a:bodyPr/>
                    <a:lstStyle/>
                    <a:p>
                      <a:pPr marL="0" marR="0" algn="ctr">
                        <a:lnSpc>
                          <a:spcPct val="115000"/>
                        </a:lnSpc>
                        <a:spcBef>
                          <a:spcPts val="0"/>
                        </a:spcBef>
                        <a:spcAft>
                          <a:spcPts val="0"/>
                        </a:spcAft>
                      </a:pPr>
                      <a:r>
                        <a:rPr lang="en-IN" sz="1600" b="0">
                          <a:latin typeface="Times New Roman" pitchFamily="18" charset="0"/>
                          <a:cs typeface="Times New Roman" pitchFamily="18" charset="0"/>
                        </a:rPr>
                        <a:t>27</a:t>
                      </a:r>
                      <a:endParaRPr lang="en-US" sz="16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Memos and notices</a:t>
                      </a:r>
                      <a:endParaRPr lang="en-US" sz="16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b="0">
                        <a:latin typeface="Times New Roman" pitchFamily="18" charset="0"/>
                        <a:ea typeface="Calibri"/>
                        <a:cs typeface="Times New Roman" pitchFamily="18" charset="0"/>
                      </a:endParaRPr>
                    </a:p>
                  </a:txBody>
                  <a:tcPr marL="68580" marR="68580" marT="0" marB="0"/>
                </a:tc>
              </a:tr>
              <a:tr h="403781">
                <a:tc>
                  <a:txBody>
                    <a:bodyPr/>
                    <a:lstStyle/>
                    <a:p>
                      <a:pPr marL="0" marR="0" algn="ctr">
                        <a:lnSpc>
                          <a:spcPct val="115000"/>
                        </a:lnSpc>
                        <a:spcBef>
                          <a:spcPts val="0"/>
                        </a:spcBef>
                        <a:spcAft>
                          <a:spcPts val="0"/>
                        </a:spcAft>
                      </a:pPr>
                      <a:r>
                        <a:rPr lang="en-IN" sz="1600" b="0">
                          <a:latin typeface="Times New Roman" pitchFamily="18" charset="0"/>
                          <a:cs typeface="Times New Roman" pitchFamily="18" charset="0"/>
                        </a:rPr>
                        <a:t>28</a:t>
                      </a:r>
                      <a:endParaRPr lang="en-US" sz="16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Report writing</a:t>
                      </a:r>
                      <a:endParaRPr lang="en-US" sz="16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b="0">
                        <a:latin typeface="Times New Roman" pitchFamily="18" charset="0"/>
                        <a:ea typeface="Calibri"/>
                        <a:cs typeface="Times New Roman" pitchFamily="18" charset="0"/>
                      </a:endParaRPr>
                    </a:p>
                  </a:txBody>
                  <a:tcPr marL="68580" marR="68580" marT="0" marB="0"/>
                </a:tc>
              </a:tr>
              <a:tr h="403781">
                <a:tc>
                  <a:txBody>
                    <a:bodyPr/>
                    <a:lstStyle/>
                    <a:p>
                      <a:pPr marL="0" marR="0" algn="ctr">
                        <a:lnSpc>
                          <a:spcPct val="115000"/>
                        </a:lnSpc>
                        <a:spcBef>
                          <a:spcPts val="0"/>
                        </a:spcBef>
                        <a:spcAft>
                          <a:spcPts val="0"/>
                        </a:spcAft>
                      </a:pPr>
                      <a:r>
                        <a:rPr lang="en-IN" sz="1600" b="0">
                          <a:latin typeface="Times New Roman" pitchFamily="18" charset="0"/>
                          <a:cs typeface="Times New Roman" pitchFamily="18" charset="0"/>
                        </a:rPr>
                        <a:t>29</a:t>
                      </a:r>
                      <a:endParaRPr lang="en-US" sz="16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a:latin typeface="Times New Roman" pitchFamily="18" charset="0"/>
                          <a:cs typeface="Times New Roman" pitchFamily="18" charset="0"/>
                        </a:rPr>
                        <a:t>Report writing</a:t>
                      </a:r>
                      <a:endParaRPr lang="en-US" sz="1600" b="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b="0">
                        <a:latin typeface="Times New Roman" pitchFamily="18" charset="0"/>
                        <a:ea typeface="Calibri"/>
                        <a:cs typeface="Times New Roman" pitchFamily="18" charset="0"/>
                      </a:endParaRPr>
                    </a:p>
                  </a:txBody>
                  <a:tcPr marL="68580" marR="68580" marT="0" marB="0"/>
                </a:tc>
              </a:tr>
              <a:tr h="403781">
                <a:tc>
                  <a:txBody>
                    <a:bodyPr/>
                    <a:lstStyle/>
                    <a:p>
                      <a:pPr marL="0" marR="0" algn="ctr">
                        <a:lnSpc>
                          <a:spcPct val="115000"/>
                        </a:lnSpc>
                        <a:spcBef>
                          <a:spcPts val="0"/>
                        </a:spcBef>
                        <a:spcAft>
                          <a:spcPts val="0"/>
                        </a:spcAft>
                      </a:pPr>
                      <a:r>
                        <a:rPr lang="en-IN" sz="1600" b="0">
                          <a:latin typeface="Times New Roman" pitchFamily="18" charset="0"/>
                          <a:cs typeface="Times New Roman" pitchFamily="18" charset="0"/>
                        </a:rPr>
                        <a:t>30</a:t>
                      </a:r>
                      <a:endParaRPr lang="en-US" sz="1600" b="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0" dirty="0">
                          <a:latin typeface="Times New Roman" pitchFamily="18" charset="0"/>
                          <a:cs typeface="Times New Roman" pitchFamily="18" charset="0"/>
                        </a:rPr>
                        <a:t>Doubt Clearing Session/ Class Test</a:t>
                      </a:r>
                      <a:endParaRPr lang="en-US" sz="1600" b="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endParaRPr lang="en-IN" sz="1600" b="0" dirty="0">
                        <a:latin typeface="Times New Roman" pitchFamily="18" charset="0"/>
                        <a:ea typeface="Calibri"/>
                        <a:cs typeface="Times New Roman" pitchFamily="18" charset="0"/>
                      </a:endParaRPr>
                    </a:p>
                  </a:txBody>
                  <a:tcPr marL="68580" marR="68580" marT="0" marB="0"/>
                </a:tc>
              </a:tr>
            </a:tbl>
          </a:graphicData>
        </a:graphic>
      </p:graphicFrame>
      <p:sp>
        <p:nvSpPr>
          <p:cNvPr id="4" name="TextBox 3"/>
          <p:cNvSpPr txBox="1"/>
          <p:nvPr/>
        </p:nvSpPr>
        <p:spPr>
          <a:xfrm>
            <a:off x="9144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MODULE III</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525963"/>
          </a:xfrm>
        </p:spPr>
        <p:txBody>
          <a:bodyPr>
            <a:normAutofit fontScale="92500" lnSpcReduction="10000"/>
          </a:bodyPr>
          <a:lstStyle/>
          <a:p>
            <a:pPr>
              <a:buNone/>
            </a:pPr>
            <a:r>
              <a:rPr lang="en-US" b="1" dirty="0" smtClean="0">
                <a:latin typeface="Times New Roman" pitchFamily="18" charset="0"/>
                <a:cs typeface="Times New Roman" pitchFamily="18" charset="0"/>
              </a:rPr>
              <a:t>Writing skills</a:t>
            </a:r>
            <a:endParaRPr lang="en-US" dirty="0" smtClean="0">
              <a:latin typeface="Times New Roman" pitchFamily="18" charset="0"/>
              <a:cs typeface="Times New Roman" pitchFamily="18" charset="0"/>
            </a:endParaRPr>
          </a:p>
          <a:p>
            <a:pPr marL="514350" indent="-514350">
              <a:buAutoNum type="arabicPeriod"/>
            </a:pPr>
            <a:r>
              <a:rPr lang="en-US" dirty="0" smtClean="0">
                <a:latin typeface="Times New Roman" pitchFamily="18" charset="0"/>
                <a:cs typeface="Times New Roman" pitchFamily="18" charset="0"/>
              </a:rPr>
              <a:t>General principal of Writing</a:t>
            </a:r>
          </a:p>
          <a:p>
            <a:pPr marL="514350" indent="-514350">
              <a:buAutoNum type="arabicPeriod"/>
            </a:pPr>
            <a:r>
              <a:rPr lang="en-US" dirty="0" smtClean="0">
                <a:latin typeface="Times New Roman" pitchFamily="18" charset="0"/>
                <a:cs typeface="Times New Roman" pitchFamily="18" charset="0"/>
              </a:rPr>
              <a:t> Improving Writing skills</a:t>
            </a:r>
          </a:p>
          <a:p>
            <a:pPr marL="514350" indent="-514350">
              <a:buAutoNum type="arabicPeriod"/>
            </a:pPr>
            <a:r>
              <a:rPr lang="en-US" dirty="0" smtClean="0">
                <a:latin typeface="Times New Roman" pitchFamily="18" charset="0"/>
                <a:cs typeface="Times New Roman" pitchFamily="18" charset="0"/>
              </a:rPr>
              <a:t> Essentials of good Style Grammar and usage</a:t>
            </a:r>
          </a:p>
          <a:p>
            <a:pPr marL="514350" indent="-514350">
              <a:buAutoNum type="arabicPeriod"/>
            </a:pPr>
            <a:r>
              <a:rPr lang="en-US" dirty="0" smtClean="0">
                <a:latin typeface="Times New Roman" pitchFamily="18" charset="0"/>
                <a:cs typeface="Times New Roman" pitchFamily="18" charset="0"/>
              </a:rPr>
              <a:t> Writing business letter- importance and difference between personal and business letters</a:t>
            </a:r>
          </a:p>
          <a:p>
            <a:pPr marL="514350" indent="-514350">
              <a:buAutoNum type="arabicPeriod"/>
            </a:pPr>
            <a:r>
              <a:rPr lang="en-US" dirty="0" smtClean="0">
                <a:latin typeface="Times New Roman" pitchFamily="18" charset="0"/>
                <a:cs typeface="Times New Roman" pitchFamily="18" charset="0"/>
              </a:rPr>
              <a:t>Circulars</a:t>
            </a:r>
          </a:p>
          <a:p>
            <a:pPr marL="514350" indent="-514350">
              <a:buAutoNum type="arabicPeriod"/>
            </a:pPr>
            <a:r>
              <a:rPr lang="en-US" dirty="0" smtClean="0">
                <a:latin typeface="Times New Roman" pitchFamily="18" charset="0"/>
                <a:cs typeface="Times New Roman" pitchFamily="18" charset="0"/>
              </a:rPr>
              <a:t> Memos and notices</a:t>
            </a:r>
          </a:p>
          <a:p>
            <a:pPr marL="514350" indent="-514350">
              <a:buAutoNum type="arabicPeriod"/>
            </a:pPr>
            <a:r>
              <a:rPr lang="en-US" dirty="0" smtClean="0">
                <a:latin typeface="Times New Roman" pitchFamily="18" charset="0"/>
                <a:cs typeface="Times New Roman" pitchFamily="18" charset="0"/>
              </a:rPr>
              <a:t> Report writing</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General principal of Writing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Write short sentences. Short sentences are easier to read. ...</a:t>
            </a:r>
          </a:p>
          <a:p>
            <a:r>
              <a:rPr lang="en-US" dirty="0" smtClean="0">
                <a:latin typeface="Times New Roman" pitchFamily="18" charset="0"/>
                <a:cs typeface="Times New Roman" pitchFamily="18" charset="0"/>
              </a:rPr>
              <a:t>Use active voice. This is all about verbs. ...</a:t>
            </a:r>
          </a:p>
          <a:p>
            <a:r>
              <a:rPr lang="en-US" dirty="0" smtClean="0">
                <a:latin typeface="Times New Roman" pitchFamily="18" charset="0"/>
                <a:cs typeface="Times New Roman" pitchFamily="18" charset="0"/>
              </a:rPr>
              <a:t>Use I, we, and you. Pronouns are your pals. ...</a:t>
            </a:r>
          </a:p>
          <a:p>
            <a:r>
              <a:rPr lang="en-US" dirty="0" smtClean="0">
                <a:latin typeface="Times New Roman" pitchFamily="18" charset="0"/>
                <a:cs typeface="Times New Roman" pitchFamily="18" charset="0"/>
              </a:rPr>
              <a:t>Write for your reader. ...</a:t>
            </a:r>
          </a:p>
          <a:p>
            <a:r>
              <a:rPr lang="en-US" dirty="0" smtClean="0">
                <a:latin typeface="Times New Roman" pitchFamily="18" charset="0"/>
                <a:cs typeface="Times New Roman" pitchFamily="18" charset="0"/>
              </a:rPr>
              <a:t>Give clear instructions. ...</a:t>
            </a:r>
          </a:p>
          <a:p>
            <a:r>
              <a:rPr lang="en-US" dirty="0" smtClean="0">
                <a:latin typeface="Times New Roman" pitchFamily="18" charset="0"/>
                <a:cs typeface="Times New Roman" pitchFamily="18" charset="0"/>
              </a:rPr>
              <a:t>Avoid nominalization. ...</a:t>
            </a:r>
          </a:p>
          <a:p>
            <a:r>
              <a:rPr lang="en-US" dirty="0" smtClean="0">
                <a:latin typeface="Times New Roman" pitchFamily="18" charset="0"/>
                <a:cs typeface="Times New Roman" pitchFamily="18" charset="0"/>
              </a:rPr>
              <a:t>Use headings and lists. ...</a:t>
            </a:r>
          </a:p>
          <a:p>
            <a:r>
              <a:rPr lang="en-US" dirty="0" smtClean="0">
                <a:latin typeface="Times New Roman" pitchFamily="18" charset="0"/>
                <a:cs typeface="Times New Roman" pitchFamily="18" charset="0"/>
              </a:rPr>
              <a:t>Use clear hyperlinks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IN" b="1" u="sng" dirty="0" smtClean="0">
                <a:latin typeface="Times New Roman" pitchFamily="18" charset="0"/>
                <a:cs typeface="Times New Roman" pitchFamily="18" charset="0"/>
              </a:rPr>
              <a:t>Process of Communication</a:t>
            </a:r>
            <a:endParaRPr lang="en-US" b="1" u="sng" dirty="0"/>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Rectangle 4"/>
          <p:cNvSpPr/>
          <p:nvPr/>
        </p:nvSpPr>
        <p:spPr>
          <a:xfrm>
            <a:off x="3124200" y="1295400"/>
            <a:ext cx="31242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smtClean="0"/>
              <a:t>Sender</a:t>
            </a:r>
            <a:endParaRPr lang="en-US" dirty="0" smtClean="0"/>
          </a:p>
        </p:txBody>
      </p:sp>
      <p:sp>
        <p:nvSpPr>
          <p:cNvPr id="6" name="Rectangle 5"/>
          <p:cNvSpPr/>
          <p:nvPr/>
        </p:nvSpPr>
        <p:spPr>
          <a:xfrm>
            <a:off x="3124200" y="2133600"/>
            <a:ext cx="31242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smtClean="0">
                <a:latin typeface="Times New Roman" pitchFamily="18" charset="0"/>
                <a:cs typeface="Times New Roman" pitchFamily="18" charset="0"/>
              </a:rPr>
              <a:t>Encoding</a:t>
            </a:r>
            <a:endParaRPr lang="en-US" dirty="0" smtClean="0">
              <a:latin typeface="Times New Roman" pitchFamily="18" charset="0"/>
              <a:cs typeface="Times New Roman" pitchFamily="18" charset="0"/>
            </a:endParaRPr>
          </a:p>
        </p:txBody>
      </p:sp>
      <p:sp>
        <p:nvSpPr>
          <p:cNvPr id="7" name="Rectangle 6"/>
          <p:cNvSpPr/>
          <p:nvPr/>
        </p:nvSpPr>
        <p:spPr>
          <a:xfrm>
            <a:off x="3124200" y="3048000"/>
            <a:ext cx="31242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smtClean="0">
                <a:latin typeface="Times New Roman" pitchFamily="18" charset="0"/>
                <a:cs typeface="Times New Roman" pitchFamily="18" charset="0"/>
              </a:rPr>
              <a:t>Message</a:t>
            </a:r>
            <a:endParaRPr lang="en-US" dirty="0" smtClean="0">
              <a:latin typeface="Times New Roman" pitchFamily="18" charset="0"/>
              <a:cs typeface="Times New Roman" pitchFamily="18" charset="0"/>
            </a:endParaRPr>
          </a:p>
        </p:txBody>
      </p:sp>
      <p:sp>
        <p:nvSpPr>
          <p:cNvPr id="8" name="Rectangle 7"/>
          <p:cNvSpPr/>
          <p:nvPr/>
        </p:nvSpPr>
        <p:spPr>
          <a:xfrm>
            <a:off x="3124200" y="3962400"/>
            <a:ext cx="31242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smtClean="0">
                <a:latin typeface="Times New Roman" pitchFamily="18" charset="0"/>
                <a:cs typeface="Times New Roman" pitchFamily="18" charset="0"/>
              </a:rPr>
              <a:t>Channel</a:t>
            </a:r>
            <a:endParaRPr lang="en-US" dirty="0" smtClean="0">
              <a:latin typeface="Times New Roman" pitchFamily="18" charset="0"/>
              <a:cs typeface="Times New Roman" pitchFamily="18" charset="0"/>
            </a:endParaRPr>
          </a:p>
        </p:txBody>
      </p:sp>
      <p:sp>
        <p:nvSpPr>
          <p:cNvPr id="9" name="Rectangle 8"/>
          <p:cNvSpPr/>
          <p:nvPr/>
        </p:nvSpPr>
        <p:spPr>
          <a:xfrm>
            <a:off x="3124200" y="4876800"/>
            <a:ext cx="31242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smtClean="0">
                <a:latin typeface="Times New Roman" pitchFamily="18" charset="0"/>
                <a:cs typeface="Times New Roman" pitchFamily="18" charset="0"/>
              </a:rPr>
              <a:t>Receiver</a:t>
            </a:r>
            <a:endParaRPr lang="en-US" dirty="0" smtClean="0">
              <a:latin typeface="Times New Roman" pitchFamily="18" charset="0"/>
              <a:cs typeface="Times New Roman" pitchFamily="18" charset="0"/>
            </a:endParaRPr>
          </a:p>
        </p:txBody>
      </p:sp>
      <p:sp>
        <p:nvSpPr>
          <p:cNvPr id="10" name="Rectangle 9"/>
          <p:cNvSpPr/>
          <p:nvPr/>
        </p:nvSpPr>
        <p:spPr>
          <a:xfrm>
            <a:off x="3124200" y="5791200"/>
            <a:ext cx="3124200" cy="609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smtClean="0">
                <a:latin typeface="Times New Roman" pitchFamily="18" charset="0"/>
                <a:cs typeface="Times New Roman" pitchFamily="18" charset="0"/>
              </a:rPr>
              <a:t>Decoding</a:t>
            </a:r>
            <a:endParaRPr lang="en-US" dirty="0" smtClean="0">
              <a:latin typeface="Times New Roman" pitchFamily="18" charset="0"/>
              <a:cs typeface="Times New Roman" pitchFamily="18" charset="0"/>
            </a:endParaRPr>
          </a:p>
        </p:txBody>
      </p:sp>
      <p:cxnSp>
        <p:nvCxnSpPr>
          <p:cNvPr id="12" name="Straight Arrow Connector 11"/>
          <p:cNvCxnSpPr/>
          <p:nvPr/>
        </p:nvCxnSpPr>
        <p:spPr>
          <a:xfrm>
            <a:off x="1295400" y="1600200"/>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30" idx="0"/>
            <a:endCxn id="6" idx="3"/>
          </p:cNvCxnSpPr>
          <p:nvPr/>
        </p:nvCxnSpPr>
        <p:spPr>
          <a:xfrm rot="16200000" flipV="1">
            <a:off x="6991350" y="1695450"/>
            <a:ext cx="685800" cy="2171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0" idx="1"/>
            <a:endCxn id="7" idx="3"/>
          </p:cNvCxnSpPr>
          <p:nvPr/>
        </p:nvCxnSpPr>
        <p:spPr>
          <a:xfrm rot="10800000">
            <a:off x="6248400" y="3352800"/>
            <a:ext cx="1752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295400" y="60960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952500" y="3924300"/>
            <a:ext cx="44965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30" idx="2"/>
            <a:endCxn id="8" idx="3"/>
          </p:cNvCxnSpPr>
          <p:nvPr/>
        </p:nvCxnSpPr>
        <p:spPr>
          <a:xfrm rot="5400000">
            <a:off x="7296150" y="3143250"/>
            <a:ext cx="76200" cy="2171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8001000" y="3124200"/>
            <a:ext cx="838200" cy="10668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NOISE</a:t>
            </a:r>
            <a:endParaRPr lang="en-US" dirty="0"/>
          </a:p>
        </p:txBody>
      </p:sp>
      <p:sp>
        <p:nvSpPr>
          <p:cNvPr id="37" name="Flowchart: Process 36"/>
          <p:cNvSpPr/>
          <p:nvPr/>
        </p:nvSpPr>
        <p:spPr>
          <a:xfrm>
            <a:off x="76200" y="3124200"/>
            <a:ext cx="1219200" cy="1219200"/>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FEEDBACK</a:t>
            </a:r>
            <a:endParaRPr lang="en-US" dirty="0"/>
          </a:p>
        </p:txBody>
      </p:sp>
      <p:sp>
        <p:nvSpPr>
          <p:cNvPr id="19" name="TextBox 18"/>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Improving Writing skills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Review grammar and spelling basics. Grammar and spelling form the foundation of good writing. ...</a:t>
            </a:r>
          </a:p>
          <a:p>
            <a:r>
              <a:rPr lang="en-US" dirty="0" smtClean="0">
                <a:latin typeface="Times New Roman" pitchFamily="18" charset="0"/>
                <a:cs typeface="Times New Roman" pitchFamily="18" charset="0"/>
              </a:rPr>
              <a:t>Read what you want to write. Knowing what a finished piece of writing can look like can guide your own. ...</a:t>
            </a:r>
          </a:p>
          <a:p>
            <a:r>
              <a:rPr lang="en-US" dirty="0" smtClean="0">
                <a:latin typeface="Times New Roman" pitchFamily="18" charset="0"/>
                <a:cs typeface="Times New Roman" pitchFamily="18" charset="0"/>
              </a:rPr>
              <a:t>Proofread. ...</a:t>
            </a:r>
          </a:p>
          <a:p>
            <a:r>
              <a:rPr lang="en-US" dirty="0" smtClean="0">
                <a:latin typeface="Times New Roman" pitchFamily="18" charset="0"/>
                <a:cs typeface="Times New Roman" pitchFamily="18" charset="0"/>
              </a:rPr>
              <a:t>Get feedback. ...</a:t>
            </a:r>
          </a:p>
          <a:p>
            <a:r>
              <a:rPr lang="en-US" dirty="0" smtClean="0">
                <a:latin typeface="Times New Roman" pitchFamily="18" charset="0"/>
                <a:cs typeface="Times New Roman" pitchFamily="18" charset="0"/>
              </a:rPr>
              <a:t>Think about structure. ...</a:t>
            </a:r>
          </a:p>
          <a:p>
            <a:r>
              <a:rPr lang="en-US" dirty="0" smtClean="0">
                <a:latin typeface="Times New Roman" pitchFamily="18" charset="0"/>
                <a:cs typeface="Times New Roman" pitchFamily="18" charset="0"/>
              </a:rPr>
              <a:t>Write. ...</a:t>
            </a:r>
          </a:p>
          <a:p>
            <a:r>
              <a:rPr lang="en-US" dirty="0" smtClean="0">
                <a:latin typeface="Times New Roman" pitchFamily="18" charset="0"/>
                <a:cs typeface="Times New Roman" pitchFamily="18" charset="0"/>
              </a:rPr>
              <a:t>Know some common fixes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Essentials of good Style Grammar and usage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fontAlgn="base">
              <a:buNone/>
            </a:pPr>
            <a:r>
              <a:rPr lang="en-US" dirty="0" smtClean="0">
                <a:latin typeface="Times New Roman" pitchFamily="18" charset="0"/>
                <a:cs typeface="Times New Roman" pitchFamily="18" charset="0"/>
              </a:rPr>
              <a:t>1. Be direct in your writing. Good writing is clear and concise. Lose filler words, like unnecessary adverbs and prepositional phrases, simply take up space and weigh a sentence down. Say exactly what you mean in the most direct way.</a:t>
            </a:r>
          </a:p>
          <a:p>
            <a:pPr fontAlgn="base">
              <a:buNone/>
            </a:pPr>
            <a:r>
              <a:rPr lang="en-US" dirty="0" smtClean="0">
                <a:latin typeface="Times New Roman" pitchFamily="18" charset="0"/>
                <a:cs typeface="Times New Roman" pitchFamily="18" charset="0"/>
              </a:rPr>
              <a:t>2. Choose your words wisely. There are many ways to write a sentence, and there are different words you can choose to convey the same idea. Always choose the simpler of two words. Use familiar vocabulary instead of lofty words from the English language. Simple words are more direct and easier for all readers to understand. Use a thesaurus if you need a little help finding a replacement or an easier way to say something.</a:t>
            </a:r>
          </a:p>
          <a:p>
            <a:pPr fontAlgn="base">
              <a:buNone/>
            </a:pPr>
            <a:r>
              <a:rPr lang="en-US" dirty="0" smtClean="0">
                <a:latin typeface="Times New Roman" pitchFamily="18" charset="0"/>
                <a:cs typeface="Times New Roman" pitchFamily="18" charset="0"/>
              </a:rPr>
              <a:t>3. Short sentences are more powerful than long sentences. A story loses steam with wordiness. Short sentences are easier to comprehend, something that readers appreciate. Avoid trying to pack too much into a line. Every sentence should contain one thought or idea.</a:t>
            </a:r>
          </a:p>
          <a:p>
            <a:pPr fontAlgn="base">
              <a:buNone/>
            </a:pPr>
            <a:r>
              <a:rPr lang="en-US" dirty="0" smtClean="0">
                <a:latin typeface="Times New Roman" pitchFamily="18" charset="0"/>
                <a:cs typeface="Times New Roman" pitchFamily="18" charset="0"/>
              </a:rPr>
              <a:t>4. Write short paragraphs. Keep your paragraphs short and manageable. Each one should consist of sentences that support the same idea. Short paragraphs are easier to digest. They also create a more visually appealing layout on the page. Academic writing often consists of lengthier paragraphs, as they need more information to support each theme. In less formal writing, shorter paragraphs are the norm.</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Essentials of good Style Grammar and usage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fontAlgn="base">
              <a:buNone/>
            </a:pPr>
            <a:r>
              <a:rPr lang="en-US" dirty="0" smtClean="0">
                <a:latin typeface="Times New Roman" pitchFamily="18" charset="0"/>
                <a:cs typeface="Times New Roman" pitchFamily="18" charset="0"/>
              </a:rPr>
              <a:t>5. Always use the active voice. Use the active voice and adhere to subject-verb-object sentence structure. It’s the most direct path to making your point. With the active voice, the subject is doing something, which is more exciting than the passive voice, in which something is being done </a:t>
            </a:r>
            <a:r>
              <a:rPr lang="en-US" i="1" dirty="0" smtClean="0">
                <a:latin typeface="Times New Roman" pitchFamily="18" charset="0"/>
                <a:cs typeface="Times New Roman" pitchFamily="18" charset="0"/>
              </a:rPr>
              <a:t>to</a:t>
            </a:r>
            <a:r>
              <a:rPr lang="en-US" dirty="0" smtClean="0">
                <a:latin typeface="Times New Roman" pitchFamily="18" charset="0"/>
                <a:cs typeface="Times New Roman" pitchFamily="18" charset="0"/>
              </a:rPr>
              <a:t> the subject. The passive voice might be grammatically correct, but it creates long, complex sentences and is a weaker way of presenting information.</a:t>
            </a:r>
          </a:p>
          <a:p>
            <a:pPr fontAlgn="base">
              <a:buNone/>
            </a:pPr>
            <a:r>
              <a:rPr lang="en-US" dirty="0" smtClean="0">
                <a:latin typeface="Times New Roman" pitchFamily="18" charset="0"/>
                <a:cs typeface="Times New Roman" pitchFamily="18" charset="0"/>
              </a:rPr>
              <a:t>6. Review and edit your work. Proofreading your first draft should be the first step in your editing process before you hand your story over to a professional editor. Tighten your writing, check your word choice and sentence structure, and hone your voice to improve your style.</a:t>
            </a:r>
          </a:p>
          <a:p>
            <a:pPr fontAlgn="base">
              <a:buNone/>
            </a:pPr>
            <a:r>
              <a:rPr lang="en-US" dirty="0" smtClean="0">
                <a:latin typeface="Times New Roman" pitchFamily="18" charset="0"/>
                <a:cs typeface="Times New Roman" pitchFamily="18" charset="0"/>
              </a:rPr>
              <a:t>7. Use a natural, conversational tone. Your writing style relies on your own, unique voice. Communicate in your comfort zone. In other words, write like you converse. Shape ideas with your original thoughts and voice, and do your best to avoid clichés. Your writing style should reflect your personality.</a:t>
            </a:r>
          </a:p>
          <a:p>
            <a:pPr fontAlgn="base">
              <a:buNone/>
            </a:pPr>
            <a:r>
              <a:rPr lang="en-US" dirty="0" smtClean="0">
                <a:latin typeface="Times New Roman" pitchFamily="18" charset="0"/>
                <a:cs typeface="Times New Roman" pitchFamily="18" charset="0"/>
              </a:rPr>
              <a:t>8. Read famous authors. Pick up any book by Mark Twain, and you’ll know it’s his writing simply by the tone of the story and the words he uses. Great writers put a stamp on their writing with a signature style. </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smtClean="0">
                <a:latin typeface="Times New Roman" pitchFamily="18" charset="0"/>
                <a:cs typeface="Times New Roman" pitchFamily="18" charset="0"/>
              </a:rPr>
              <a:t> Writing business letter- importance and difference between personal and business letters</a:t>
            </a:r>
            <a:br>
              <a:rPr lang="en-US" sz="2800" b="1" u="sng" dirty="0" smtClean="0">
                <a:latin typeface="Times New Roman" pitchFamily="18" charset="0"/>
                <a:cs typeface="Times New Roman" pitchFamily="18" charset="0"/>
              </a:rPr>
            </a:br>
            <a:endParaRPr lang="en-US" sz="2800"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1" y="1219199"/>
          <a:ext cx="9144000" cy="4876801"/>
        </p:xfrm>
        <a:graphic>
          <a:graphicData uri="http://schemas.openxmlformats.org/drawingml/2006/table">
            <a:tbl>
              <a:tblPr firstRow="1" bandRow="1">
                <a:tableStyleId>{5C22544A-7EE6-4342-B048-85BDC9FD1C3A}</a:tableStyleId>
              </a:tblPr>
              <a:tblGrid>
                <a:gridCol w="1510018"/>
                <a:gridCol w="4194496"/>
                <a:gridCol w="3439486"/>
              </a:tblGrid>
              <a:tr h="1001012">
                <a:tc>
                  <a:txBody>
                    <a:bodyPr/>
                    <a:lstStyle/>
                    <a:p>
                      <a:pPr algn="ctr"/>
                      <a:r>
                        <a:rPr lang="en-US" dirty="0" smtClean="0">
                          <a:latin typeface="Times New Roman" pitchFamily="18" charset="0"/>
                          <a:cs typeface="Times New Roman" pitchFamily="18" charset="0"/>
                        </a:rPr>
                        <a:t>Point</a:t>
                      </a:r>
                      <a:r>
                        <a:rPr lang="en-US" baseline="0" dirty="0" smtClean="0">
                          <a:latin typeface="Times New Roman" pitchFamily="18" charset="0"/>
                          <a:cs typeface="Times New Roman" pitchFamily="18" charset="0"/>
                        </a:rPr>
                        <a:t> of difference</a:t>
                      </a: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kern="1200" dirty="0" smtClean="0">
                          <a:solidFill>
                            <a:schemeClr val="bg1"/>
                          </a:solidFill>
                          <a:latin typeface="Times New Roman" pitchFamily="18" charset="0"/>
                          <a:ea typeface="+mn-ea"/>
                          <a:cs typeface="Times New Roman" pitchFamily="18" charset="0"/>
                        </a:rPr>
                        <a:t>Business / Commercial Letter</a:t>
                      </a:r>
                      <a:endParaRPr lang="en-US" dirty="0" smtClean="0">
                        <a:solidFill>
                          <a:schemeClr val="bg1"/>
                        </a:solidFill>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itchFamily="18" charset="0"/>
                          <a:cs typeface="Times New Roman" pitchFamily="18" charset="0"/>
                        </a:rPr>
                        <a:t>Personal letter</a:t>
                      </a:r>
                      <a:endParaRPr lang="en-US" dirty="0" smtClean="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txBody>
                  <a:tcPr/>
                </a:tc>
              </a:tr>
              <a:tr h="2574474">
                <a:tc>
                  <a:txBody>
                    <a:bodyPr/>
                    <a:lstStyle/>
                    <a:p>
                      <a:pPr algn="ctr"/>
                      <a:r>
                        <a:rPr lang="en-US" b="1" dirty="0" smtClean="0">
                          <a:latin typeface="Times New Roman" pitchFamily="18" charset="0"/>
                          <a:cs typeface="Times New Roman" pitchFamily="18" charset="0"/>
                        </a:rPr>
                        <a:t>Nature: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The Commercial letter is impersonal and universal in one. It helps a great deal in maintaining professional relationships and developing contacts within your network. Generally, it contains business-related information.</a:t>
                      </a:r>
                    </a:p>
                  </a:txBody>
                  <a:tcPr/>
                </a:tc>
                <a:tc>
                  <a:txBody>
                    <a:bodyPr/>
                    <a:lstStyle/>
                    <a:p>
                      <a:pPr algn="ctr"/>
                      <a:r>
                        <a:rPr lang="en-US" dirty="0" smtClean="0">
                          <a:latin typeface="Times New Roman" pitchFamily="18" charset="0"/>
                          <a:cs typeface="Times New Roman" pitchFamily="18" charset="0"/>
                        </a:rPr>
                        <a:t>This letter is communication between friends on strictly non-official purposes.  In this case, a handwritten personal letter is also legible. It contains personal or family-related information.</a:t>
                      </a:r>
                    </a:p>
                  </a:txBody>
                  <a:tcPr/>
                </a:tc>
              </a:tr>
              <a:tr h="1301315">
                <a:tc>
                  <a:txBody>
                    <a:bodyPr/>
                    <a:lstStyle/>
                    <a:p>
                      <a:pPr algn="ctr"/>
                      <a:r>
                        <a:rPr lang="en-US" b="1" dirty="0" smtClean="0">
                          <a:latin typeface="Times New Roman" pitchFamily="18" charset="0"/>
                          <a:cs typeface="Times New Roman" pitchFamily="18" charset="0"/>
                        </a:rPr>
                        <a:t>Purpose: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This letter is written for exchanging various business-related information.</a:t>
                      </a:r>
                    </a:p>
                  </a:txBody>
                  <a:tcPr/>
                </a:tc>
                <a:tc>
                  <a:txBody>
                    <a:bodyPr/>
                    <a:lstStyle/>
                    <a:p>
                      <a:pPr algn="ctr"/>
                      <a:r>
                        <a:rPr lang="en-US" dirty="0" smtClean="0">
                          <a:latin typeface="Times New Roman" pitchFamily="18" charset="0"/>
                          <a:cs typeface="Times New Roman" pitchFamily="18" charset="0"/>
                        </a:rPr>
                        <a:t>The purpose of this letter is to exchange personal or family-related information.</a:t>
                      </a:r>
                      <a:endParaRPr lang="en-US" dirty="0">
                        <a:latin typeface="Times New Roman" pitchFamily="18" charset="0"/>
                        <a:cs typeface="Times New Roman" pitchFamily="18" charset="0"/>
                      </a:endParaRPr>
                    </a:p>
                  </a:txBody>
                  <a:tcPr/>
                </a:tc>
              </a:tr>
            </a:tbl>
          </a:graphicData>
        </a:graphic>
      </p:graphicFrame>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0"/>
          <a:ext cx="9144000" cy="6248400"/>
        </p:xfrm>
        <a:graphic>
          <a:graphicData uri="http://schemas.openxmlformats.org/drawingml/2006/table">
            <a:tbl>
              <a:tblPr firstRow="1" bandRow="1">
                <a:tableStyleId>{5C22544A-7EE6-4342-B048-85BDC9FD1C3A}</a:tableStyleId>
              </a:tblPr>
              <a:tblGrid>
                <a:gridCol w="2201334"/>
                <a:gridCol w="3640666"/>
                <a:gridCol w="3302000"/>
              </a:tblGrid>
              <a:tr h="652818">
                <a:tc>
                  <a:txBody>
                    <a:bodyPr/>
                    <a:lstStyle/>
                    <a:p>
                      <a:pPr algn="ctr"/>
                      <a:r>
                        <a:rPr lang="en-US" dirty="0" smtClean="0">
                          <a:latin typeface="Times New Roman" pitchFamily="18" charset="0"/>
                          <a:cs typeface="Times New Roman" pitchFamily="18" charset="0"/>
                        </a:rPr>
                        <a:t>Point of Difference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Business Letter</a:t>
                      </a:r>
                    </a:p>
                  </a:txBody>
                  <a:tcPr/>
                </a:tc>
                <a:tc>
                  <a:txBody>
                    <a:bodyPr/>
                    <a:lstStyle/>
                    <a:p>
                      <a:pPr algn="ctr"/>
                      <a:r>
                        <a:rPr lang="en-US" dirty="0" smtClean="0">
                          <a:latin typeface="Times New Roman" pitchFamily="18" charset="0"/>
                          <a:cs typeface="Times New Roman" pitchFamily="18" charset="0"/>
                        </a:rPr>
                        <a:t>Personal Letter</a:t>
                      </a:r>
                      <a:endParaRPr lang="en-US" dirty="0">
                        <a:latin typeface="Times New Roman" pitchFamily="18" charset="0"/>
                        <a:cs typeface="Times New Roman" pitchFamily="18" charset="0"/>
                      </a:endParaRPr>
                    </a:p>
                  </a:txBody>
                  <a:tcPr/>
                </a:tc>
              </a:tr>
              <a:tr h="2331492">
                <a:tc>
                  <a:txBody>
                    <a:bodyPr/>
                    <a:lstStyle/>
                    <a:p>
                      <a:pPr algn="ctr"/>
                      <a:r>
                        <a:rPr lang="en-US" b="1" dirty="0" smtClean="0">
                          <a:latin typeface="Times New Roman" pitchFamily="18" charset="0"/>
                          <a:cs typeface="Times New Roman" pitchFamily="18" charset="0"/>
                        </a:rPr>
                        <a:t>Scope: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 Since it can contain various types of business information, its scope is vast and wide. These letters are normally kept short and to the point. One does not go for useless exaggeration in such letters as none has the time to kill in leisure in the business world.</a:t>
                      </a:r>
                    </a:p>
                  </a:txBody>
                  <a:tcPr/>
                </a:tc>
                <a:tc>
                  <a:txBody>
                    <a:bodyPr/>
                    <a:lstStyle/>
                    <a:p>
                      <a:pPr algn="ctr"/>
                      <a:r>
                        <a:rPr lang="en-US" dirty="0" smtClean="0">
                          <a:latin typeface="Times New Roman" pitchFamily="18" charset="0"/>
                          <a:cs typeface="Times New Roman" pitchFamily="18" charset="0"/>
                        </a:rPr>
                        <a:t>It contains only personal information. So its scope is limited as compared to the business letter. These letters, length does not matter. All you need is to convey the right sentiment in the right way.</a:t>
                      </a:r>
                      <a:endParaRPr lang="en-US" dirty="0">
                        <a:latin typeface="Times New Roman" pitchFamily="18" charset="0"/>
                        <a:cs typeface="Times New Roman" pitchFamily="18" charset="0"/>
                      </a:endParaRPr>
                    </a:p>
                  </a:txBody>
                  <a:tcPr/>
                </a:tc>
              </a:tr>
              <a:tr h="1212377">
                <a:tc>
                  <a:txBody>
                    <a:bodyPr/>
                    <a:lstStyle/>
                    <a:p>
                      <a:pPr algn="ctr"/>
                      <a:r>
                        <a:rPr lang="en-US" b="1" dirty="0" smtClean="0">
                          <a:latin typeface="Times New Roman" pitchFamily="18" charset="0"/>
                          <a:cs typeface="Times New Roman" pitchFamily="18" charset="0"/>
                        </a:rPr>
                        <a:t>Use of Structure: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The </a:t>
                      </a:r>
                      <a:r>
                        <a:rPr lang="en-US" sz="1800" u="none" strike="noStrike" kern="1200" dirty="0" smtClean="0">
                          <a:solidFill>
                            <a:schemeClr val="dk1"/>
                          </a:solidFill>
                          <a:latin typeface="Times New Roman" pitchFamily="18" charset="0"/>
                          <a:ea typeface="+mn-ea"/>
                          <a:cs typeface="Times New Roman" pitchFamily="18" charset="0"/>
                        </a:rPr>
                        <a:t>Business letter</a:t>
                      </a:r>
                      <a:r>
                        <a:rPr lang="en-US" dirty="0" smtClean="0">
                          <a:latin typeface="Times New Roman" pitchFamily="18" charset="0"/>
                          <a:cs typeface="Times New Roman" pitchFamily="18" charset="0"/>
                        </a:rPr>
                        <a:t> is written by strictly following officially recognized structure, rules, and procedures.</a:t>
                      </a:r>
                    </a:p>
                  </a:txBody>
                  <a:tcPr/>
                </a:tc>
                <a:tc>
                  <a:txBody>
                    <a:bodyPr/>
                    <a:lstStyle/>
                    <a:p>
                      <a:pPr algn="ctr"/>
                      <a:r>
                        <a:rPr lang="en-US" dirty="0" smtClean="0">
                          <a:latin typeface="Times New Roman" pitchFamily="18" charset="0"/>
                          <a:cs typeface="Times New Roman" pitchFamily="18" charset="0"/>
                        </a:rPr>
                        <a:t>It does not follow any recognized structure, rule, or procedure.</a:t>
                      </a:r>
                      <a:endParaRPr lang="en-US" dirty="0">
                        <a:latin typeface="Times New Roman" pitchFamily="18" charset="0"/>
                        <a:cs typeface="Times New Roman" pitchFamily="18" charset="0"/>
                      </a:endParaRPr>
                    </a:p>
                  </a:txBody>
                  <a:tcPr/>
                </a:tc>
              </a:tr>
              <a:tr h="2051713">
                <a:tc>
                  <a:txBody>
                    <a:bodyPr/>
                    <a:lstStyle/>
                    <a:p>
                      <a:pPr algn="ctr"/>
                      <a:r>
                        <a:rPr lang="en-US" b="1" dirty="0" smtClean="0">
                          <a:latin typeface="Times New Roman" pitchFamily="18" charset="0"/>
                          <a:cs typeface="Times New Roman" pitchFamily="18" charset="0"/>
                        </a:rPr>
                        <a:t>Size: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Generally, the size of the business letter is concise as it avoids irrelevant matters. They have single spacing, are left-justified with no paragraph indentation. They strictly have to be typed.</a:t>
                      </a:r>
                    </a:p>
                  </a:txBody>
                  <a:tcPr/>
                </a:tc>
                <a:tc>
                  <a:txBody>
                    <a:bodyPr/>
                    <a:lstStyle/>
                    <a:p>
                      <a:pPr algn="ctr"/>
                      <a:r>
                        <a:rPr lang="en-US" dirty="0" smtClean="0">
                          <a:latin typeface="Times New Roman" pitchFamily="18" charset="0"/>
                          <a:cs typeface="Times New Roman" pitchFamily="18" charset="0"/>
                        </a:rPr>
                        <a:t>The size of the personal letter may be concise or large. It requires following no set format. It is up to the writer to decide on what and how he wants to write the letter.</a:t>
                      </a:r>
                      <a:endParaRPr lang="en-US" dirty="0">
                        <a:latin typeface="Times New Roman" pitchFamily="18" charset="0"/>
                        <a:cs typeface="Times New Roman" pitchFamily="18" charset="0"/>
                      </a:endParaRPr>
                    </a:p>
                  </a:txBody>
                  <a:tcPr/>
                </a:tc>
              </a:tr>
            </a:tbl>
          </a:graphicData>
        </a:graphic>
      </p:graphicFrame>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228600"/>
          <a:ext cx="9144000" cy="6351802"/>
        </p:xfrm>
        <a:graphic>
          <a:graphicData uri="http://schemas.openxmlformats.org/drawingml/2006/table">
            <a:tbl>
              <a:tblPr firstRow="1" bandRow="1">
                <a:tableStyleId>{5C22544A-7EE6-4342-B048-85BDC9FD1C3A}</a:tableStyleId>
              </a:tblPr>
              <a:tblGrid>
                <a:gridCol w="1778000"/>
                <a:gridCol w="4318000"/>
                <a:gridCol w="3048000"/>
              </a:tblGrid>
              <a:tr h="611157">
                <a:tc>
                  <a:txBody>
                    <a:bodyPr/>
                    <a:lstStyle/>
                    <a:p>
                      <a:pPr algn="ctr"/>
                      <a:r>
                        <a:rPr lang="en-US" dirty="0" smtClean="0">
                          <a:latin typeface="Times New Roman" pitchFamily="18" charset="0"/>
                          <a:cs typeface="Times New Roman" pitchFamily="18" charset="0"/>
                        </a:rPr>
                        <a:t>Point of Difference</a:t>
                      </a: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kern="1200" dirty="0" smtClean="0">
                          <a:solidFill>
                            <a:schemeClr val="bg1"/>
                          </a:solidFill>
                          <a:latin typeface="Times New Roman" pitchFamily="18" charset="0"/>
                          <a:ea typeface="+mn-ea"/>
                          <a:cs typeface="Times New Roman" pitchFamily="18" charset="0"/>
                        </a:rPr>
                        <a:t>Business  Letter </a:t>
                      </a:r>
                      <a:endParaRPr lang="en-US" dirty="0" smtClean="0">
                        <a:solidFill>
                          <a:schemeClr val="bg1"/>
                        </a:solidFill>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Personal Letter</a:t>
                      </a:r>
                      <a:endParaRPr lang="en-US" dirty="0">
                        <a:latin typeface="Times New Roman" pitchFamily="18" charset="0"/>
                        <a:cs typeface="Times New Roman" pitchFamily="18" charset="0"/>
                      </a:endParaRPr>
                    </a:p>
                  </a:txBody>
                  <a:tcPr/>
                </a:tc>
              </a:tr>
              <a:tr h="1163240">
                <a:tc>
                  <a:txBody>
                    <a:bodyPr/>
                    <a:lstStyle/>
                    <a:p>
                      <a:pPr algn="ctr"/>
                      <a:r>
                        <a:rPr lang="en-US" b="1" dirty="0" smtClean="0">
                          <a:latin typeface="Times New Roman" pitchFamily="18" charset="0"/>
                          <a:cs typeface="Times New Roman" pitchFamily="18" charset="0"/>
                        </a:rPr>
                        <a:t>Classification: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Business letters can be categorized differently. A business letter has a lot of business-related issues and information to include.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Generally, it is not categorized. Personal letters are restricted only to personal or family affairs.</a:t>
                      </a:r>
                    </a:p>
                  </a:txBody>
                  <a:tcPr/>
                </a:tc>
              </a:tr>
              <a:tr h="2237002">
                <a:tc>
                  <a:txBody>
                    <a:bodyPr/>
                    <a:lstStyle/>
                    <a:p>
                      <a:pPr algn="ctr"/>
                      <a:r>
                        <a:rPr lang="en-US" b="1" dirty="0" smtClean="0">
                          <a:latin typeface="Times New Roman" pitchFamily="18" charset="0"/>
                          <a:cs typeface="Times New Roman" pitchFamily="18" charset="0"/>
                        </a:rPr>
                        <a:t>Salutation:</a:t>
                      </a: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 Specific salutations such as Mr., Sir, Dear sir, Dear madam, etc. are used to open the description of the letter. The use of salutation depends on the formal relationship between the sender and the receiver.</a:t>
                      </a:r>
                    </a:p>
                  </a:txBody>
                  <a:tcPr/>
                </a:tc>
                <a:tc>
                  <a:txBody>
                    <a:bodyPr/>
                    <a:lstStyle/>
                    <a:p>
                      <a:pPr algn="ctr"/>
                      <a:r>
                        <a:rPr lang="en-US" sz="1800" b="0" i="0" kern="1200" dirty="0" smtClean="0">
                          <a:solidFill>
                            <a:schemeClr val="dk1"/>
                          </a:solidFill>
                          <a:latin typeface="Times New Roman" pitchFamily="18" charset="0"/>
                          <a:ea typeface="+mn-ea"/>
                          <a:cs typeface="Times New Roman" pitchFamily="18" charset="0"/>
                        </a:rPr>
                        <a:t> Here salutation depends on the personal relationship between the sender and the receiver. Generally, Respected, Dear friends, Dear, etc. are used as a salutation in the personal letter.</a:t>
                      </a:r>
                    </a:p>
                  </a:txBody>
                  <a:tcPr/>
                </a:tc>
              </a:tr>
              <a:tr h="2237002">
                <a:tc>
                  <a:txBody>
                    <a:bodyPr/>
                    <a:lstStyle/>
                    <a:p>
                      <a:pPr algn="ctr"/>
                      <a:r>
                        <a:rPr lang="en-US" b="1" dirty="0" smtClean="0">
                          <a:latin typeface="Times New Roman" pitchFamily="18" charset="0"/>
                          <a:cs typeface="Times New Roman" pitchFamily="18" charset="0"/>
                        </a:rPr>
                        <a:t>Language:</a:t>
                      </a:r>
                      <a:endParaRPr lang="en-US"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 No emotional or poetic language can be used in the business letter. The language is kept very formal in business letters. Salutations and closings are chosen very carefully to the most professional business sentiment. Its language should be straightforward, easy, simple, and courteous.</a:t>
                      </a:r>
                    </a:p>
                  </a:txBody>
                  <a:tcPr/>
                </a:tc>
                <a:tc>
                  <a:txBody>
                    <a:bodyPr/>
                    <a:lstStyle/>
                    <a:p>
                      <a:pPr algn="ctr"/>
                      <a:r>
                        <a:rPr lang="en-US" sz="1800" b="0" i="0" kern="1200" dirty="0" smtClean="0">
                          <a:solidFill>
                            <a:schemeClr val="dk1"/>
                          </a:solidFill>
                          <a:latin typeface="Times New Roman" pitchFamily="18" charset="0"/>
                          <a:ea typeface="+mn-ea"/>
                          <a:cs typeface="Times New Roman" pitchFamily="18" charset="0"/>
                        </a:rPr>
                        <a:t> Here emotional, poetic, and sweet words are used to arrange messages. Personal letters require no such formalities. Because of their informal tone, senders often ignore the basic punctuation and capitalization standards.</a:t>
                      </a:r>
                      <a:endParaRPr lang="en-US" dirty="0">
                        <a:latin typeface="Times New Roman" pitchFamily="18" charset="0"/>
                        <a:cs typeface="Times New Roman" pitchFamily="18" charset="0"/>
                      </a:endParaRPr>
                    </a:p>
                  </a:txBody>
                  <a:tcPr/>
                </a:tc>
              </a:tr>
            </a:tbl>
          </a:graphicData>
        </a:graphic>
      </p:graphicFrame>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0"/>
          <a:ext cx="9144000" cy="6019801"/>
        </p:xfrm>
        <a:graphic>
          <a:graphicData uri="http://schemas.openxmlformats.org/drawingml/2006/table">
            <a:tbl>
              <a:tblPr firstRow="1" bandRow="1">
                <a:tableStyleId>{5C22544A-7EE6-4342-B048-85BDC9FD1C3A}</a:tableStyleId>
              </a:tblPr>
              <a:tblGrid>
                <a:gridCol w="2438400"/>
                <a:gridCol w="3657600"/>
                <a:gridCol w="3048000"/>
              </a:tblGrid>
              <a:tr h="609494">
                <a:tc>
                  <a:txBody>
                    <a:bodyPr/>
                    <a:lstStyle/>
                    <a:p>
                      <a:r>
                        <a:rPr lang="en-US" dirty="0" smtClean="0">
                          <a:latin typeface="Times New Roman" pitchFamily="18" charset="0"/>
                          <a:cs typeface="Times New Roman" pitchFamily="18" charset="0"/>
                        </a:rPr>
                        <a:t>Point of Difference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Business Letter</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Personal</a:t>
                      </a:r>
                      <a:r>
                        <a:rPr lang="en-US" baseline="0" dirty="0" smtClean="0">
                          <a:latin typeface="Times New Roman" pitchFamily="18" charset="0"/>
                          <a:cs typeface="Times New Roman" pitchFamily="18" charset="0"/>
                        </a:rPr>
                        <a:t> Letter</a:t>
                      </a:r>
                      <a:endParaRPr lang="en-US" dirty="0">
                        <a:latin typeface="Times New Roman" pitchFamily="18" charset="0"/>
                        <a:cs typeface="Times New Roman" pitchFamily="18" charset="0"/>
                      </a:endParaRPr>
                    </a:p>
                  </a:txBody>
                  <a:tcPr/>
                </a:tc>
              </a:tr>
              <a:tr h="1953722">
                <a:tc>
                  <a:txBody>
                    <a:bodyPr/>
                    <a:lstStyle/>
                    <a:p>
                      <a:r>
                        <a:rPr lang="en-US" b="1" dirty="0" smtClean="0">
                          <a:latin typeface="Times New Roman" pitchFamily="18" charset="0"/>
                          <a:cs typeface="Times New Roman" pitchFamily="18" charset="0"/>
                        </a:rPr>
                        <a:t>The form of drafting:</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 In most cases, the business letter is drafted in typewritten or composed form.</a:t>
                      </a:r>
                    </a:p>
                  </a:txBody>
                  <a:tcPr/>
                </a:tc>
                <a:tc>
                  <a:txBody>
                    <a:bodyPr/>
                    <a:lstStyle/>
                    <a:p>
                      <a:r>
                        <a:rPr lang="en-US" sz="1800" b="0" i="0" kern="1200" dirty="0" smtClean="0">
                          <a:solidFill>
                            <a:schemeClr val="dk1"/>
                          </a:solidFill>
                          <a:latin typeface="Times New Roman" pitchFamily="18" charset="0"/>
                          <a:ea typeface="+mn-ea"/>
                          <a:cs typeface="Times New Roman" pitchFamily="18" charset="0"/>
                        </a:rPr>
                        <a:t> It is generally drafted in handwritten form.</a:t>
                      </a:r>
                      <a:endParaRPr lang="en-US" dirty="0">
                        <a:latin typeface="Times New Roman" pitchFamily="18" charset="0"/>
                        <a:cs typeface="Times New Roman" pitchFamily="18" charset="0"/>
                      </a:endParaRPr>
                    </a:p>
                  </a:txBody>
                  <a:tcPr/>
                </a:tc>
              </a:tr>
              <a:tr h="1502863">
                <a:tc>
                  <a:txBody>
                    <a:bodyPr/>
                    <a:lstStyle/>
                    <a:p>
                      <a:r>
                        <a:rPr lang="en-US" b="1" dirty="0" smtClean="0">
                          <a:latin typeface="Times New Roman" pitchFamily="18" charset="0"/>
                          <a:cs typeface="Times New Roman" pitchFamily="18" charset="0"/>
                        </a:rPr>
                        <a:t>Attachment of enclosure:</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If necessary, enclosures are attached to the business letter.</a:t>
                      </a:r>
                    </a:p>
                  </a:txBody>
                  <a:tcPr/>
                </a:tc>
                <a:tc>
                  <a:txBody>
                    <a:bodyPr/>
                    <a:lstStyle/>
                    <a:p>
                      <a:r>
                        <a:rPr lang="en-US" sz="1800" b="0" i="0" kern="1200" dirty="0" smtClean="0">
                          <a:solidFill>
                            <a:schemeClr val="dk1"/>
                          </a:solidFill>
                          <a:latin typeface="Times New Roman" pitchFamily="18" charset="0"/>
                          <a:ea typeface="+mn-ea"/>
                          <a:cs typeface="Times New Roman" pitchFamily="18" charset="0"/>
                        </a:rPr>
                        <a:t>No need to attach any enclosure here</a:t>
                      </a:r>
                      <a:endParaRPr lang="en-US" dirty="0">
                        <a:latin typeface="Times New Roman" pitchFamily="18" charset="0"/>
                        <a:cs typeface="Times New Roman" pitchFamily="18" charset="0"/>
                      </a:endParaRPr>
                    </a:p>
                  </a:txBody>
                  <a:tcPr/>
                </a:tc>
              </a:tr>
              <a:tr h="1953722">
                <a:tc>
                  <a:txBody>
                    <a:bodyPr/>
                    <a:lstStyle/>
                    <a:p>
                      <a:r>
                        <a:rPr lang="en-US" b="1" dirty="0" smtClean="0">
                          <a:latin typeface="Times New Roman" pitchFamily="18" charset="0"/>
                          <a:cs typeface="Times New Roman" pitchFamily="18" charset="0"/>
                        </a:rPr>
                        <a:t>Copy:</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 Copy of business letter is generally preserved and if necessary also sent to others.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Times New Roman" pitchFamily="18" charset="0"/>
                          <a:ea typeface="+mn-ea"/>
                          <a:cs typeface="Times New Roman" pitchFamily="18" charset="0"/>
                        </a:rPr>
                        <a:t>Its copy is not normally preserved and no copy is sent to others.</a:t>
                      </a:r>
                    </a:p>
                  </a:txBody>
                  <a:tcPr/>
                </a:tc>
              </a:tr>
            </a:tbl>
          </a:graphicData>
        </a:graphic>
      </p:graphicFrame>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Circulars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In every organization, irrespective of their size, communication among the employees is crucial. Internal communication in an organization between superiors and employees, between departments, amongst the department, is one of the keys to their success. One such tool of official communication is circulars. </a:t>
            </a:r>
          </a:p>
          <a:p>
            <a:r>
              <a:rPr lang="en-US" dirty="0" smtClean="0">
                <a:latin typeface="Times New Roman" pitchFamily="18" charset="0"/>
                <a:cs typeface="Times New Roman" pitchFamily="18" charset="0"/>
              </a:rPr>
              <a:t>Additionally, circulars also find use as advertising tools. They can contain marketing information and have a wide distribution range. Be it for inter-departmental communication, advertising or even personal reasons a circular must always reach a large number of correspondents. This is one of its main features.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77</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Advantages of a circular</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It is a very simple and effective way of communication. Since it is precise and written, very little chance of miscommunication</a:t>
            </a:r>
          </a:p>
          <a:p>
            <a:r>
              <a:rPr lang="en-US" dirty="0" smtClean="0">
                <a:latin typeface="Times New Roman" pitchFamily="18" charset="0"/>
                <a:cs typeface="Times New Roman" pitchFamily="18" charset="0"/>
              </a:rPr>
              <a:t>It is also quite inexpensive. It is a cost-effective way of communication.</a:t>
            </a:r>
          </a:p>
          <a:p>
            <a:r>
              <a:rPr lang="en-US" dirty="0" smtClean="0">
                <a:latin typeface="Times New Roman" pitchFamily="18" charset="0"/>
                <a:cs typeface="Times New Roman" pitchFamily="18" charset="0"/>
              </a:rPr>
              <a:t>Circulars are also a time-saving method. It reaches a large number of people in very limited time and effort.</a:t>
            </a:r>
          </a:p>
          <a:p>
            <a:r>
              <a:rPr lang="en-US" dirty="0" smtClean="0">
                <a:latin typeface="Times New Roman" pitchFamily="18" charset="0"/>
                <a:cs typeface="Times New Roman" pitchFamily="18" charset="0"/>
              </a:rPr>
              <a:t>They are great advertising and marketing tools as well. They can help create a new market, educate people about the product or services and also increase consumer confidence in the company and the product.</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78</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Example of Circular</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Circular No. ____                                                                                25th October 2018</a:t>
            </a:r>
          </a:p>
          <a:p>
            <a:pPr>
              <a:buNone/>
            </a:pPr>
            <a:r>
              <a:rPr lang="en-US" dirty="0" smtClean="0">
                <a:latin typeface="Times New Roman" pitchFamily="18" charset="0"/>
                <a:cs typeface="Times New Roman" pitchFamily="18" charset="0"/>
              </a:rPr>
              <a:t>Revised Working Hours</a:t>
            </a:r>
          </a:p>
          <a:p>
            <a:pPr>
              <a:buNone/>
            </a:pPr>
            <a:r>
              <a:rPr lang="en-US" dirty="0" smtClean="0">
                <a:latin typeface="Times New Roman" pitchFamily="18" charset="0"/>
                <a:cs typeface="Times New Roman" pitchFamily="18" charset="0"/>
              </a:rPr>
              <a:t>All Employees of XYZ Company,</a:t>
            </a:r>
          </a:p>
          <a:p>
            <a:pPr>
              <a:buNone/>
            </a:pPr>
            <a:r>
              <a:rPr lang="en-US" dirty="0" smtClean="0">
                <a:latin typeface="Times New Roman" pitchFamily="18" charset="0"/>
                <a:cs typeface="Times New Roman" pitchFamily="18" charset="0"/>
              </a:rPr>
              <a:t>This is to inform all employees there will be a change in the working hours of the organization effective immediately. As you know we now do not function on any Saturdays since last month. So we only have 5 working days in a week, a revision in the working hours was necessary to ensure the quality of work does not suffer. Hence one hour will be added to the previous 9 hour work days. The revised working hour will be as follows:</a:t>
            </a:r>
          </a:p>
          <a:p>
            <a:r>
              <a:rPr lang="en-US" dirty="0" smtClean="0">
                <a:latin typeface="Times New Roman" pitchFamily="18" charset="0"/>
                <a:cs typeface="Times New Roman" pitchFamily="18" charset="0"/>
              </a:rPr>
              <a:t>Working Days: Monday to Friday (except holidays)</a:t>
            </a:r>
          </a:p>
          <a:p>
            <a:r>
              <a:rPr lang="en-US" dirty="0" smtClean="0">
                <a:latin typeface="Times New Roman" pitchFamily="18" charset="0"/>
                <a:cs typeface="Times New Roman" pitchFamily="18" charset="0"/>
              </a:rPr>
              <a:t>Working Hours: 8:30 am to 6:30 pm (These hours will include the one-hour lunch break)</a:t>
            </a:r>
          </a:p>
          <a:p>
            <a:pPr>
              <a:buNone/>
            </a:pPr>
            <a:r>
              <a:rPr lang="en-US" dirty="0" smtClean="0">
                <a:latin typeface="Times New Roman" pitchFamily="18" charset="0"/>
                <a:cs typeface="Times New Roman" pitchFamily="18" charset="0"/>
              </a:rPr>
              <a:t>All employees are requested to note these new and revised timings. The timings are effective immediately from 26 October 2018. Punctuality and adherence to the new timings are requested. Repeated defaulters will face action. Please contact the HR department or your managers for any queries you may have.</a:t>
            </a:r>
          </a:p>
          <a:p>
            <a:pPr>
              <a:buNone/>
            </a:pPr>
            <a:r>
              <a:rPr lang="en-US" dirty="0" smtClean="0">
                <a:latin typeface="Times New Roman" pitchFamily="18" charset="0"/>
                <a:cs typeface="Times New Roman" pitchFamily="18" charset="0"/>
              </a:rPr>
              <a:t>ABC,</a:t>
            </a:r>
          </a:p>
          <a:p>
            <a:pPr>
              <a:buNone/>
            </a:pPr>
            <a:r>
              <a:rPr lang="en-US" dirty="0" smtClean="0">
                <a:latin typeface="Times New Roman" pitchFamily="18" charset="0"/>
                <a:cs typeface="Times New Roman" pitchFamily="18" charset="0"/>
              </a:rPr>
              <a:t>CEO of XYZ Company.</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IN" b="1" u="sng" dirty="0" smtClean="0">
                <a:latin typeface="Times New Roman" pitchFamily="18" charset="0"/>
                <a:cs typeface="Times New Roman" pitchFamily="18" charset="0"/>
              </a:rPr>
              <a:t>Scopes or functions of communication</a:t>
            </a:r>
            <a:endParaRPr lang="en-US" b="1" u="sng" dirty="0"/>
          </a:p>
        </p:txBody>
      </p:sp>
      <p:sp>
        <p:nvSpPr>
          <p:cNvPr id="3" name="Content Placeholder 2"/>
          <p:cNvSpPr>
            <a:spLocks noGrp="1"/>
          </p:cNvSpPr>
          <p:nvPr>
            <p:ph idx="1"/>
          </p:nvPr>
        </p:nvSpPr>
        <p:spPr/>
        <p:txBody>
          <a:bodyPr>
            <a:noAutofit/>
          </a:bodyPr>
          <a:lstStyle/>
          <a:p>
            <a:pPr>
              <a:buNone/>
            </a:pPr>
            <a:r>
              <a:rPr lang="en-US" sz="2000" b="1" dirty="0" smtClean="0">
                <a:latin typeface="Times New Roman" pitchFamily="18" charset="0"/>
                <a:cs typeface="Times New Roman" pitchFamily="18" charset="0"/>
              </a:rPr>
              <a:t>Communication in personal life</a:t>
            </a:r>
            <a:r>
              <a:rPr lang="en-US" sz="2000" dirty="0" smtClean="0">
                <a:latin typeface="Times New Roman" pitchFamily="18" charset="0"/>
                <a:cs typeface="Times New Roman" pitchFamily="18" charset="0"/>
              </a:rPr>
              <a:t>: Communication is closely related with every sphere of human life. From dawn to sleep at night, a person communicates with others. This reveals that communication is the part and parcel of human life.</a:t>
            </a:r>
          </a:p>
          <a:p>
            <a:pPr>
              <a:buNone/>
            </a:pPr>
            <a:r>
              <a:rPr lang="en-US" sz="2000" b="1" dirty="0" smtClean="0">
                <a:latin typeface="Times New Roman" pitchFamily="18" charset="0"/>
                <a:cs typeface="Times New Roman" pitchFamily="18" charset="0"/>
              </a:rPr>
              <a:t>Communication in social life</a:t>
            </a:r>
            <a:r>
              <a:rPr lang="en-US" sz="2000" dirty="0" smtClean="0">
                <a:latin typeface="Times New Roman" pitchFamily="18" charset="0"/>
                <a:cs typeface="Times New Roman" pitchFamily="18" charset="0"/>
              </a:rPr>
              <a:t>: Now we are on the verge of human civilization and living in an integrated society. In social life, people need to develop social bondage. Communication helps us in creating and strengthening this social bondage.</a:t>
            </a:r>
          </a:p>
          <a:p>
            <a:pPr>
              <a:buNone/>
            </a:pPr>
            <a:r>
              <a:rPr lang="en-US" sz="2000" b="1" dirty="0" smtClean="0">
                <a:latin typeface="Times New Roman" pitchFamily="18" charset="0"/>
                <a:cs typeface="Times New Roman" pitchFamily="18" charset="0"/>
              </a:rPr>
              <a:t>Communication in the state affairs</a:t>
            </a:r>
            <a:r>
              <a:rPr lang="en-US" sz="2000" dirty="0" smtClean="0">
                <a:latin typeface="Times New Roman" pitchFamily="18" charset="0"/>
                <a:cs typeface="Times New Roman" pitchFamily="18" charset="0"/>
              </a:rPr>
              <a:t>: Communication is also pervaded in all areas of state affairs. Without communication, state neither can administer its various wings nor can maintain relationships with the other part of the world. Due to revolutionary change in communication technologies, the whole world has turned into a global village.</a:t>
            </a:r>
          </a:p>
          <a:p>
            <a:pPr>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pPr marL="514350" indent="-514350"/>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Memos and notices</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 </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525963"/>
          </a:xfrm>
        </p:spPr>
        <p:txBody>
          <a:bodyPr>
            <a:noAutofit/>
          </a:bodyPr>
          <a:lstStyle/>
          <a:p>
            <a:pPr>
              <a:buNone/>
            </a:pPr>
            <a:r>
              <a:rPr lang="en-US" sz="2400" dirty="0" smtClean="0">
                <a:latin typeface="Times New Roman" pitchFamily="18" charset="0"/>
                <a:cs typeface="Times New Roman" pitchFamily="18" charset="0"/>
              </a:rPr>
              <a:t>A memo is actually short for Memorandum. It is one of the most used means of official communication in the business world. Its main purpose is to serve as a reminder or to give some instructions. Again these like circulars are a means of mass communication, i.e. to communicate with a large number of people within the organization.</a:t>
            </a:r>
          </a:p>
          <a:p>
            <a:pPr>
              <a:buNone/>
            </a:pPr>
            <a:r>
              <a:rPr lang="en-US" sz="2400" dirty="0" smtClean="0">
                <a:latin typeface="Times New Roman" pitchFamily="18" charset="0"/>
                <a:cs typeface="Times New Roman" pitchFamily="18" charset="0"/>
              </a:rPr>
              <a:t>Usually, we write a memo is for one of the following five reasons:</a:t>
            </a:r>
          </a:p>
          <a:p>
            <a:pPr>
              <a:buNone/>
            </a:pPr>
            <a:r>
              <a:rPr lang="en-US" sz="2400" dirty="0" smtClean="0">
                <a:latin typeface="Times New Roman" pitchFamily="18" charset="0"/>
                <a:cs typeface="Times New Roman" pitchFamily="18" charset="0"/>
              </a:rPr>
              <a:t>1. as a reminder</a:t>
            </a:r>
          </a:p>
          <a:p>
            <a:pPr>
              <a:buNone/>
            </a:pPr>
            <a:r>
              <a:rPr lang="en-US" sz="2400" dirty="0" smtClean="0">
                <a:latin typeface="Times New Roman" pitchFamily="18" charset="0"/>
                <a:cs typeface="Times New Roman" pitchFamily="18" charset="0"/>
              </a:rPr>
              <a:t>2. highlight an event or circumstance</a:t>
            </a:r>
          </a:p>
          <a:p>
            <a:pPr>
              <a:buNone/>
            </a:pPr>
            <a:r>
              <a:rPr lang="en-US" sz="2400" dirty="0" smtClean="0">
                <a:latin typeface="Times New Roman" pitchFamily="18" charset="0"/>
                <a:cs typeface="Times New Roman" pitchFamily="18" charset="0"/>
              </a:rPr>
              <a:t>3. to recount an event</a:t>
            </a:r>
          </a:p>
          <a:p>
            <a:pPr>
              <a:buNone/>
            </a:pPr>
            <a:r>
              <a:rPr lang="en-US" sz="2400" dirty="0" smtClean="0">
                <a:latin typeface="Times New Roman" pitchFamily="18" charset="0"/>
                <a:cs typeface="Times New Roman" pitchFamily="18" charset="0"/>
              </a:rPr>
              <a:t>4. keep an official record of anything</a:t>
            </a:r>
          </a:p>
          <a:p>
            <a:pPr>
              <a:buNone/>
            </a:pPr>
            <a:r>
              <a:rPr lang="en-US" sz="2400" dirty="0" smtClean="0">
                <a:latin typeface="Times New Roman" pitchFamily="18" charset="0"/>
                <a:cs typeface="Times New Roman" pitchFamily="18" charset="0"/>
              </a:rPr>
              <a:t>5. to pass information or instructions</a:t>
            </a:r>
          </a:p>
          <a:p>
            <a:pPr>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Memos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Memos have been a popular way for commuting for over a century now. This is because they have many advantages as seen below:</a:t>
            </a:r>
          </a:p>
          <a:p>
            <a:pPr>
              <a:buNone/>
            </a:pPr>
            <a:r>
              <a:rPr lang="en-US" dirty="0" smtClean="0">
                <a:latin typeface="Times New Roman" pitchFamily="18" charset="0"/>
                <a:cs typeface="Times New Roman" pitchFamily="18" charset="0"/>
              </a:rPr>
              <a:t>1. They are a very cost effective way of mass communication. And their transmission is also very cheap.</a:t>
            </a:r>
          </a:p>
          <a:p>
            <a:pPr>
              <a:buNone/>
            </a:pPr>
            <a:r>
              <a:rPr lang="en-US" dirty="0" smtClean="0">
                <a:latin typeface="Times New Roman" pitchFamily="18" charset="0"/>
                <a:cs typeface="Times New Roman" pitchFamily="18" charset="0"/>
              </a:rPr>
              <a:t>2. Another advantage is its simplicity. They are very simple to write and understand.</a:t>
            </a:r>
          </a:p>
          <a:p>
            <a:pPr>
              <a:buNone/>
            </a:pPr>
            <a:r>
              <a:rPr lang="en-US" dirty="0" smtClean="0">
                <a:latin typeface="Times New Roman" pitchFamily="18" charset="0"/>
                <a:cs typeface="Times New Roman" pitchFamily="18" charset="0"/>
              </a:rPr>
              <a:t>3. Memos tend to be brief and to the point. They also reach a lot of people. So they are very time-saving as well.</a:t>
            </a:r>
          </a:p>
          <a:p>
            <a:pPr>
              <a:buNone/>
            </a:pPr>
            <a:r>
              <a:rPr lang="en-US" dirty="0" smtClean="0">
                <a:latin typeface="Times New Roman" pitchFamily="18" charset="0"/>
                <a:cs typeface="Times New Roman" pitchFamily="18" charset="0"/>
              </a:rPr>
              <a:t>4. They also serve as evidence in case of a dispute.</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The Format of a Memo</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Heading: After the name and address of the company (which is on the letterhead) we type the word “Memo’ or ‘Memorandum’ at the top of the page in the center.</a:t>
            </a:r>
          </a:p>
          <a:p>
            <a:r>
              <a:rPr lang="en-US" dirty="0" smtClean="0">
                <a:latin typeface="Times New Roman" pitchFamily="18" charset="0"/>
                <a:cs typeface="Times New Roman" pitchFamily="18" charset="0"/>
              </a:rPr>
              <a:t>Recipient: Address the recipients in the correct format, Example -‘ To: All Employees of the Sale Division’</a:t>
            </a:r>
          </a:p>
          <a:p>
            <a:r>
              <a:rPr lang="en-US" dirty="0" smtClean="0">
                <a:latin typeface="Times New Roman" pitchFamily="18" charset="0"/>
                <a:cs typeface="Times New Roman" pitchFamily="18" charset="0"/>
              </a:rPr>
              <a:t>Writer: Write the name of the person writing the memo, Example – ‘From: Mr. ABC, Head of Sales’</a:t>
            </a:r>
          </a:p>
          <a:p>
            <a:r>
              <a:rPr lang="en-US" dirty="0" smtClean="0">
                <a:latin typeface="Times New Roman" pitchFamily="18" charset="0"/>
                <a:cs typeface="Times New Roman" pitchFamily="18" charset="0"/>
              </a:rPr>
              <a:t>Additional Recipients: These are the people who will receive a courtesy copy of the memo. We don’t address the memos to them, but we keep them in the loop.</a:t>
            </a:r>
          </a:p>
          <a:p>
            <a:r>
              <a:rPr lang="en-US" dirty="0" smtClean="0">
                <a:latin typeface="Times New Roman" pitchFamily="18" charset="0"/>
                <a:cs typeface="Times New Roman" pitchFamily="18" charset="0"/>
              </a:rPr>
              <a:t>Date: The date of writing the memos is an important detail that one must include.</a:t>
            </a:r>
          </a:p>
          <a:p>
            <a:r>
              <a:rPr lang="en-US" dirty="0" smtClean="0">
                <a:latin typeface="Times New Roman" pitchFamily="18" charset="0"/>
                <a:cs typeface="Times New Roman" pitchFamily="18" charset="0"/>
              </a:rPr>
              <a:t>Subject Line: This will give the reader a brief idea about the information in the memos. The line must be brief, precise and to the point. Example – Subject: Meeting of all employees of the Sale Division.</a:t>
            </a:r>
          </a:p>
          <a:p>
            <a:r>
              <a:rPr lang="en-US" dirty="0" smtClean="0">
                <a:latin typeface="Times New Roman" pitchFamily="18" charset="0"/>
                <a:cs typeface="Times New Roman" pitchFamily="18" charset="0"/>
              </a:rPr>
              <a:t>The body of a memo: This is where all the information is contained. A formal salutation is not required in a memo. Just relay the necessary information with clarity and precision. The body must not be too long. The ending must restate the issue and end on a positive note.</a:t>
            </a:r>
          </a:p>
          <a:p>
            <a:r>
              <a:rPr lang="en-US" dirty="0" smtClean="0">
                <a:latin typeface="Times New Roman" pitchFamily="18" charset="0"/>
                <a:cs typeface="Times New Roman" pitchFamily="18" charset="0"/>
              </a:rPr>
              <a:t>Proofread: Finally, proofread the memo before sending it.</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Notices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What is a Notice?</a:t>
            </a:r>
          </a:p>
          <a:p>
            <a:r>
              <a:rPr lang="en-US" dirty="0" smtClean="0">
                <a:latin typeface="Times New Roman" pitchFamily="18" charset="0"/>
                <a:cs typeface="Times New Roman" pitchFamily="18" charset="0"/>
              </a:rPr>
              <a:t>Notice is a formal, written, or printed announcement for a group of people. It is written in a very precise language avoiding any extra details. </a:t>
            </a:r>
          </a:p>
          <a:p>
            <a:r>
              <a:rPr lang="en-US" dirty="0" smtClean="0">
                <a:latin typeface="Times New Roman" pitchFamily="18" charset="0"/>
                <a:cs typeface="Times New Roman" pitchFamily="18" charset="0"/>
              </a:rPr>
              <a:t>Basically, notices are a tool for disseminating information regarding any occasion or issue. They reach a large number of people in less time, that is why they are precise and brief in nature.  </a:t>
            </a:r>
          </a:p>
          <a:p>
            <a:r>
              <a:rPr lang="en-US" dirty="0" smtClean="0">
                <a:latin typeface="Times New Roman" pitchFamily="18" charset="0"/>
                <a:cs typeface="Times New Roman" pitchFamily="18" charset="0"/>
              </a:rPr>
              <a:t>If it will not be precise, then the readers might not devote so much time only for reading it. And, it must be an art of a writer that he can express a long message in the shortest words possible. Plus, being simple is an extra advantage. Make sure you do not include any extra details as it may misinterpret the real message. If you are still feeling confused, then check the format of the notice given below. With this, you will get a fair idea of writing a good notice.  </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Format of a Notice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fontAlgn="base"/>
            <a:r>
              <a:rPr lang="en-US" b="1" dirty="0" smtClean="0">
                <a:latin typeface="Times New Roman" pitchFamily="18" charset="0"/>
                <a:cs typeface="Times New Roman" pitchFamily="18" charset="0"/>
              </a:rPr>
              <a:t>Name of the Organisation -</a:t>
            </a:r>
            <a:r>
              <a:rPr lang="en-US" dirty="0" smtClean="0">
                <a:latin typeface="Times New Roman" pitchFamily="18" charset="0"/>
                <a:cs typeface="Times New Roman" pitchFamily="18" charset="0"/>
              </a:rPr>
              <a:t>   It refers to the name of the institution of which the person writing a notice is a part. It is written on the top of the page, it helps the readers identify who issued the notice. </a:t>
            </a:r>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Title - ‘Notice’- </a:t>
            </a:r>
            <a:r>
              <a:rPr lang="en-US" dirty="0" smtClean="0">
                <a:latin typeface="Times New Roman" pitchFamily="18" charset="0"/>
                <a:cs typeface="Times New Roman" pitchFamily="18" charset="0"/>
              </a:rPr>
              <a:t>This title says” notice’, It lets the readers know that they are going to read the notice.  </a:t>
            </a:r>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Date - </a:t>
            </a:r>
            <a:r>
              <a:rPr lang="en-US" dirty="0" smtClean="0">
                <a:latin typeface="Times New Roman" pitchFamily="18" charset="0"/>
                <a:cs typeface="Times New Roman" pitchFamily="18" charset="0"/>
              </a:rPr>
              <a:t>The date is written on the left corner of the notice after leaving a tile.  As the notices are formal communication, the date of issuing a notice is very important.  The date should be written in a proper format, which is clear and easily understandable.</a:t>
            </a:r>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Heading - </a:t>
            </a:r>
            <a:r>
              <a:rPr lang="en-US" dirty="0" smtClean="0">
                <a:latin typeface="Times New Roman" pitchFamily="18" charset="0"/>
                <a:cs typeface="Times New Roman" pitchFamily="18" charset="0"/>
              </a:rPr>
              <a:t> Heading explains what the notice is about in brief. Heading should reflect the content of the meeting. It is just like a ‘subject’ of an email, which gives a synopsis or purpose of the communication</a:t>
            </a:r>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Body - </a:t>
            </a:r>
            <a:r>
              <a:rPr lang="en-US" dirty="0" smtClean="0">
                <a:latin typeface="Times New Roman" pitchFamily="18" charset="0"/>
                <a:cs typeface="Times New Roman" pitchFamily="18" charset="0"/>
              </a:rPr>
              <a:t>The body of the notice includes the main content for which the notice was issued. The body should contain all the necessary information required in the notice like the time of an event, venue of the event, and a date and it should be written in a passive voice without the use of first-person</a:t>
            </a:r>
            <a:endParaRPr lang="en-US" b="1"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Example of Notice</a:t>
            </a:r>
            <a:endParaRPr lang="en-US" b="1" u="sng" dirty="0">
              <a:latin typeface="Times New Roman" pitchFamily="18" charset="0"/>
              <a:cs typeface="Times New Roman" pitchFamily="18" charset="0"/>
            </a:endParaRPr>
          </a:p>
        </p:txBody>
      </p:sp>
      <p:pic>
        <p:nvPicPr>
          <p:cNvPr id="6" name="Content Placeholder 5" descr="Notice.png"/>
          <p:cNvPicPr>
            <a:picLocks noGrp="1" noChangeAspect="1"/>
          </p:cNvPicPr>
          <p:nvPr>
            <p:ph idx="1"/>
          </p:nvPr>
        </p:nvPicPr>
        <p:blipFill>
          <a:blip r:embed="rId2"/>
          <a:stretch>
            <a:fillRect/>
          </a:stretch>
        </p:blipFill>
        <p:spPr>
          <a:xfrm>
            <a:off x="503698" y="1752600"/>
            <a:ext cx="8183102" cy="4343400"/>
          </a:xfrm>
        </p:spPr>
      </p:pic>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Report writing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Reports are closely related to essay writing, although there are some clear distinctions. While both rely on facts, essays add the personal opinions and arguments of the authors. Reports typically stick only to the facts, although they may include some of the author’s interpretation of these facts, most likely in the conclusion. </a:t>
            </a:r>
          </a:p>
          <a:p>
            <a:r>
              <a:rPr lang="en-US" dirty="0" smtClean="0">
                <a:latin typeface="Times New Roman" pitchFamily="18" charset="0"/>
                <a:cs typeface="Times New Roman" pitchFamily="18" charset="0"/>
              </a:rPr>
              <a:t>Moreover, reports are heavily organized, commonly with tables of contents and copious headings and subheadings. This makes it easier for readers to scan reports for the information they’re looking for. Essays, on the other hand, are meant to be read start to finish, not browsed for specific insights.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Types of reports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There are a few different types of reports, depending on the purpose and to whom you present your report. Here’s a quick list of the common types of reports:</a:t>
            </a:r>
          </a:p>
          <a:p>
            <a:r>
              <a:rPr lang="en-US" b="1" dirty="0" smtClean="0">
                <a:latin typeface="Times New Roman" pitchFamily="18" charset="0"/>
                <a:cs typeface="Times New Roman" pitchFamily="18" charset="0"/>
              </a:rPr>
              <a:t>Academic report: </a:t>
            </a:r>
            <a:r>
              <a:rPr lang="en-US" dirty="0" smtClean="0">
                <a:latin typeface="Times New Roman" pitchFamily="18" charset="0"/>
                <a:cs typeface="Times New Roman" pitchFamily="18" charset="0"/>
              </a:rPr>
              <a:t>Tests a student’s comprehension of the subject matter, such as book reports, reports on historical events, and biographies </a:t>
            </a:r>
          </a:p>
          <a:p>
            <a:r>
              <a:rPr lang="en-US" b="1" dirty="0" smtClean="0">
                <a:latin typeface="Times New Roman" pitchFamily="18" charset="0"/>
                <a:cs typeface="Times New Roman" pitchFamily="18" charset="0"/>
              </a:rPr>
              <a:t>Business reports: </a:t>
            </a:r>
            <a:r>
              <a:rPr lang="en-US" dirty="0" smtClean="0">
                <a:latin typeface="Times New Roman" pitchFamily="18" charset="0"/>
                <a:cs typeface="Times New Roman" pitchFamily="18" charset="0"/>
              </a:rPr>
              <a:t>Identifies information useful in business strategy, such as marketing reports, internal memos, SWOT analysis, and feasibility reports</a:t>
            </a:r>
          </a:p>
          <a:p>
            <a:r>
              <a:rPr lang="en-US" b="1" dirty="0" smtClean="0">
                <a:latin typeface="Times New Roman" pitchFamily="18" charset="0"/>
                <a:cs typeface="Times New Roman" pitchFamily="18" charset="0"/>
              </a:rPr>
              <a:t>Scientific reports:</a:t>
            </a:r>
            <a:r>
              <a:rPr lang="en-US" dirty="0" smtClean="0">
                <a:latin typeface="Times New Roman" pitchFamily="18" charset="0"/>
                <a:cs typeface="Times New Roman" pitchFamily="18" charset="0"/>
              </a:rPr>
              <a:t> Shares research findings, such as research papers and case studies, typically in science journals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What is the structure of a report?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The structure of a report depends on the type of report and the requirements of the assignment. While reports can use their own unique structure, most follow this basic template:</a:t>
            </a:r>
          </a:p>
          <a:p>
            <a:r>
              <a:rPr lang="en-US" b="1" dirty="0" smtClean="0">
                <a:latin typeface="Times New Roman" pitchFamily="18" charset="0"/>
                <a:cs typeface="Times New Roman" pitchFamily="18" charset="0"/>
              </a:rPr>
              <a:t>Executive summary: </a:t>
            </a:r>
            <a:r>
              <a:rPr lang="en-US" dirty="0" smtClean="0">
                <a:latin typeface="Times New Roman" pitchFamily="18" charset="0"/>
                <a:cs typeface="Times New Roman" pitchFamily="18" charset="0"/>
              </a:rPr>
              <a:t>Just like an abstract in an academic paper, an executive summary is a standalone section that summarizes the findings in your report so readers know what to expect. These are mostly for official reports and less so for school reports. </a:t>
            </a:r>
          </a:p>
          <a:p>
            <a:r>
              <a:rPr lang="en-US" b="1" dirty="0" smtClean="0">
                <a:latin typeface="Times New Roman" pitchFamily="18" charset="0"/>
                <a:cs typeface="Times New Roman" pitchFamily="18" charset="0"/>
              </a:rPr>
              <a:t>Introduction:</a:t>
            </a:r>
            <a:r>
              <a:rPr lang="en-US" dirty="0" smtClean="0">
                <a:latin typeface="Times New Roman" pitchFamily="18" charset="0"/>
                <a:cs typeface="Times New Roman" pitchFamily="18" charset="0"/>
              </a:rPr>
              <a:t> Setting up the body of the report, your introduction explains the overall topic that you’re about to discuss, with your thesis statement and any need-to-know background information before you get into your own findings. </a:t>
            </a:r>
          </a:p>
          <a:p>
            <a:r>
              <a:rPr lang="en-US" b="1" dirty="0" smtClean="0">
                <a:latin typeface="Times New Roman" pitchFamily="18" charset="0"/>
                <a:cs typeface="Times New Roman" pitchFamily="18" charset="0"/>
              </a:rPr>
              <a:t>Body: </a:t>
            </a:r>
            <a:r>
              <a:rPr lang="en-US" dirty="0" smtClean="0">
                <a:latin typeface="Times New Roman" pitchFamily="18" charset="0"/>
                <a:cs typeface="Times New Roman" pitchFamily="18" charset="0"/>
              </a:rPr>
              <a:t>The body of the report explains all your major discoveries, broken up into headings and subheadings. The body makes up the majority of the entire report; whereas the introduction and conclusion are just a few paragraphs each, the body can go on for pages. </a:t>
            </a:r>
          </a:p>
          <a:p>
            <a:r>
              <a:rPr lang="en-US" b="1" dirty="0" smtClean="0">
                <a:latin typeface="Times New Roman" pitchFamily="18" charset="0"/>
                <a:cs typeface="Times New Roman" pitchFamily="18" charset="0"/>
              </a:rPr>
              <a:t>Conclusion: </a:t>
            </a:r>
            <a:r>
              <a:rPr lang="en-US" dirty="0" smtClean="0">
                <a:latin typeface="Times New Roman" pitchFamily="18" charset="0"/>
                <a:cs typeface="Times New Roman" pitchFamily="18" charset="0"/>
              </a:rPr>
              <a:t>The conclusion is where you bring together all the information in your report and come to a definitive interpretation or judgment. This is usually where the author inputs their own personal opinions or inferences.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What should be included in a report?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There are no firm requirements for what’s included in a report. Every school, company, laboratory, task manager, and teacher can make their own format, depending on their unique needs. In general, though, be on the lookout for these particular requirements—they tend to crop up a lot: </a:t>
            </a:r>
          </a:p>
          <a:p>
            <a:r>
              <a:rPr lang="en-US" b="1" dirty="0" smtClean="0">
                <a:latin typeface="Times New Roman" pitchFamily="18" charset="0"/>
                <a:cs typeface="Times New Roman" pitchFamily="18" charset="0"/>
              </a:rPr>
              <a:t>Title page:</a:t>
            </a:r>
            <a:r>
              <a:rPr lang="en-US" dirty="0" smtClean="0">
                <a:latin typeface="Times New Roman" pitchFamily="18" charset="0"/>
                <a:cs typeface="Times New Roman" pitchFamily="18" charset="0"/>
              </a:rPr>
              <a:t> Official reports often use a title page to keep things organized; if a person has to read multiple reports, title pages make them easier to keep track of. </a:t>
            </a:r>
          </a:p>
          <a:p>
            <a:r>
              <a:rPr lang="en-US" b="1" dirty="0" smtClean="0">
                <a:latin typeface="Times New Roman" pitchFamily="18" charset="0"/>
                <a:cs typeface="Times New Roman" pitchFamily="18" charset="0"/>
              </a:rPr>
              <a:t>Table of contents:</a:t>
            </a:r>
            <a:r>
              <a:rPr lang="en-US" dirty="0" smtClean="0">
                <a:latin typeface="Times New Roman" pitchFamily="18" charset="0"/>
                <a:cs typeface="Times New Roman" pitchFamily="18" charset="0"/>
              </a:rPr>
              <a:t> Just like in books, the table of contents helps readers go directly to the section they’re interested in, allowing for faster browsing. </a:t>
            </a:r>
          </a:p>
          <a:p>
            <a:r>
              <a:rPr lang="en-US" b="1" dirty="0" smtClean="0">
                <a:latin typeface="Times New Roman" pitchFamily="18" charset="0"/>
                <a:cs typeface="Times New Roman" pitchFamily="18" charset="0"/>
              </a:rPr>
              <a:t>Page numbering: </a:t>
            </a:r>
            <a:r>
              <a:rPr lang="en-US" dirty="0" smtClean="0">
                <a:latin typeface="Times New Roman" pitchFamily="18" charset="0"/>
                <a:cs typeface="Times New Roman" pitchFamily="18" charset="0"/>
              </a:rPr>
              <a:t>A common courtesy if you’re writing a longer report, page numbering makes sure the pages are in order in the case of mix-ups or misprints.</a:t>
            </a:r>
          </a:p>
          <a:p>
            <a:r>
              <a:rPr lang="en-US" b="1" dirty="0" smtClean="0">
                <a:latin typeface="Times New Roman" pitchFamily="18" charset="0"/>
                <a:cs typeface="Times New Roman" pitchFamily="18" charset="0"/>
              </a:rPr>
              <a:t>Headings and subheadings:</a:t>
            </a:r>
            <a:r>
              <a:rPr lang="en-US" dirty="0" smtClean="0">
                <a:latin typeface="Times New Roman" pitchFamily="18" charset="0"/>
                <a:cs typeface="Times New Roman" pitchFamily="18" charset="0"/>
              </a:rPr>
              <a:t> Reports are typically broken up into sections, divided by headings and subheadings, to facilitate browsing and scanning. </a:t>
            </a:r>
          </a:p>
          <a:p>
            <a:r>
              <a:rPr lang="en-US" b="1" dirty="0" smtClean="0">
                <a:latin typeface="Times New Roman" pitchFamily="18" charset="0"/>
                <a:cs typeface="Times New Roman" pitchFamily="18" charset="0"/>
              </a:rPr>
              <a:t>Citations:</a:t>
            </a:r>
            <a:r>
              <a:rPr lang="en-US" dirty="0" smtClean="0">
                <a:latin typeface="Times New Roman" pitchFamily="18" charset="0"/>
                <a:cs typeface="Times New Roman" pitchFamily="18" charset="0"/>
              </a:rPr>
              <a:t> If you’re citing information from another source, the citations guidelines tell you the recommended format.</a:t>
            </a:r>
          </a:p>
          <a:p>
            <a:r>
              <a:rPr lang="en-US" b="1" dirty="0" smtClean="0">
                <a:latin typeface="Times New Roman" pitchFamily="18" charset="0"/>
                <a:cs typeface="Times New Roman" pitchFamily="18" charset="0"/>
              </a:rPr>
              <a:t>Works cited page:</a:t>
            </a:r>
            <a:r>
              <a:rPr lang="en-US" dirty="0" smtClean="0">
                <a:latin typeface="Times New Roman" pitchFamily="18" charset="0"/>
                <a:cs typeface="Times New Roman" pitchFamily="18" charset="0"/>
              </a:rPr>
              <a:t> A bibliography at the end of the report lists credits and the legal information for the other sources you got information from.</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IN" b="1" u="sng" dirty="0" smtClean="0">
                <a:latin typeface="Times New Roman" pitchFamily="18" charset="0"/>
                <a:cs typeface="Times New Roman" pitchFamily="18" charset="0"/>
              </a:rPr>
              <a:t>Scopes or functions of communication</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Times New Roman" pitchFamily="18" charset="0"/>
                <a:cs typeface="Times New Roman" pitchFamily="18" charset="0"/>
              </a:rPr>
              <a:t>Communication in business</a:t>
            </a:r>
            <a:r>
              <a:rPr lang="en-US" dirty="0" smtClean="0">
                <a:latin typeface="Times New Roman" pitchFamily="18" charset="0"/>
                <a:cs typeface="Times New Roman" pitchFamily="18" charset="0"/>
              </a:rPr>
              <a:t>: In this post-modern age, we cannot think of business without communication. Communication is the lifeblood of business as it provides necessary information in formulating business plans and policies. It also ensures effective performance of business activities like production, distribution, finance, warehousing etc. Thus; ultimate success of the business depends on </a:t>
            </a:r>
            <a:r>
              <a:rPr lang="en-US" b="1" dirty="0" smtClean="0">
                <a:latin typeface="Times New Roman" pitchFamily="18" charset="0"/>
                <a:cs typeface="Times New Roman" pitchFamily="18" charset="0"/>
              </a:rPr>
              <a:t>successful communication</a:t>
            </a:r>
            <a:r>
              <a:rPr lang="en-US"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Communication in management</a:t>
            </a:r>
            <a:r>
              <a:rPr lang="en-US" dirty="0" smtClean="0">
                <a:latin typeface="Times New Roman" pitchFamily="18" charset="0"/>
                <a:cs typeface="Times New Roman" pitchFamily="18" charset="0"/>
              </a:rPr>
              <a:t>: Management is the means of achieving organizational goals. Efficiency and effectiveness of management depend on effective communication with the various internal and external parties. Every function of management depends on communication. In fact, without information plans cannot be formulated, activities cannot be organized, directives cannot be issued and control cannot be ensured.</a:t>
            </a:r>
          </a:p>
          <a:p>
            <a:pPr>
              <a:buNone/>
            </a:pPr>
            <a:r>
              <a:rPr lang="en-US" b="1" dirty="0" smtClean="0">
                <a:latin typeface="Times New Roman" pitchFamily="18" charset="0"/>
                <a:cs typeface="Times New Roman" pitchFamily="18" charset="0"/>
              </a:rPr>
              <a:t>Communication in industrial relations</a:t>
            </a:r>
            <a:r>
              <a:rPr lang="en-US" dirty="0" smtClean="0">
                <a:latin typeface="Times New Roman" pitchFamily="18" charset="0"/>
                <a:cs typeface="Times New Roman" pitchFamily="18" charset="0"/>
              </a:rPr>
              <a:t>: Industrial relation means a labor management relationship in the industry or in an organization. Congenial industrial relation is a precondition for </a:t>
            </a:r>
            <a:r>
              <a:rPr lang="en-US" b="1" dirty="0" smtClean="0">
                <a:latin typeface="Times New Roman" pitchFamily="18" charset="0"/>
                <a:cs typeface="Times New Roman" pitchFamily="18" charset="0"/>
              </a:rPr>
              <a:t>business success</a:t>
            </a:r>
            <a:r>
              <a:rPr lang="en-US" dirty="0" smtClean="0">
                <a:latin typeface="Times New Roman" pitchFamily="18" charset="0"/>
                <a:cs typeface="Times New Roman" pitchFamily="18" charset="0"/>
              </a:rPr>
              <a:t>. On the other hand, free and fair communication is a pre-requisite for creating good industrial relation. Free flow of information lessens doubt, confusion and controversies between workers and management. As a result, harmonious relationship develops in the organization</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TextBox 4"/>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How to write a report in 7 steps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1 Choose a topic based on the assignment</a:t>
            </a:r>
          </a:p>
          <a:p>
            <a:pPr>
              <a:buNone/>
            </a:pPr>
            <a:r>
              <a:rPr lang="en-US" dirty="0" smtClean="0">
                <a:latin typeface="Times New Roman" pitchFamily="18" charset="0"/>
                <a:cs typeface="Times New Roman" pitchFamily="18" charset="0"/>
              </a:rPr>
              <a:t>2 Conduct research</a:t>
            </a:r>
          </a:p>
          <a:p>
            <a:pPr>
              <a:buNone/>
            </a:pPr>
            <a:r>
              <a:rPr lang="en-US" dirty="0" smtClean="0">
                <a:latin typeface="Times New Roman" pitchFamily="18" charset="0"/>
                <a:cs typeface="Times New Roman" pitchFamily="18" charset="0"/>
              </a:rPr>
              <a:t>3 Write a thesis statement</a:t>
            </a:r>
          </a:p>
          <a:p>
            <a:pPr>
              <a:buNone/>
            </a:pPr>
            <a:r>
              <a:rPr lang="en-US" dirty="0" smtClean="0">
                <a:latin typeface="Times New Roman" pitchFamily="18" charset="0"/>
                <a:cs typeface="Times New Roman" pitchFamily="18" charset="0"/>
              </a:rPr>
              <a:t>4 Prepare an outline</a:t>
            </a:r>
          </a:p>
          <a:p>
            <a:pPr>
              <a:buNone/>
            </a:pPr>
            <a:r>
              <a:rPr lang="en-US" dirty="0" smtClean="0">
                <a:latin typeface="Times New Roman" pitchFamily="18" charset="0"/>
                <a:cs typeface="Times New Roman" pitchFamily="18" charset="0"/>
              </a:rPr>
              <a:t>5 Write a rough draft</a:t>
            </a:r>
          </a:p>
          <a:p>
            <a:pPr>
              <a:buNone/>
            </a:pPr>
            <a:r>
              <a:rPr lang="en-US" dirty="0" smtClean="0">
                <a:latin typeface="Times New Roman" pitchFamily="18" charset="0"/>
                <a:cs typeface="Times New Roman" pitchFamily="18" charset="0"/>
              </a:rPr>
              <a:t> 6 Revise and edit your report</a:t>
            </a:r>
          </a:p>
          <a:p>
            <a:pPr>
              <a:buNone/>
            </a:pPr>
            <a:r>
              <a:rPr lang="en-US" dirty="0" smtClean="0">
                <a:latin typeface="Times New Roman" pitchFamily="18" charset="0"/>
                <a:cs typeface="Times New Roman" pitchFamily="18" charset="0"/>
              </a:rPr>
              <a:t>7 Proofread and check for mistakes</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 MODULE-III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buNone/>
            </a:pPr>
            <a:r>
              <a:rPr lang="en-US" dirty="0" smtClean="0">
                <a:latin typeface="Times New Roman" pitchFamily="18" charset="0"/>
                <a:cs typeface="Times New Roman" pitchFamily="18" charset="0"/>
              </a:rPr>
              <a:t>Prepare 2 letter:-</a:t>
            </a:r>
          </a:p>
          <a:p>
            <a:pPr algn="ctr">
              <a:buAutoNum type="arabicPeriod"/>
            </a:pPr>
            <a:r>
              <a:rPr lang="en-US" dirty="0" smtClean="0">
                <a:latin typeface="Times New Roman" pitchFamily="18" charset="0"/>
                <a:cs typeface="Times New Roman" pitchFamily="18" charset="0"/>
              </a:rPr>
              <a:t>Business Letter requesting for taking up franchise of Domino's Pizza in the Raipur City</a:t>
            </a:r>
          </a:p>
          <a:p>
            <a:pPr algn="ctr">
              <a:buAutoNum type="arabicPeriod"/>
            </a:pPr>
            <a:r>
              <a:rPr lang="en-US" dirty="0" smtClean="0">
                <a:latin typeface="Times New Roman" pitchFamily="18" charset="0"/>
                <a:cs typeface="Times New Roman" pitchFamily="18" charset="0"/>
              </a:rPr>
              <a:t>Write a personal letter to your relative inviting them to your brother/sister wedding.</a:t>
            </a:r>
          </a:p>
          <a:p>
            <a:pPr algn="ctr">
              <a:buNone/>
            </a:pPr>
            <a:r>
              <a:rPr lang="en-US" u="sng" dirty="0" smtClean="0">
                <a:latin typeface="Times New Roman" pitchFamily="18" charset="0"/>
                <a:cs typeface="Times New Roman" pitchFamily="18" charset="0"/>
              </a:rPr>
              <a:t>Mail at - drakshita@matsuniversity.ac.in</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latin typeface="Times New Roman" pitchFamily="18" charset="0"/>
                <a:cs typeface="Times New Roman" pitchFamily="18" charset="0"/>
              </a:rPr>
              <a:t>LECTURE PLANNER – MODULE IV</a:t>
            </a:r>
            <a:endParaRPr lang="en-US" sz="3600" b="1" u="sng"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0" y="1371600"/>
          <a:ext cx="9144000" cy="4999133"/>
        </p:xfrm>
        <a:graphic>
          <a:graphicData uri="http://schemas.openxmlformats.org/drawingml/2006/table">
            <a:tbl>
              <a:tblPr firstRow="1" bandRow="1">
                <a:tableStyleId>{21E4AEA4-8DFA-4A89-87EB-49C32662AFE0}</a:tableStyleId>
              </a:tblPr>
              <a:tblGrid>
                <a:gridCol w="685800"/>
                <a:gridCol w="1371600"/>
                <a:gridCol w="5334000"/>
                <a:gridCol w="1752600"/>
              </a:tblGrid>
              <a:tr h="588684">
                <a:tc>
                  <a:txBody>
                    <a:bodyPr/>
                    <a:lstStyle/>
                    <a:p>
                      <a:pPr marL="0" marR="0" algn="ctr">
                        <a:lnSpc>
                          <a:spcPct val="115000"/>
                        </a:lnSpc>
                        <a:spcBef>
                          <a:spcPts val="0"/>
                        </a:spcBef>
                        <a:spcAft>
                          <a:spcPts val="0"/>
                        </a:spcAft>
                      </a:pPr>
                      <a:r>
                        <a:rPr lang="en-IN" sz="1800" dirty="0" smtClean="0">
                          <a:latin typeface="Times New Roman" pitchFamily="18" charset="0"/>
                          <a:cs typeface="Times New Roman" pitchFamily="18" charset="0"/>
                        </a:rPr>
                        <a:t>S.NO.</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Unit</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Topic</a:t>
                      </a:r>
                      <a:endParaRPr lang="en-US" sz="180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Proposed Date of Lecture</a:t>
                      </a:r>
                      <a:endParaRPr lang="en-US" sz="1800" dirty="0">
                        <a:latin typeface="Times New Roman" pitchFamily="18" charset="0"/>
                        <a:ea typeface="Calibri"/>
                        <a:cs typeface="Times New Roman" pitchFamily="18" charset="0"/>
                      </a:endParaRPr>
                    </a:p>
                  </a:txBody>
                  <a:tcPr marL="68580" marR="68580" marT="0" marB="0"/>
                </a:tc>
              </a:tr>
              <a:tr h="355506">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31</a:t>
                      </a:r>
                      <a:endParaRPr lang="en-US" sz="1800" dirty="0">
                        <a:latin typeface="Times New Roman" pitchFamily="18" charset="0"/>
                        <a:ea typeface="Calibri"/>
                        <a:cs typeface="Times New Roman" pitchFamily="18" charset="0"/>
                      </a:endParaRPr>
                    </a:p>
                  </a:txBody>
                  <a:tcPr marL="68580" marR="68580" marT="0" marB="0"/>
                </a:tc>
                <a:tc rowSpan="10">
                  <a:txBody>
                    <a:bodyPr/>
                    <a:lstStyle/>
                    <a:p>
                      <a:pPr marL="0" marR="0" algn="ctr">
                        <a:lnSpc>
                          <a:spcPct val="115000"/>
                        </a:lnSpc>
                        <a:spcBef>
                          <a:spcPts val="0"/>
                        </a:spcBef>
                        <a:spcAft>
                          <a:spcPts val="0"/>
                        </a:spcAft>
                      </a:pPr>
                      <a:endParaRPr lang="en-IN" sz="180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cs typeface="Times New Roman" pitchFamily="18" charset="0"/>
                      </a:endParaRPr>
                    </a:p>
                    <a:p>
                      <a:pPr marL="0" marR="0" algn="ctr">
                        <a:lnSpc>
                          <a:spcPct val="115000"/>
                        </a:lnSpc>
                        <a:spcBef>
                          <a:spcPts val="0"/>
                        </a:spcBef>
                        <a:spcAft>
                          <a:spcPts val="0"/>
                        </a:spcAft>
                      </a:pPr>
                      <a:endParaRPr lang="en-IN" sz="1800" dirty="0" smtClean="0">
                        <a:latin typeface="Times New Roman" pitchFamily="18" charset="0"/>
                        <a:cs typeface="Times New Roman" pitchFamily="18" charset="0"/>
                      </a:endParaRPr>
                    </a:p>
                    <a:p>
                      <a:pPr marL="0" marR="0" algn="ctr">
                        <a:lnSpc>
                          <a:spcPct val="115000"/>
                        </a:lnSpc>
                        <a:spcBef>
                          <a:spcPts val="0"/>
                        </a:spcBef>
                        <a:spcAft>
                          <a:spcPts val="0"/>
                        </a:spcAft>
                      </a:pPr>
                      <a:r>
                        <a:rPr lang="en-IN" sz="1800" dirty="0" smtClean="0">
                          <a:latin typeface="Times New Roman" pitchFamily="18" charset="0"/>
                          <a:cs typeface="Times New Roman" pitchFamily="18" charset="0"/>
                        </a:rPr>
                        <a:t>MODULE </a:t>
                      </a:r>
                      <a:r>
                        <a:rPr lang="en-IN" sz="1800" dirty="0">
                          <a:latin typeface="Times New Roman" pitchFamily="18" charset="0"/>
                          <a:cs typeface="Times New Roman" pitchFamily="18" charset="0"/>
                        </a:rPr>
                        <a:t>IV</a:t>
                      </a:r>
                      <a:endParaRPr lang="en-US" sz="1800" dirty="0">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Oral Communication skills</a:t>
                      </a:r>
                      <a:endParaRPr lang="en-US" sz="1800">
                        <a:latin typeface="Times New Roman" pitchFamily="18" charset="0"/>
                        <a:ea typeface="Calibri"/>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355506">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32</a:t>
                      </a:r>
                      <a:endParaRPr lang="en-US" sz="1800" dirty="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Oral Presentation</a:t>
                      </a:r>
                      <a:endParaRPr lang="en-US" sz="1800" dirty="0">
                        <a:latin typeface="Times New Roman" pitchFamily="18" charset="0"/>
                        <a:ea typeface="Calibri"/>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355506">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33</a:t>
                      </a:r>
                      <a:endParaRPr lang="en-US" sz="1800" dirty="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1" dirty="0">
                          <a:latin typeface="Times New Roman" pitchFamily="18" charset="0"/>
                          <a:cs typeface="Times New Roman" pitchFamily="18" charset="0"/>
                        </a:rPr>
                        <a:t>Objectives of Presentation</a:t>
                      </a:r>
                      <a:endParaRPr lang="en-US" sz="1800" b="1" dirty="0">
                        <a:latin typeface="Times New Roman" pitchFamily="18" charset="0"/>
                        <a:ea typeface="Calibri"/>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355506">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34</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Types of Presentation</a:t>
                      </a:r>
                      <a:endParaRPr lang="en-US" sz="1800" dirty="0">
                        <a:latin typeface="Times New Roman" pitchFamily="18" charset="0"/>
                        <a:ea typeface="Calibri"/>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355506">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35</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Types of Presentation</a:t>
                      </a:r>
                      <a:endParaRPr lang="en-US" sz="1800" dirty="0">
                        <a:latin typeface="Times New Roman" pitchFamily="18" charset="0"/>
                        <a:ea typeface="Calibri"/>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355506">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36</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Communication in an organization</a:t>
                      </a:r>
                      <a:endParaRPr lang="en-US" sz="1800" dirty="0">
                        <a:latin typeface="Times New Roman" pitchFamily="18" charset="0"/>
                        <a:ea typeface="Calibri"/>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546005">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37</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b="1" dirty="0">
                          <a:latin typeface="Times New Roman" pitchFamily="18" charset="0"/>
                          <a:cs typeface="Times New Roman" pitchFamily="18" charset="0"/>
                        </a:rPr>
                        <a:t>Channels of internal and external Communication</a:t>
                      </a:r>
                      <a:endParaRPr lang="en-US" sz="1800" b="1" dirty="0">
                        <a:latin typeface="Times New Roman" pitchFamily="18" charset="0"/>
                        <a:ea typeface="Calibri"/>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588684">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38</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Communication Network: upward, downward, horizontal, diagonal</a:t>
                      </a:r>
                      <a:endParaRPr lang="en-US" sz="1800" dirty="0">
                        <a:latin typeface="Times New Roman" pitchFamily="18" charset="0"/>
                        <a:ea typeface="Calibri"/>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588684">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39</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Communication Network: upward, downward, horizontal, diagonal</a:t>
                      </a:r>
                      <a:endParaRPr lang="en-US" sz="1800">
                        <a:latin typeface="Times New Roman" pitchFamily="18" charset="0"/>
                        <a:ea typeface="Calibri"/>
                        <a:cs typeface="Times New Roman" pitchFamily="18" charset="0"/>
                      </a:endParaRPr>
                    </a:p>
                  </a:txBody>
                  <a:tcPr marL="68580" marR="68580" marT="0" marB="0"/>
                </a:tc>
                <a:tc>
                  <a:txBody>
                    <a:bodyPr/>
                    <a:lstStyle/>
                    <a:p>
                      <a:endParaRPr lang="en-US" sz="1800">
                        <a:latin typeface="Times New Roman" pitchFamily="18" charset="0"/>
                        <a:cs typeface="Times New Roman" pitchFamily="18" charset="0"/>
                      </a:endParaRPr>
                    </a:p>
                  </a:txBody>
                  <a:tcPr/>
                </a:tc>
              </a:tr>
              <a:tr h="355506">
                <a:tc>
                  <a:txBody>
                    <a:bodyPr/>
                    <a:lstStyle/>
                    <a:p>
                      <a:pPr marL="0" marR="0" algn="ctr">
                        <a:lnSpc>
                          <a:spcPct val="115000"/>
                        </a:lnSpc>
                        <a:spcBef>
                          <a:spcPts val="0"/>
                        </a:spcBef>
                        <a:spcAft>
                          <a:spcPts val="0"/>
                        </a:spcAft>
                      </a:pPr>
                      <a:r>
                        <a:rPr lang="en-IN" sz="1800">
                          <a:latin typeface="Times New Roman" pitchFamily="18" charset="0"/>
                          <a:cs typeface="Times New Roman" pitchFamily="18" charset="0"/>
                        </a:rPr>
                        <a:t>40</a:t>
                      </a:r>
                      <a:endParaRPr lang="en-US" sz="1800">
                        <a:latin typeface="Times New Roman" pitchFamily="18" charset="0"/>
                        <a:ea typeface="Calibri"/>
                        <a:cs typeface="Times New Roman" pitchFamily="18" charset="0"/>
                      </a:endParaRPr>
                    </a:p>
                  </a:txBody>
                  <a:tcPr marL="68580" marR="68580" marT="0" marB="0"/>
                </a:tc>
                <a:tc vMerge="1">
                  <a:txBody>
                    <a:bodyPr/>
                    <a:lstStyle/>
                    <a:p>
                      <a:endParaRPr lang="en-US"/>
                    </a:p>
                  </a:txBody>
                  <a:tcPr/>
                </a:tc>
                <a:tc>
                  <a:txBody>
                    <a:bodyPr/>
                    <a:lstStyle/>
                    <a:p>
                      <a:pPr marL="0" marR="0" algn="ctr">
                        <a:lnSpc>
                          <a:spcPct val="115000"/>
                        </a:lnSpc>
                        <a:spcBef>
                          <a:spcPts val="0"/>
                        </a:spcBef>
                        <a:spcAft>
                          <a:spcPts val="0"/>
                        </a:spcAft>
                      </a:pPr>
                      <a:r>
                        <a:rPr lang="en-IN" sz="1800" dirty="0">
                          <a:latin typeface="Times New Roman" pitchFamily="18" charset="0"/>
                          <a:cs typeface="Times New Roman" pitchFamily="18" charset="0"/>
                        </a:rPr>
                        <a:t>Doubt Clearing Session/ Class Test</a:t>
                      </a:r>
                      <a:endParaRPr lang="en-US" sz="1800" dirty="0">
                        <a:latin typeface="Times New Roman" pitchFamily="18" charset="0"/>
                        <a:ea typeface="Calibri"/>
                        <a:cs typeface="Times New Roman" pitchFamily="18" charset="0"/>
                      </a:endParaRPr>
                    </a:p>
                  </a:txBody>
                  <a:tcPr marL="68580" marR="68580" marT="0" marB="0"/>
                </a:tc>
                <a:tc>
                  <a:txBody>
                    <a:bodyPr/>
                    <a:lstStyle/>
                    <a:p>
                      <a:endParaRPr lang="en-US" sz="1800" dirty="0">
                        <a:latin typeface="Times New Roman" pitchFamily="18" charset="0"/>
                        <a:cs typeface="Times New Roman" pitchFamily="18" charset="0"/>
                      </a:endParaRPr>
                    </a:p>
                  </a:txBody>
                  <a:tcPr/>
                </a:tc>
              </a:tr>
            </a:tbl>
          </a:graphicData>
        </a:graphic>
      </p:graphicFrame>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MODULE IV</a:t>
            </a:r>
            <a:r>
              <a:rPr lang="en-US" u="sng" dirty="0" smtClean="0">
                <a:latin typeface="Times New Roman" pitchFamily="18" charset="0"/>
                <a:cs typeface="Times New Roman" pitchFamily="18" charset="0"/>
              </a:rPr>
              <a:t/>
            </a:r>
            <a:br>
              <a:rPr lang="en-US"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pPr>
              <a:buNone/>
            </a:pPr>
            <a:r>
              <a:rPr lang="en-US" b="1" dirty="0" smtClean="0">
                <a:latin typeface="Times New Roman" pitchFamily="18" charset="0"/>
                <a:cs typeface="Times New Roman" pitchFamily="18" charset="0"/>
              </a:rPr>
              <a:t>Oral Communication skills,</a:t>
            </a:r>
            <a:endParaRPr lang="en-US" dirty="0" smtClean="0">
              <a:latin typeface="Times New Roman" pitchFamily="18" charset="0"/>
              <a:cs typeface="Times New Roman" pitchFamily="18" charset="0"/>
            </a:endParaRPr>
          </a:p>
          <a:p>
            <a:pPr marL="514350" indent="-514350">
              <a:buAutoNum type="arabicPeriod"/>
            </a:pPr>
            <a:r>
              <a:rPr lang="en-US" dirty="0" smtClean="0">
                <a:latin typeface="Times New Roman" pitchFamily="18" charset="0"/>
                <a:cs typeface="Times New Roman" pitchFamily="18" charset="0"/>
              </a:rPr>
              <a:t>Oral Presentation</a:t>
            </a:r>
          </a:p>
          <a:p>
            <a:pPr marL="514350" indent="-514350">
              <a:buAutoNum type="arabicPeriod"/>
            </a:pPr>
            <a:r>
              <a:rPr lang="en-US" dirty="0" smtClean="0">
                <a:latin typeface="Times New Roman" pitchFamily="18" charset="0"/>
                <a:cs typeface="Times New Roman" pitchFamily="18" charset="0"/>
              </a:rPr>
              <a:t>Objectives of Presentation</a:t>
            </a:r>
          </a:p>
          <a:p>
            <a:pPr marL="514350" indent="-514350">
              <a:buAutoNum type="arabicPeriod"/>
            </a:pPr>
            <a:r>
              <a:rPr lang="en-US" dirty="0" smtClean="0">
                <a:latin typeface="Times New Roman" pitchFamily="18" charset="0"/>
                <a:cs typeface="Times New Roman" pitchFamily="18" charset="0"/>
              </a:rPr>
              <a:t>Types of Presentation</a:t>
            </a:r>
          </a:p>
          <a:p>
            <a:pPr marL="514350" indent="-514350">
              <a:buAutoNum type="arabicPeriod"/>
            </a:pPr>
            <a:r>
              <a:rPr lang="en-US" dirty="0" smtClean="0">
                <a:latin typeface="Times New Roman" pitchFamily="18" charset="0"/>
                <a:cs typeface="Times New Roman" pitchFamily="18" charset="0"/>
              </a:rPr>
              <a:t> Communication in an organization</a:t>
            </a:r>
          </a:p>
          <a:p>
            <a:pPr marL="514350" indent="-514350">
              <a:buAutoNum type="arabicPeriod"/>
            </a:pPr>
            <a:r>
              <a:rPr lang="en-US" dirty="0" smtClean="0">
                <a:latin typeface="Times New Roman" pitchFamily="18" charset="0"/>
                <a:cs typeface="Times New Roman" pitchFamily="18" charset="0"/>
              </a:rPr>
              <a:t> Channels of internal and external Communication</a:t>
            </a:r>
          </a:p>
          <a:p>
            <a:pPr marL="514350" indent="-514350">
              <a:buAutoNum type="arabicPeriod"/>
            </a:pPr>
            <a:r>
              <a:rPr lang="en-US" dirty="0" smtClean="0">
                <a:latin typeface="Times New Roman" pitchFamily="18" charset="0"/>
                <a:cs typeface="Times New Roman" pitchFamily="18" charset="0"/>
              </a:rPr>
              <a:t>Communication Network: upward, downward, horizontal, diagonal.</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Oral Presentation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b="1" dirty="0" smtClean="0">
                <a:latin typeface="Times New Roman" pitchFamily="18" charset="0"/>
                <a:cs typeface="Times New Roman" pitchFamily="18" charset="0"/>
              </a:rPr>
              <a:t>Oral presentations</a:t>
            </a:r>
            <a:r>
              <a:rPr lang="en-US" dirty="0" smtClean="0">
                <a:latin typeface="Times New Roman" pitchFamily="18" charset="0"/>
                <a:cs typeface="Times New Roman" pitchFamily="18" charset="0"/>
              </a:rPr>
              <a:t>, also known as public speaking or simply presentations, consist of an individual or group verbally addressing an audience on a particular topic. The aim of this is to educate, inform, entertain or present an argument. Oral presentations are seen within workplaces, classrooms and even at social events such as weddings. An oral presentation at university assesses the presenter’s ability to communicate relevant information effectively in an interesting and engaging manner.</a:t>
            </a: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Planning your Oral Presentation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525963"/>
          </a:xfrm>
        </p:spPr>
        <p:txBody>
          <a:bodyPr>
            <a:noAutofit/>
          </a:bodyPr>
          <a:lstStyle/>
          <a:p>
            <a:pPr>
              <a:buNone/>
            </a:pPr>
            <a:r>
              <a:rPr lang="en-US" sz="2400" dirty="0" smtClean="0">
                <a:latin typeface="Times New Roman" pitchFamily="18" charset="0"/>
                <a:cs typeface="Times New Roman" pitchFamily="18" charset="0"/>
              </a:rPr>
              <a:t> The most important factors for a successful presentation are: careful planning, lots of practice and engaging the audience. It's a good idea to watch some professional presentations online to get a sense of what good speakers do.</a:t>
            </a:r>
          </a:p>
          <a:p>
            <a:r>
              <a:rPr lang="en-US" sz="2400" b="1" dirty="0" smtClean="0">
                <a:latin typeface="Times New Roman" pitchFamily="18" charset="0"/>
                <a:cs typeface="Times New Roman" pitchFamily="18" charset="0"/>
              </a:rPr>
              <a:t>Review the subject outline</a:t>
            </a:r>
            <a:r>
              <a:rPr lang="en-US" sz="2400" dirty="0" smtClean="0">
                <a:latin typeface="Times New Roman" pitchFamily="18" charset="0"/>
                <a:cs typeface="Times New Roman" pitchFamily="18" charset="0"/>
              </a:rPr>
              <a:t>. Look for all relevant detail that you will need to understand the requirements of the task, including when it is due, the weight of the assessment, and the length of time you have to present. </a:t>
            </a:r>
            <a:r>
              <a:rPr lang="en-US" sz="2400" b="1" dirty="0" smtClean="0">
                <a:latin typeface="Times New Roman" pitchFamily="18" charset="0"/>
                <a:cs typeface="Times New Roman" pitchFamily="18" charset="0"/>
              </a:rPr>
              <a:t>Review the assessment criteria</a:t>
            </a:r>
            <a:r>
              <a:rPr lang="en-US" sz="2400" dirty="0" smtClean="0">
                <a:latin typeface="Times New Roman" pitchFamily="18" charset="0"/>
                <a:cs typeface="Times New Roman" pitchFamily="18" charset="0"/>
              </a:rPr>
              <a:t>. What are you are being assessed on?</a:t>
            </a:r>
          </a:p>
          <a:p>
            <a:r>
              <a:rPr lang="en-US" sz="2400" b="1" dirty="0" smtClean="0">
                <a:latin typeface="Times New Roman" pitchFamily="18" charset="0"/>
                <a:cs typeface="Times New Roman" pitchFamily="18" charset="0"/>
              </a:rPr>
              <a:t>Analyse the task</a:t>
            </a:r>
            <a:r>
              <a:rPr lang="en-US" sz="2400" dirty="0" smtClean="0">
                <a:latin typeface="Times New Roman" pitchFamily="18" charset="0"/>
                <a:cs typeface="Times New Roman" pitchFamily="18" charset="0"/>
              </a:rPr>
              <a:t>. Determine the purpose of the presentation. Do you need to answer a specific question?</a:t>
            </a:r>
          </a:p>
          <a:p>
            <a:pPr>
              <a:buNone/>
            </a:pPr>
            <a:endParaRPr lang="en-US" sz="2400"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Planning your Oral Presentation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Consider the audience</a:t>
            </a:r>
            <a:r>
              <a:rPr lang="en-US" dirty="0" smtClean="0">
                <a:latin typeface="Times New Roman" pitchFamily="18" charset="0"/>
                <a:cs typeface="Times New Roman" pitchFamily="18" charset="0"/>
              </a:rPr>
              <a:t>. What are their expectations of your content and delivery?</a:t>
            </a:r>
          </a:p>
          <a:p>
            <a:r>
              <a:rPr lang="en-US" b="1" dirty="0" smtClean="0">
                <a:latin typeface="Times New Roman" pitchFamily="18" charset="0"/>
                <a:cs typeface="Times New Roman" pitchFamily="18" charset="0"/>
              </a:rPr>
              <a:t>Brainstorm</a:t>
            </a:r>
            <a:r>
              <a:rPr lang="en-US" dirty="0" smtClean="0">
                <a:latin typeface="Times New Roman" pitchFamily="18" charset="0"/>
                <a:cs typeface="Times New Roman" pitchFamily="18" charset="0"/>
              </a:rPr>
              <a:t>. Map out everything you already know about the topic. Write out any ideas you can use to interact with the audience, or engage them, and jot down what questions, explanations and information you want the audience to be provided with.</a:t>
            </a:r>
          </a:p>
          <a:p>
            <a:r>
              <a:rPr lang="en-US" b="1" dirty="0" smtClean="0">
                <a:latin typeface="Times New Roman" pitchFamily="18" charset="0"/>
                <a:cs typeface="Times New Roman" pitchFamily="18" charset="0"/>
              </a:rPr>
              <a:t>Do the research</a:t>
            </a:r>
            <a:r>
              <a:rPr lang="en-US" dirty="0" smtClean="0">
                <a:latin typeface="Times New Roman" pitchFamily="18" charset="0"/>
                <a:cs typeface="Times New Roman" pitchFamily="18" charset="0"/>
              </a:rPr>
              <a:t>. Find relevant material, take notes, and remember to keep the references you used.</a:t>
            </a:r>
          </a:p>
          <a:p>
            <a:r>
              <a:rPr lang="en-US" b="1" dirty="0" err="1" smtClean="0">
                <a:latin typeface="Times New Roman" pitchFamily="18" charset="0"/>
                <a:cs typeface="Times New Roman" pitchFamily="18" charset="0"/>
              </a:rPr>
              <a:t>Organise</a:t>
            </a:r>
            <a:r>
              <a:rPr lang="en-US" b="1" dirty="0" smtClean="0">
                <a:latin typeface="Times New Roman" pitchFamily="18" charset="0"/>
                <a:cs typeface="Times New Roman" pitchFamily="18" charset="0"/>
              </a:rPr>
              <a:t> your ideas</a:t>
            </a:r>
            <a:r>
              <a:rPr lang="en-US" dirty="0" smtClean="0">
                <a:latin typeface="Times New Roman" pitchFamily="18" charset="0"/>
                <a:cs typeface="Times New Roman" pitchFamily="18" charset="0"/>
              </a:rPr>
              <a:t>. Create a logical presentation so the information flows well.</a:t>
            </a:r>
          </a:p>
          <a:p>
            <a:r>
              <a:rPr lang="en-US" b="1" dirty="0" smtClean="0">
                <a:latin typeface="Times New Roman" pitchFamily="18" charset="0"/>
                <a:cs typeface="Times New Roman" pitchFamily="18" charset="0"/>
              </a:rPr>
              <a:t>Pay attention to the language you are using</a:t>
            </a:r>
            <a:r>
              <a:rPr lang="en-US" dirty="0" smtClean="0">
                <a:latin typeface="Times New Roman" pitchFamily="18" charset="0"/>
                <a:cs typeface="Times New Roman" pitchFamily="18" charset="0"/>
              </a:rPr>
              <a:t>. Presentations should be delivered in spoken or conversational language rather than written language. Spoken language is much easier for your audience to follow.</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Objectives of Presentation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#1 Enables Quicker Communication</a:t>
            </a:r>
          </a:p>
          <a:p>
            <a:pPr>
              <a:buNone/>
            </a:pPr>
            <a:r>
              <a:rPr lang="en-US" dirty="0" smtClean="0">
                <a:latin typeface="Times New Roman" pitchFamily="18" charset="0"/>
                <a:cs typeface="Times New Roman" pitchFamily="18" charset="0"/>
              </a:rPr>
              <a:t>The first key objective is one that enables </a:t>
            </a:r>
            <a:r>
              <a:rPr lang="en-US" i="1" dirty="0" smtClean="0">
                <a:latin typeface="Times New Roman" pitchFamily="18" charset="0"/>
                <a:cs typeface="Times New Roman" pitchFamily="18" charset="0"/>
              </a:rPr>
              <a:t>quicker communication</a:t>
            </a:r>
            <a:r>
              <a:rPr lang="en-US" dirty="0" smtClean="0">
                <a:latin typeface="Times New Roman" pitchFamily="18" charset="0"/>
                <a:cs typeface="Times New Roman" pitchFamily="18" charset="0"/>
              </a:rPr>
              <a:t> of ideas. So we need to ensure that when we design our presentation slides, the content ideas are simple enough for us to communicate them quickly.</a:t>
            </a:r>
          </a:p>
          <a:p>
            <a:pPr>
              <a:buNone/>
            </a:pPr>
            <a:r>
              <a:rPr lang="en-US" dirty="0" smtClean="0">
                <a:latin typeface="Times New Roman" pitchFamily="18" charset="0"/>
                <a:cs typeface="Times New Roman" pitchFamily="18" charset="0"/>
              </a:rPr>
              <a:t>The quicker, the better.</a:t>
            </a:r>
          </a:p>
          <a:p>
            <a:pPr>
              <a:buNone/>
            </a:pPr>
            <a:r>
              <a:rPr lang="en-US" i="1" dirty="0" smtClean="0">
                <a:latin typeface="Times New Roman" pitchFamily="18" charset="0"/>
                <a:cs typeface="Times New Roman" pitchFamily="18" charset="0"/>
              </a:rPr>
              <a:t>Simple content is easier to communicate.</a:t>
            </a:r>
            <a:r>
              <a:rPr lang="en-US" dirty="0" smtClean="0">
                <a:latin typeface="Times New Roman" pitchFamily="18" charset="0"/>
                <a:cs typeface="Times New Roman" pitchFamily="18" charset="0"/>
              </a:rPr>
              <a:t> We don’t need to spend too much time explaining because simple content is straightforward and easy to comprehend. If the content is complex, we need to spend lots of time to explain it for the audience to understand.</a:t>
            </a:r>
          </a:p>
          <a:p>
            <a:pPr>
              <a:buNone/>
            </a:pPr>
            <a:r>
              <a:rPr lang="en-US" b="1" dirty="0" smtClean="0">
                <a:latin typeface="Times New Roman" pitchFamily="18" charset="0"/>
                <a:cs typeface="Times New Roman" pitchFamily="18" charset="0"/>
              </a:rPr>
              <a:t>#2 Enable Increased Retention</a:t>
            </a:r>
          </a:p>
          <a:p>
            <a:pPr>
              <a:buNone/>
            </a:pPr>
            <a:r>
              <a:rPr lang="en-US" dirty="0" smtClean="0">
                <a:latin typeface="Times New Roman" pitchFamily="18" charset="0"/>
                <a:cs typeface="Times New Roman" pitchFamily="18" charset="0"/>
              </a:rPr>
              <a:t>The second key objective is to enable </a:t>
            </a:r>
            <a:r>
              <a:rPr lang="en-US" i="1" dirty="0" smtClean="0">
                <a:latin typeface="Times New Roman" pitchFamily="18" charset="0"/>
                <a:cs typeface="Times New Roman" pitchFamily="18" charset="0"/>
              </a:rPr>
              <a:t>increased retention.</a:t>
            </a:r>
            <a:r>
              <a:rPr lang="en-US" dirty="0" smtClean="0">
                <a:latin typeface="Times New Roman" pitchFamily="18" charset="0"/>
                <a:cs typeface="Times New Roman" pitchFamily="18" charset="0"/>
              </a:rPr>
              <a:t> When you present, you want your audience to remember as much as possible the things that we shared during the presentation. If we share ten things, we want the audience to remember at least seven things.</a:t>
            </a:r>
          </a:p>
          <a:p>
            <a:pPr>
              <a:buNone/>
            </a:pPr>
            <a:r>
              <a:rPr lang="en-US" dirty="0" smtClean="0">
                <a:latin typeface="Times New Roman" pitchFamily="18" charset="0"/>
                <a:cs typeface="Times New Roman" pitchFamily="18" charset="0"/>
              </a:rPr>
              <a:t>So we need to design the presentation content to be simple enough for the audience to remember them easily.</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Objectives of Presentation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#3 Ensure Higher Acceptance</a:t>
            </a:r>
          </a:p>
          <a:p>
            <a:pPr>
              <a:buNone/>
            </a:pPr>
            <a:r>
              <a:rPr lang="en-US" dirty="0" smtClean="0">
                <a:latin typeface="Times New Roman" pitchFamily="18" charset="0"/>
                <a:cs typeface="Times New Roman" pitchFamily="18" charset="0"/>
              </a:rPr>
              <a:t>The third is to ensure </a:t>
            </a:r>
            <a:r>
              <a:rPr lang="en-US" i="1" dirty="0" smtClean="0">
                <a:latin typeface="Times New Roman" pitchFamily="18" charset="0"/>
                <a:cs typeface="Times New Roman" pitchFamily="18" charset="0"/>
              </a:rPr>
              <a:t>higher acceptance.</a:t>
            </a:r>
            <a:r>
              <a:rPr lang="en-US" dirty="0" smtClean="0">
                <a:latin typeface="Times New Roman" pitchFamily="18" charset="0"/>
                <a:cs typeface="Times New Roman" pitchFamily="18" charset="0"/>
              </a:rPr>
              <a:t> Acceptance of our ideas. Acceptance of the things we share during the presentation.</a:t>
            </a:r>
          </a:p>
          <a:p>
            <a:pPr>
              <a:buNone/>
            </a:pPr>
            <a:r>
              <a:rPr lang="en-US" dirty="0" smtClean="0">
                <a:latin typeface="Times New Roman" pitchFamily="18" charset="0"/>
                <a:cs typeface="Times New Roman" pitchFamily="18" charset="0"/>
              </a:rPr>
              <a:t>There might be many decision-makers at the presentation session listening to us. We must ensure that the things we share are easily understood </a:t>
            </a:r>
            <a:r>
              <a:rPr lang="en-US" i="1" dirty="0" smtClean="0">
                <a:latin typeface="Times New Roman" pitchFamily="18" charset="0"/>
                <a:cs typeface="Times New Roman" pitchFamily="18" charset="0"/>
              </a:rPr>
              <a:t>so that deciding on the spot is a no-brainer</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This is of utmost importance if the presentation is to get approval or a signature for a business proposal.</a:t>
            </a:r>
          </a:p>
          <a:p>
            <a:pPr>
              <a:buNone/>
            </a:pPr>
            <a:r>
              <a:rPr lang="en-US" b="1" dirty="0" smtClean="0">
                <a:latin typeface="Times New Roman" pitchFamily="18" charset="0"/>
                <a:cs typeface="Times New Roman" pitchFamily="18" charset="0"/>
              </a:rPr>
              <a:t>#4 To Improve Closing Rate</a:t>
            </a:r>
          </a:p>
          <a:p>
            <a:pPr>
              <a:buNone/>
            </a:pPr>
            <a:r>
              <a:rPr lang="en-US" dirty="0" smtClean="0">
                <a:latin typeface="Times New Roman" pitchFamily="18" charset="0"/>
                <a:cs typeface="Times New Roman" pitchFamily="18" charset="0"/>
              </a:rPr>
              <a:t>The fourth is to include an objective that will </a:t>
            </a:r>
            <a:r>
              <a:rPr lang="en-US" i="1" dirty="0" smtClean="0">
                <a:latin typeface="Times New Roman" pitchFamily="18" charset="0"/>
                <a:cs typeface="Times New Roman" pitchFamily="18" charset="0"/>
              </a:rPr>
              <a:t>improve the closing rate</a:t>
            </a:r>
            <a:r>
              <a:rPr lang="en-US" dirty="0" smtClean="0">
                <a:latin typeface="Times New Roman" pitchFamily="18" charset="0"/>
                <a:cs typeface="Times New Roman" pitchFamily="18" charset="0"/>
              </a:rPr>
              <a:t>. Everything that we do to prepare for the presentation is to get buy-in into our ideas, our products, our services.</a:t>
            </a:r>
          </a:p>
          <a:p>
            <a:pPr>
              <a:buNone/>
            </a:pPr>
            <a:r>
              <a:rPr lang="en-US" dirty="0" smtClean="0">
                <a:latin typeface="Times New Roman" pitchFamily="18" charset="0"/>
                <a:cs typeface="Times New Roman" pitchFamily="18" charset="0"/>
              </a:rPr>
              <a:t>So we want to ensure that we have the first three key objectives in place when we communicate and, as a result, achieve the fourth objective, that is, </a:t>
            </a:r>
            <a:r>
              <a:rPr lang="en-US" i="1" dirty="0" smtClean="0">
                <a:latin typeface="Times New Roman" pitchFamily="18" charset="0"/>
                <a:cs typeface="Times New Roman" pitchFamily="18" charset="0"/>
              </a:rPr>
              <a:t>improved closing rate</a:t>
            </a:r>
            <a:r>
              <a:rPr lang="en-US"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Types of Presentation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600" b="1" dirty="0" smtClean="0">
                <a:latin typeface="Times New Roman" pitchFamily="18" charset="0"/>
                <a:cs typeface="Times New Roman" pitchFamily="18" charset="0"/>
              </a:rPr>
              <a:t>1. Informative Presentations- </a:t>
            </a:r>
            <a:r>
              <a:rPr lang="en-US" sz="1600" dirty="0" smtClean="0">
                <a:latin typeface="Times New Roman" pitchFamily="18" charset="0"/>
                <a:cs typeface="Times New Roman" pitchFamily="18" charset="0"/>
              </a:rPr>
              <a:t>An informative presentation is educational, concise, and to the point. While other presentations may entertain or inspire, the main goal of an informative presentation is to share information. A good example of an informative presentation is a human resources benefits</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presentation. Human resources needs to explain what benefits employees receive, how benefits work, which important dates employees need to remember, where employees can find more information, and so on.  An HR benefits presentation for new hires (or any informational presentation) should be short, straightforward, and easy to understand so that new employees will remember the information they’re given. </a:t>
            </a:r>
          </a:p>
          <a:p>
            <a:pPr>
              <a:buNone/>
            </a:pPr>
            <a:r>
              <a:rPr lang="en-US" sz="1600" b="1" dirty="0" smtClean="0">
                <a:latin typeface="Times New Roman" pitchFamily="18" charset="0"/>
                <a:cs typeface="Times New Roman" pitchFamily="18" charset="0"/>
              </a:rPr>
              <a:t>2. Instructive Presentations- </a:t>
            </a:r>
            <a:r>
              <a:rPr lang="en-US" sz="1600" dirty="0" smtClean="0">
                <a:latin typeface="Times New Roman" pitchFamily="18" charset="0"/>
                <a:cs typeface="Times New Roman" pitchFamily="18" charset="0"/>
              </a:rPr>
              <a:t>A presentation that teaches something is similar to an informative presentation, but it goes beyond sharing facts. It also instructs the audience on a specific topic. People attend or view an instructive presentation with the intention to learn, and they leave with a better understanding of the topic of the presentation. There are many examples of instructive presentations. Workshops, training sessions, or webinars teach audiences a new skill or procedure by offering specific information or instructions. Explaining new policies to a company is another type of instructive presentation. For example, an HR benefits presentation for new employees may be informative, but a presentation for existing employees about policy changes might lean more towards instructive, especially if employees have to take action or need to ask questions.     </a:t>
            </a:r>
          </a:p>
        </p:txBody>
      </p:sp>
      <p:sp>
        <p:nvSpPr>
          <p:cNvPr id="4" name="TextBox 3"/>
          <p:cNvSpPr txBox="1"/>
          <p:nvPr/>
        </p:nvSpPr>
        <p:spPr>
          <a:xfrm>
            <a:off x="838200" y="6324600"/>
            <a:ext cx="7467600" cy="338554"/>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COMMUNICATION ENGLISH MSMSR/BBA/101 (Core)</a:t>
            </a: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8631</Words>
  <Application>Microsoft Office PowerPoint</Application>
  <PresentationFormat>On-screen Show (4:3)</PresentationFormat>
  <Paragraphs>1143</Paragraphs>
  <Slides>125</Slides>
  <Notes>0</Notes>
  <HiddenSlides>0</HiddenSlides>
  <MMClips>0</MMClips>
  <ScaleCrop>false</ScaleCrop>
  <HeadingPairs>
    <vt:vector size="4" baseType="variant">
      <vt:variant>
        <vt:lpstr>Theme</vt:lpstr>
      </vt:variant>
      <vt:variant>
        <vt:i4>1</vt:i4>
      </vt:variant>
      <vt:variant>
        <vt:lpstr>Slide Titles</vt:lpstr>
      </vt:variant>
      <vt:variant>
        <vt:i4>125</vt:i4>
      </vt:variant>
    </vt:vector>
  </HeadingPairs>
  <TitlesOfParts>
    <vt:vector size="126" baseType="lpstr">
      <vt:lpstr>Office Theme</vt:lpstr>
      <vt:lpstr>COMMUNICATION ENGLISH MSMSR/BBA/101 (Core)</vt:lpstr>
      <vt:lpstr>TEXT/REFERENCE BOOKS</vt:lpstr>
      <vt:lpstr>LECTURE PLANNER- MODULE-I</vt:lpstr>
      <vt:lpstr>MODULE I</vt:lpstr>
      <vt:lpstr>1. Introduction and types of Communication </vt:lpstr>
      <vt:lpstr>Purpose of Communication</vt:lpstr>
      <vt:lpstr>Process of Communication</vt:lpstr>
      <vt:lpstr>Scopes or functions of communication</vt:lpstr>
      <vt:lpstr>Scopes or functions of communication</vt:lpstr>
      <vt:lpstr>Elements of communication</vt:lpstr>
      <vt:lpstr>Communication has the following features</vt:lpstr>
      <vt:lpstr>Slide 12</vt:lpstr>
      <vt:lpstr>Formal Communication </vt:lpstr>
      <vt:lpstr>Advantages of formal communication</vt:lpstr>
      <vt:lpstr>Disadvantage of formal communication</vt:lpstr>
      <vt:lpstr>Informal Communication</vt:lpstr>
      <vt:lpstr>Advantages of informal communication</vt:lpstr>
      <vt:lpstr>Disadvantages of informal communication</vt:lpstr>
      <vt:lpstr>Downward Communication</vt:lpstr>
      <vt:lpstr>Advantages of downward communication</vt:lpstr>
      <vt:lpstr>Disadvantages of downward communication</vt:lpstr>
      <vt:lpstr>Upward Communication</vt:lpstr>
      <vt:lpstr> Advantages of upward communication </vt:lpstr>
      <vt:lpstr>Disadvantages of upward communication</vt:lpstr>
      <vt:lpstr>Horizontal Communication</vt:lpstr>
      <vt:lpstr>Advantages of horizontal communication </vt:lpstr>
      <vt:lpstr>Disadvantages of horizontal communication</vt:lpstr>
      <vt:lpstr>Diagonal Communication</vt:lpstr>
      <vt:lpstr>Advantages of diagonal communication</vt:lpstr>
      <vt:lpstr>Disadvantages of diagonal communication</vt:lpstr>
      <vt:lpstr>Non-Verbal Communication</vt:lpstr>
      <vt:lpstr>Some important nonverbal communication are: </vt:lpstr>
      <vt:lpstr>Disadvantages of Non-Verbal Communication</vt:lpstr>
      <vt:lpstr>Oral Communication</vt:lpstr>
      <vt:lpstr>Advantages of Oral Communication</vt:lpstr>
      <vt:lpstr>Disadvantages of Oral Communication</vt:lpstr>
      <vt:lpstr>Verbal Communication</vt:lpstr>
      <vt:lpstr>Written Communication</vt:lpstr>
      <vt:lpstr>Advantages of Written Communication</vt:lpstr>
      <vt:lpstr>Disadvantages of written communication</vt:lpstr>
      <vt:lpstr>Important advantages of communication</vt:lpstr>
      <vt:lpstr>ASSIGNMENT- MODULE-I</vt:lpstr>
      <vt:lpstr>LECTURE PLANNER – MODULE II</vt:lpstr>
      <vt:lpstr>MODULE II </vt:lpstr>
      <vt:lpstr>What is Listening?</vt:lpstr>
      <vt:lpstr>Types of Listening</vt:lpstr>
      <vt:lpstr>Active Listening or effective Listening Skills </vt:lpstr>
      <vt:lpstr>Barriers in good listening</vt:lpstr>
      <vt:lpstr>Barriers in good listening</vt:lpstr>
      <vt:lpstr>Barriers in good listening</vt:lpstr>
      <vt:lpstr>Importance of Reading</vt:lpstr>
      <vt:lpstr>Importance of Reading</vt:lpstr>
      <vt:lpstr>Importance of Reading</vt:lpstr>
      <vt:lpstr>Importance of Reading</vt:lpstr>
      <vt:lpstr> Definition of Reading, Reading : meaning and process</vt:lpstr>
      <vt:lpstr> Why Reading is Considered an Active Process? </vt:lpstr>
      <vt:lpstr>Why Is Reading Considered an Active Process?</vt:lpstr>
      <vt:lpstr>Why Is Reading Considered an Active Process?</vt:lpstr>
      <vt:lpstr> Components of Reading Skills </vt:lpstr>
      <vt:lpstr>Components of Reading Skills</vt:lpstr>
      <vt:lpstr>Improvement of Reading skills</vt:lpstr>
      <vt:lpstr>The Importance of Speaking Skills</vt:lpstr>
      <vt:lpstr>The Importance of Speaking Skills</vt:lpstr>
      <vt:lpstr> Pronunciation</vt:lpstr>
      <vt:lpstr>Pause, Tone, Stress </vt:lpstr>
      <vt:lpstr>ASSIGNMENT- MODULE-II</vt:lpstr>
      <vt:lpstr>LECTURE PLANNER – MODULE III</vt:lpstr>
      <vt:lpstr>MODULE III </vt:lpstr>
      <vt:lpstr>General principal of Writing</vt:lpstr>
      <vt:lpstr>Improving Writing skills</vt:lpstr>
      <vt:lpstr>Essentials of good Style Grammar and usage</vt:lpstr>
      <vt:lpstr>Essentials of good Style Grammar and usage</vt:lpstr>
      <vt:lpstr> Writing business letter- importance and difference between personal and business letters </vt:lpstr>
      <vt:lpstr>Slide 74</vt:lpstr>
      <vt:lpstr>Slide 75</vt:lpstr>
      <vt:lpstr>Slide 76</vt:lpstr>
      <vt:lpstr>Circulars</vt:lpstr>
      <vt:lpstr>Advantages of a circular</vt:lpstr>
      <vt:lpstr>Example of Circular</vt:lpstr>
      <vt:lpstr>  Memos and notices   </vt:lpstr>
      <vt:lpstr>Memos</vt:lpstr>
      <vt:lpstr>The Format of a Memo</vt:lpstr>
      <vt:lpstr>Notices</vt:lpstr>
      <vt:lpstr>Format of a Notice</vt:lpstr>
      <vt:lpstr>Example of Notice</vt:lpstr>
      <vt:lpstr>Report writing</vt:lpstr>
      <vt:lpstr>Types of reports</vt:lpstr>
      <vt:lpstr>What is the structure of a report?</vt:lpstr>
      <vt:lpstr>What should be included in a report?</vt:lpstr>
      <vt:lpstr>How to write a report in 7 steps</vt:lpstr>
      <vt:lpstr>ASSIGNMENT- MODULE-III</vt:lpstr>
      <vt:lpstr>LECTURE PLANNER – MODULE IV</vt:lpstr>
      <vt:lpstr>MODULE IV </vt:lpstr>
      <vt:lpstr>Oral Presentation</vt:lpstr>
      <vt:lpstr>Planning your Oral Presentation</vt:lpstr>
      <vt:lpstr>Planning your Oral Presentation</vt:lpstr>
      <vt:lpstr>Objectives of Presentation</vt:lpstr>
      <vt:lpstr>Objectives of Presentation</vt:lpstr>
      <vt:lpstr>Types of Presentation</vt:lpstr>
      <vt:lpstr>Types of Presentation</vt:lpstr>
      <vt:lpstr>Types of Presentation</vt:lpstr>
      <vt:lpstr>Communication in an organization</vt:lpstr>
      <vt:lpstr>Channels of internal and external Communication</vt:lpstr>
      <vt:lpstr>Communication Network: upward, downward, horizontal, diagonal</vt:lpstr>
      <vt:lpstr>Downward Communication Flows </vt:lpstr>
      <vt:lpstr>Upward Communication Flows </vt:lpstr>
      <vt:lpstr>Horizontal Communication Flows</vt:lpstr>
      <vt:lpstr>Diagonal Communication Flows</vt:lpstr>
      <vt:lpstr>ASSIGNMENT- MODULE-IV</vt:lpstr>
      <vt:lpstr>LECTURE PLANNER – MODULE V</vt:lpstr>
      <vt:lpstr>MODULE V </vt:lpstr>
      <vt:lpstr>Employment Communication</vt:lpstr>
      <vt:lpstr>Resume</vt:lpstr>
      <vt:lpstr>Content of good Resume</vt:lpstr>
      <vt:lpstr>Guidelines for writing Resume and different types of Resumes</vt:lpstr>
      <vt:lpstr>2. Functional Resume</vt:lpstr>
      <vt:lpstr>3. Combination Resume</vt:lpstr>
      <vt:lpstr>Job Interview</vt:lpstr>
      <vt:lpstr>Importance and factors involving job Interview</vt:lpstr>
      <vt:lpstr>Characteristics and process of Job interview </vt:lpstr>
      <vt:lpstr>Technique of Job Interview</vt:lpstr>
      <vt:lpstr>Technique of Job Interview</vt:lpstr>
      <vt:lpstr> Manners and Etiquettes to be followed in Job Interview</vt:lpstr>
      <vt:lpstr>ASSIGNMENT- MODULE-V</vt:lpstr>
      <vt:lpstr>Slide 125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 MSMSR/BBA/302 (Core)</dc:title>
  <dc:creator>Compaq</dc:creator>
  <cp:lastModifiedBy>USER</cp:lastModifiedBy>
  <cp:revision>134</cp:revision>
  <dcterms:created xsi:type="dcterms:W3CDTF">2006-08-16T00:00:00Z</dcterms:created>
  <dcterms:modified xsi:type="dcterms:W3CDTF">2022-11-22T07:54:51Z</dcterms:modified>
</cp:coreProperties>
</file>