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5"/>
  </p:notesMasterIdLst>
  <p:sldIdLst>
    <p:sldId id="256" r:id="rId2"/>
    <p:sldId id="257" r:id="rId3"/>
    <p:sldId id="258" r:id="rId4"/>
    <p:sldId id="264" r:id="rId5"/>
    <p:sldId id="266" r:id="rId6"/>
    <p:sldId id="268" r:id="rId7"/>
    <p:sldId id="267" r:id="rId8"/>
    <p:sldId id="281" r:id="rId9"/>
    <p:sldId id="269" r:id="rId10"/>
    <p:sldId id="265" r:id="rId11"/>
    <p:sldId id="270" r:id="rId12"/>
    <p:sldId id="271" r:id="rId13"/>
    <p:sldId id="272" r:id="rId14"/>
    <p:sldId id="273" r:id="rId15"/>
    <p:sldId id="282" r:id="rId16"/>
    <p:sldId id="274" r:id="rId17"/>
    <p:sldId id="275" r:id="rId18"/>
    <p:sldId id="283" r:id="rId19"/>
    <p:sldId id="276" r:id="rId20"/>
    <p:sldId id="277" r:id="rId21"/>
    <p:sldId id="284" r:id="rId22"/>
    <p:sldId id="278" r:id="rId23"/>
    <p:sldId id="279" r:id="rId24"/>
    <p:sldId id="280" r:id="rId25"/>
    <p:sldId id="471" r:id="rId26"/>
    <p:sldId id="259" r:id="rId27"/>
    <p:sldId id="285" r:id="rId28"/>
    <p:sldId id="286" r:id="rId29"/>
    <p:sldId id="287" r:id="rId30"/>
    <p:sldId id="288" r:id="rId31"/>
    <p:sldId id="304" r:id="rId32"/>
    <p:sldId id="289" r:id="rId33"/>
    <p:sldId id="290" r:id="rId34"/>
    <p:sldId id="291" r:id="rId35"/>
    <p:sldId id="292" r:id="rId36"/>
    <p:sldId id="293" r:id="rId37"/>
    <p:sldId id="294" r:id="rId38"/>
    <p:sldId id="295" r:id="rId39"/>
    <p:sldId id="305" r:id="rId40"/>
    <p:sldId id="296" r:id="rId41"/>
    <p:sldId id="297" r:id="rId42"/>
    <p:sldId id="298" r:id="rId43"/>
    <p:sldId id="299" r:id="rId44"/>
    <p:sldId id="300" r:id="rId45"/>
    <p:sldId id="301" r:id="rId46"/>
    <p:sldId id="302" r:id="rId47"/>
    <p:sldId id="306" r:id="rId48"/>
    <p:sldId id="307" r:id="rId49"/>
    <p:sldId id="303" r:id="rId50"/>
    <p:sldId id="308" r:id="rId51"/>
    <p:sldId id="309" r:id="rId52"/>
    <p:sldId id="310" r:id="rId53"/>
    <p:sldId id="311" r:id="rId54"/>
    <p:sldId id="312" r:id="rId55"/>
    <p:sldId id="313" r:id="rId56"/>
    <p:sldId id="314" r:id="rId57"/>
    <p:sldId id="315" r:id="rId58"/>
    <p:sldId id="316" r:id="rId59"/>
    <p:sldId id="317" r:id="rId60"/>
    <p:sldId id="324" r:id="rId61"/>
    <p:sldId id="326" r:id="rId62"/>
    <p:sldId id="327" r:id="rId63"/>
    <p:sldId id="328" r:id="rId64"/>
    <p:sldId id="318" r:id="rId65"/>
    <p:sldId id="319" r:id="rId66"/>
    <p:sldId id="320" r:id="rId67"/>
    <p:sldId id="322" r:id="rId68"/>
    <p:sldId id="323" r:id="rId69"/>
    <p:sldId id="472" r:id="rId70"/>
    <p:sldId id="260"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50" r:id="rId86"/>
    <p:sldId id="351" r:id="rId87"/>
    <p:sldId id="343" r:id="rId88"/>
    <p:sldId id="344" r:id="rId89"/>
    <p:sldId id="345" r:id="rId90"/>
    <p:sldId id="346" r:id="rId91"/>
    <p:sldId id="347" r:id="rId92"/>
    <p:sldId id="473" r:id="rId93"/>
    <p:sldId id="261" r:id="rId94"/>
    <p:sldId id="352" r:id="rId95"/>
    <p:sldId id="366" r:id="rId96"/>
    <p:sldId id="367" r:id="rId97"/>
    <p:sldId id="368" r:id="rId98"/>
    <p:sldId id="369" r:id="rId99"/>
    <p:sldId id="370" r:id="rId100"/>
    <p:sldId id="371" r:id="rId101"/>
    <p:sldId id="372" r:id="rId102"/>
    <p:sldId id="373" r:id="rId103"/>
    <p:sldId id="481" r:id="rId104"/>
    <p:sldId id="478" r:id="rId105"/>
    <p:sldId id="480" r:id="rId106"/>
    <p:sldId id="375" r:id="rId107"/>
    <p:sldId id="479" r:id="rId108"/>
    <p:sldId id="376" r:id="rId109"/>
    <p:sldId id="378" r:id="rId110"/>
    <p:sldId id="380" r:id="rId111"/>
    <p:sldId id="381" r:id="rId112"/>
    <p:sldId id="382" r:id="rId113"/>
    <p:sldId id="384" r:id="rId114"/>
    <p:sldId id="385" r:id="rId115"/>
    <p:sldId id="386" r:id="rId116"/>
    <p:sldId id="387" r:id="rId117"/>
    <p:sldId id="388" r:id="rId118"/>
    <p:sldId id="482" r:id="rId119"/>
    <p:sldId id="262" r:id="rId120"/>
    <p:sldId id="444" r:id="rId121"/>
    <p:sldId id="445" r:id="rId122"/>
    <p:sldId id="474" r:id="rId123"/>
    <p:sldId id="475" r:id="rId124"/>
    <p:sldId id="476" r:id="rId125"/>
    <p:sldId id="477" r:id="rId126"/>
    <p:sldId id="483" r:id="rId127"/>
    <p:sldId id="484" r:id="rId128"/>
    <p:sldId id="485" r:id="rId129"/>
    <p:sldId id="446" r:id="rId130"/>
    <p:sldId id="447" r:id="rId131"/>
    <p:sldId id="448" r:id="rId132"/>
    <p:sldId id="449" r:id="rId133"/>
    <p:sldId id="450" r:id="rId1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6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CD5F6-DF8C-48F2-AC4E-E0179224F602}" type="datetimeFigureOut">
              <a:rPr lang="en-US" smtClean="0"/>
              <a:pPr/>
              <a:t>3/30/2023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30FD5-DC6C-4461-8D12-8ACF9D5582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30FD5-DC6C-4461-8D12-8ACF9D55826E}" type="slidenum">
              <a:rPr lang="en-US" smtClean="0"/>
              <a:pPr/>
              <a:t>109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231A0F-E6B5-4E24-B169-4BE8E7626D0F}"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480D5-D125-4AC6-9204-6C34B6CAB398}"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45210-F465-439C-99A6-4844157CF569}"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F217B-8EA2-40FC-87BF-2698DF40571E}"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E0F7D-941D-4063-9F82-D6A9CDA45AC2}"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280B9-703B-46FB-9651-604A24FC5313}"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939C3-16BB-48F4-A527-CF2E63BE56AA}" type="datetime1">
              <a:rPr lang="en-US" smtClean="0"/>
              <a:pPr/>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19868-2C06-41F2-8C1A-797002C62762}" type="datetime1">
              <a:rPr lang="en-US" smtClean="0"/>
              <a:pPr/>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40049-5588-4DE1-B0F8-F73A0A2E67B8}" type="datetime1">
              <a:rPr lang="en-US" smtClean="0"/>
              <a:pPr/>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191ED-8D38-45BE-B5C5-B63291E6328A}"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3CD33-DBB2-442C-A0E2-B8160874E4D7}"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D9DFC-2304-4DA8-9DBF-1880F61204BE}" type="datetime1">
              <a:rPr lang="en-US" smtClean="0"/>
              <a:pPr/>
              <a:t>3/30/2023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nagementstudyguide.com/environmental-scanning.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nagementstudyguide.com/strategy-implementation.htm" TargetMode="External"/><Relationship Id="rId2" Type="http://schemas.openxmlformats.org/officeDocument/2006/relationships/hyperlink" Target="https://www.managementstudyguide.com/strategy-formulation-process.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anagementstudyguide.com/strategy-evaluat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pcgroup.net/why-is-data-driven-decision-is-gaining-trend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533650"/>
          </a:xfrm>
        </p:spPr>
        <p:txBody>
          <a:bodyPr/>
          <a:lstStyle/>
          <a:p>
            <a:r>
              <a:rPr lang="en-US" b="1" u="sng" dirty="0" smtClean="0">
                <a:latin typeface="Times New Roman" pitchFamily="18" charset="0"/>
                <a:cs typeface="Times New Roman" pitchFamily="18" charset="0"/>
              </a:rPr>
              <a:t>Strategic Management</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MSMSR/BBA/601 (Core)</a:t>
            </a:r>
            <a:endParaRPr lang="en-US" b="1" u="sng"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505199"/>
            <a:ext cx="6400800" cy="1828799"/>
          </a:xfrm>
        </p:spPr>
        <p:txBody>
          <a:bodyPr>
            <a:normAutofit fontScale="92500"/>
          </a:bodyPr>
          <a:lstStyle/>
          <a:p>
            <a:r>
              <a:rPr lang="en-US" dirty="0" smtClean="0">
                <a:solidFill>
                  <a:schemeClr val="tx2">
                    <a:lumMod val="75000"/>
                  </a:schemeClr>
                </a:solidFill>
                <a:latin typeface="Times New Roman" pitchFamily="18" charset="0"/>
                <a:cs typeface="Times New Roman" pitchFamily="18" charset="0"/>
              </a:rPr>
              <a:t>Dr. Akshita Sharma </a:t>
            </a:r>
          </a:p>
          <a:p>
            <a:r>
              <a:rPr lang="en-US" dirty="0" smtClean="0">
                <a:solidFill>
                  <a:schemeClr val="tx2">
                    <a:lumMod val="75000"/>
                  </a:schemeClr>
                </a:solidFill>
                <a:latin typeface="Times New Roman" pitchFamily="18" charset="0"/>
                <a:cs typeface="Times New Roman" pitchFamily="18" charset="0"/>
              </a:rPr>
              <a:t>Asst. Prof. (MSMSR)</a:t>
            </a:r>
          </a:p>
          <a:p>
            <a:r>
              <a:rPr lang="en-US" dirty="0" smtClean="0">
                <a:solidFill>
                  <a:schemeClr val="tx2">
                    <a:lumMod val="75000"/>
                  </a:schemeClr>
                </a:solidFill>
                <a:latin typeface="Times New Roman" pitchFamily="18" charset="0"/>
                <a:cs typeface="Times New Roman" pitchFamily="18" charset="0"/>
              </a:rPr>
              <a:t>MATS University, Pandri, Raipur (C.G.)</a:t>
            </a:r>
            <a:endParaRPr lang="en-US" dirty="0">
              <a:solidFill>
                <a:schemeClr val="tx2">
                  <a:lumMod val="75000"/>
                </a:schemeClr>
              </a:solidFill>
              <a:latin typeface="Times New Roman" pitchFamily="18" charset="0"/>
              <a:cs typeface="Times New Roman" pitchFamily="18" charset="0"/>
            </a:endParaRPr>
          </a:p>
        </p:txBody>
      </p:sp>
      <p:sp>
        <p:nvSpPr>
          <p:cNvPr id="4" name="TextBox 3"/>
          <p:cNvSpPr txBox="1"/>
          <p:nvPr/>
        </p:nvSpPr>
        <p:spPr>
          <a:xfrm>
            <a:off x="381000" y="6093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Introduction, Meaning and Definition of Strategic Management</a:t>
            </a:r>
            <a:endParaRPr lang="en-US" b="1" u="sng" dirty="0"/>
          </a:p>
        </p:txBody>
      </p:sp>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Definition; Strategic management is the process by which top management determines the long-term direction of the organization by ensuring that careful formulation, implementation and continuous evaluation of strategy take place. </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Project implementation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Coordination across functional units takes place, once the strategy of the company is decided; modification functional policies may become necessary to meet the demands of the new business.</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Behavioral implementation</a:t>
            </a:r>
            <a:r>
              <a:rPr lang="en-US" dirty="0" smtClean="0">
                <a:latin typeface="Times New Roman" pitchFamily="18" charset="0"/>
                <a:cs typeface="Times New Roman" pitchFamily="18" charset="0"/>
              </a:rPr>
              <a:t>: Behavioral implementation deals with those aspects of strategy implementation that have impact on behavior of people in the organizations. </a:t>
            </a:r>
          </a:p>
          <a:p>
            <a:pPr>
              <a:buNone/>
            </a:pPr>
            <a:r>
              <a:rPr lang="en-US" b="1" dirty="0" smtClean="0">
                <a:latin typeface="Times New Roman" pitchFamily="18" charset="0"/>
                <a:cs typeface="Times New Roman" pitchFamily="18" charset="0"/>
              </a:rPr>
              <a:t>RESOURCE ALLOCATION </a:t>
            </a:r>
            <a:r>
              <a:rPr lang="en-US" dirty="0" smtClean="0">
                <a:latin typeface="Times New Roman" pitchFamily="18" charset="0"/>
                <a:cs typeface="Times New Roman" pitchFamily="18" charset="0"/>
              </a:rPr>
              <a:t>Procurement resources: Finance is generally considered to be the primary source: it is used for the creation and maintenance of other resources. </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100</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Project implementation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FACTORS AFFECTING RESOURCING ALLOCATION: </a:t>
            </a:r>
          </a:p>
          <a:p>
            <a:pPr marL="514350" indent="-514350">
              <a:buAutoNum type="arabicPeriod"/>
            </a:pPr>
            <a:r>
              <a:rPr lang="en-US" dirty="0" smtClean="0">
                <a:latin typeface="Times New Roman" pitchFamily="18" charset="0"/>
                <a:cs typeface="Times New Roman" pitchFamily="18" charset="0"/>
              </a:rPr>
              <a:t>Objectives of the organization </a:t>
            </a:r>
          </a:p>
          <a:p>
            <a:pPr marL="514350" indent="-514350">
              <a:buAutoNum type="arabicPeriod"/>
            </a:pPr>
            <a:r>
              <a:rPr lang="en-US" dirty="0" smtClean="0">
                <a:latin typeface="Times New Roman" pitchFamily="18" charset="0"/>
                <a:cs typeface="Times New Roman" pitchFamily="18" charset="0"/>
              </a:rPr>
              <a:t>Preference of dominant strategists</a:t>
            </a:r>
          </a:p>
          <a:p>
            <a:pPr marL="514350" indent="-514350">
              <a:buAutoNum type="arabicPeriod"/>
            </a:pPr>
            <a:r>
              <a:rPr lang="en-US" dirty="0" smtClean="0">
                <a:latin typeface="Times New Roman" pitchFamily="18" charset="0"/>
                <a:cs typeface="Times New Roman" pitchFamily="18" charset="0"/>
              </a:rPr>
              <a:t>Internal politics</a:t>
            </a:r>
          </a:p>
          <a:p>
            <a:pPr marL="514350" indent="-514350">
              <a:buAutoNum type="arabicPeriod"/>
            </a:pPr>
            <a:r>
              <a:rPr lang="en-US" dirty="0" smtClean="0">
                <a:latin typeface="Times New Roman" pitchFamily="18" charset="0"/>
                <a:cs typeface="Times New Roman" pitchFamily="18" charset="0"/>
              </a:rPr>
              <a:t>External influences </a:t>
            </a:r>
          </a:p>
          <a:p>
            <a:pPr marL="514350" indent="-514350">
              <a:buNone/>
            </a:pPr>
            <a:r>
              <a:rPr lang="en-US" b="1" dirty="0" smtClean="0">
                <a:latin typeface="Times New Roman" pitchFamily="18" charset="0"/>
                <a:cs typeface="Times New Roman" pitchFamily="18" charset="0"/>
              </a:rPr>
              <a:t>DIFFICULTES IN RESOURCE ALLOCATION </a:t>
            </a:r>
          </a:p>
          <a:p>
            <a:pPr marL="514350" indent="-514350">
              <a:buAutoNum type="arabicPeriod"/>
            </a:pPr>
            <a:r>
              <a:rPr lang="en-US" dirty="0" smtClean="0">
                <a:latin typeface="Times New Roman" pitchFamily="18" charset="0"/>
                <a:cs typeface="Times New Roman" pitchFamily="18" charset="0"/>
              </a:rPr>
              <a:t>Scarcity of resources </a:t>
            </a:r>
          </a:p>
          <a:p>
            <a:pPr marL="514350" indent="-514350">
              <a:buAutoNum type="arabicPeriod"/>
            </a:pPr>
            <a:r>
              <a:rPr lang="en-US" dirty="0" smtClean="0">
                <a:latin typeface="Times New Roman" pitchFamily="18" charset="0"/>
                <a:cs typeface="Times New Roman" pitchFamily="18" charset="0"/>
              </a:rPr>
              <a:t>Import restrictions </a:t>
            </a:r>
          </a:p>
          <a:p>
            <a:pPr marL="514350" indent="-514350">
              <a:buAutoNum type="arabicPeriod"/>
            </a:pPr>
            <a:r>
              <a:rPr lang="en-US" dirty="0" smtClean="0">
                <a:latin typeface="Times New Roman" pitchFamily="18" charset="0"/>
                <a:cs typeface="Times New Roman" pitchFamily="18" charset="0"/>
              </a:rPr>
              <a:t>Human resources </a:t>
            </a:r>
          </a:p>
          <a:p>
            <a:pPr marL="514350" indent="-514350">
              <a:buAutoNum type="arabicPeriod"/>
            </a:pPr>
            <a:r>
              <a:rPr lang="en-US" dirty="0" smtClean="0">
                <a:latin typeface="Times New Roman" pitchFamily="18" charset="0"/>
                <a:cs typeface="Times New Roman" pitchFamily="18" charset="0"/>
              </a:rPr>
              <a:t> Departmental power politics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101</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Structural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76400"/>
            <a:ext cx="9144000" cy="4648200"/>
          </a:xfrm>
        </p:spPr>
        <p:txBody>
          <a:bodyPr>
            <a:noAutofit/>
          </a:bodyPr>
          <a:lstStyle/>
          <a:p>
            <a:pPr>
              <a:buNone/>
            </a:pPr>
            <a:r>
              <a:rPr lang="en-US" sz="1800" dirty="0" smtClean="0">
                <a:latin typeface="Times New Roman" pitchFamily="18" charset="0"/>
                <a:cs typeface="Times New Roman" pitchFamily="18" charset="0"/>
              </a:rPr>
              <a:t>Structural implementation is in fact an ongoing process of matching the structure of an organization with its strategy. Whenever there is a mismatch between the two, changes in structure have to be made. Otherwise strategy implementation becomes difficult and performance suffers.</a:t>
            </a:r>
          </a:p>
          <a:p>
            <a:pPr>
              <a:buNone/>
            </a:pPr>
            <a:r>
              <a:rPr lang="en-US" sz="1800" dirty="0" smtClean="0">
                <a:latin typeface="Times New Roman" pitchFamily="18" charset="0"/>
                <a:cs typeface="Times New Roman" pitchFamily="18" charset="0"/>
              </a:rPr>
              <a:t>ANALYSING STRATEGIC </a:t>
            </a:r>
            <a:r>
              <a:rPr lang="en-US" sz="1800" dirty="0" smtClean="0">
                <a:latin typeface="Times New Roman" pitchFamily="18" charset="0"/>
                <a:cs typeface="Times New Roman" pitchFamily="18" charset="0"/>
              </a:rPr>
              <a:t>CHANGE </a:t>
            </a:r>
          </a:p>
          <a:p>
            <a:pPr>
              <a:buNone/>
            </a:pPr>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strategist should ascertain how much transformation the organisation </a:t>
            </a:r>
            <a:r>
              <a:rPr lang="en-US" sz="1800" dirty="0" smtClean="0">
                <a:latin typeface="Times New Roman" pitchFamily="18" charset="0"/>
                <a:cs typeface="Times New Roman" pitchFamily="18" charset="0"/>
              </a:rPr>
              <a:t>will need </a:t>
            </a:r>
            <a:r>
              <a:rPr lang="en-US" sz="1800" dirty="0" smtClean="0">
                <a:latin typeface="Times New Roman" pitchFamily="18" charset="0"/>
                <a:cs typeface="Times New Roman" pitchFamily="18" charset="0"/>
              </a:rPr>
              <a:t>to undergo before the implementation of the strategy may be </a:t>
            </a:r>
            <a:r>
              <a:rPr lang="en-US" sz="1800" dirty="0" smtClean="0">
                <a:latin typeface="Times New Roman" pitchFamily="18" charset="0"/>
                <a:cs typeface="Times New Roman" pitchFamily="18" charset="0"/>
              </a:rPr>
              <a:t>successful .</a:t>
            </a:r>
            <a:r>
              <a:rPr lang="en-US" sz="1800" dirty="0" smtClean="0">
                <a:latin typeface="Times New Roman" pitchFamily="18" charset="0"/>
                <a:cs typeface="Times New Roman" pitchFamily="18" charset="0"/>
              </a:rPr>
              <a:t>Different methods call for varying changes to the nature, size, and </a:t>
            </a:r>
            <a:r>
              <a:rPr lang="en-US" sz="1800" dirty="0" smtClean="0">
                <a:latin typeface="Times New Roman" pitchFamily="18" charset="0"/>
                <a:cs typeface="Times New Roman" pitchFamily="18" charset="0"/>
              </a:rPr>
              <a:t>busines</a:t>
            </a:r>
            <a:r>
              <a:rPr lang="en-US" sz="1800" dirty="0" smtClean="0">
                <a:latin typeface="Times New Roman" pitchFamily="18" charset="0"/>
                <a:cs typeface="Times New Roman" pitchFamily="18" charset="0"/>
              </a:rPr>
              <a:t>s </a:t>
            </a:r>
            <a:r>
              <a:rPr lang="en-US" sz="1800" dirty="0" smtClean="0">
                <a:latin typeface="Times New Roman" pitchFamily="18" charset="0"/>
                <a:cs typeface="Times New Roman" pitchFamily="18" charset="0"/>
              </a:rPr>
              <a:t>process</a:t>
            </a:r>
            <a:r>
              <a:rPr lang="en-US" sz="1800" dirty="0" smtClean="0">
                <a:latin typeface="Times New Roman" pitchFamily="18" charset="0"/>
                <a:cs typeface="Times New Roman" pitchFamily="18" charset="0"/>
              </a:rPr>
              <a:t>.  For  instance,   a   stability  plan   has   the   least  impact  on   the   </a:t>
            </a:r>
            <a:r>
              <a:rPr lang="en-US" sz="1800" dirty="0" smtClean="0">
                <a:latin typeface="Times New Roman" pitchFamily="18" charset="0"/>
                <a:cs typeface="Times New Roman" pitchFamily="18" charset="0"/>
              </a:rPr>
              <a:t>current business </a:t>
            </a:r>
            <a:r>
              <a:rPr lang="en-US" sz="1800" dirty="0" smtClean="0">
                <a:latin typeface="Times New Roman" pitchFamily="18" charset="0"/>
                <a:cs typeface="Times New Roman" pitchFamily="18" charset="0"/>
              </a:rPr>
              <a:t>and organisation. Similar to this, a new pricing strategy solely </a:t>
            </a:r>
            <a:r>
              <a:rPr lang="en-US" sz="1800" dirty="0" smtClean="0">
                <a:latin typeface="Times New Roman" pitchFamily="18" charset="0"/>
                <a:cs typeface="Times New Roman" pitchFamily="18" charset="0"/>
              </a:rPr>
              <a:t>impacts the   </a:t>
            </a:r>
            <a:r>
              <a:rPr lang="en-US" sz="1800" dirty="0" smtClean="0">
                <a:latin typeface="Times New Roman" pitchFamily="18" charset="0"/>
                <a:cs typeface="Times New Roman" pitchFamily="18" charset="0"/>
              </a:rPr>
              <a:t>marketing   team   and   makes   a   small   number   of   adjustments  to   </a:t>
            </a:r>
            <a:r>
              <a:rPr lang="en-US" sz="1800" dirty="0" smtClean="0">
                <a:latin typeface="Times New Roman" pitchFamily="18" charset="0"/>
                <a:cs typeface="Times New Roman" pitchFamily="18" charset="0"/>
              </a:rPr>
              <a:t>regular business   </a:t>
            </a:r>
            <a:r>
              <a:rPr lang="en-US" sz="1800" dirty="0" smtClean="0">
                <a:latin typeface="Times New Roman" pitchFamily="18" charset="0"/>
                <a:cs typeface="Times New Roman" pitchFamily="18" charset="0"/>
              </a:rPr>
              <a:t>operations.   In   reality,   the   joint   venture   strategy  causes  significantorganisational changes, including the replacement of the current </a:t>
            </a:r>
            <a:r>
              <a:rPr lang="en-US" sz="1800" dirty="0" smtClean="0">
                <a:latin typeface="Times New Roman" pitchFamily="18" charset="0"/>
                <a:cs typeface="Times New Roman" pitchFamily="18" charset="0"/>
              </a:rPr>
              <a:t>organizational structure   </a:t>
            </a:r>
            <a:r>
              <a:rPr lang="en-US" sz="1800" dirty="0" smtClean="0">
                <a:latin typeface="Times New Roman" pitchFamily="18" charset="0"/>
                <a:cs typeface="Times New Roman" pitchFamily="18" charset="0"/>
              </a:rPr>
              <a:t>with   a   more   adaptable,   cross-functional   </a:t>
            </a:r>
            <a:r>
              <a:rPr lang="en-US" sz="1800" dirty="0" smtClean="0">
                <a:latin typeface="Times New Roman" pitchFamily="18" charset="0"/>
                <a:cs typeface="Times New Roman" pitchFamily="18" charset="0"/>
              </a:rPr>
              <a:t>organizational   structure based </a:t>
            </a:r>
            <a:r>
              <a:rPr lang="en-US" sz="1800" dirty="0" smtClean="0">
                <a:latin typeface="Times New Roman" pitchFamily="18" charset="0"/>
                <a:cs typeface="Times New Roman" pitchFamily="18" charset="0"/>
              </a:rPr>
              <a:t>on teamwork, new production methods, technology, new markets, </a:t>
            </a:r>
            <a:r>
              <a:rPr lang="en-US" sz="1800" dirty="0" smtClean="0">
                <a:latin typeface="Times New Roman" pitchFamily="18" charset="0"/>
                <a:cs typeface="Times New Roman" pitchFamily="18" charset="0"/>
              </a:rPr>
              <a:t>and market practices, </a:t>
            </a:r>
            <a:r>
              <a:rPr lang="en-US" sz="1800" dirty="0" smtClean="0">
                <a:latin typeface="Times New Roman" pitchFamily="18" charset="0"/>
                <a:cs typeface="Times New Roman" pitchFamily="18" charset="0"/>
              </a:rPr>
              <a:t>the omission of existing products, and the addition of </a:t>
            </a:r>
            <a:r>
              <a:rPr lang="en-US" sz="1800" dirty="0" smtClean="0">
                <a:latin typeface="Times New Roman" pitchFamily="18" charset="0"/>
                <a:cs typeface="Times New Roman" pitchFamily="18" charset="0"/>
              </a:rPr>
              <a:t>new products </a:t>
            </a:r>
            <a:r>
              <a:rPr lang="en-US" sz="1800" dirty="0" smtClean="0">
                <a:latin typeface="Times New Roman" pitchFamily="18" charset="0"/>
                <a:cs typeface="Times New Roman" pitchFamily="18" charset="0"/>
              </a:rPr>
              <a:t>and/or </a:t>
            </a:r>
            <a:r>
              <a:rPr lang="en-US" sz="1800" dirty="0" smtClean="0">
                <a:latin typeface="Times New Roman" pitchFamily="18" charset="0"/>
                <a:cs typeface="Times New Roman" pitchFamily="18" charset="0"/>
              </a:rPr>
              <a:t>services</a:t>
            </a:r>
            <a:endParaRPr lang="en-US" sz="1800"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102</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Structural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From </a:t>
            </a:r>
            <a:r>
              <a:rPr lang="en-US" sz="2000" dirty="0" smtClean="0">
                <a:latin typeface="Times New Roman" pitchFamily="18" charset="0"/>
                <a:cs typeface="Times New Roman" pitchFamily="18" charset="0"/>
              </a:rPr>
              <a:t>no change in strategy to a total and radical overhaul of the </a:t>
            </a:r>
            <a:r>
              <a:rPr lang="en-US" sz="2000" dirty="0" smtClean="0">
                <a:latin typeface="Times New Roman" pitchFamily="18" charset="0"/>
                <a:cs typeface="Times New Roman" pitchFamily="18" charset="0"/>
              </a:rPr>
              <a:t>project process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organizational </a:t>
            </a:r>
            <a:r>
              <a:rPr lang="en-US" sz="2000" dirty="0" smtClean="0">
                <a:latin typeface="Times New Roman" pitchFamily="18" charset="0"/>
                <a:cs typeface="Times New Roman" pitchFamily="18" charset="0"/>
              </a:rPr>
              <a:t>mission, objectives, and </a:t>
            </a:r>
            <a:r>
              <a:rPr lang="en-US" sz="2000" dirty="0" smtClean="0">
                <a:latin typeface="Times New Roman" pitchFamily="18" charset="0"/>
                <a:cs typeface="Times New Roman" pitchFamily="18" charset="0"/>
              </a:rPr>
              <a:t>organizational </a:t>
            </a:r>
            <a:r>
              <a:rPr lang="en-US" sz="2000" dirty="0" smtClean="0">
                <a:latin typeface="Times New Roman" pitchFamily="18" charset="0"/>
                <a:cs typeface="Times New Roman" pitchFamily="18" charset="0"/>
              </a:rPr>
              <a:t>structure, </a:t>
            </a:r>
            <a:r>
              <a:rPr lang="en-US" sz="2000" dirty="0" smtClean="0">
                <a:latin typeface="Times New Roman" pitchFamily="18" charset="0"/>
                <a:cs typeface="Times New Roman" pitchFamily="18" charset="0"/>
              </a:rPr>
              <a:t>there can   </a:t>
            </a:r>
            <a:r>
              <a:rPr lang="en-US" sz="2000" dirty="0" smtClean="0">
                <a:latin typeface="Times New Roman" pitchFamily="18" charset="0"/>
                <a:cs typeface="Times New Roman" pitchFamily="18" charset="0"/>
              </a:rPr>
              <a:t>be   a   continuum   of   strategic   change.   Paul   Peter   and   Samuel   C.   Certocategorise strategy change into five distinct phases. They are  </a:t>
            </a:r>
            <a:r>
              <a:rPr lang="en-US" sz="2000" dirty="0" smtClean="0">
                <a:latin typeface="Times New Roman" pitchFamily="18" charset="0"/>
                <a:cs typeface="Times New Roman" pitchFamily="18" charset="0"/>
              </a:rPr>
              <a:t>organizational redirection</a:t>
            </a:r>
            <a:r>
              <a:rPr lang="en-US" sz="2000" dirty="0" smtClean="0">
                <a:latin typeface="Times New Roman" pitchFamily="18" charset="0"/>
                <a:cs typeface="Times New Roman" pitchFamily="18" charset="0"/>
              </a:rPr>
              <a:t>,   routine   strategy   change,   small-scale   strategy   change,   </a:t>
            </a:r>
            <a:r>
              <a:rPr lang="en-US" sz="2000" dirty="0" smtClean="0">
                <a:latin typeface="Times New Roman" pitchFamily="18" charset="0"/>
                <a:cs typeface="Times New Roman" pitchFamily="18" charset="0"/>
              </a:rPr>
              <a:t>radical strategy </a:t>
            </a:r>
            <a:r>
              <a:rPr lang="en-US" sz="2000" dirty="0" smtClean="0">
                <a:latin typeface="Times New Roman" pitchFamily="18" charset="0"/>
                <a:cs typeface="Times New Roman" pitchFamily="18" charset="0"/>
              </a:rPr>
              <a:t>change, and stable strategy. Stable </a:t>
            </a:r>
            <a:r>
              <a:rPr lang="en-US" sz="2000" dirty="0" smtClean="0">
                <a:latin typeface="Times New Roman" pitchFamily="18" charset="0"/>
                <a:cs typeface="Times New Roman" pitchFamily="18" charset="0"/>
              </a:rPr>
              <a:t>Approach A   </a:t>
            </a:r>
            <a:r>
              <a:rPr lang="en-US" sz="2000" dirty="0" smtClean="0">
                <a:latin typeface="Times New Roman" pitchFamily="18" charset="0"/>
                <a:cs typeface="Times New Roman" pitchFamily="18" charset="0"/>
              </a:rPr>
              <a:t>stable   strategy   is   one   that   maintains   stability   across   the   board   for   </a:t>
            </a:r>
            <a:r>
              <a:rPr lang="en-US" sz="2000" dirty="0" smtClean="0">
                <a:latin typeface="Times New Roman" pitchFamily="18" charset="0"/>
                <a:cs typeface="Times New Roman" pitchFamily="18" charset="0"/>
              </a:rPr>
              <a:t>the company</a:t>
            </a:r>
            <a:r>
              <a:rPr lang="en-US" sz="2000" dirty="0" smtClean="0">
                <a:latin typeface="Times New Roman" pitchFamily="18" charset="0"/>
                <a:cs typeface="Times New Roman" pitchFamily="18" charset="0"/>
              </a:rPr>
              <a:t>. As a result, the approach from the preceding planning period </a:t>
            </a:r>
            <a:r>
              <a:rPr lang="en-US" sz="2000" dirty="0" smtClean="0">
                <a:latin typeface="Times New Roman" pitchFamily="18" charset="0"/>
                <a:cs typeface="Times New Roman" pitchFamily="18" charset="0"/>
              </a:rPr>
              <a:t>must mostly </a:t>
            </a:r>
            <a:r>
              <a:rPr lang="en-US" sz="2000" dirty="0" smtClean="0">
                <a:latin typeface="Times New Roman" pitchFamily="18" charset="0"/>
                <a:cs typeface="Times New Roman" pitchFamily="18" charset="0"/>
              </a:rPr>
              <a:t>be continued. It calls for managing the company and carrying out </a:t>
            </a:r>
            <a:r>
              <a:rPr lang="en-US" sz="2000" dirty="0" smtClean="0">
                <a:latin typeface="Times New Roman" pitchFamily="18" charset="0"/>
                <a:cs typeface="Times New Roman" pitchFamily="18" charset="0"/>
              </a:rPr>
              <a:t>the same </a:t>
            </a:r>
            <a:r>
              <a:rPr lang="en-US" sz="2000" dirty="0" smtClean="0">
                <a:latin typeface="Times New Roman" pitchFamily="18" charset="0"/>
                <a:cs typeface="Times New Roman" pitchFamily="18" charset="0"/>
              </a:rPr>
              <a:t>duties with the same abilities. Monitoring the actions is necessary for </a:t>
            </a:r>
            <a:r>
              <a:rPr lang="en-US" sz="2000" dirty="0" smtClean="0">
                <a:latin typeface="Times New Roman" pitchFamily="18" charset="0"/>
                <a:cs typeface="Times New Roman" pitchFamily="18" charset="0"/>
              </a:rPr>
              <a:t>the stability </a:t>
            </a:r>
            <a:r>
              <a:rPr lang="en-US" sz="2000" dirty="0" smtClean="0">
                <a:latin typeface="Times New Roman" pitchFamily="18" charset="0"/>
                <a:cs typeface="Times New Roman" pitchFamily="18" charset="0"/>
              </a:rPr>
              <a:t>strategy's successful implementation in order to make sure the </a:t>
            </a:r>
            <a:r>
              <a:rPr lang="en-US" sz="2000" dirty="0" smtClean="0">
                <a:latin typeface="Times New Roman" pitchFamily="18" charset="0"/>
                <a:cs typeface="Times New Roman" pitchFamily="18" charset="0"/>
              </a:rPr>
              <a:t>goals are   </a:t>
            </a:r>
            <a:r>
              <a:rPr lang="en-US" sz="2000" dirty="0" smtClean="0">
                <a:latin typeface="Times New Roman" pitchFamily="18" charset="0"/>
                <a:cs typeface="Times New Roman" pitchFamily="18" charset="0"/>
              </a:rPr>
              <a:t>met. </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103</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Structural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570037"/>
            <a:ext cx="9144000" cy="4525963"/>
          </a:xfrm>
        </p:spPr>
        <p:txBody>
          <a:bodyPr>
            <a:noAutofit/>
          </a:bodyPr>
          <a:lstStyle/>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The   effective   completion   of   the   objectives   will   be   aided   by   </a:t>
            </a:r>
            <a:r>
              <a:rPr lang="en-US" sz="2000" dirty="0" smtClean="0">
                <a:latin typeface="Times New Roman" pitchFamily="18" charset="0"/>
                <a:cs typeface="Times New Roman" pitchFamily="18" charset="0"/>
              </a:rPr>
              <a:t>the learning </a:t>
            </a:r>
            <a:r>
              <a:rPr lang="en-US" sz="2000" dirty="0" smtClean="0">
                <a:latin typeface="Times New Roman" pitchFamily="18" charset="0"/>
                <a:cs typeface="Times New Roman" pitchFamily="18" charset="0"/>
              </a:rPr>
              <a:t>from prior experiences (experiences curve effects).Routine Strategy </a:t>
            </a:r>
            <a:r>
              <a:rPr lang="en-US" sz="2000" dirty="0" smtClean="0">
                <a:latin typeface="Times New Roman" pitchFamily="18" charset="0"/>
                <a:cs typeface="Times New Roman" pitchFamily="18" charset="0"/>
              </a:rPr>
              <a:t>Modification   </a:t>
            </a:r>
            <a:r>
              <a:rPr lang="en-US" sz="2000" dirty="0" smtClean="0">
                <a:latin typeface="Times New Roman" pitchFamily="18" charset="0"/>
                <a:cs typeface="Times New Roman" pitchFamily="18" charset="0"/>
              </a:rPr>
              <a:t>company  aims   to   attract   customers   during   a   routine  strategy   change  </a:t>
            </a:r>
            <a:r>
              <a:rPr lang="en-US" sz="2000" dirty="0" smtClean="0">
                <a:latin typeface="Times New Roman" pitchFamily="18" charset="0"/>
                <a:cs typeface="Times New Roman" pitchFamily="18" charset="0"/>
              </a:rPr>
              <a:t>by making </a:t>
            </a:r>
            <a:r>
              <a:rPr lang="en-US" sz="2000" dirty="0" smtClean="0">
                <a:latin typeface="Times New Roman" pitchFamily="18" charset="0"/>
                <a:cs typeface="Times New Roman" pitchFamily="18" charset="0"/>
              </a:rPr>
              <a:t>predictable, routine changes to the techniques. A few examples of </a:t>
            </a:r>
            <a:r>
              <a:rPr lang="en-US" sz="2000" dirty="0" smtClean="0">
                <a:latin typeface="Times New Roman" pitchFamily="18" charset="0"/>
                <a:cs typeface="Times New Roman" pitchFamily="18" charset="0"/>
              </a:rPr>
              <a:t>the modifications </a:t>
            </a:r>
            <a:r>
              <a:rPr lang="en-US" sz="2000" dirty="0" smtClean="0">
                <a:latin typeface="Times New Roman" pitchFamily="18" charset="0"/>
                <a:cs typeface="Times New Roman" pitchFamily="18" charset="0"/>
              </a:rPr>
              <a:t>in strategy are: updating packaging, changing pricing </a:t>
            </a:r>
            <a:r>
              <a:rPr lang="en-US" sz="2000" dirty="0" smtClean="0">
                <a:latin typeface="Times New Roman" pitchFamily="18" charset="0"/>
                <a:cs typeface="Times New Roman" pitchFamily="18" charset="0"/>
              </a:rPr>
              <a:t>strategies, switching </a:t>
            </a:r>
            <a:r>
              <a:rPr lang="en-US" sz="2000" dirty="0" smtClean="0">
                <a:latin typeface="Times New Roman" pitchFamily="18" charset="0"/>
                <a:cs typeface="Times New Roman" pitchFamily="18" charset="0"/>
              </a:rPr>
              <a:t>distributors, altering distribution channels and methodologies, etc</a:t>
            </a:r>
            <a:r>
              <a:rPr lang="en-US" sz="2000" dirty="0" smtClean="0">
                <a:latin typeface="Times New Roman" pitchFamily="18" charset="0"/>
                <a:cs typeface="Times New Roman" pitchFamily="18" charset="0"/>
              </a:rPr>
              <a:t>. To </a:t>
            </a:r>
            <a:r>
              <a:rPr lang="en-US" sz="2000" dirty="0" smtClean="0">
                <a:latin typeface="Times New Roman" pitchFamily="18" charset="0"/>
                <a:cs typeface="Times New Roman" pitchFamily="18" charset="0"/>
              </a:rPr>
              <a:t>properly implement the strategies, managers must integrate and </a:t>
            </a:r>
            <a:r>
              <a:rPr lang="en-US" sz="2000" dirty="0" smtClean="0">
                <a:latin typeface="Times New Roman" pitchFamily="18" charset="0"/>
                <a:cs typeface="Times New Roman" pitchFamily="18" charset="0"/>
              </a:rPr>
              <a:t>coordinate the </a:t>
            </a:r>
            <a:r>
              <a:rPr lang="en-US" sz="2000" dirty="0" smtClean="0">
                <a:latin typeface="Times New Roman" pitchFamily="18" charset="0"/>
                <a:cs typeface="Times New Roman" pitchFamily="18" charset="0"/>
              </a:rPr>
              <a:t>actions with numerous agencies and intermediaries. The strategists </a:t>
            </a:r>
            <a:r>
              <a:rPr lang="en-US" sz="2000" dirty="0" smtClean="0">
                <a:latin typeface="Times New Roman" pitchFamily="18" charset="0"/>
                <a:cs typeface="Times New Roman" pitchFamily="18" charset="0"/>
              </a:rPr>
              <a:t>should coordinate </a:t>
            </a:r>
            <a:r>
              <a:rPr lang="en-US" sz="2000" dirty="0" smtClean="0">
                <a:latin typeface="Times New Roman" pitchFamily="18" charset="0"/>
                <a:cs typeface="Times New Roman" pitchFamily="18" charset="0"/>
              </a:rPr>
              <a:t>all internal firm efforts in a same manner. For instance, lowering </a:t>
            </a:r>
            <a:r>
              <a:rPr lang="en-US" sz="2000" dirty="0" smtClean="0">
                <a:latin typeface="Times New Roman" pitchFamily="18" charset="0"/>
                <a:cs typeface="Times New Roman" pitchFamily="18" charset="0"/>
              </a:rPr>
              <a:t>the price </a:t>
            </a:r>
            <a:r>
              <a:rPr lang="en-US" sz="2000" dirty="0" smtClean="0">
                <a:latin typeface="Times New Roman" pitchFamily="18" charset="0"/>
                <a:cs typeface="Times New Roman" pitchFamily="18" charset="0"/>
              </a:rPr>
              <a:t>will increase the demand for the goods. In order to enhance </a:t>
            </a:r>
            <a:r>
              <a:rPr lang="en-US" sz="2000" dirty="0" smtClean="0">
                <a:latin typeface="Times New Roman" pitchFamily="18" charset="0"/>
                <a:cs typeface="Times New Roman" pitchFamily="18" charset="0"/>
              </a:rPr>
              <a:t>production, the </a:t>
            </a:r>
            <a:r>
              <a:rPr lang="en-US" sz="2000" dirty="0" smtClean="0">
                <a:latin typeface="Times New Roman" pitchFamily="18" charset="0"/>
                <a:cs typeface="Times New Roman" pitchFamily="18" charset="0"/>
              </a:rPr>
              <a:t>capacities of distribution channels, and distributors, the strategist </a:t>
            </a:r>
            <a:r>
              <a:rPr lang="en-US" sz="2000" dirty="0" smtClean="0">
                <a:latin typeface="Times New Roman" pitchFamily="18" charset="0"/>
                <a:cs typeface="Times New Roman" pitchFamily="18" charset="0"/>
              </a:rPr>
              <a:t>should coordinate   </a:t>
            </a:r>
            <a:r>
              <a:rPr lang="en-US" sz="2000" dirty="0" smtClean="0">
                <a:latin typeface="Times New Roman" pitchFamily="18" charset="0"/>
                <a:cs typeface="Times New Roman" pitchFamily="18" charset="0"/>
              </a:rPr>
              <a:t>the   actions   of   the   marketing   department   and   the   </a:t>
            </a:r>
            <a:r>
              <a:rPr lang="en-US" sz="2000" dirty="0" smtClean="0">
                <a:latin typeface="Times New Roman" pitchFamily="18" charset="0"/>
                <a:cs typeface="Times New Roman" pitchFamily="18" charset="0"/>
              </a:rPr>
              <a:t>production department. </a:t>
            </a:r>
            <a:r>
              <a:rPr lang="en-US" sz="2000" dirty="0" smtClean="0">
                <a:latin typeface="Times New Roman" pitchFamily="18" charset="0"/>
                <a:cs typeface="Times New Roman" pitchFamily="18" charset="0"/>
              </a:rPr>
              <a:t>For this plan to be implemented successfully, large </a:t>
            </a:r>
            <a:r>
              <a:rPr lang="en-US" sz="2000" dirty="0" smtClean="0">
                <a:latin typeface="Times New Roman" pitchFamily="18" charset="0"/>
                <a:cs typeface="Times New Roman" pitchFamily="18" charset="0"/>
              </a:rPr>
              <a:t>modifications and </a:t>
            </a:r>
            <a:r>
              <a:rPr lang="en-US" sz="2000" dirty="0" smtClean="0">
                <a:latin typeface="Times New Roman" pitchFamily="18" charset="0"/>
                <a:cs typeface="Times New Roman" pitchFamily="18" charset="0"/>
              </a:rPr>
              <a:t>efforts are not </a:t>
            </a:r>
            <a:r>
              <a:rPr lang="en-US" sz="2000" dirty="0" smtClean="0">
                <a:latin typeface="Times New Roman" pitchFamily="18" charset="0"/>
                <a:cs typeface="Times New Roman" pitchFamily="18" charset="0"/>
              </a:rPr>
              <a:t>necessary.</a:t>
            </a:r>
            <a:endParaRPr lang="en-US" sz="2000"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104</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Structural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4525963"/>
          </a:xfrm>
        </p:spPr>
        <p:txBody>
          <a:bodyPr>
            <a:noAutofit/>
          </a:bodyPr>
          <a:lstStyle/>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Offering </a:t>
            </a:r>
            <a:r>
              <a:rPr lang="en-US" sz="2400" dirty="0" smtClean="0">
                <a:latin typeface="Times New Roman" pitchFamily="18" charset="0"/>
                <a:cs typeface="Times New Roman" pitchFamily="18" charset="0"/>
              </a:rPr>
              <a:t>new items to new  markets within  the same  general </a:t>
            </a:r>
            <a:r>
              <a:rPr lang="en-US" sz="2400" dirty="0" smtClean="0">
                <a:latin typeface="Times New Roman" pitchFamily="18" charset="0"/>
                <a:cs typeface="Times New Roman" pitchFamily="18" charset="0"/>
              </a:rPr>
              <a:t>product class </a:t>
            </a:r>
            <a:r>
              <a:rPr lang="en-US" sz="2400" dirty="0" smtClean="0">
                <a:latin typeface="Times New Roman" pitchFamily="18" charset="0"/>
                <a:cs typeface="Times New Roman" pitchFamily="18" charset="0"/>
              </a:rPr>
              <a:t>is part of the limited strategy change. Despite being brand-new, </a:t>
            </a:r>
            <a:r>
              <a:rPr lang="en-US" sz="2400" dirty="0" smtClean="0">
                <a:latin typeface="Times New Roman" pitchFamily="18" charset="0"/>
                <a:cs typeface="Times New Roman" pitchFamily="18" charset="0"/>
              </a:rPr>
              <a:t>products fall </a:t>
            </a:r>
            <a:r>
              <a:rPr lang="en-US" sz="2400" dirty="0" smtClean="0">
                <a:latin typeface="Times New Roman" pitchFamily="18" charset="0"/>
                <a:cs typeface="Times New Roman" pitchFamily="18" charset="0"/>
              </a:rPr>
              <a:t>within the same broad category. As a result, the managers must carry out </a:t>
            </a:r>
            <a:r>
              <a:rPr lang="en-US" sz="2400" dirty="0" smtClean="0">
                <a:latin typeface="Times New Roman" pitchFamily="18" charset="0"/>
                <a:cs typeface="Times New Roman" pitchFamily="18" charset="0"/>
              </a:rPr>
              <a:t>a variety   </a:t>
            </a:r>
            <a:r>
              <a:rPr lang="en-US" sz="2400" dirty="0" smtClean="0">
                <a:latin typeface="Times New Roman" pitchFamily="18" charset="0"/>
                <a:cs typeface="Times New Roman" pitchFamily="18" charset="0"/>
              </a:rPr>
              <a:t>of   new   tasks.   These   operations   involve   creating  the   new   products</a:t>
            </a:r>
            <a:r>
              <a:rPr lang="en-US" sz="2400" dirty="0" smtClean="0">
                <a:latin typeface="Times New Roman" pitchFamily="18" charset="0"/>
                <a:cs typeface="Times New Roman" pitchFamily="18" charset="0"/>
              </a:rPr>
              <a:t>, buying </a:t>
            </a:r>
            <a:r>
              <a:rPr lang="en-US" sz="2400" dirty="0" smtClean="0">
                <a:latin typeface="Times New Roman" pitchFamily="18" charset="0"/>
                <a:cs typeface="Times New Roman" pitchFamily="18" charset="0"/>
              </a:rPr>
              <a:t>novel inputs and machinery, manufacturing the new products, </a:t>
            </a:r>
            <a:r>
              <a:rPr lang="en-US" sz="2400" dirty="0" smtClean="0">
                <a:latin typeface="Times New Roman" pitchFamily="18" charset="0"/>
                <a:cs typeface="Times New Roman" pitchFamily="18" charset="0"/>
              </a:rPr>
              <a:t>setting up   </a:t>
            </a:r>
            <a:r>
              <a:rPr lang="en-US" sz="2400" dirty="0" smtClean="0">
                <a:latin typeface="Times New Roman" pitchFamily="18" charset="0"/>
                <a:cs typeface="Times New Roman" pitchFamily="18" charset="0"/>
              </a:rPr>
              <a:t>novel   market   intermediaries   (if   required),   novel   market   channels,   </a:t>
            </a:r>
            <a:r>
              <a:rPr lang="en-US" sz="2400" dirty="0" smtClean="0">
                <a:latin typeface="Times New Roman" pitchFamily="18" charset="0"/>
                <a:cs typeface="Times New Roman" pitchFamily="18" charset="0"/>
              </a:rPr>
              <a:t>and similar </a:t>
            </a:r>
            <a:r>
              <a:rPr lang="en-US" sz="2400" dirty="0" smtClean="0">
                <a:latin typeface="Times New Roman" pitchFamily="18" charset="0"/>
                <a:cs typeface="Times New Roman" pitchFamily="18" charset="0"/>
              </a:rPr>
              <a:t>things</a:t>
            </a:r>
            <a:r>
              <a:rPr lang="en-US" sz="2400" dirty="0" smtClean="0">
                <a:latin typeface="Times New Roman" pitchFamily="18" charset="0"/>
                <a:cs typeface="Times New Roman" pitchFamily="18" charset="0"/>
              </a:rPr>
              <a:t>. Radical </a:t>
            </a:r>
            <a:r>
              <a:rPr lang="en-US" sz="2400" dirty="0" smtClean="0">
                <a:latin typeface="Times New Roman" pitchFamily="18" charset="0"/>
                <a:cs typeface="Times New Roman" pitchFamily="18" charset="0"/>
              </a:rPr>
              <a:t>Strategy Change: This strategy calls for a significant change </a:t>
            </a:r>
            <a:r>
              <a:rPr lang="en-US" sz="2400" dirty="0" smtClean="0">
                <a:latin typeface="Times New Roman" pitchFamily="18" charset="0"/>
                <a:cs typeface="Times New Roman" pitchFamily="18" charset="0"/>
              </a:rPr>
              <a:t>for the   </a:t>
            </a:r>
            <a:r>
              <a:rPr lang="en-US" sz="2400" dirty="0" smtClean="0">
                <a:latin typeface="Times New Roman" pitchFamily="18" charset="0"/>
                <a:cs typeface="Times New Roman" pitchFamily="18" charset="0"/>
              </a:rPr>
              <a:t>company.   When   a   company   employs   strategies   like   mergers   </a:t>
            </a:r>
            <a:r>
              <a:rPr lang="en-US" sz="2400" dirty="0" smtClean="0">
                <a:latin typeface="Times New Roman" pitchFamily="18" charset="0"/>
                <a:cs typeface="Times New Roman" pitchFamily="18" charset="0"/>
              </a:rPr>
              <a:t>and acquisitions </a:t>
            </a:r>
            <a:r>
              <a:rPr lang="en-US" sz="2400" dirty="0" smtClean="0">
                <a:latin typeface="Times New Roman" pitchFamily="18" charset="0"/>
                <a:cs typeface="Times New Roman" pitchFamily="18" charset="0"/>
              </a:rPr>
              <a:t>in the same core industry, a dramatic strategy change is </a:t>
            </a:r>
            <a:r>
              <a:rPr lang="en-US" sz="2400" dirty="0" smtClean="0">
                <a:latin typeface="Times New Roman" pitchFamily="18" charset="0"/>
                <a:cs typeface="Times New Roman" pitchFamily="18" charset="0"/>
              </a:rPr>
              <a:t>required. The </a:t>
            </a:r>
            <a:r>
              <a:rPr lang="en-US" sz="2400" dirty="0" smtClean="0">
                <a:latin typeface="Times New Roman" pitchFamily="18" charset="0"/>
                <a:cs typeface="Times New Roman" pitchFamily="18" charset="0"/>
              </a:rPr>
              <a:t>integration of the two companies into one firm is complicated by </a:t>
            </a:r>
            <a:r>
              <a:rPr lang="en-US" sz="2400" dirty="0" smtClean="0">
                <a:latin typeface="Times New Roman" pitchFamily="18" charset="0"/>
                <a:cs typeface="Times New Roman" pitchFamily="18" charset="0"/>
              </a:rPr>
              <a:t>these.</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105</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Structural Considerations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Structural </a:t>
            </a:r>
            <a:r>
              <a:rPr lang="en-US" dirty="0" smtClean="0">
                <a:latin typeface="Times New Roman" pitchFamily="18" charset="0"/>
                <a:cs typeface="Times New Roman" pitchFamily="18" charset="0"/>
              </a:rPr>
              <a:t>Considerations An </a:t>
            </a:r>
            <a:r>
              <a:rPr lang="en-US" dirty="0" smtClean="0">
                <a:latin typeface="Times New Roman" pitchFamily="18" charset="0"/>
                <a:cs typeface="Times New Roman" pitchFamily="18" charset="0"/>
              </a:rPr>
              <a:t>organization structure is the way in which the tasks and sub-tasks required </a:t>
            </a:r>
            <a:r>
              <a:rPr lang="en-US" dirty="0" smtClean="0">
                <a:latin typeface="Times New Roman" pitchFamily="18" charset="0"/>
                <a:cs typeface="Times New Roman" pitchFamily="18" charset="0"/>
              </a:rPr>
              <a:t>to implement </a:t>
            </a:r>
            <a:r>
              <a:rPr lang="en-US" dirty="0" smtClean="0">
                <a:latin typeface="Times New Roman" pitchFamily="18" charset="0"/>
                <a:cs typeface="Times New Roman" pitchFamily="18" charset="0"/>
              </a:rPr>
              <a:t>a strategy are arranged. The implementation of strategies would require the performance of tasks. Some of these tasks are related to the formulation </a:t>
            </a:r>
            <a:r>
              <a:rPr lang="en-US" dirty="0" smtClean="0">
                <a:latin typeface="Times New Roman" pitchFamily="18" charset="0"/>
                <a:cs typeface="Times New Roman" pitchFamily="18" charset="0"/>
              </a:rPr>
              <a:t>and implementation </a:t>
            </a:r>
            <a:r>
              <a:rPr lang="en-US" dirty="0" smtClean="0">
                <a:latin typeface="Times New Roman" pitchFamily="18" charset="0"/>
                <a:cs typeface="Times New Roman" pitchFamily="18" charset="0"/>
              </a:rPr>
              <a:t>of programmes and </a:t>
            </a:r>
            <a:r>
              <a:rPr lang="en-US" dirty="0" smtClean="0">
                <a:latin typeface="Times New Roman" pitchFamily="18" charset="0"/>
                <a:cs typeface="Times New Roman" pitchFamily="18" charset="0"/>
              </a:rPr>
              <a:t>projects. Any </a:t>
            </a:r>
            <a:r>
              <a:rPr lang="en-US" dirty="0" smtClean="0">
                <a:latin typeface="Times New Roman" pitchFamily="18" charset="0"/>
                <a:cs typeface="Times New Roman" pitchFamily="18" charset="0"/>
              </a:rPr>
              <a:t>organization, as it grows in size and diversity, moves from a simple to a </a:t>
            </a:r>
            <a:r>
              <a:rPr lang="en-US" dirty="0" smtClean="0">
                <a:latin typeface="Times New Roman" pitchFamily="18" charset="0"/>
                <a:cs typeface="Times New Roman" pitchFamily="18" charset="0"/>
              </a:rPr>
              <a:t>complex organizational </a:t>
            </a:r>
            <a:r>
              <a:rPr lang="en-US" dirty="0" smtClean="0">
                <a:latin typeface="Times New Roman" pitchFamily="18" charset="0"/>
                <a:cs typeface="Times New Roman" pitchFamily="18" charset="0"/>
              </a:rPr>
              <a:t>form. Organizational too follow a life cycle consisting of the introduction</a:t>
            </a:r>
            <a:r>
              <a:rPr lang="en-US" dirty="0" smtClean="0">
                <a:latin typeface="Times New Roman" pitchFamily="18" charset="0"/>
                <a:cs typeface="Times New Roman" pitchFamily="18" charset="0"/>
              </a:rPr>
              <a:t>, growth</a:t>
            </a:r>
            <a:r>
              <a:rPr lang="en-US" dirty="0" smtClean="0">
                <a:latin typeface="Times New Roman" pitchFamily="18" charset="0"/>
                <a:cs typeface="Times New Roman" pitchFamily="18" charset="0"/>
              </a:rPr>
              <a:t>, maturity, and decline phases. The life cycle of organizations could be </a:t>
            </a:r>
            <a:r>
              <a:rPr lang="en-US" dirty="0" smtClean="0">
                <a:latin typeface="Times New Roman" pitchFamily="18" charset="0"/>
                <a:cs typeface="Times New Roman" pitchFamily="18" charset="0"/>
              </a:rPr>
              <a:t>divided into </a:t>
            </a:r>
            <a:r>
              <a:rPr lang="en-US" dirty="0" smtClean="0">
                <a:latin typeface="Times New Roman" pitchFamily="18" charset="0"/>
                <a:cs typeface="Times New Roman" pitchFamily="18" charset="0"/>
              </a:rPr>
              <a:t>four stages that are not distinct and may overlap</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Stage I </a:t>
            </a:r>
            <a:r>
              <a:rPr lang="en-US" dirty="0" smtClean="0">
                <a:latin typeface="Times New Roman" pitchFamily="18" charset="0"/>
                <a:cs typeface="Times New Roman" pitchFamily="18" charset="0"/>
              </a:rPr>
              <a:t>organizations are </a:t>
            </a:r>
            <a:r>
              <a:rPr lang="en-US" dirty="0" smtClean="0">
                <a:latin typeface="Times New Roman" pitchFamily="18" charset="0"/>
                <a:cs typeface="Times New Roman" pitchFamily="18" charset="0"/>
              </a:rPr>
              <a:t>small-scale enterprises usually managed by a single </a:t>
            </a:r>
            <a:r>
              <a:rPr lang="en-US" dirty="0" smtClean="0">
                <a:latin typeface="Times New Roman" pitchFamily="18" charset="0"/>
                <a:cs typeface="Times New Roman" pitchFamily="18" charset="0"/>
              </a:rPr>
              <a:t>person who </a:t>
            </a:r>
            <a:r>
              <a:rPr lang="en-US" dirty="0" smtClean="0">
                <a:latin typeface="Times New Roman" pitchFamily="18" charset="0"/>
                <a:cs typeface="Times New Roman" pitchFamily="18" charset="0"/>
              </a:rPr>
              <a:t>is the entrepreneur-owner-manager. These organizations are characterized by </a:t>
            </a:r>
            <a:r>
              <a:rPr lang="en-US" dirty="0" smtClean="0">
                <a:latin typeface="Times New Roman" pitchFamily="18" charset="0"/>
                <a:cs typeface="Times New Roman" pitchFamily="18" charset="0"/>
              </a:rPr>
              <a:t>the simplicity </a:t>
            </a:r>
            <a:r>
              <a:rPr lang="en-US" dirty="0" smtClean="0">
                <a:latin typeface="Times New Roman" pitchFamily="18" charset="0"/>
                <a:cs typeface="Times New Roman" pitchFamily="18" charset="0"/>
              </a:rPr>
              <a:t>of objectives, operations, and management. The form of the organization </a:t>
            </a:r>
            <a:r>
              <a:rPr lang="en-US" dirty="0" smtClean="0">
                <a:latin typeface="Times New Roman" pitchFamily="18" charset="0"/>
                <a:cs typeface="Times New Roman" pitchFamily="18" charset="0"/>
              </a:rPr>
              <a:t>is also </a:t>
            </a:r>
            <a:r>
              <a:rPr lang="en-US" dirty="0" smtClean="0">
                <a:latin typeface="Times New Roman" pitchFamily="18" charset="0"/>
                <a:cs typeface="Times New Roman" pitchFamily="18" charset="0"/>
              </a:rPr>
              <a:t>simple and could be termed as entrepreneurial. The strategies adopted are </a:t>
            </a:r>
            <a:r>
              <a:rPr lang="en-US" dirty="0" smtClean="0">
                <a:latin typeface="Times New Roman" pitchFamily="18" charset="0"/>
                <a:cs typeface="Times New Roman" pitchFamily="18" charset="0"/>
              </a:rPr>
              <a:t>generally of </a:t>
            </a:r>
            <a:r>
              <a:rPr lang="en-US" dirty="0" smtClean="0">
                <a:latin typeface="Times New Roman" pitchFamily="18" charset="0"/>
                <a:cs typeface="Times New Roman" pitchFamily="18" charset="0"/>
              </a:rPr>
              <a:t>the expansion type. </a:t>
            </a:r>
            <a:endParaRPr lang="en-US"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106</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Structural Considerations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46237"/>
            <a:ext cx="9144000" cy="4525963"/>
          </a:xfrm>
        </p:spPr>
        <p:txBody>
          <a:bodyPr>
            <a:noAutofit/>
          </a:bodyPr>
          <a:lstStyle/>
          <a:p>
            <a:pPr>
              <a:buNone/>
            </a:pPr>
            <a:r>
              <a:rPr lang="en-US" sz="1800" dirty="0" smtClean="0">
                <a:latin typeface="Times New Roman" pitchFamily="18" charset="0"/>
                <a:cs typeface="Times New Roman" pitchFamily="18" charset="0"/>
              </a:rPr>
              <a:t>Stage </a:t>
            </a:r>
            <a:r>
              <a:rPr lang="en-US" sz="1800" dirty="0" smtClean="0">
                <a:latin typeface="Times New Roman" pitchFamily="18" charset="0"/>
                <a:cs typeface="Times New Roman" pitchFamily="18" charset="0"/>
              </a:rPr>
              <a:t>II </a:t>
            </a:r>
            <a:r>
              <a:rPr lang="en-US" sz="1800" dirty="0" smtClean="0">
                <a:latin typeface="Times New Roman" pitchFamily="18" charset="0"/>
                <a:cs typeface="Times New Roman" pitchFamily="18" charset="0"/>
              </a:rPr>
              <a:t>organizations are </a:t>
            </a:r>
            <a:r>
              <a:rPr lang="en-US" sz="1800" dirty="0" smtClean="0">
                <a:latin typeface="Times New Roman" pitchFamily="18" charset="0"/>
                <a:cs typeface="Times New Roman" pitchFamily="18" charset="0"/>
              </a:rPr>
              <a:t>bigger than Stage I organizations in terms of size and have </a:t>
            </a:r>
            <a:r>
              <a:rPr lang="en-US" sz="1800" dirty="0" smtClean="0">
                <a:latin typeface="Times New Roman" pitchFamily="18" charset="0"/>
                <a:cs typeface="Times New Roman" pitchFamily="18" charset="0"/>
              </a:rPr>
              <a:t>a wider </a:t>
            </a:r>
            <a:r>
              <a:rPr lang="en-US" sz="1800" dirty="0" smtClean="0">
                <a:latin typeface="Times New Roman" pitchFamily="18" charset="0"/>
                <a:cs typeface="Times New Roman" pitchFamily="18" charset="0"/>
              </a:rPr>
              <a:t>scope of operations. They are characterized by functional specialization or </a:t>
            </a:r>
            <a:r>
              <a:rPr lang="en-US" sz="1800" dirty="0" smtClean="0">
                <a:latin typeface="Times New Roman" pitchFamily="18" charset="0"/>
                <a:cs typeface="Times New Roman" pitchFamily="18" charset="0"/>
              </a:rPr>
              <a:t>process orientation</a:t>
            </a:r>
            <a:r>
              <a:rPr lang="en-US" sz="1800" dirty="0" smtClean="0">
                <a:latin typeface="Times New Roman" pitchFamily="18" charset="0"/>
                <a:cs typeface="Times New Roman" pitchFamily="18" charset="0"/>
              </a:rPr>
              <a:t>. The organizational form is simple functional (typically divided into </a:t>
            </a:r>
            <a:r>
              <a:rPr lang="en-US" sz="1800" dirty="0" smtClean="0">
                <a:latin typeface="Times New Roman" pitchFamily="18" charset="0"/>
                <a:cs typeface="Times New Roman" pitchFamily="18" charset="0"/>
              </a:rPr>
              <a:t>the finance</a:t>
            </a:r>
            <a:r>
              <a:rPr lang="en-US" sz="1800" dirty="0" smtClean="0">
                <a:latin typeface="Times New Roman" pitchFamily="18" charset="0"/>
                <a:cs typeface="Times New Roman" pitchFamily="18" charset="0"/>
              </a:rPr>
              <a:t>, marketing, operations, and personnel departments) or process-oriented (</a:t>
            </a:r>
            <a:r>
              <a:rPr lang="en-US" sz="1800" dirty="0" smtClean="0">
                <a:latin typeface="Times New Roman" pitchFamily="18" charset="0"/>
                <a:cs typeface="Times New Roman" pitchFamily="18" charset="0"/>
              </a:rPr>
              <a:t>divided into process-based </a:t>
            </a:r>
            <a:r>
              <a:rPr lang="en-US" sz="1800" dirty="0" smtClean="0">
                <a:latin typeface="Times New Roman" pitchFamily="18" charset="0"/>
                <a:cs typeface="Times New Roman" pitchFamily="18" charset="0"/>
              </a:rPr>
              <a:t>departments arranged in a particular sequence according to </a:t>
            </a:r>
            <a:r>
              <a:rPr lang="en-US" sz="1800" dirty="0" smtClean="0">
                <a:latin typeface="Times New Roman" pitchFamily="18" charset="0"/>
                <a:cs typeface="Times New Roman" pitchFamily="18" charset="0"/>
              </a:rPr>
              <a:t>the technology </a:t>
            </a:r>
            <a:r>
              <a:rPr lang="en-US" sz="1800" dirty="0" smtClean="0">
                <a:latin typeface="Times New Roman" pitchFamily="18" charset="0"/>
                <a:cs typeface="Times New Roman" pitchFamily="18" charset="0"/>
              </a:rPr>
              <a:t>employed). The strategies adopted may range from stability to expansion.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Stage </a:t>
            </a:r>
            <a:r>
              <a:rPr lang="en-US" sz="1800" dirty="0" smtClean="0">
                <a:latin typeface="Times New Roman" pitchFamily="18" charset="0"/>
                <a:cs typeface="Times New Roman" pitchFamily="18" charset="0"/>
              </a:rPr>
              <a:t>III </a:t>
            </a:r>
            <a:r>
              <a:rPr lang="en-US" sz="1800" dirty="0" smtClean="0">
                <a:latin typeface="Times New Roman" pitchFamily="18" charset="0"/>
                <a:cs typeface="Times New Roman" pitchFamily="18" charset="0"/>
              </a:rPr>
              <a:t>organizations are </a:t>
            </a:r>
            <a:r>
              <a:rPr lang="en-US" sz="1800" dirty="0" smtClean="0">
                <a:latin typeface="Times New Roman" pitchFamily="18" charset="0"/>
                <a:cs typeface="Times New Roman" pitchFamily="18" charset="0"/>
              </a:rPr>
              <a:t>large and widely scattered organizations generally </a:t>
            </a:r>
            <a:r>
              <a:rPr lang="en-US" sz="1800" dirty="0" smtClean="0">
                <a:latin typeface="Times New Roman" pitchFamily="18" charset="0"/>
                <a:cs typeface="Times New Roman" pitchFamily="18" charset="0"/>
              </a:rPr>
              <a:t>having units </a:t>
            </a:r>
            <a:r>
              <a:rPr lang="en-US" sz="1800" dirty="0" smtClean="0">
                <a:latin typeface="Times New Roman" pitchFamily="18" charset="0"/>
                <a:cs typeface="Times New Roman" pitchFamily="18" charset="0"/>
              </a:rPr>
              <a:t>or plants at different places. Each division is semi-autonomous and linked to </a:t>
            </a:r>
            <a:r>
              <a:rPr lang="en-US" sz="1800" dirty="0" smtClean="0">
                <a:latin typeface="Times New Roman" pitchFamily="18" charset="0"/>
                <a:cs typeface="Times New Roman" pitchFamily="18" charset="0"/>
              </a:rPr>
              <a:t>the headquarters </a:t>
            </a:r>
            <a:r>
              <a:rPr lang="en-US" sz="1800" dirty="0" smtClean="0">
                <a:latin typeface="Times New Roman" pitchFamily="18" charset="0"/>
                <a:cs typeface="Times New Roman" pitchFamily="18" charset="0"/>
              </a:rPr>
              <a:t>but functionally independent. The divisions may have a simple </a:t>
            </a:r>
            <a:r>
              <a:rPr lang="en-US" sz="1800" dirty="0" smtClean="0">
                <a:latin typeface="Times New Roman" pitchFamily="18" charset="0"/>
                <a:cs typeface="Times New Roman" pitchFamily="18" charset="0"/>
              </a:rPr>
              <a:t>functional form </a:t>
            </a:r>
            <a:r>
              <a:rPr lang="en-US" sz="1800" dirty="0" smtClean="0">
                <a:latin typeface="Times New Roman" pitchFamily="18" charset="0"/>
                <a:cs typeface="Times New Roman" pitchFamily="18" charset="0"/>
              </a:rPr>
              <a:t>depending on their particular needs. The strategies adopted may be either </a:t>
            </a:r>
            <a:r>
              <a:rPr lang="en-US" sz="1800" dirty="0" smtClean="0">
                <a:latin typeface="Times New Roman" pitchFamily="18" charset="0"/>
                <a:cs typeface="Times New Roman" pitchFamily="18" charset="0"/>
              </a:rPr>
              <a:t>stability or </a:t>
            </a:r>
            <a:r>
              <a:rPr lang="en-US" sz="1800" dirty="0" smtClean="0">
                <a:latin typeface="Times New Roman" pitchFamily="18" charset="0"/>
                <a:cs typeface="Times New Roman" pitchFamily="18" charset="0"/>
              </a:rPr>
              <a:t>expansion. Stage IV </a:t>
            </a:r>
            <a:r>
              <a:rPr lang="en-US" sz="1800" dirty="0" smtClean="0">
                <a:latin typeface="Times New Roman" pitchFamily="18" charset="0"/>
                <a:cs typeface="Times New Roman" pitchFamily="18" charset="0"/>
              </a:rPr>
              <a:t>organizations are </a:t>
            </a:r>
            <a:r>
              <a:rPr lang="en-US" sz="1800" dirty="0" smtClean="0">
                <a:latin typeface="Times New Roman" pitchFamily="18" charset="0"/>
                <a:cs typeface="Times New Roman" pitchFamily="18" charset="0"/>
              </a:rPr>
              <a:t>the most complex. They are generally large multi-plant</a:t>
            </a:r>
            <a:r>
              <a:rPr lang="en-US" sz="1800" dirty="0" smtClean="0">
                <a:latin typeface="Times New Roman" pitchFamily="18" charset="0"/>
                <a:cs typeface="Times New Roman" pitchFamily="18" charset="0"/>
              </a:rPr>
              <a:t>, multi-product </a:t>
            </a:r>
            <a:r>
              <a:rPr lang="en-US" sz="1800" dirty="0" smtClean="0">
                <a:latin typeface="Times New Roman" pitchFamily="18" charset="0"/>
                <a:cs typeface="Times New Roman" pitchFamily="18" charset="0"/>
              </a:rPr>
              <a:t>organizations that result from the adoption of related and </a:t>
            </a:r>
            <a:r>
              <a:rPr lang="en-US" sz="1800" dirty="0" smtClean="0">
                <a:latin typeface="Times New Roman" pitchFamily="18" charset="0"/>
                <a:cs typeface="Times New Roman" pitchFamily="18" charset="0"/>
              </a:rPr>
              <a:t>unrelated diversification </a:t>
            </a:r>
            <a:r>
              <a:rPr lang="en-US" sz="1800" dirty="0" smtClean="0">
                <a:latin typeface="Times New Roman" pitchFamily="18" charset="0"/>
                <a:cs typeface="Times New Roman" pitchFamily="18" charset="0"/>
              </a:rPr>
              <a:t>strategies. The organizational form is divisional. The </a:t>
            </a:r>
            <a:r>
              <a:rPr lang="en-US" sz="1800" dirty="0" smtClean="0">
                <a:latin typeface="Times New Roman" pitchFamily="18" charset="0"/>
                <a:cs typeface="Times New Roman" pitchFamily="18" charset="0"/>
              </a:rPr>
              <a:t>corporate headquarters </a:t>
            </a:r>
            <a:r>
              <a:rPr lang="en-US" sz="1800" dirty="0" smtClean="0">
                <a:latin typeface="Times New Roman" pitchFamily="18" charset="0"/>
                <a:cs typeface="Times New Roman" pitchFamily="18" charset="0"/>
              </a:rPr>
              <a:t>assume the responsibility of providing strategic direction and </a:t>
            </a:r>
            <a:r>
              <a:rPr lang="en-US" sz="1800" dirty="0" smtClean="0">
                <a:latin typeface="Times New Roman" pitchFamily="18" charset="0"/>
                <a:cs typeface="Times New Roman" pitchFamily="18" charset="0"/>
              </a:rPr>
              <a:t>policy guidelines </a:t>
            </a:r>
            <a:r>
              <a:rPr lang="en-US" sz="1800" dirty="0" smtClean="0">
                <a:latin typeface="Times New Roman" pitchFamily="18" charset="0"/>
                <a:cs typeface="Times New Roman" pitchFamily="18" charset="0"/>
              </a:rPr>
              <a:t>through the formulation of corporate-level strategies. The divisions (</a:t>
            </a:r>
            <a:r>
              <a:rPr lang="en-US" sz="1800" dirty="0" smtClean="0">
                <a:latin typeface="Times New Roman" pitchFamily="18" charset="0"/>
                <a:cs typeface="Times New Roman" pitchFamily="18" charset="0"/>
              </a:rPr>
              <a:t>which may </a:t>
            </a:r>
            <a:r>
              <a:rPr lang="en-US" sz="1800" dirty="0" smtClean="0">
                <a:latin typeface="Times New Roman" pitchFamily="18" charset="0"/>
                <a:cs typeface="Times New Roman" pitchFamily="18" charset="0"/>
              </a:rPr>
              <a:t>be companies, profit </a:t>
            </a:r>
            <a:r>
              <a:rPr lang="en-US" sz="1800" dirty="0" smtClean="0">
                <a:latin typeface="Times New Roman" pitchFamily="18" charset="0"/>
                <a:cs typeface="Times New Roman" pitchFamily="18" charset="0"/>
              </a:rPr>
              <a:t>centre's </a:t>
            </a:r>
            <a:r>
              <a:rPr lang="en-US" sz="1800" dirty="0" smtClean="0">
                <a:latin typeface="Times New Roman" pitchFamily="18" charset="0"/>
                <a:cs typeface="Times New Roman" pitchFamily="18" charset="0"/>
              </a:rPr>
              <a:t>or SBUs) formulate their business-level strategies </a:t>
            </a:r>
            <a:r>
              <a:rPr lang="en-US" sz="1800" dirty="0" smtClean="0">
                <a:latin typeface="Times New Roman" pitchFamily="18" charset="0"/>
                <a:cs typeface="Times New Roman" pitchFamily="18" charset="0"/>
              </a:rPr>
              <a:t>and may </a:t>
            </a:r>
            <a:r>
              <a:rPr lang="en-US" sz="1800" dirty="0" smtClean="0">
                <a:latin typeface="Times New Roman" pitchFamily="18" charset="0"/>
                <a:cs typeface="Times New Roman" pitchFamily="18" charset="0"/>
              </a:rPr>
              <a:t>adopt </a:t>
            </a:r>
            <a:r>
              <a:rPr lang="en-US" sz="1800" dirty="0" smtClean="0">
                <a:latin typeface="Times New Roman" pitchFamily="18" charset="0"/>
                <a:cs typeface="Times New Roman" pitchFamily="18" charset="0"/>
              </a:rPr>
              <a:t>Stage I , </a:t>
            </a:r>
            <a:r>
              <a:rPr lang="en-US" sz="1800" dirty="0" smtClean="0">
                <a:latin typeface="Times New Roman" pitchFamily="18" charset="0"/>
                <a:cs typeface="Times New Roman" pitchFamily="18" charset="0"/>
              </a:rPr>
              <a:t>II or III type of structures</a:t>
            </a:r>
            <a:endParaRPr lang="en-US" sz="18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107</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Organizational Design and Change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organizational design practice is focused on diagnosing and redesigning the structure of an organization, including related processes, people, information and skills in such a way that it facilitates the workflow that establishes its mission, as well as its strategic and operational </a:t>
            </a:r>
            <a:r>
              <a:rPr lang="en-US" dirty="0" err="1" smtClean="0">
                <a:latin typeface="Times New Roman" pitchFamily="18" charset="0"/>
                <a:cs typeface="Times New Roman" pitchFamily="18" charset="0"/>
              </a:rPr>
              <a:t>plan.Thus</a:t>
            </a:r>
            <a:r>
              <a:rPr lang="en-US" dirty="0" smtClean="0">
                <a:latin typeface="Times New Roman" pitchFamily="18" charset="0"/>
                <a:cs typeface="Times New Roman" pitchFamily="18" charset="0"/>
              </a:rPr>
              <a:t>, this practice includes the evaluation of organizational effectiveness as one that allows to diagnose whether the organizational model produces the results for which it has been </a:t>
            </a:r>
            <a:r>
              <a:rPr lang="en-US" dirty="0" err="1" smtClean="0">
                <a:latin typeface="Times New Roman" pitchFamily="18" charset="0"/>
                <a:cs typeface="Times New Roman" pitchFamily="18" charset="0"/>
              </a:rPr>
              <a:t>created.However</a:t>
            </a:r>
            <a:r>
              <a:rPr lang="en-US" dirty="0" smtClean="0">
                <a:latin typeface="Times New Roman" pitchFamily="18" charset="0"/>
                <a:cs typeface="Times New Roman" pitchFamily="18" charset="0"/>
              </a:rPr>
              <a:t>, it is equally vital to have a change management process that acts effectively. A well structured process of change can achieve the support and commitments necessary to travel the road, identifying obstacles and preparing scenarios for variations </a:t>
            </a:r>
            <a:r>
              <a:rPr lang="en-US" dirty="0" err="1" smtClean="0">
                <a:latin typeface="Times New Roman" pitchFamily="18" charset="0"/>
                <a:cs typeface="Times New Roman" pitchFamily="18" charset="0"/>
              </a:rPr>
              <a:t>thereof.From</a:t>
            </a:r>
            <a:r>
              <a:rPr lang="en-US" dirty="0" smtClean="0">
                <a:latin typeface="Times New Roman" pitchFamily="18" charset="0"/>
                <a:cs typeface="Times New Roman" pitchFamily="18" charset="0"/>
              </a:rPr>
              <a:t> the initial communication process to completion, TMC has accompanied various organizations to walk the path of organizational change in scenarios of varying difficulty</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Here are seven basic types of organizational structure:</a:t>
            </a:r>
          </a:p>
          <a:p>
            <a:pPr>
              <a:buNone/>
            </a:pPr>
            <a:r>
              <a:rPr lang="en-US" dirty="0" smtClean="0">
                <a:latin typeface="Times New Roman" pitchFamily="18" charset="0"/>
                <a:cs typeface="Times New Roman" pitchFamily="18" charset="0"/>
              </a:rPr>
              <a:t> (1) functional, </a:t>
            </a:r>
          </a:p>
          <a:p>
            <a:pPr>
              <a:buNone/>
            </a:pPr>
            <a:r>
              <a:rPr lang="en-US" dirty="0" smtClean="0">
                <a:latin typeface="Times New Roman" pitchFamily="18" charset="0"/>
                <a:cs typeface="Times New Roman" pitchFamily="18" charset="0"/>
              </a:rPr>
              <a:t>(2) divisional by geographic area,</a:t>
            </a:r>
          </a:p>
          <a:p>
            <a:pPr>
              <a:buNone/>
            </a:pPr>
            <a:r>
              <a:rPr lang="en-US" dirty="0" smtClean="0">
                <a:latin typeface="Times New Roman" pitchFamily="18" charset="0"/>
                <a:cs typeface="Times New Roman" pitchFamily="18" charset="0"/>
              </a:rPr>
              <a:t> (3) divisional by product,</a:t>
            </a:r>
          </a:p>
          <a:p>
            <a:pPr>
              <a:buNone/>
            </a:pPr>
            <a:r>
              <a:rPr lang="en-US" dirty="0" smtClean="0">
                <a:latin typeface="Times New Roman" pitchFamily="18" charset="0"/>
                <a:cs typeface="Times New Roman" pitchFamily="18" charset="0"/>
              </a:rPr>
              <a:t> (4) divisional by customer, </a:t>
            </a:r>
          </a:p>
          <a:p>
            <a:pPr>
              <a:buNone/>
            </a:pPr>
            <a:r>
              <a:rPr lang="en-US" dirty="0" smtClean="0">
                <a:latin typeface="Times New Roman" pitchFamily="18" charset="0"/>
                <a:cs typeface="Times New Roman" pitchFamily="18" charset="0"/>
              </a:rPr>
              <a:t>(5) divisional by process, </a:t>
            </a:r>
          </a:p>
          <a:p>
            <a:pPr>
              <a:buNone/>
            </a:pPr>
            <a:r>
              <a:rPr lang="en-US" dirty="0" smtClean="0">
                <a:latin typeface="Times New Roman" pitchFamily="18" charset="0"/>
                <a:cs typeface="Times New Roman" pitchFamily="18" charset="0"/>
              </a:rPr>
              <a:t>(6) strategic business unit (SBU), and </a:t>
            </a:r>
          </a:p>
          <a:p>
            <a:pPr>
              <a:buNone/>
            </a:pPr>
            <a:r>
              <a:rPr lang="en-US" dirty="0" smtClean="0">
                <a:latin typeface="Times New Roman" pitchFamily="18" charset="0"/>
                <a:cs typeface="Times New Roman" pitchFamily="18" charset="0"/>
              </a:rPr>
              <a:t>(7) matrix.</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109</a:t>
            </a:fld>
            <a:endParaRPr lang="en-US">
              <a:latin typeface="Times New Roman" pitchFamily="18" charset="0"/>
              <a:cs typeface="Times New Roman" pitchFamily="18" charset="0"/>
            </a:endParaRPr>
          </a:p>
        </p:txBody>
      </p:sp>
      <p:sp>
        <p:nvSpPr>
          <p:cNvPr id="7"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Organizational Systems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143000"/>
          </a:xfrm>
        </p:spPr>
        <p:txBody>
          <a:bodyPr>
            <a:normAutofit/>
          </a:bodyPr>
          <a:lstStyle/>
          <a:p>
            <a:r>
              <a:rPr lang="en-US" sz="4000" b="1" u="sng" dirty="0" smtClean="0">
                <a:latin typeface="Times New Roman" pitchFamily="18" charset="0"/>
                <a:cs typeface="Times New Roman" pitchFamily="18" charset="0"/>
              </a:rPr>
              <a:t>Components of strategy </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8153400" cy="4906963"/>
          </a:xfrm>
        </p:spPr>
        <p:txBody>
          <a:bodyPr>
            <a:noAutofit/>
          </a:bodyPr>
          <a:lstStyle/>
          <a:p>
            <a:pPr>
              <a:buNone/>
            </a:pPr>
            <a:r>
              <a:rPr lang="en-US" sz="2800" dirty="0" smtClean="0">
                <a:latin typeface="Times New Roman" pitchFamily="18" charset="0"/>
                <a:cs typeface="Times New Roman" pitchFamily="18" charset="0"/>
              </a:rPr>
              <a:t>1. Scope; refers to the breadth of a firm’s strategic domain i.e., the number and types of industries, product lines, and markets it </a:t>
            </a:r>
            <a:r>
              <a:rPr lang="en-US" sz="2800" smtClean="0">
                <a:latin typeface="Times New Roman" pitchFamily="18" charset="0"/>
                <a:cs typeface="Times New Roman" pitchFamily="18" charset="0"/>
              </a:rPr>
              <a:t>competes in or </a:t>
            </a:r>
            <a:r>
              <a:rPr lang="en-US" sz="2800" dirty="0" smtClean="0">
                <a:latin typeface="Times New Roman" pitchFamily="18" charset="0"/>
                <a:cs typeface="Times New Roman" pitchFamily="18" charset="0"/>
              </a:rPr>
              <a:t>plans to enter. </a:t>
            </a:r>
          </a:p>
          <a:p>
            <a:pPr>
              <a:buNone/>
            </a:pPr>
            <a:r>
              <a:rPr lang="en-US" sz="2800" dirty="0" smtClean="0">
                <a:latin typeface="Times New Roman" pitchFamily="18" charset="0"/>
                <a:cs typeface="Times New Roman" pitchFamily="18" charset="0"/>
              </a:rPr>
              <a:t>2. Goals and objectives; these specify desires such as volume growth, profit contribution or return on investment over a specified period. </a:t>
            </a:r>
          </a:p>
          <a:p>
            <a:pPr>
              <a:buNone/>
            </a:pPr>
            <a:r>
              <a:rPr lang="en-US" sz="2800" dirty="0" smtClean="0">
                <a:latin typeface="Times New Roman" pitchFamily="18" charset="0"/>
                <a:cs typeface="Times New Roman" pitchFamily="18" charset="0"/>
              </a:rPr>
              <a:t>3. Resource deployment; strategy should specify how resources are to be obtained and allocated across businesses, product/markets, financial departments, and activities.. </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Behavioral </a:t>
            </a:r>
            <a:r>
              <a:rPr lang="en-US" b="1" u="sng" dirty="0" smtClean="0">
                <a:latin typeface="Times New Roman" pitchFamily="18" charset="0"/>
                <a:cs typeface="Times New Roman" pitchFamily="18" charset="0"/>
              </a:rPr>
              <a:t>Implementation</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Successful strategy preparation does not assure the effective implementation of the same. To implement strategy effectively the organisation needs discipline, motivation and hard work from all the employees in the organisation. There needs to be goal congruence in the efforts of the employees. Managers have to play a very critical role in the implementation of strategy. They need to see if the resources of the organisation are aligned properly and the critical aspects of organisation like leadership, power and culture are managed properly so that the employees work in a united manner in the realization of the company's objectives. </a:t>
            </a:r>
            <a:r>
              <a:rPr lang="en-US" dirty="0" err="1" smtClean="0"/>
              <a:t>Behavioural</a:t>
            </a:r>
            <a:r>
              <a:rPr lang="en-US" dirty="0" smtClean="0"/>
              <a:t> Implementation in Strategic Management Organisations which exist in relatively stable and predictable industries have a tendency of building up tall structures. Such structures are characterized by many hierarchy levels and narrow spans of control. On the other hand companies which exist in dynamic and volatile industries tend to adopt a very flat structure and managers have very wide span of control. a functional structure organisations are aligned on functional lines such as finance, manufacturing, personnel, R&amp;D etc. Employees in functional organisations perform set </a:t>
            </a:r>
            <a:r>
              <a:rPr lang="en-US" dirty="0" smtClean="0"/>
              <a:t>tasks. </a:t>
            </a: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Behavioral Implementation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As these organisations grow, they adopt a 'product divisional structure. This allows the organisation flexibility in terms on product focus, co-ordination, development of general managers, bottom line responsibilities </a:t>
            </a:r>
            <a:r>
              <a:rPr lang="en-US" dirty="0" err="1" smtClean="0"/>
              <a:t>etc.When</a:t>
            </a:r>
            <a:r>
              <a:rPr lang="en-US" dirty="0" smtClean="0"/>
              <a:t> organisations are multi-product and multi plant, they adopt a "geographic divisional structure". This helps them in meeting the needs of customers belonging to different geographical areas. With the addition of new product lines, the multi-divisional structure is favored by companies as it gives more independence and flexibility to divisional managers .Sometimes growth is responsible for accepting the SBU structure by an organisation, particularly when the organisation is big and diversified, where different divisions with related products, technologies, market, or mission statement, can be shared to form a strategic business unit. </a:t>
            </a:r>
            <a:r>
              <a:rPr lang="en-US" dirty="0" err="1" smtClean="0"/>
              <a:t>Behavioural</a:t>
            </a:r>
            <a:r>
              <a:rPr lang="en-US" dirty="0" smtClean="0"/>
              <a:t> implementation is concerned with those features of strategy implementation that is concerned with the </a:t>
            </a:r>
            <a:r>
              <a:rPr lang="en-US" dirty="0" err="1" smtClean="0"/>
              <a:t>behaviour</a:t>
            </a:r>
            <a:r>
              <a:rPr lang="en-US" dirty="0" smtClean="0"/>
              <a:t> of individuals in organisations.</a:t>
            </a: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Leadership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Strategic leadership is the ability to anticipate, envision, maintain flexibility, and empower others to create strategic change as necessary. Multifunctional in nature, strategic leadership involves managing through others, managing an entire organization rather than a functional subunit, and coping with change that continues to increase in the global economy. Strategic leaders must learn how to effectively influence human behavior, often in uncertain environments. By word or by personal example, and through their ability to envision the future, effective strategic leaders meaningfully influence the behaviors, thoughts, and feelings of those with whom they work. The work of strategic leaders is demanding, challenging, and requires balancing short-term performance outcomes with long-term performance goals. Regardless of how long (or short) they remain in their positions, strategic leaders (and most prominently CEOs) affect a firm’s performance.</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112</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Corporate Culture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Corporate culture refers to the values, beliefs, and behaviors that determine how a company's employees and management interact, perform, and handle business transactions. Often, corporate culture is implied, not expressly defined, and develops organically over time from the cumulative traits of the people that the company hires.</a:t>
            </a:r>
          </a:p>
          <a:p>
            <a:pPr>
              <a:buNone/>
            </a:pPr>
            <a:r>
              <a:rPr lang="en-US" dirty="0" smtClean="0">
                <a:latin typeface="Times New Roman" pitchFamily="18" charset="0"/>
                <a:cs typeface="Times New Roman" pitchFamily="18" charset="0"/>
              </a:rPr>
              <a:t>A company's culture will be reflected in its dress code, business hours, office setup, employee benefits, turnover, hiring decisions, treatment of employees and clients, client satisfaction, and every other aspect of operations.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113</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Corporate Culture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There are a variety of terms that relate to companies affected by multiple cultures, especially in the wake of globalization and the increased international interaction of today's business environment. These include:</a:t>
            </a:r>
          </a:p>
          <a:p>
            <a:pPr>
              <a:buNone/>
            </a:pPr>
            <a:r>
              <a:rPr lang="en-US" dirty="0" smtClean="0">
                <a:latin typeface="Times New Roman" pitchFamily="18" charset="0"/>
                <a:cs typeface="Times New Roman" pitchFamily="18" charset="0"/>
              </a:rPr>
              <a:t>Cross-culture refers to people from different backgrounds interacting in the business environment.</a:t>
            </a:r>
          </a:p>
          <a:p>
            <a:pPr>
              <a:buNone/>
            </a:pPr>
            <a:r>
              <a:rPr lang="en-US" dirty="0" smtClean="0">
                <a:latin typeface="Times New Roman" pitchFamily="18" charset="0"/>
                <a:cs typeface="Times New Roman" pitchFamily="18" charset="0"/>
              </a:rPr>
              <a:t>Culture shock refers to the confusion or anxiety people experience when conducting business in a society other than their own.</a:t>
            </a:r>
          </a:p>
          <a:p>
            <a:pPr>
              <a:buNone/>
            </a:pPr>
            <a:r>
              <a:rPr lang="en-US" dirty="0" smtClean="0">
                <a:latin typeface="Times New Roman" pitchFamily="18" charset="0"/>
                <a:cs typeface="Times New Roman" pitchFamily="18" charset="0"/>
              </a:rPr>
              <a:t>Reverse culture shock is often experienced by people who spend lengthy time abroad for business and have difficulty readjusting upon their return.</a:t>
            </a:r>
          </a:p>
          <a:p>
            <a:pPr>
              <a:buNone/>
            </a:pPr>
            <a:r>
              <a:rPr lang="en-US" dirty="0" smtClean="0">
                <a:latin typeface="Times New Roman" pitchFamily="18" charset="0"/>
                <a:cs typeface="Times New Roman" pitchFamily="18" charset="0"/>
              </a:rPr>
              <a:t>Companies often devote substantial resources and effort to create positive cross-culture experiences and to facilitate a more cohesive and productive corporate culture.</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114</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Importance of Corporate Culture</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A carefully considered, even innovative, corporate culture can elevate companies above their competitors and support long-lasting success. Such a culture can:</a:t>
            </a:r>
          </a:p>
          <a:p>
            <a:r>
              <a:rPr lang="en-US" dirty="0" smtClean="0">
                <a:latin typeface="Times New Roman" pitchFamily="18" charset="0"/>
                <a:cs typeface="Times New Roman" pitchFamily="18" charset="0"/>
              </a:rPr>
              <a:t>Provide for a positive workplace environment</a:t>
            </a:r>
          </a:p>
          <a:p>
            <a:r>
              <a:rPr lang="en-US" dirty="0" smtClean="0">
                <a:latin typeface="Times New Roman" pitchFamily="18" charset="0"/>
                <a:cs typeface="Times New Roman" pitchFamily="18" charset="0"/>
              </a:rPr>
              <a:t>Create an engaged, enthusiastic, and motivated workforce</a:t>
            </a:r>
          </a:p>
          <a:p>
            <a:r>
              <a:rPr lang="en-US" dirty="0" smtClean="0">
                <a:latin typeface="Times New Roman" pitchFamily="18" charset="0"/>
                <a:cs typeface="Times New Roman" pitchFamily="18" charset="0"/>
              </a:rPr>
              <a:t>Attract high-value employees</a:t>
            </a:r>
          </a:p>
          <a:p>
            <a:r>
              <a:rPr lang="en-US" dirty="0" smtClean="0">
                <a:latin typeface="Times New Roman" pitchFamily="18" charset="0"/>
                <a:cs typeface="Times New Roman" pitchFamily="18" charset="0"/>
              </a:rPr>
              <a:t>Reduce turnover</a:t>
            </a:r>
          </a:p>
          <a:p>
            <a:r>
              <a:rPr lang="en-US" dirty="0" smtClean="0">
                <a:latin typeface="Times New Roman" pitchFamily="18" charset="0"/>
                <a:cs typeface="Times New Roman" pitchFamily="18" charset="0"/>
              </a:rPr>
              <a:t>Drive and improve performance quality and productivity</a:t>
            </a:r>
          </a:p>
          <a:p>
            <a:r>
              <a:rPr lang="en-US" dirty="0" smtClean="0">
                <a:latin typeface="Times New Roman" pitchFamily="18" charset="0"/>
                <a:cs typeface="Times New Roman" pitchFamily="18" charset="0"/>
              </a:rPr>
              <a:t>Result in favorable business results</a:t>
            </a:r>
          </a:p>
          <a:p>
            <a:r>
              <a:rPr lang="en-US" dirty="0" smtClean="0">
                <a:latin typeface="Times New Roman" pitchFamily="18" charset="0"/>
                <a:cs typeface="Times New Roman" pitchFamily="18" charset="0"/>
              </a:rPr>
              <a:t>Underpin a company's longevity</a:t>
            </a:r>
          </a:p>
          <a:p>
            <a:r>
              <a:rPr lang="en-US" dirty="0" smtClean="0">
                <a:latin typeface="Times New Roman" pitchFamily="18" charset="0"/>
                <a:cs typeface="Times New Roman" pitchFamily="18" charset="0"/>
              </a:rPr>
              <a:t>Strengthen return on investment (ROI)</a:t>
            </a:r>
          </a:p>
          <a:p>
            <a:r>
              <a:rPr lang="en-US" dirty="0" smtClean="0">
                <a:latin typeface="Times New Roman" pitchFamily="18" charset="0"/>
                <a:cs typeface="Times New Roman" pitchFamily="18" charset="0"/>
              </a:rPr>
              <a:t>Provide an implacable competitive advantage</a:t>
            </a:r>
          </a:p>
          <a:p>
            <a:r>
              <a:rPr lang="en-US" dirty="0" smtClean="0">
                <a:latin typeface="Times New Roman" pitchFamily="18" charset="0"/>
                <a:cs typeface="Times New Roman" pitchFamily="18" charset="0"/>
              </a:rPr>
              <a:t>Clarify for employees the goals of their positions, departments, and a company overall</a:t>
            </a:r>
          </a:p>
          <a:p>
            <a:r>
              <a:rPr lang="en-US" dirty="0" smtClean="0">
                <a:latin typeface="Times New Roman" pitchFamily="18" charset="0"/>
                <a:cs typeface="Times New Roman" pitchFamily="18" charset="0"/>
              </a:rPr>
              <a:t>Contribute to the diversification of the workforce</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115</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Corporate Culture</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46237"/>
            <a:ext cx="8382000" cy="4525963"/>
          </a:xfrm>
        </p:spPr>
        <p:txBody>
          <a:bodyPr>
            <a:noAutofit/>
          </a:bodyPr>
          <a:lstStyle/>
          <a:p>
            <a:r>
              <a:rPr lang="en-US" sz="2000" dirty="0" smtClean="0">
                <a:latin typeface="Times New Roman" pitchFamily="18" charset="0"/>
                <a:cs typeface="Times New Roman" pitchFamily="18" charset="0"/>
              </a:rPr>
              <a:t>Clan Culture- Clan cultures are about teamwork and collaboration. In such a culture, those in management function as enthusiastic mentors who provide guidance to subordinates. Good relationships, encouragement, trust, and participation are key aspects. The contribution potential of every employee is a component of a clan culture. Also, clan culture can easily adapt to change and implement needed action quickly.</a:t>
            </a:r>
          </a:p>
          <a:p>
            <a:r>
              <a:rPr lang="en-US" sz="2000" dirty="0" smtClean="0">
                <a:latin typeface="Times New Roman" pitchFamily="18" charset="0"/>
                <a:cs typeface="Times New Roman" pitchFamily="18" charset="0"/>
              </a:rPr>
              <a:t>Adhocracy Culture- Adhocracy culture creates an entrepreneurial workplace in which executives and employees function as innovators and risk-takers. In this flexible environment, agile thinking is nurtured. Employees are encouraged to pursue their </a:t>
            </a:r>
            <a:r>
              <a:rPr lang="en-US" sz="2000" dirty="0" err="1" smtClean="0">
                <a:latin typeface="Times New Roman" pitchFamily="18" charset="0"/>
                <a:cs typeface="Times New Roman" pitchFamily="18" charset="0"/>
              </a:rPr>
              <a:t>aspirational</a:t>
            </a:r>
            <a:r>
              <a:rPr lang="en-US" sz="2000" dirty="0" smtClean="0">
                <a:latin typeface="Times New Roman" pitchFamily="18" charset="0"/>
                <a:cs typeface="Times New Roman" pitchFamily="18" charset="0"/>
              </a:rPr>
              <a:t> ideas and take action to achieve results that can advance company goals. New and unconventional products and services are the main outcome of the adhocracy culture.</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116</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Corporate Culture</a:t>
            </a:r>
            <a:endParaRPr lang="en-US" b="1" u="sng"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Market Culture- Market culture is focused on meeting specific targets and bottom line goals. This culture creates a working environment that's competitive and demanding. Management is most interested in business results. Employees are encouraged to work hard and "get the job done" to enhance a company's market presence, profits, and stock price. While employees may feel stressed in such a workplace, they can also feel enthusiastic and excited about their work.</a:t>
            </a:r>
          </a:p>
          <a:p>
            <a:r>
              <a:rPr lang="en-US" dirty="0" smtClean="0">
                <a:latin typeface="Times New Roman" pitchFamily="18" charset="0"/>
                <a:cs typeface="Times New Roman" pitchFamily="18" charset="0"/>
              </a:rPr>
              <a:t>Hierarchy Culture- A hierarchy culture is a traditional corporate culture that functions according to a company's executive, management, and staff organizational structure. That is, it follows the chain of command from top down, where executives oversee employees and their work efforts to meet specific goals. The hierarchy culture prizes stability and conventional methods of operation The work environment can be seen as more rigid than some other cultures but employees can clearly understand their roles and objectives. They may also feel a sense of security because of the more conservative approach to running a company.</a:t>
            </a:r>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117</a:t>
            </a:fld>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Q.1.Write a short note on </a:t>
            </a:r>
            <a:r>
              <a:rPr lang="en-US" dirty="0" smtClean="0">
                <a:latin typeface="Times New Roman" pitchFamily="18" charset="0"/>
                <a:cs typeface="Times New Roman" pitchFamily="18" charset="0"/>
              </a:rPr>
              <a:t>Implementation of </a:t>
            </a:r>
            <a:r>
              <a:rPr lang="en-US" dirty="0" smtClean="0">
                <a:latin typeface="Times New Roman" pitchFamily="18" charset="0"/>
                <a:cs typeface="Times New Roman" pitchFamily="18" charset="0"/>
              </a:rPr>
              <a:t>Strategy.</a:t>
            </a:r>
          </a:p>
          <a:p>
            <a:pPr>
              <a:buNone/>
            </a:pPr>
            <a:r>
              <a:rPr lang="en-US" dirty="0" smtClean="0">
                <a:latin typeface="Times New Roman" pitchFamily="18" charset="0"/>
                <a:cs typeface="Times New Roman" pitchFamily="18" charset="0"/>
              </a:rPr>
              <a:t>Q.2. Explain Organizational </a:t>
            </a:r>
            <a:r>
              <a:rPr lang="en-US" dirty="0" smtClean="0">
                <a:latin typeface="Times New Roman" pitchFamily="18" charset="0"/>
                <a:cs typeface="Times New Roman" pitchFamily="18" charset="0"/>
              </a:rPr>
              <a:t>Systems. </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118</a:t>
            </a:fld>
            <a:endParaRPr lang="en-US">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MODULE V</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Strategy Evaluation -</a:t>
            </a:r>
            <a:r>
              <a:rPr lang="en-US" dirty="0" smtClean="0">
                <a:latin typeface="Times New Roman" pitchFamily="18" charset="0"/>
                <a:cs typeface="Times New Roman" pitchFamily="18" charset="0"/>
              </a:rPr>
              <a:t>Strategy Evaluation and Control, Operational Control, Overview of Management, Focus on Key Result Areas.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119</a:t>
            </a:fld>
            <a:endParaRPr lang="en-US">
              <a:latin typeface="Times New Roman" pitchFamily="18" charset="0"/>
              <a:cs typeface="Times New Roman" pitchFamily="18" charset="0"/>
            </a:endParaRPr>
          </a:p>
        </p:txBody>
      </p:sp>
      <p:sp>
        <p:nvSpPr>
          <p:cNvPr id="5" name="TextBox 4"/>
          <p:cNvSpPr txBox="1"/>
          <p:nvPr/>
        </p:nvSpPr>
        <p:spPr>
          <a:xfrm>
            <a:off x="381000" y="5943600"/>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Components of strategy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4. Identification of a sustainable competitive advantage; it refers to examining the market opportunities in each business and product-market and the firm’s distinctive competencies or strengths relative to competitors. </a:t>
            </a:r>
          </a:p>
          <a:p>
            <a:pPr>
              <a:buNone/>
            </a:pPr>
            <a:r>
              <a:rPr lang="en-US" dirty="0" smtClean="0">
                <a:latin typeface="Times New Roman" pitchFamily="18" charset="0"/>
                <a:cs typeface="Times New Roman" pitchFamily="18" charset="0"/>
              </a:rPr>
              <a:t>5. Synergy; this exists when the firm’s businesses, products, markets, resource deployments and competencies complement one another i.e., the whole becomes greater than the sum of its parts( 2+2=5)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Strategies can be classified into corporate, business-unit and functional strategies. </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Strategy Evaluation and Control</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Strategic evaluation and control is the process of determining the effectiveness of a given strategy in achieving the organizational objectives and taking corrective actions whenever required. Control can be exercised through formulation of contingency strategies and a crisis management team. There can be the following types of control:</a:t>
            </a:r>
          </a:p>
          <a:p>
            <a:pPr>
              <a:buNone/>
            </a:pPr>
            <a:r>
              <a:rPr lang="en-US" sz="2000" dirty="0" smtClean="0">
                <a:latin typeface="Times New Roman" pitchFamily="18" charset="0"/>
                <a:cs typeface="Times New Roman" pitchFamily="18" charset="0"/>
              </a:rPr>
              <a:t>• Operational control: It is aimed at allocation and use of organization resources through evaluation of performance of organizational units, divisions, SBU;’s to assess their contribution in achieving organizational objectives.</a:t>
            </a:r>
          </a:p>
          <a:p>
            <a:pPr>
              <a:buNone/>
            </a:pPr>
            <a:r>
              <a:rPr lang="en-US" sz="2000" dirty="0" smtClean="0">
                <a:latin typeface="Times New Roman" pitchFamily="18" charset="0"/>
                <a:cs typeface="Times New Roman" pitchFamily="18" charset="0"/>
              </a:rPr>
              <a:t>• Strategic control: It takes into account the changing assumptions that determine a strategy, continually evaluate the strategy as it is being implemented and take the necessary steps to adjust the strategy to the new requirements.</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120</a:t>
            </a:fld>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Autofit/>
          </a:bodyPr>
          <a:lstStyle/>
          <a:p>
            <a:pPr>
              <a:buNone/>
            </a:pPr>
            <a:r>
              <a:rPr lang="en-US" sz="2000" dirty="0" smtClean="0">
                <a:latin typeface="Times New Roman" pitchFamily="18" charset="0"/>
                <a:cs typeface="Times New Roman" pitchFamily="18" charset="0"/>
              </a:rPr>
              <a:t>The four basic type of strategic control are:</a:t>
            </a:r>
          </a:p>
          <a:p>
            <a:pPr>
              <a:buNone/>
            </a:pPr>
            <a:r>
              <a:rPr lang="en-US" sz="2000" dirty="0" smtClean="0">
                <a:latin typeface="Times New Roman" pitchFamily="18" charset="0"/>
                <a:cs typeface="Times New Roman" pitchFamily="18" charset="0"/>
              </a:rPr>
              <a:t>• Premise control: It identifies the key assumption and keeps track of any change in them to assess its impact on strategy and implementation. The goal is to find if the assumptions are still valid or not. It is generally handled by the corporate planning staff considering the environmental and organizational factors</a:t>
            </a:r>
          </a:p>
          <a:p>
            <a:pPr>
              <a:buNone/>
            </a:pPr>
            <a:r>
              <a:rPr lang="en-US" sz="2000" dirty="0" smtClean="0">
                <a:latin typeface="Times New Roman" pitchFamily="18" charset="0"/>
                <a:cs typeface="Times New Roman" pitchFamily="18" charset="0"/>
              </a:rPr>
              <a:t>• Implementation control: It includes evaluating plans, programs, projects to see if they guide the organization to achieve predetermined organizational    objectives or not. It consists of identification and monitoring of strategic thrusts.</a:t>
            </a:r>
          </a:p>
          <a:p>
            <a:pPr>
              <a:buNone/>
            </a:pPr>
            <a:r>
              <a:rPr lang="en-US" sz="2000" dirty="0" smtClean="0">
                <a:latin typeface="Times New Roman" pitchFamily="18" charset="0"/>
                <a:cs typeface="Times New Roman" pitchFamily="18" charset="0"/>
              </a:rPr>
              <a:t>• Strategic surveillance: It aims at generalized control. It is designed to monitor a broad range of events inside and outside the organization that are likely to threaten the course of the firm. Organizational learning and knowledge management system capture the information for strategic surveillance.</a:t>
            </a:r>
          </a:p>
          <a:p>
            <a:pPr>
              <a:buNone/>
            </a:pPr>
            <a:r>
              <a:rPr lang="en-US" sz="2000" dirty="0" smtClean="0">
                <a:latin typeface="Times New Roman" pitchFamily="18" charset="0"/>
                <a:cs typeface="Times New Roman" pitchFamily="18" charset="0"/>
              </a:rPr>
              <a:t>• Special alert control: It is a rapid response or immediate reassessment of strategy in the light of sudden and unexpected events. It can be contingency strategies and a crisis management team</a:t>
            </a:r>
            <a:endParaRPr lang="en-US" sz="2000"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121</a:t>
            </a:fld>
            <a:endParaRPr lang="en-US"/>
          </a:p>
        </p:txBody>
      </p:sp>
      <p:sp>
        <p:nvSpPr>
          <p:cNvPr id="6"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Strategy Evaluation and Control</a:t>
            </a:r>
            <a:endParaRPr lang="en-US" b="1" u="sng"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Setting </a:t>
            </a:r>
            <a:r>
              <a:rPr lang="en-US" sz="2000" dirty="0" smtClean="0">
                <a:latin typeface="Times New Roman" pitchFamily="18" charset="0"/>
                <a:cs typeface="Times New Roman" pitchFamily="18" charset="0"/>
              </a:rPr>
              <a:t>standards of </a:t>
            </a:r>
            <a:r>
              <a:rPr lang="en-US" sz="2000" dirty="0" smtClean="0">
                <a:latin typeface="Times New Roman" pitchFamily="18" charset="0"/>
                <a:cs typeface="Times New Roman" pitchFamily="18" charset="0"/>
              </a:rPr>
              <a:t>performance Measurement </a:t>
            </a:r>
            <a:r>
              <a:rPr lang="en-US" sz="2000" dirty="0" smtClean="0">
                <a:latin typeface="Times New Roman" pitchFamily="18" charset="0"/>
                <a:cs typeface="Times New Roman" pitchFamily="18" charset="0"/>
              </a:rPr>
              <a:t>of </a:t>
            </a:r>
            <a:r>
              <a:rPr lang="en-US" sz="2000" dirty="0" smtClean="0">
                <a:latin typeface="Times New Roman" pitchFamily="18" charset="0"/>
                <a:cs typeface="Times New Roman" pitchFamily="18" charset="0"/>
              </a:rPr>
              <a:t>performance Analyzing variances Taking </a:t>
            </a:r>
            <a:r>
              <a:rPr lang="en-US" sz="2000" dirty="0" smtClean="0">
                <a:latin typeface="Times New Roman" pitchFamily="18" charset="0"/>
                <a:cs typeface="Times New Roman" pitchFamily="18" charset="0"/>
              </a:rPr>
              <a:t>corrective </a:t>
            </a:r>
            <a:r>
              <a:rPr lang="en-US" sz="2000" dirty="0" smtClean="0">
                <a:latin typeface="Times New Roman" pitchFamily="18" charset="0"/>
                <a:cs typeface="Times New Roman" pitchFamily="18" charset="0"/>
              </a:rPr>
              <a:t>actions</a:t>
            </a:r>
          </a:p>
          <a:p>
            <a:pPr>
              <a:buNone/>
            </a:pPr>
            <a:r>
              <a:rPr lang="en-US" sz="2000" dirty="0" smtClean="0">
                <a:latin typeface="Times New Roman" pitchFamily="18" charset="0"/>
                <a:cs typeface="Times New Roman" pitchFamily="18" charset="0"/>
              </a:rPr>
              <a:t>STEP </a:t>
            </a:r>
            <a:r>
              <a:rPr lang="en-US" sz="2000" dirty="0" smtClean="0">
                <a:latin typeface="Times New Roman" pitchFamily="18" charset="0"/>
                <a:cs typeface="Times New Roman" pitchFamily="18" charset="0"/>
              </a:rPr>
              <a:t>1.Setting standards of performance: It must focus on question like</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What standards should be set</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How should the standards be set</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what terms should these standards be expressed?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firm must identify the areas of operational efficiency in terms of people, process, productivity and pace. Standards set must be related to key management tasks. The special requirement for performance of these tasks must be studied. It can be expresses in terms of performance indicators</a:t>
            </a:r>
            <a:r>
              <a:rPr lang="en-US" sz="200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criteria for setting standards may be qualitative or quantitative. Therefore standards can be set keeping in mind past achievement compare performance with industry average or major competitors. Factors such as capabilities of a firm core competencies risk bearing ability strategic clarity and flexibility and workability must also be considered</a:t>
            </a:r>
            <a:r>
              <a:rPr lang="en-US" sz="2000" dirty="0" smtClean="0">
                <a:latin typeface="Times New Roman" pitchFamily="18" charset="0"/>
                <a:cs typeface="Times New Roman" pitchFamily="18" charset="0"/>
              </a:rPr>
              <a:t>.</a:t>
            </a:r>
          </a:p>
          <a:p>
            <a:pPr>
              <a:buNone/>
            </a:pPr>
            <a:endParaRPr lang="en-US" sz="2000" dirty="0" smtClean="0"/>
          </a:p>
          <a:p>
            <a:pPr>
              <a:buNone/>
            </a:pPr>
            <a:endParaRPr lang="en-US" sz="2000"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122</a:t>
            </a:fld>
            <a:endParaRPr lang="en-US" dirty="0"/>
          </a:p>
        </p:txBody>
      </p:sp>
      <p:sp>
        <p:nvSpPr>
          <p:cNvPr id="6"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STRATEGIC EVALUATION PROCESS: </a:t>
            </a:r>
            <a:endParaRPr lang="en-US" b="1" u="sng"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STEP 2.Measurement of performance: Standards of performance act as a benchmark in evaluating the actual performance. Operationally it is done through accounting, reporting and communication system. The key areas which must be kept in mind are difficulty in measurement, timing of measurement (critical points) and periodicity in measurement (task schedule).</a:t>
            </a:r>
          </a:p>
          <a:p>
            <a:pPr>
              <a:buNone/>
            </a:pPr>
            <a:r>
              <a:rPr lang="en-US" dirty="0" smtClean="0">
                <a:latin typeface="Times New Roman" pitchFamily="18" charset="0"/>
                <a:cs typeface="Times New Roman" pitchFamily="18" charset="0"/>
              </a:rPr>
              <a:t>STEP 3.Analyzing variances: The two main tasks are noting deviations and finding the cause of deviations.</a:t>
            </a:r>
          </a:p>
          <a:p>
            <a:pPr>
              <a:buNone/>
            </a:pPr>
            <a:r>
              <a:rPr lang="en-US" dirty="0" smtClean="0">
                <a:latin typeface="Times New Roman" pitchFamily="18" charset="0"/>
                <a:cs typeface="Times New Roman" pitchFamily="18" charset="0"/>
              </a:rPr>
              <a:t>• When actual performance is equal to budgeted performance tolerance limit must be set.</a:t>
            </a:r>
          </a:p>
          <a:p>
            <a:pPr>
              <a:buNone/>
            </a:pPr>
            <a:r>
              <a:rPr lang="en-US" dirty="0" smtClean="0">
                <a:latin typeface="Times New Roman" pitchFamily="18" charset="0"/>
                <a:cs typeface="Times New Roman" pitchFamily="18" charset="0"/>
              </a:rPr>
              <a:t>• When actual performance is greater than budgeted performance one must check the validity of standard and efficiency of management.</a:t>
            </a:r>
          </a:p>
          <a:p>
            <a:pPr>
              <a:buNone/>
            </a:pPr>
            <a:r>
              <a:rPr lang="en-US" dirty="0" smtClean="0">
                <a:latin typeface="Times New Roman" pitchFamily="18" charset="0"/>
                <a:cs typeface="Times New Roman" pitchFamily="18" charset="0"/>
              </a:rPr>
              <a:t>• When actual performance is less than budgeted performance we must pinpoint the areas where performance is low and take corrective action. The cause of deviations may be:• External or internal• Random or expected</a:t>
            </a:r>
          </a:p>
          <a:p>
            <a:pPr>
              <a:buNone/>
            </a:pPr>
            <a:r>
              <a:rPr lang="en-US" dirty="0" smtClean="0">
                <a:latin typeface="Times New Roman" pitchFamily="18" charset="0"/>
                <a:cs typeface="Times New Roman" pitchFamily="18" charset="0"/>
              </a:rPr>
              <a:t>• Temporary or permanent The two main questions to focus upon are:• Are the strategies still valid?</a:t>
            </a:r>
          </a:p>
          <a:p>
            <a:pPr>
              <a:buNone/>
            </a:pPr>
            <a:r>
              <a:rPr lang="en-US" dirty="0" smtClean="0">
                <a:latin typeface="Times New Roman" pitchFamily="18" charset="0"/>
                <a:cs typeface="Times New Roman" pitchFamily="18" charset="0"/>
              </a:rPr>
              <a:t>• Does the organization have the capacity to responds to the changes needed?</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123</a:t>
            </a:fld>
            <a:endParaRPr lang="en-US"/>
          </a:p>
        </p:txBody>
      </p:sp>
      <p:sp>
        <p:nvSpPr>
          <p:cNvPr id="6"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Strategy Evaluation and Control</a:t>
            </a:r>
            <a:endParaRPr lang="en-US" b="1" u="sng"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STEP 4.Taking corrective actions: It consists of the following:• Checking of performance: It includes in depth analysis and diagnosis of the factors that might b responsible for bad performance.• Checking of standards: It results in lowering or elevation of standards according to the conditions.• Reformulate strategies, plans, objectives: Giving a fresh start to the strategic management process.</a:t>
            </a:r>
          </a:p>
          <a:p>
            <a:pPr>
              <a:buNone/>
            </a:pPr>
            <a:r>
              <a:rPr lang="en-US" dirty="0" smtClean="0">
                <a:latin typeface="Times New Roman" pitchFamily="18" charset="0"/>
                <a:cs typeface="Times New Roman" pitchFamily="18" charset="0"/>
              </a:rPr>
              <a:t>IMPORTANCE OF STRATRGIC EVALUATION AND CONTROL:</a:t>
            </a:r>
          </a:p>
          <a:p>
            <a:pPr>
              <a:buNone/>
            </a:pPr>
            <a:r>
              <a:rPr lang="en-US" dirty="0" smtClean="0">
                <a:latin typeface="Times New Roman" pitchFamily="18" charset="0"/>
                <a:cs typeface="Times New Roman" pitchFamily="18" charset="0"/>
              </a:rPr>
              <a:t>• There is a need for feedback, appraisal and reward</a:t>
            </a:r>
          </a:p>
          <a:p>
            <a:pPr>
              <a:buNone/>
            </a:pPr>
            <a:r>
              <a:rPr lang="en-US" dirty="0" smtClean="0">
                <a:latin typeface="Times New Roman" pitchFamily="18" charset="0"/>
                <a:cs typeface="Times New Roman" pitchFamily="18" charset="0"/>
              </a:rPr>
              <a:t>• To check on the validity of strategic choice</a:t>
            </a:r>
          </a:p>
          <a:p>
            <a:pPr>
              <a:buNone/>
            </a:pPr>
            <a:r>
              <a:rPr lang="en-US" dirty="0" smtClean="0">
                <a:latin typeface="Times New Roman" pitchFamily="18" charset="0"/>
                <a:cs typeface="Times New Roman" pitchFamily="18" charset="0"/>
              </a:rPr>
              <a:t>• Congruence between decisions and intended strategy</a:t>
            </a:r>
          </a:p>
          <a:p>
            <a:pPr>
              <a:buNone/>
            </a:pPr>
            <a:r>
              <a:rPr lang="en-US" dirty="0" smtClean="0">
                <a:latin typeface="Times New Roman" pitchFamily="18" charset="0"/>
                <a:cs typeface="Times New Roman" pitchFamily="18" charset="0"/>
              </a:rPr>
              <a:t>• Creating inputs for new strategic planning</a:t>
            </a:r>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124</a:t>
            </a:fld>
            <a:endParaRPr lang="en-US"/>
          </a:p>
        </p:txBody>
      </p:sp>
      <p:sp>
        <p:nvSpPr>
          <p:cNvPr id="6"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Strategy Evaluation and Control</a:t>
            </a:r>
            <a:endParaRPr lang="en-US" b="1" u="sng"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contrast to the large amount of data and extended time frame required for strategic controls to take effect, operational controls monitor and evaluate day-to- day functions to correct any problems as soon as possible. Operational controls may be either manual or automated, and can involve people, processes, and  technology. When successful, they flag potential risks, identify misalignments between plans and actions, and effectively implement changes to stay on course with your strategy. For example, if there are technical malfunctions or performance is below expectations, operational control processes can initiate a course correction quickly. This could include updating an IT system or retraining particular employees, respectively. Or, imagine a factory that produces widgets. If the number of widgets drops below expectations or the error rate rises above expectations, a process control alert should be triggered to make the proper operational change. Strategic control, on the other hand, might then evaluate whether your hiring criteria and employee on boarding processes need adjustment in order to achieve your strategy. </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125</a:t>
            </a:fld>
            <a:endParaRPr lang="en-US"/>
          </a:p>
        </p:txBody>
      </p:sp>
      <p:sp>
        <p:nvSpPr>
          <p:cNvPr id="6" name="Title 1"/>
          <p:cNvSpPr>
            <a:spLocks noGrp="1"/>
          </p:cNvSpPr>
          <p:nvPr>
            <p:ph type="title"/>
          </p:nvPr>
        </p:nvSpPr>
        <p:spPr>
          <a:xfrm>
            <a:off x="-228600" y="274638"/>
            <a:ext cx="9372600" cy="1143000"/>
          </a:xfrm>
        </p:spPr>
        <p:txBody>
          <a:bodyPr>
            <a:noAutofit/>
          </a:bodyPr>
          <a:lstStyle/>
          <a:p>
            <a:r>
              <a:rPr lang="en-US" sz="3200" b="1" u="sng" dirty="0" smtClean="0">
                <a:latin typeface="Times New Roman" pitchFamily="18" charset="0"/>
                <a:cs typeface="Times New Roman" pitchFamily="18" charset="0"/>
              </a:rPr>
              <a:t>THE DIFFERENCE BETWEEN OPERATIONAL AND STRATEGIC CONTROL PROCESSES</a:t>
            </a:r>
            <a:endParaRPr lang="en-US" sz="3200" b="1" u="sng"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STRATEGIC CONTROL TECHNIQUES</a:t>
            </a:r>
            <a:r>
              <a:rPr lang="en-US" b="1" u="sng" dirty="0" smtClean="0">
                <a:latin typeface="Times New Roman" pitchFamily="18" charset="0"/>
                <a:cs typeface="Times New Roman" pitchFamily="18" charset="0"/>
              </a:rPr>
              <a:t>:</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There </a:t>
            </a:r>
            <a:r>
              <a:rPr lang="en-US" sz="1800" dirty="0" smtClean="0">
                <a:latin typeface="Times New Roman" pitchFamily="18" charset="0"/>
                <a:cs typeface="Times New Roman" pitchFamily="18" charset="0"/>
              </a:rPr>
              <a:t>are four primary types of strategic control: </a:t>
            </a:r>
          </a:p>
          <a:p>
            <a:pPr>
              <a:buNone/>
            </a:pPr>
            <a:r>
              <a:rPr lang="en-US" sz="1800" dirty="0" smtClean="0">
                <a:latin typeface="Times New Roman" pitchFamily="18" charset="0"/>
                <a:cs typeface="Times New Roman" pitchFamily="18" charset="0"/>
              </a:rPr>
              <a:t> 1. Premise Control:  Every organization creates a strategy based on certain assumptions, or premises. As such, premise control is designed to continually and systematically verify whether those assumptions, which are foundational to your strategy, are still true. These are typically environmental (e.g. economic or political shifts) or industry- specific (e.g. new competitors) variables. The sooner you discover a false premise, the sooner you can adjust the aspects of your strategy that it affects. In reality, you can’t review every single strategic premise, so focus on those most likely to change or have a major impact on your strategy. </a:t>
            </a:r>
          </a:p>
          <a:p>
            <a:pPr>
              <a:buNone/>
            </a:pPr>
            <a:r>
              <a:rPr lang="en-US" sz="1800" dirty="0" smtClean="0">
                <a:latin typeface="Times New Roman" pitchFamily="18" charset="0"/>
                <a:cs typeface="Times New Roman" pitchFamily="18" charset="0"/>
              </a:rPr>
              <a:t>2. Implementation Control:  This type of control is a step-by-step assessment of implementation activities. It focuses on the incremental actions and phases of strategic implementation, and monitors events and results as they unfold. Is each action or project happening as planned? Are the proper resources and funds being allocated for each step? This process continually questions the basic direction of your strategy to ensure it’s the right one. There are two subcategories of implementation control:</a:t>
            </a:r>
          </a:p>
          <a:p>
            <a:pPr>
              <a:buNone/>
            </a:pPr>
            <a:r>
              <a:rPr lang="en-US" sz="1800" dirty="0" smtClean="0">
                <a:latin typeface="Times New Roman" pitchFamily="18" charset="0"/>
                <a:cs typeface="Times New Roman" pitchFamily="18" charset="0"/>
              </a:rPr>
              <a:t> </a:t>
            </a: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STRATEGIC CONTROL TECHNIQUES</a:t>
            </a:r>
            <a:r>
              <a:rPr lang="en-US" b="1" u="sng" dirty="0" smtClean="0">
                <a:latin typeface="Times New Roman" pitchFamily="18" charset="0"/>
                <a:cs typeface="Times New Roman" pitchFamily="18" charset="0"/>
              </a:rPr>
              <a:t>:</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Reviewing Milestones: During strategic planning, you likely identified important points in the implementation process. When these milestones are reached, your organization will reassess the strategy and its relevance. Milestones could be based on timeframes, such as the end of a quarter, or on significant actions, such as large budget or resource allocations. Implementation control can also take place via operational control systems, like budgets, schedules, and key performance indicators.</a:t>
            </a:r>
          </a:p>
          <a:p>
            <a:pPr>
              <a:buNone/>
            </a:pPr>
            <a:r>
              <a:rPr lang="en-US" sz="2000" dirty="0" smtClean="0">
                <a:latin typeface="Times New Roman" pitchFamily="18" charset="0"/>
                <a:cs typeface="Times New Roman" pitchFamily="18" charset="0"/>
              </a:rPr>
              <a:t> 3. Special Alert Control:  When something unexpected happens, a special alert control is mobilized. This is a reactive process, designed to execute a fast and thorough strategy assessment in the wake of an extreme event that impacts an organization. The event could be anything from a natural disaster or product recall to a competitor acquisition. In some cases, a special alert control calls for the formation of a crisis team—usually comprising members of the strategic planning and leadership teams—and in others, it merely means activating a predetermined contingency plan.</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STRATEGIC CONTROL TECHNIQUES</a:t>
            </a:r>
            <a:r>
              <a:rPr lang="en-US" b="1" u="sng" dirty="0" smtClean="0">
                <a:latin typeface="Times New Roman" pitchFamily="18" charset="0"/>
                <a:cs typeface="Times New Roman" pitchFamily="18" charset="0"/>
              </a:rPr>
              <a:t>:</a:t>
            </a:r>
            <a:endParaRPr lang="en-US" b="1" u="sng" dirty="0"/>
          </a:p>
        </p:txBody>
      </p:sp>
      <p:sp>
        <p:nvSpPr>
          <p:cNvPr id="3" name="Content Placeholder 2"/>
          <p:cNvSpPr>
            <a:spLocks noGrp="1"/>
          </p:cNvSpPr>
          <p:nvPr>
            <p:ph idx="1"/>
          </p:nvPr>
        </p:nvSpPr>
        <p:spPr/>
        <p:txBody>
          <a:bodyPr>
            <a:noAutofit/>
          </a:bodyPr>
          <a:lstStyle/>
          <a:p>
            <a:pPr>
              <a:buNone/>
            </a:pPr>
            <a:r>
              <a:rPr lang="en-US" sz="28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Strategic Surveillance Control:  Strategic surveillance is a broader information scan. Its purpose is to identify overlooked factors both inside and outside the company that might impact your strategy. This process ideally covers any “ground” that might be missed by the more focused tactics of premise and implementation control. Your surveillance could encompass industry publications, online or social mentions, industry trends, conference activities, etc</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Operational Control</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Operational control involves control over intermediate-term operations and processes but not business strategies. Operational control systems ensure that activities are consistent with established plans. Mid-level management uses operational controls for intermediate-term decisions, typically over one to two years.</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129</a:t>
            </a:fld>
            <a:endParaRPr lang="en-US">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Management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Strategic management is the process by which top management determines the long-term direction of the organization by ensuring that careful formulation, implementation and continuous evaluation of strategy take place. </a:t>
            </a:r>
          </a:p>
          <a:p>
            <a:pPr>
              <a:buNone/>
            </a:pPr>
            <a:r>
              <a:rPr lang="en-US" b="1" dirty="0" smtClean="0">
                <a:latin typeface="Times New Roman" pitchFamily="18" charset="0"/>
                <a:cs typeface="Times New Roman" pitchFamily="18" charset="0"/>
              </a:rPr>
              <a:t>The strategic management process </a:t>
            </a:r>
          </a:p>
          <a:p>
            <a:pPr>
              <a:buNone/>
            </a:pPr>
            <a:r>
              <a:rPr lang="en-US" dirty="0" smtClean="0">
                <a:latin typeface="Times New Roman" pitchFamily="18" charset="0"/>
                <a:cs typeface="Times New Roman" pitchFamily="18" charset="0"/>
              </a:rPr>
              <a:t>The process can be broken down into three phases; </a:t>
            </a:r>
          </a:p>
          <a:p>
            <a:pPr>
              <a:buNone/>
            </a:pPr>
            <a:r>
              <a:rPr lang="en-US" dirty="0" smtClean="0">
                <a:latin typeface="Times New Roman" pitchFamily="18" charset="0"/>
                <a:cs typeface="Times New Roman" pitchFamily="18" charset="0"/>
              </a:rPr>
              <a:t> Strategy formulation </a:t>
            </a:r>
          </a:p>
          <a:p>
            <a:pPr>
              <a:buNone/>
            </a:pPr>
            <a:r>
              <a:rPr lang="en-US" dirty="0" smtClean="0">
                <a:latin typeface="Times New Roman" pitchFamily="18" charset="0"/>
                <a:cs typeface="Times New Roman" pitchFamily="18" charset="0"/>
              </a:rPr>
              <a:t> Strategy implementation </a:t>
            </a:r>
          </a:p>
          <a:p>
            <a:pPr>
              <a:buNone/>
            </a:pPr>
            <a:r>
              <a:rPr lang="en-US" dirty="0" smtClean="0">
                <a:latin typeface="Times New Roman" pitchFamily="18" charset="0"/>
                <a:cs typeface="Times New Roman" pitchFamily="18" charset="0"/>
              </a:rPr>
              <a:t> Strategy control </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Overview of Management</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lstStyle/>
          <a:p>
            <a:pPr>
              <a:buNone/>
            </a:pPr>
            <a:r>
              <a:rPr lang="en-US" dirty="0" smtClean="0"/>
              <a:t>Overview Strategy evaluation is the process by which the management assesses how well a chosen strategy has been implemented and how successful or otherwise the strategy is. To simply put, strategy evaluation entails reviewing and appraising the strategy implementation process and measuring organizational performance</a:t>
            </a: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Focus on Key Result Areas</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Key Result Areas or KRAs are the strategic internal or external sectors where the business strives to realize strong positive outcomes to achieve its development goals and move towards fulfilling its vision. Each piece of work comprises three to five critical tasks. These essential jobs on which employees, departments and, organisations need to focus are the key result areas. For instance, a management consultant is responsible for several activities. They –Coordinate with clients to arrange meetings Understand their clients’ problems and decide how to cater to their needs Collect and analyze clients and their industries Devise an adequate plan of action for the clients’ business Communicate and coordinate with their teammates and other departments Draft emails and proposals for internal and external communication Present solutions and the final plan to the client Contribute to the white papers produced by their company Contribute to the business development activities of their company</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ASSIGNMENT</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Explain Strategy Evaluation.</a:t>
            </a:r>
          </a:p>
          <a:p>
            <a:pPr>
              <a:buNone/>
            </a:pPr>
            <a:r>
              <a:rPr lang="en-US" dirty="0" smtClean="0">
                <a:latin typeface="Times New Roman" pitchFamily="18" charset="0"/>
                <a:cs typeface="Times New Roman" pitchFamily="18" charset="0"/>
              </a:rPr>
              <a:t>Q.2.  Discuss Strategy Control.</a:t>
            </a:r>
            <a:endParaRPr lang="en-US" dirty="0" smtClean="0">
              <a:latin typeface="Times New Roman" pitchFamily="18" charset="0"/>
              <a:cs typeface="Times New Roman" pitchFamily="18" charset="0"/>
            </a:endParaRP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Thank YOU</a:t>
            </a:r>
            <a:endParaRPr lang="en-US" sz="72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strategic management process </a:t>
            </a:r>
            <a:endParaRPr lang="en-US" u="sng"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Times New Roman" pitchFamily="18" charset="0"/>
                <a:cs typeface="Times New Roman" pitchFamily="18" charset="0"/>
              </a:rPr>
              <a:t>Strategy formulation involves; </a:t>
            </a:r>
          </a:p>
          <a:p>
            <a:pPr>
              <a:buNone/>
            </a:pPr>
            <a:r>
              <a:rPr lang="en-US" dirty="0" smtClean="0">
                <a:latin typeface="Times New Roman" pitchFamily="18" charset="0"/>
                <a:cs typeface="Times New Roman" pitchFamily="18" charset="0"/>
              </a:rPr>
              <a:t> Defining the organization’s guiding philosophy &amp; purpose or mission. </a:t>
            </a:r>
          </a:p>
          <a:p>
            <a:pPr>
              <a:buNone/>
            </a:pPr>
            <a:r>
              <a:rPr lang="en-US" dirty="0" smtClean="0">
                <a:latin typeface="Times New Roman" pitchFamily="18" charset="0"/>
                <a:cs typeface="Times New Roman" pitchFamily="18" charset="0"/>
              </a:rPr>
              <a:t> Establishing long-term objectives in order to achieve the mission. </a:t>
            </a:r>
          </a:p>
          <a:p>
            <a:pPr>
              <a:buNone/>
            </a:pPr>
            <a:r>
              <a:rPr lang="en-US" dirty="0" smtClean="0">
                <a:latin typeface="Times New Roman" pitchFamily="18" charset="0"/>
                <a:cs typeface="Times New Roman" pitchFamily="18" charset="0"/>
              </a:rPr>
              <a:t> Selecting the strategy to achieve the objectives. </a:t>
            </a:r>
          </a:p>
          <a:p>
            <a:pPr>
              <a:buNone/>
            </a:pPr>
            <a:r>
              <a:rPr lang="en-US" b="1" dirty="0" smtClean="0">
                <a:latin typeface="Times New Roman" pitchFamily="18" charset="0"/>
                <a:cs typeface="Times New Roman" pitchFamily="18" charset="0"/>
              </a:rPr>
              <a:t>Strategy implementation involves; </a:t>
            </a:r>
          </a:p>
          <a:p>
            <a:pPr>
              <a:buNone/>
            </a:pPr>
            <a:r>
              <a:rPr lang="en-US" dirty="0" smtClean="0">
                <a:latin typeface="Times New Roman" pitchFamily="18" charset="0"/>
                <a:cs typeface="Times New Roman" pitchFamily="18" charset="0"/>
              </a:rPr>
              <a:t> Establishing short-range objectives, budgets and functional strategies to achieve the strategy. </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strategic management process </a:t>
            </a:r>
            <a:endParaRPr lang="en-US" dirty="0"/>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Strategy control involves the following; </a:t>
            </a:r>
          </a:p>
          <a:p>
            <a:pPr>
              <a:buNone/>
            </a:pPr>
            <a:r>
              <a:rPr lang="en-US" dirty="0" smtClean="0">
                <a:latin typeface="Times New Roman" pitchFamily="18" charset="0"/>
                <a:cs typeface="Times New Roman" pitchFamily="18" charset="0"/>
              </a:rPr>
              <a:t> Establishing standards of performance. </a:t>
            </a:r>
          </a:p>
          <a:p>
            <a:pPr>
              <a:buNone/>
            </a:pPr>
            <a:r>
              <a:rPr lang="en-US" dirty="0" smtClean="0">
                <a:latin typeface="Times New Roman" pitchFamily="18" charset="0"/>
                <a:cs typeface="Times New Roman" pitchFamily="18" charset="0"/>
              </a:rPr>
              <a:t> Monitoring progress in executing the strategy. </a:t>
            </a:r>
          </a:p>
          <a:p>
            <a:pPr>
              <a:buNone/>
            </a:pPr>
            <a:r>
              <a:rPr lang="en-US" dirty="0" smtClean="0">
                <a:latin typeface="Times New Roman" pitchFamily="18" charset="0"/>
                <a:cs typeface="Times New Roman" pitchFamily="18" charset="0"/>
              </a:rPr>
              <a:t> Initiating corrective actions to ensure commitment to the implementation of the strategy. </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Needs of strategic management </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 It provides the organization with consistency of action i.e. helps ensure that all organizational units are working toward the same objectives (direction). </a:t>
            </a:r>
          </a:p>
          <a:p>
            <a:pPr>
              <a:buNone/>
            </a:pPr>
            <a:r>
              <a:rPr lang="en-US" dirty="0" smtClean="0">
                <a:latin typeface="Times New Roman" pitchFamily="18" charset="0"/>
                <a:cs typeface="Times New Roman" pitchFamily="18" charset="0"/>
              </a:rPr>
              <a:t> The process forces managers to be more proactive and conscious of their environments i.e. to be future oriented. </a:t>
            </a:r>
          </a:p>
          <a:p>
            <a:pPr>
              <a:buNone/>
            </a:pPr>
            <a:r>
              <a:rPr lang="en-US" dirty="0" smtClean="0">
                <a:latin typeface="Times New Roman" pitchFamily="18" charset="0"/>
                <a:cs typeface="Times New Roman" pitchFamily="18" charset="0"/>
              </a:rPr>
              <a:t> It provides opportunity to involve different levels of management, encourage the commitment of participating managers and reducing resistance to proposed change. </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Process of Strategic Management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Autofit/>
          </a:bodyPr>
          <a:lstStyle/>
          <a:p>
            <a:pPr>
              <a:buNone/>
            </a:pPr>
            <a:r>
              <a:rPr lang="en-US" sz="2400" dirty="0" smtClean="0">
                <a:latin typeface="Times New Roman" pitchFamily="18" charset="0"/>
                <a:cs typeface="Times New Roman" pitchFamily="18" charset="0"/>
              </a:rPr>
              <a:t>Strategic management is a continuous process that appraises the business and industries in which the organization is involved; appraises it’s competitors; and fixes goals to meet all the present and future competitor’s and then reassesses each strategy.</a:t>
            </a:r>
          </a:p>
          <a:p>
            <a:pPr>
              <a:buNone/>
            </a:pPr>
            <a:r>
              <a:rPr lang="en-US" sz="2400" b="1" dirty="0" smtClean="0">
                <a:latin typeface="Times New Roman" pitchFamily="18" charset="0"/>
                <a:cs typeface="Times New Roman" pitchFamily="18" charset="0"/>
              </a:rPr>
              <a:t>Strategic management process has following four steps:</a:t>
            </a: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hlinkClick r:id="rId2"/>
              </a:rPr>
              <a:t>Environmental Scanning</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Environmental scanning refers to a process of collecting, scrutinizing and providing information for strategic purposes. It helps in analyzing the internal and external factors influencing an organization. After executing the environmental analysis process, management should evaluate it on a continuous basis and strive to improve it.</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Process of Strategic Management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hlinkClick r:id="rId2"/>
              </a:rPr>
              <a:t>Strategy Formulation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Strategy formulation is the process of deciding best course of action for accomplishing organizational objectives and hence achieving organizational purpose. After conducting environment scanning, managers formulate corporate, business and functional strategies.</a:t>
            </a:r>
          </a:p>
          <a:p>
            <a:pPr>
              <a:buNone/>
            </a:pPr>
            <a:r>
              <a:rPr lang="en-US" b="1" dirty="0" smtClean="0">
                <a:latin typeface="Times New Roman" pitchFamily="18" charset="0"/>
                <a:cs typeface="Times New Roman" pitchFamily="18" charset="0"/>
                <a:hlinkClick r:id="rId3"/>
              </a:rPr>
              <a:t>Strategy Implementation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Strategy implementation implies making the strategy work as intended or putting the organization’s chosen strategy into action. Strategy implementation includes designing the organization’s structure, distributing resources, developing decision making process, and managing human resources.</a:t>
            </a:r>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Process of Strategic Management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Times New Roman" pitchFamily="18" charset="0"/>
                <a:cs typeface="Times New Roman" pitchFamily="18" charset="0"/>
                <a:hlinkClick r:id="rId2"/>
              </a:rPr>
              <a:t>Strategy Evaluation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Strategy evaluation is the final step of strategy management process. The key strategy evaluation activities are: appraising internal and external factors that are the root of present strategies, measuring performance, and taking remedial/corrective actions. Evaluation makes sure that the organizational strategy as well as it’s implementation meets the organizational objectives.</a:t>
            </a:r>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Text Books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r>
              <a:rPr lang="en-US" sz="1800" dirty="0" smtClean="0">
                <a:latin typeface="Times New Roman" pitchFamily="18" charset="0"/>
                <a:cs typeface="Times New Roman" pitchFamily="18" charset="0"/>
              </a:rPr>
              <a:t>C.N. </a:t>
            </a:r>
            <a:r>
              <a:rPr lang="en-US" sz="1800" dirty="0" err="1" smtClean="0">
                <a:latin typeface="Times New Roman" pitchFamily="18" charset="0"/>
                <a:cs typeface="Times New Roman" pitchFamily="18" charset="0"/>
              </a:rPr>
              <a:t>Sonttakke</a:t>
            </a:r>
            <a:r>
              <a:rPr lang="en-US" sz="1800" dirty="0" smtClean="0">
                <a:latin typeface="Times New Roman" pitchFamily="18" charset="0"/>
                <a:cs typeface="Times New Roman" pitchFamily="18" charset="0"/>
              </a:rPr>
              <a:t>, Strategic Management, </a:t>
            </a:r>
            <a:r>
              <a:rPr lang="en-US" sz="1800" dirty="0" err="1" smtClean="0">
                <a:latin typeface="Times New Roman" pitchFamily="18" charset="0"/>
                <a:cs typeface="Times New Roman" pitchFamily="18" charset="0"/>
              </a:rPr>
              <a:t>Kalyani</a:t>
            </a:r>
            <a:r>
              <a:rPr lang="en-US" sz="1800" dirty="0" smtClean="0">
                <a:latin typeface="Times New Roman" pitchFamily="18" charset="0"/>
                <a:cs typeface="Times New Roman" pitchFamily="18" charset="0"/>
              </a:rPr>
              <a:t> Publication</a:t>
            </a:r>
          </a:p>
          <a:p>
            <a:pPr lvl="0"/>
            <a:r>
              <a:rPr lang="en-US" sz="1800" dirty="0" err="1" smtClean="0">
                <a:latin typeface="Times New Roman" pitchFamily="18" charset="0"/>
                <a:cs typeface="Times New Roman" pitchFamily="18" charset="0"/>
              </a:rPr>
              <a:t>Subbarao</a:t>
            </a:r>
            <a:r>
              <a:rPr lang="en-US" sz="1800" dirty="0" smtClean="0">
                <a:latin typeface="Times New Roman" pitchFamily="18" charset="0"/>
                <a:cs typeface="Times New Roman" pitchFamily="18" charset="0"/>
              </a:rPr>
              <a:t>, Business Policy and Strategic Management, HPH.</a:t>
            </a:r>
          </a:p>
          <a:p>
            <a:pPr lvl="0"/>
            <a:r>
              <a:rPr lang="en-US" sz="1800" dirty="0" smtClean="0">
                <a:latin typeface="Times New Roman" pitchFamily="18" charset="0"/>
                <a:cs typeface="Times New Roman" pitchFamily="18" charset="0"/>
              </a:rPr>
              <a:t>Dr. </a:t>
            </a:r>
            <a:r>
              <a:rPr lang="en-US" sz="1800" dirty="0" err="1" smtClean="0">
                <a:latin typeface="Times New Roman" pitchFamily="18" charset="0"/>
                <a:cs typeface="Times New Roman" pitchFamily="18" charset="0"/>
              </a:rPr>
              <a:t>Aswathappa</a:t>
            </a:r>
            <a:r>
              <a:rPr lang="en-US" sz="1800" dirty="0" smtClean="0">
                <a:latin typeface="Times New Roman" pitchFamily="18" charset="0"/>
                <a:cs typeface="Times New Roman" pitchFamily="18" charset="0"/>
              </a:rPr>
              <a:t>, Business Environment for Strategic Management, Tata McGraw Hill.</a:t>
            </a:r>
          </a:p>
          <a:p>
            <a:pPr lvl="0"/>
            <a:r>
              <a:rPr lang="en-US" sz="1800" dirty="0" smtClean="0">
                <a:latin typeface="Times New Roman" pitchFamily="18" charset="0"/>
                <a:cs typeface="Times New Roman" pitchFamily="18" charset="0"/>
              </a:rPr>
              <a:t>Charles W.L Hill and Gareth R. Jones, Strategic Management an Integrated Approach, </a:t>
            </a:r>
            <a:r>
              <a:rPr lang="en-US" sz="1800" dirty="0" err="1" smtClean="0">
                <a:latin typeface="Times New Roman" pitchFamily="18" charset="0"/>
                <a:cs typeface="Times New Roman" pitchFamily="18" charset="0"/>
              </a:rPr>
              <a:t>Cengage</a:t>
            </a:r>
            <a:endParaRPr lang="en-US" sz="1800"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Learning</a:t>
            </a:r>
          </a:p>
          <a:p>
            <a:pPr lvl="0"/>
            <a:r>
              <a:rPr lang="en-US" sz="1800" dirty="0" err="1" smtClean="0">
                <a:latin typeface="Times New Roman" pitchFamily="18" charset="0"/>
                <a:cs typeface="Times New Roman" pitchFamily="18" charset="0"/>
              </a:rPr>
              <a:t>Azhar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Kazmi</a:t>
            </a:r>
            <a:r>
              <a:rPr lang="en-US" sz="1800" dirty="0" smtClean="0">
                <a:latin typeface="Times New Roman" pitchFamily="18" charset="0"/>
                <a:cs typeface="Times New Roman" pitchFamily="18" charset="0"/>
              </a:rPr>
              <a:t>, Business Policy and Strategic Management, Tata McGraw Hill</a:t>
            </a:r>
          </a:p>
          <a:p>
            <a:pPr lvl="0"/>
            <a:r>
              <a:rPr lang="en-US" sz="1800" dirty="0" smtClean="0">
                <a:latin typeface="Times New Roman" pitchFamily="18" charset="0"/>
                <a:cs typeface="Times New Roman" pitchFamily="18" charset="0"/>
              </a:rPr>
              <a:t>C. </a:t>
            </a:r>
            <a:r>
              <a:rPr lang="en-US" sz="1800" dirty="0" err="1" smtClean="0">
                <a:latin typeface="Times New Roman" pitchFamily="18" charset="0"/>
                <a:cs typeface="Times New Roman" pitchFamily="18" charset="0"/>
              </a:rPr>
              <a:t>AppaRao</a:t>
            </a:r>
            <a:r>
              <a:rPr lang="en-US" sz="1800" dirty="0" smtClean="0">
                <a:latin typeface="Times New Roman" pitchFamily="18" charset="0"/>
                <a:cs typeface="Times New Roman" pitchFamily="18" charset="0"/>
              </a:rPr>
              <a:t>; Strategic Management and Business Policy, Excel Books.</a:t>
            </a:r>
          </a:p>
          <a:p>
            <a:pPr lvl="0"/>
            <a:r>
              <a:rPr lang="en-US" sz="1800" dirty="0" err="1" smtClean="0">
                <a:latin typeface="Times New Roman" pitchFamily="18" charset="0"/>
                <a:cs typeface="Times New Roman" pitchFamily="18" charset="0"/>
              </a:rPr>
              <a:t>Ghosh</a:t>
            </a:r>
            <a:r>
              <a:rPr lang="en-US" sz="1800" dirty="0" smtClean="0">
                <a:latin typeface="Times New Roman" pitchFamily="18" charset="0"/>
                <a:cs typeface="Times New Roman" pitchFamily="18" charset="0"/>
              </a:rPr>
              <a:t> P.K., Business Policy and Strategic Planning and Management, Tata McGraw Hill.</a:t>
            </a:r>
          </a:p>
          <a:p>
            <a:pPr lvl="0"/>
            <a:r>
              <a:rPr lang="en-US" sz="1800" dirty="0" smtClean="0">
                <a:latin typeface="Times New Roman" pitchFamily="18" charset="0"/>
                <a:cs typeface="Times New Roman" pitchFamily="18" charset="0"/>
              </a:rPr>
              <a:t>Pillai, Strategic Management,</a:t>
            </a:r>
          </a:p>
          <a:p>
            <a:pPr lvl="0"/>
            <a:r>
              <a:rPr lang="en-US" sz="1800" dirty="0" err="1" smtClean="0">
                <a:latin typeface="Times New Roman" pitchFamily="18" charset="0"/>
                <a:cs typeface="Times New Roman" pitchFamily="18" charset="0"/>
              </a:rPr>
              <a:t>Lawerence</a:t>
            </a:r>
            <a:r>
              <a:rPr lang="en-US" sz="1800" dirty="0" smtClean="0">
                <a:latin typeface="Times New Roman" pitchFamily="18" charset="0"/>
                <a:cs typeface="Times New Roman" pitchFamily="18" charset="0"/>
              </a:rPr>
              <a:t>, Business Policy and Strategic Management, Tata McGraw Hill.</a:t>
            </a:r>
          </a:p>
          <a:p>
            <a:pPr lvl="0"/>
            <a:r>
              <a:rPr lang="en-US" sz="1800" dirty="0" err="1" smtClean="0">
                <a:latin typeface="Times New Roman" pitchFamily="18" charset="0"/>
                <a:cs typeface="Times New Roman" pitchFamily="18" charset="0"/>
              </a:rPr>
              <a:t>Sathyashekar</a:t>
            </a:r>
            <a:r>
              <a:rPr lang="en-US" sz="1800" dirty="0" smtClean="0">
                <a:latin typeface="Times New Roman" pitchFamily="18" charset="0"/>
                <a:cs typeface="Times New Roman" pitchFamily="18" charset="0"/>
              </a:rPr>
              <a:t> : Business Policy and Strategic Management, I.K International Publishing House Pvt. Ltd.</a:t>
            </a:r>
          </a:p>
        </p:txBody>
      </p:sp>
      <p:sp>
        <p:nvSpPr>
          <p:cNvPr id="5" name="TextBox 4"/>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decision-making</a:t>
            </a:r>
            <a:endParaRPr lang="en-US" b="1" u="sng" dirty="0"/>
          </a:p>
        </p:txBody>
      </p:sp>
      <p:sp>
        <p:nvSpPr>
          <p:cNvPr id="3" name="Content Placeholder 2"/>
          <p:cNvSpPr>
            <a:spLocks noGrp="1"/>
          </p:cNvSpPr>
          <p:nvPr>
            <p:ph idx="1"/>
          </p:nvPr>
        </p:nvSpPr>
        <p:spPr/>
        <p:txBody>
          <a:bodyPr>
            <a:normAutofit fontScale="85000" lnSpcReduction="20000"/>
          </a:bodyPr>
          <a:lstStyle/>
          <a:p>
            <a:pPr fontAlgn="base">
              <a:buNone/>
            </a:pPr>
            <a:r>
              <a:rPr lang="en-US" dirty="0" smtClean="0">
                <a:latin typeface="Times New Roman" pitchFamily="18" charset="0"/>
                <a:cs typeface="Times New Roman" pitchFamily="18" charset="0"/>
              </a:rPr>
              <a:t>It is a process of understanding the interaction of decisions and their impact upon the organization to gain an advantage. Wrong decisions taken at the wrong time, may result in catastrophic consequences. In other words, the power of strategic thinking lies in combining the power of the right decision with the right time.</a:t>
            </a:r>
          </a:p>
          <a:p>
            <a:pPr fontAlgn="base">
              <a:buNone/>
            </a:pPr>
            <a:r>
              <a:rPr lang="en-US" dirty="0" smtClean="0">
                <a:latin typeface="Times New Roman" pitchFamily="18" charset="0"/>
                <a:cs typeface="Times New Roman" pitchFamily="18" charset="0"/>
              </a:rPr>
              <a:t>To remain competitive and survive, organizations must make decisions that will maximize short-term results and minimize long-term risks. Strategic decision-making uncovers the future possibilities for a company and those options that can be implemented to achieve success. </a:t>
            </a:r>
            <a:r>
              <a:rPr lang="en-US" u="sng" dirty="0" smtClean="0">
                <a:latin typeface="Times New Roman" pitchFamily="18" charset="0"/>
                <a:cs typeface="Times New Roman" pitchFamily="18" charset="0"/>
                <a:hlinkClick r:id="rId2"/>
              </a:rPr>
              <a:t>Strategic and data-driven strategies are gaining trends</a:t>
            </a:r>
            <a:r>
              <a:rPr lang="en-US" dirty="0" smtClean="0">
                <a:latin typeface="Times New Roman" pitchFamily="18" charset="0"/>
                <a:cs typeface="Times New Roman" pitchFamily="18" charset="0"/>
              </a:rPr>
              <a:t> in the business world.</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decision-making</a:t>
            </a:r>
            <a:endParaRPr lang="en-US" dirty="0"/>
          </a:p>
        </p:txBody>
      </p:sp>
      <p:sp>
        <p:nvSpPr>
          <p:cNvPr id="3" name="Content Placeholder 2"/>
          <p:cNvSpPr>
            <a:spLocks noGrp="1"/>
          </p:cNvSpPr>
          <p:nvPr>
            <p:ph idx="1"/>
          </p:nvPr>
        </p:nvSpPr>
        <p:spPr/>
        <p:txBody>
          <a:bodyPr>
            <a:noAutofit/>
          </a:bodyPr>
          <a:lstStyle/>
          <a:p>
            <a:pPr fontAlgn="base">
              <a:buNone/>
            </a:pPr>
            <a:r>
              <a:rPr lang="en-US" sz="2400" dirty="0" smtClean="0">
                <a:latin typeface="Times New Roman" pitchFamily="18" charset="0"/>
                <a:cs typeface="Times New Roman" pitchFamily="18" charset="0"/>
              </a:rPr>
              <a:t>The process of strategic decision-making combines the five basic steps of the decision-making process with the concepts of opportunity, threat, countervailing factors, and risk. The process of strategic decision-making is the lifeblood of your organization. As a business owner, it’s your responsibility to make decisions that will help your company survive, grow and thrive.</a:t>
            </a:r>
          </a:p>
          <a:p>
            <a:pPr fontAlgn="base">
              <a:buNone/>
            </a:pPr>
            <a:r>
              <a:rPr lang="en-US" sz="2400" b="1" dirty="0" smtClean="0">
                <a:latin typeface="Times New Roman" pitchFamily="18" charset="0"/>
                <a:cs typeface="Times New Roman" pitchFamily="18" charset="0"/>
              </a:rPr>
              <a:t>Strategic Decision Making: Reasons and Its Importance</a:t>
            </a:r>
          </a:p>
          <a:p>
            <a:pPr fontAlgn="base">
              <a:buNone/>
            </a:pPr>
            <a:r>
              <a:rPr lang="en-US" sz="2400" dirty="0" smtClean="0">
                <a:latin typeface="Times New Roman" pitchFamily="18" charset="0"/>
                <a:cs typeface="Times New Roman" pitchFamily="18" charset="0"/>
              </a:rPr>
              <a:t>The organization must perform better in the future whether the present is better or worse. It is necessary to make strategic decisions to overcome the obstacles that come in the way of the organization’s progress.</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latin typeface="Times New Roman" pitchFamily="18" charset="0"/>
                <a:cs typeface="Times New Roman" pitchFamily="18" charset="0"/>
              </a:rPr>
              <a:t>Why Strategic decision-making is the most essential thing for an organization?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27237"/>
            <a:ext cx="8229600" cy="4525963"/>
          </a:xfrm>
        </p:spPr>
        <p:txBody>
          <a:bodyPr>
            <a:normAutofit fontScale="77500" lnSpcReduction="20000"/>
          </a:bodyPr>
          <a:lstStyle/>
          <a:p>
            <a:pPr fontAlgn="base">
              <a:buNone/>
            </a:pPr>
            <a:r>
              <a:rPr lang="en-US" dirty="0" smtClean="0">
                <a:latin typeface="Times New Roman" pitchFamily="18" charset="0"/>
                <a:cs typeface="Times New Roman" pitchFamily="18" charset="0"/>
              </a:rPr>
              <a:t>An important step in all organizations. This process facilitates organizational learning to take place, improve performance and organizational outcomes and reduce the probability of strategic failure or competition. It provides business intelligence reports for organizations to study and predict the future trends</a:t>
            </a:r>
          </a:p>
          <a:p>
            <a:pPr fontAlgn="base">
              <a:buNone/>
            </a:pPr>
            <a:r>
              <a:rPr lang="en-US" dirty="0" smtClean="0">
                <a:latin typeface="Times New Roman" pitchFamily="18" charset="0"/>
                <a:cs typeface="Times New Roman" pitchFamily="18" charset="0"/>
              </a:rPr>
              <a:t>A skill and it’s important to learn it and practice. Strategic decision-making is an essential skill for today’s leaders. It’s not a skill that should be picked up and used once or twice and then forgotten. Strategic decision-making can provide your organization with a competitive advantage, and it’s important to maintain your strategic decision-making skills and continue to develop them over time.</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latin typeface="Times New Roman" pitchFamily="18" charset="0"/>
                <a:cs typeface="Times New Roman" pitchFamily="18" charset="0"/>
              </a:rPr>
              <a:t>Why Strategic decision-making is the most essential thing for an organization?</a:t>
            </a:r>
            <a:endParaRPr lang="en-US" dirty="0"/>
          </a:p>
        </p:txBody>
      </p:sp>
      <p:sp>
        <p:nvSpPr>
          <p:cNvPr id="3" name="Content Placeholder 2"/>
          <p:cNvSpPr>
            <a:spLocks noGrp="1"/>
          </p:cNvSpPr>
          <p:nvPr>
            <p:ph idx="1"/>
          </p:nvPr>
        </p:nvSpPr>
        <p:spPr>
          <a:xfrm>
            <a:off x="457200" y="2103437"/>
            <a:ext cx="8229600" cy="4525963"/>
          </a:xfrm>
        </p:spPr>
        <p:txBody>
          <a:bodyPr>
            <a:normAutofit fontScale="85000" lnSpcReduction="20000"/>
          </a:bodyPr>
          <a:lstStyle/>
          <a:p>
            <a:pPr fontAlgn="base">
              <a:buNone/>
            </a:pPr>
            <a:r>
              <a:rPr lang="en-US" dirty="0" smtClean="0">
                <a:latin typeface="Times New Roman" pitchFamily="18" charset="0"/>
                <a:cs typeface="Times New Roman" pitchFamily="18" charset="0"/>
              </a:rPr>
              <a:t>One of the most important activities any organization can carry out. Strategic decisions are decisions that require a high degree of responsibility and focus on long-term objectives. They need a lot of knowledge about many things including the processes, systems, and policies. In addition to that, decisions need to be planned before they are carried out. Power BI visuals is one such tools which is secured and loaded with options for making better and smarter decisions.</a:t>
            </a:r>
          </a:p>
          <a:p>
            <a:pPr fontAlgn="base">
              <a:buNone/>
            </a:pPr>
            <a:r>
              <a:rPr lang="en-US" dirty="0" smtClean="0">
                <a:latin typeface="Times New Roman" pitchFamily="18" charset="0"/>
                <a:cs typeface="Times New Roman" pitchFamily="18" charset="0"/>
              </a:rPr>
              <a:t>Also involves the process of implementation. Strategic decision-making is all about making the right decisions at the right time. </a:t>
            </a:r>
          </a:p>
          <a:p>
            <a:pPr>
              <a:buNone/>
            </a:pPr>
            <a:endParaRPr lang="en-US" b="1"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latin typeface="Times New Roman" pitchFamily="18" charset="0"/>
                <a:cs typeface="Times New Roman" pitchFamily="18" charset="0"/>
              </a:rPr>
              <a:t>Why Strategic decision-making is the most essential thing for an organization?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This is the process of making a decision and then implementing that decision. Decision-making is not about making a decision, and then not acting on it. Implementation is the process of actually doing the work. </a:t>
            </a:r>
          </a:p>
          <a:p>
            <a:pPr>
              <a:buNone/>
            </a:pPr>
            <a:r>
              <a:rPr lang="en-US" dirty="0" smtClean="0">
                <a:latin typeface="Times New Roman" pitchFamily="18" charset="0"/>
                <a:cs typeface="Times New Roman" pitchFamily="18" charset="0"/>
              </a:rPr>
              <a:t>A key tool to drive business growth. It is the way to find out what is the best way of achieving a business objective and what the risks are. This is why organizations should have a decision-making process that includes a well-defined set of policies and rules which are adhered to by all. You can also use different data analytics tools and data discovery tools for helping you taking better decisions.</a:t>
            </a:r>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mtClean="0">
                <a:latin typeface="Times New Roman" pitchFamily="18" charset="0"/>
                <a:cs typeface="Times New Roman" pitchFamily="18" charset="0"/>
              </a:rPr>
              <a:t>Q.1.Write </a:t>
            </a:r>
            <a:r>
              <a:rPr lang="en-US" dirty="0" smtClean="0">
                <a:latin typeface="Times New Roman" pitchFamily="18" charset="0"/>
                <a:cs typeface="Times New Roman" pitchFamily="18" charset="0"/>
              </a:rPr>
              <a:t>Short Note on:-</a:t>
            </a:r>
          </a:p>
          <a:p>
            <a:pPr marL="514350" indent="-514350">
              <a:buAutoNum type="alphaLcPeriod"/>
            </a:pPr>
            <a:r>
              <a:rPr lang="en-US" dirty="0" smtClean="0">
                <a:latin typeface="Times New Roman" pitchFamily="18" charset="0"/>
                <a:cs typeface="Times New Roman" pitchFamily="18" charset="0"/>
              </a:rPr>
              <a:t>Strategic Management</a:t>
            </a:r>
          </a:p>
          <a:p>
            <a:pPr marL="514350" indent="-514350">
              <a:buAutoNum type="alphaLcPeriod"/>
            </a:pPr>
            <a:r>
              <a:rPr lang="en-US" dirty="0" smtClean="0">
                <a:latin typeface="Times New Roman" pitchFamily="18" charset="0"/>
                <a:cs typeface="Times New Roman" pitchFamily="18" charset="0"/>
              </a:rPr>
              <a:t>Components of strategy.</a:t>
            </a:r>
          </a:p>
          <a:p>
            <a:pPr marL="514350" indent="-514350">
              <a:buNone/>
            </a:pPr>
            <a:r>
              <a:rPr lang="en-US" dirty="0" smtClean="0">
                <a:latin typeface="Times New Roman" pitchFamily="18" charset="0"/>
                <a:cs typeface="Times New Roman" pitchFamily="18" charset="0"/>
              </a:rPr>
              <a:t>Q.2. Define process of strategy management.</a:t>
            </a:r>
          </a:p>
          <a:p>
            <a:pPr marL="514350" indent="-514350">
              <a:buNone/>
            </a:pPr>
            <a:r>
              <a:rPr lang="en-US" dirty="0" smtClean="0">
                <a:latin typeface="Times New Roman" pitchFamily="18" charset="0"/>
                <a:cs typeface="Times New Roman" pitchFamily="18" charset="0"/>
              </a:rPr>
              <a:t>Q.3. Explain Strategic Decision making.</a:t>
            </a:r>
          </a:p>
          <a:p>
            <a:pPr marL="514350" indent="-514350">
              <a:buAutoNum type="alphaLcPeriod"/>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25</a:t>
            </a:fld>
            <a:endParaRPr lang="en-US">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Environmental Appraisal- </a:t>
            </a:r>
            <a:r>
              <a:rPr lang="en-US" dirty="0" smtClean="0">
                <a:latin typeface="Times New Roman" pitchFamily="18" charset="0"/>
                <a:cs typeface="Times New Roman" pitchFamily="18" charset="0"/>
              </a:rPr>
              <a:t>The concept of Environment, The Company and its Environment, Porter’s Five Forces Model, Scanning the Environment, Technological, Social, Cultural, Demographic, Political, Legal and Other Environments Forces, Internal Analysis, Competitive Advantage, Value Chain Analysis, SWOT Analysis. </a:t>
            </a:r>
          </a:p>
          <a:p>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Environmental Appraisal</a:t>
            </a:r>
            <a:endParaRPr lang="en-US" u="sng" dirty="0"/>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2400" dirty="0" smtClean="0">
                <a:latin typeface="Times New Roman" pitchFamily="18" charset="0"/>
                <a:cs typeface="Times New Roman" pitchFamily="18" charset="0"/>
              </a:rPr>
              <a:t>There are numerous factors that affect the organisation and its operations. These factors can influence the organisation in both positive as well as negative ways. Identifying the issues </a:t>
            </a:r>
            <a:r>
              <a:rPr lang="en-US" sz="2400" smtClean="0">
                <a:latin typeface="Times New Roman" pitchFamily="18" charset="0"/>
                <a:cs typeface="Times New Roman" pitchFamily="18" charset="0"/>
              </a:rPr>
              <a:t>and challenges </a:t>
            </a:r>
            <a:r>
              <a:rPr lang="en-US" sz="2400" dirty="0" smtClean="0">
                <a:latin typeface="Times New Roman" pitchFamily="18" charset="0"/>
                <a:cs typeface="Times New Roman" pitchFamily="18" charset="0"/>
              </a:rPr>
              <a:t>existing in the external environment is extremely important for an organisation. In order to identify the factors in external environment, an appraisal process of the industry's environment is necessary. Environmental appraisal facilitates the managers with the ability to study the competitive structure and competitive position of the organisation along with the position of its competitors.</a:t>
            </a:r>
          </a:p>
          <a:p>
            <a:pPr>
              <a:buNone/>
            </a:pPr>
            <a:r>
              <a:rPr lang="en-US" sz="2400" dirty="0" smtClean="0">
                <a:latin typeface="Times New Roman" pitchFamily="18" charset="0"/>
                <a:cs typeface="Times New Roman" pitchFamily="18" charset="0"/>
              </a:rPr>
              <a:t>By analyzing and appraising the external environment, the existing opportunities and threats can be identified. It is the responsibility of the managers to avoid the threats and to reap the benefits from the opportunities in the market. </a:t>
            </a:r>
            <a:endParaRPr lang="en-US" sz="2400" dirty="0">
              <a:latin typeface="Times New Roman" pitchFamily="18" charset="0"/>
              <a:cs typeface="Times New Roman" pitchFamily="18" charset="0"/>
            </a:endParaRPr>
          </a:p>
        </p:txBody>
      </p:sp>
      <p:sp>
        <p:nvSpPr>
          <p:cNvPr id="4" name="TextBox 3"/>
          <p:cNvSpPr txBox="1"/>
          <p:nvPr/>
        </p:nvSpPr>
        <p:spPr>
          <a:xfrm>
            <a:off x="381000" y="65502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Environmental Appraisal</a:t>
            </a:r>
            <a:endParaRPr lang="en-US"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latin typeface="Times New Roman" pitchFamily="18" charset="0"/>
                <a:cs typeface="Times New Roman" pitchFamily="18" charset="0"/>
              </a:rPr>
              <a:t>Environmental appraisal also helps the managers in analyzing the effects of globalization on the level of competition within a particular industry.</a:t>
            </a:r>
          </a:p>
          <a:p>
            <a:pPr fontAlgn="base">
              <a:buNone/>
            </a:pPr>
            <a:r>
              <a:rPr lang="en-US" dirty="0" smtClean="0">
                <a:latin typeface="Times New Roman" pitchFamily="18" charset="0"/>
                <a:cs typeface="Times New Roman" pitchFamily="18" charset="0"/>
              </a:rPr>
              <a:t>It is well-known that business environment never remains stable rather keeps on changing rapidly. As the businesses grows and expands, the changes in external environment compels the organisations to make efficient strategies to deal with the contingency situations. Environmental appraisal also allows an organisation to study the steps taken by competitors in the market. By appraising the external environment the companies can improve their internal capabilities and strengths for adapting to the changes in the external. environment.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Definition of Environmental Appraisal</a:t>
            </a:r>
            <a:endParaRPr lang="en-US" u="sng" dirty="0"/>
          </a:p>
        </p:txBody>
      </p:sp>
      <p:sp>
        <p:nvSpPr>
          <p:cNvPr id="3" name="Content Placeholder 2"/>
          <p:cNvSpPr>
            <a:spLocks noGrp="1"/>
          </p:cNvSpPr>
          <p:nvPr>
            <p:ph idx="1"/>
          </p:nvPr>
        </p:nvSpPr>
        <p:spPr/>
        <p:txBody>
          <a:bodyPr/>
          <a:lstStyle/>
          <a:p>
            <a:pPr fontAlgn="base">
              <a:buNone/>
            </a:pPr>
            <a:r>
              <a:rPr lang="en-US" b="1" i="1" dirty="0" smtClean="0">
                <a:latin typeface="Times New Roman" pitchFamily="18" charset="0"/>
                <a:cs typeface="Times New Roman" pitchFamily="18" charset="0"/>
              </a:rPr>
              <a:t>According to Abell :</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"Environmental appraisal is the identification, measurement, and assessment of environmental impacts".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Times New Roman" pitchFamily="18" charset="0"/>
                <a:cs typeface="Times New Roman" pitchFamily="18" charset="0"/>
              </a:rPr>
              <a:t>MODULE I</a:t>
            </a:r>
            <a:br>
              <a:rPr lang="en-US" u="sng" dirty="0" smtClean="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Introduction to Strategic Management- </a:t>
            </a:r>
            <a:r>
              <a:rPr lang="en-US" dirty="0" smtClean="0">
                <a:latin typeface="Times New Roman" pitchFamily="18" charset="0"/>
                <a:cs typeface="Times New Roman" pitchFamily="18" charset="0"/>
              </a:rPr>
              <a:t>Introduction, Meaning and Definition, Need, Process of Strategic Management, Strategic Decision Making, Strategic Management Approaches</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latin typeface="Times New Roman" pitchFamily="18" charset="0"/>
                <a:cs typeface="Times New Roman" pitchFamily="18" charset="0"/>
              </a:rPr>
              <a:t>Levels/Components of Environmental    Appraisal</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fontAlgn="base">
              <a:buNone/>
            </a:pPr>
            <a:r>
              <a:rPr lang="en-US" sz="2400" dirty="0" smtClean="0">
                <a:latin typeface="Times New Roman" pitchFamily="18" charset="0"/>
                <a:cs typeface="Times New Roman" pitchFamily="18" charset="0"/>
              </a:rPr>
              <a:t>By analyzing the external environment of a business the marketers are able to identify and highlight the opportunities from the threats and strengths from the weaknesses. The factors which are not dependent on organisation and their existence is not based on the activities of the organisation are called as external factors. While strengths and weaknesses are internal. Opportunities and threats are external and are not in control of the organisation. Opportunities are those situations that the organisations can use to their advantage. While threats are those negative situations that if not tackled promptly can harm the well-being of the organisation. </a:t>
            </a:r>
            <a:r>
              <a:rPr lang="en-US" sz="2400" b="1" dirty="0" smtClean="0">
                <a:latin typeface="Times New Roman" pitchFamily="18" charset="0"/>
                <a:cs typeface="Times New Roman" pitchFamily="18" charset="0"/>
              </a:rPr>
              <a:t>Analyzing the external environment requires analyzing following areas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b="1" u="sng" dirty="0" smtClean="0">
                <a:latin typeface="Times New Roman" pitchFamily="18" charset="0"/>
                <a:cs typeface="Times New Roman" pitchFamily="18" charset="0"/>
              </a:rPr>
              <a:t>Levels/Components of Environmental    Appraisal</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Times New Roman" pitchFamily="18" charset="0"/>
                <a:cs typeface="Times New Roman" pitchFamily="18" charset="0"/>
              </a:rPr>
              <a:t>1) Environmental Scanning :  </a:t>
            </a:r>
            <a:r>
              <a:rPr lang="en-US" dirty="0" smtClean="0">
                <a:latin typeface="Times New Roman" pitchFamily="18" charset="0"/>
                <a:cs typeface="Times New Roman" pitchFamily="18" charset="0"/>
              </a:rPr>
              <a:t>In environmental scanning the broad environmental factors are analysed and studied. These factors are not a part of the organization's internal environment and hence are uncontrollable in nature. These factors influence the businesses in a significant manner. These factors are a part of the macro environment or the general environment. The common macro environmental factors are economic, political, legal, technological, social, etc.</a:t>
            </a:r>
          </a:p>
          <a:p>
            <a:pPr>
              <a:buNone/>
            </a:pPr>
            <a:endParaRPr lang="en-US" dirty="0"/>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b="1" u="sng" dirty="0" smtClean="0">
                <a:latin typeface="Times New Roman" pitchFamily="18" charset="0"/>
                <a:cs typeface="Times New Roman" pitchFamily="18" charset="0"/>
              </a:rPr>
              <a:t>Levels/Components of Environmental    Appraisal</a:t>
            </a:r>
            <a:endParaRPr lang="en-US" dirty="0"/>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latin typeface="Times New Roman" pitchFamily="18" charset="0"/>
                <a:cs typeface="Times New Roman" pitchFamily="18" charset="0"/>
              </a:rPr>
              <a:t>2) Industry Analysis :  </a:t>
            </a:r>
            <a:r>
              <a:rPr lang="en-US" dirty="0" smtClean="0">
                <a:latin typeface="Times New Roman" pitchFamily="18" charset="0"/>
                <a:cs typeface="Times New Roman" pitchFamily="18" charset="0"/>
              </a:rPr>
              <a:t>Industry analysis is a tool which is used to assess the degree of competition and complexity within a particular industry. With the help of industry analysis, the marketers study and scrutinize the macro environmental factors that influence a particular industry. Industrial analysis helps the strategic leaders formulate various strategies to neutralize the threats and reap the benefits from the opportunities. Various environmental forces to be studied in the industry analysis are the bargaining power of buyers and suppliers, position of business and competitors and threats of new entrants as well as the substitutes within the industry.</a:t>
            </a:r>
          </a:p>
        </p:txBody>
      </p:sp>
      <p:sp>
        <p:nvSpPr>
          <p:cNvPr id="4" name="TextBox 3"/>
          <p:cNvSpPr txBox="1"/>
          <p:nvPr/>
        </p:nvSpPr>
        <p:spPr>
          <a:xfrm>
            <a:off x="5334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b="1" u="sng" dirty="0" smtClean="0">
                <a:latin typeface="Times New Roman" pitchFamily="18" charset="0"/>
                <a:cs typeface="Times New Roman" pitchFamily="18" charset="0"/>
              </a:rPr>
              <a:t>Levels/Components of Environmental    Appraisal</a:t>
            </a:r>
            <a:endParaRPr lang="en-US" dirty="0"/>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latin typeface="Times New Roman" pitchFamily="18" charset="0"/>
                <a:cs typeface="Times New Roman" pitchFamily="18" charset="0"/>
              </a:rPr>
              <a:t>3) Competitive Analysis :  </a:t>
            </a:r>
            <a:r>
              <a:rPr lang="en-US" dirty="0" smtClean="0">
                <a:latin typeface="Times New Roman" pitchFamily="18" charset="0"/>
                <a:cs typeface="Times New Roman" pitchFamily="18" charset="0"/>
              </a:rPr>
              <a:t>While appraising the external environment, it is very important to </a:t>
            </a:r>
            <a:r>
              <a:rPr lang="en-US" dirty="0" err="1" smtClean="0">
                <a:latin typeface="Times New Roman" pitchFamily="18" charset="0"/>
                <a:cs typeface="Times New Roman" pitchFamily="18" charset="0"/>
              </a:rPr>
              <a:t>analyse</a:t>
            </a:r>
            <a:r>
              <a:rPr lang="en-US" dirty="0" smtClean="0">
                <a:latin typeface="Times New Roman" pitchFamily="18" charset="0"/>
                <a:cs typeface="Times New Roman" pitchFamily="18" charset="0"/>
              </a:rPr>
              <a:t> the strengths and weaknesses of the existing and probable competitors. It helps the organisation to formulate the strategies required to survive and succeed in the highly competitive environment. It also outlines the strategies adopted by the competitors. The influence of competition is directly proportional to the degree of concentration in the industry, i.e., if the concentration of the industry is high, the influence of competition is high, and vice versa. Competitive analysis helps the organisations in </a:t>
            </a:r>
            <a:r>
              <a:rPr lang="en-US" smtClean="0">
                <a:latin typeface="Times New Roman" pitchFamily="18" charset="0"/>
                <a:cs typeface="Times New Roman" pitchFamily="18" charset="0"/>
              </a:rPr>
              <a:t>identifying threats and </a:t>
            </a:r>
            <a:r>
              <a:rPr lang="en-US" dirty="0" smtClean="0">
                <a:latin typeface="Times New Roman" pitchFamily="18" charset="0"/>
                <a:cs typeface="Times New Roman" pitchFamily="18" charset="0"/>
              </a:rPr>
              <a:t>opportunities by providing defensive and offensive strategic moves.</a:t>
            </a:r>
          </a:p>
          <a:p>
            <a:pPr>
              <a:buNone/>
            </a:pPr>
            <a:endParaRPr lang="en-US" dirty="0" smtClean="0"/>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Process of Environmental Appraisal</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fontAlgn="base">
              <a:buNone/>
            </a:pPr>
            <a:r>
              <a:rPr lang="en-US" sz="2400" dirty="0" smtClean="0">
                <a:latin typeface="Times New Roman" pitchFamily="18" charset="0"/>
                <a:cs typeface="Times New Roman" pitchFamily="18" charset="0"/>
              </a:rPr>
              <a:t>The process of environmental appraisal includes the following steps :</a:t>
            </a:r>
          </a:p>
          <a:p>
            <a:pPr fontAlgn="base">
              <a:buNone/>
            </a:pPr>
            <a:r>
              <a:rPr lang="en-US" sz="2400" b="1" dirty="0" smtClean="0">
                <a:latin typeface="Times New Roman" pitchFamily="18" charset="0"/>
                <a:cs typeface="Times New Roman" pitchFamily="18" charset="0"/>
              </a:rPr>
              <a:t>1) Understand Nature of Environment :- </a:t>
            </a:r>
            <a:r>
              <a:rPr lang="en-US" sz="2400" dirty="0" smtClean="0">
                <a:latin typeface="Times New Roman" pitchFamily="18" charset="0"/>
                <a:cs typeface="Times New Roman" pitchFamily="18" charset="0"/>
              </a:rPr>
              <a:t>Before starting the environmental appraisal, the strategists must understand the nature, i.e., the volatility of external environment. The volatility here implies to the changes in the environment. To understand the nature of environment, the strategic leaders need to answer following questions : </a:t>
            </a:r>
          </a:p>
          <a:p>
            <a:pPr fontAlgn="base"/>
            <a:r>
              <a:rPr lang="en-US" sz="2400" dirty="0" smtClean="0">
                <a:latin typeface="Times New Roman" pitchFamily="18" charset="0"/>
                <a:cs typeface="Times New Roman" pitchFamily="18" charset="0"/>
              </a:rPr>
              <a:t>Is the environment stable or dynamic? </a:t>
            </a:r>
          </a:p>
          <a:p>
            <a:pPr fontAlgn="base"/>
            <a:r>
              <a:rPr lang="en-US" sz="2400" dirty="0" smtClean="0">
                <a:latin typeface="Times New Roman" pitchFamily="18" charset="0"/>
                <a:cs typeface="Times New Roman" pitchFamily="18" charset="0"/>
              </a:rPr>
              <a:t>In which ways does the environment change?</a:t>
            </a:r>
          </a:p>
          <a:p>
            <a:pPr fontAlgn="base"/>
            <a:r>
              <a:rPr lang="en-US" sz="2400" dirty="0" smtClean="0">
                <a:latin typeface="Times New Roman" pitchFamily="18" charset="0"/>
                <a:cs typeface="Times New Roman" pitchFamily="18" charset="0"/>
              </a:rPr>
              <a:t>Are the changes identifiable?</a:t>
            </a:r>
          </a:p>
          <a:p>
            <a:pPr fontAlgn="base"/>
            <a:r>
              <a:rPr lang="en-US" sz="2400" dirty="0" smtClean="0">
                <a:latin typeface="Times New Roman" pitchFamily="18" charset="0"/>
                <a:cs typeface="Times New Roman" pitchFamily="18" charset="0"/>
              </a:rPr>
              <a:t>Answering these questions would help in deciding the future course of actions.</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Process of Environmental Appraisal</a:t>
            </a:r>
            <a:endParaRPr lang="en-US" dirty="0"/>
          </a:p>
        </p:txBody>
      </p:sp>
      <p:sp>
        <p:nvSpPr>
          <p:cNvPr id="3" name="Content Placeholder 2"/>
          <p:cNvSpPr>
            <a:spLocks noGrp="1"/>
          </p:cNvSpPr>
          <p:nvPr>
            <p:ph idx="1"/>
          </p:nvPr>
        </p:nvSpPr>
        <p:spPr/>
        <p:txBody>
          <a:bodyPr>
            <a:noAutofit/>
          </a:bodyPr>
          <a:lstStyle/>
          <a:p>
            <a:pPr fontAlgn="base">
              <a:buNone/>
            </a:pPr>
            <a:r>
              <a:rPr lang="en-US" sz="2400" b="1" dirty="0" smtClean="0">
                <a:latin typeface="Times New Roman" pitchFamily="18" charset="0"/>
                <a:cs typeface="Times New Roman" pitchFamily="18" charset="0"/>
              </a:rPr>
              <a:t>2) Analyze the Past Influences of Environmental Factors : - </a:t>
            </a:r>
            <a:r>
              <a:rPr lang="en-US" sz="2400" dirty="0" smtClean="0">
                <a:latin typeface="Times New Roman" pitchFamily="18" charset="0"/>
                <a:cs typeface="Times New Roman" pitchFamily="18" charset="0"/>
              </a:rPr>
              <a:t>Once, the nature of external environment is identified, the next step is to identify the factors that have influenced the performance of organisation in the past. Analyzing these factors will help in planning and formulating strategies to handle future scenarios.</a:t>
            </a:r>
          </a:p>
          <a:p>
            <a:pPr fontAlgn="base">
              <a:buNone/>
            </a:pPr>
            <a:r>
              <a:rPr lang="en-US" sz="2400" b="1" dirty="0" smtClean="0">
                <a:latin typeface="Times New Roman" pitchFamily="18" charset="0"/>
                <a:cs typeface="Times New Roman" pitchFamily="18" charset="0"/>
              </a:rPr>
              <a:t>3) Identify Critical Competitive Forces : </a:t>
            </a:r>
            <a:r>
              <a:rPr lang="en-US" sz="2400" dirty="0" smtClean="0">
                <a:latin typeface="Times New Roman" pitchFamily="18" charset="0"/>
                <a:cs typeface="Times New Roman" pitchFamily="18" charset="0"/>
              </a:rPr>
              <a:t>The next step is to identify the key competitive forces existing within the industry with the help of structural analysis. This step helps to analyze the organization's current position, the bargaining power of buyers and suppliers, the new entrants in the industry, and the existing competitors of the organisation.</a:t>
            </a:r>
          </a:p>
          <a:p>
            <a:pPr>
              <a:buNone/>
            </a:pPr>
            <a:endParaRPr lang="en-US" sz="2400"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Process of Environmental Appraisal</a:t>
            </a:r>
            <a:endParaRPr lang="en-US" dirty="0"/>
          </a:p>
        </p:txBody>
      </p:sp>
      <p:sp>
        <p:nvSpPr>
          <p:cNvPr id="3" name="Content Placeholder 2"/>
          <p:cNvSpPr>
            <a:spLocks noGrp="1"/>
          </p:cNvSpPr>
          <p:nvPr>
            <p:ph idx="1"/>
          </p:nvPr>
        </p:nvSpPr>
        <p:spPr/>
        <p:txBody>
          <a:bodyPr>
            <a:noAutofit/>
          </a:bodyPr>
          <a:lstStyle/>
          <a:p>
            <a:pPr fontAlgn="base">
              <a:buNone/>
            </a:pPr>
            <a:r>
              <a:rPr lang="en-US" sz="2000" b="1" dirty="0" smtClean="0">
                <a:latin typeface="Times New Roman" pitchFamily="18" charset="0"/>
                <a:cs typeface="Times New Roman" pitchFamily="18" charset="0"/>
              </a:rPr>
              <a:t>4) Analyze the Strategic Position :  </a:t>
            </a:r>
            <a:r>
              <a:rPr lang="en-US" sz="2000" dirty="0" smtClean="0">
                <a:latin typeface="Times New Roman" pitchFamily="18" charset="0"/>
                <a:cs typeface="Times New Roman" pitchFamily="18" charset="0"/>
              </a:rPr>
              <a:t>In this step, the managers </a:t>
            </a:r>
            <a:r>
              <a:rPr lang="en-US" sz="2000" dirty="0" err="1" smtClean="0">
                <a:latin typeface="Times New Roman" pitchFamily="18" charset="0"/>
                <a:cs typeface="Times New Roman" pitchFamily="18" charset="0"/>
              </a:rPr>
              <a:t>analyse</a:t>
            </a:r>
            <a:r>
              <a:rPr lang="en-US" sz="2000" dirty="0" smtClean="0">
                <a:latin typeface="Times New Roman" pitchFamily="18" charset="0"/>
                <a:cs typeface="Times New Roman" pitchFamily="18" charset="0"/>
              </a:rPr>
              <a:t> the strategic position of the organisation in relation to its competitors in terms of resources, customers, etc. To identify and </a:t>
            </a:r>
            <a:r>
              <a:rPr lang="en-US" sz="2000" dirty="0" err="1" smtClean="0">
                <a:latin typeface="Times New Roman" pitchFamily="18" charset="0"/>
                <a:cs typeface="Times New Roman" pitchFamily="18" charset="0"/>
              </a:rPr>
              <a:t>analyse</a:t>
            </a:r>
            <a:r>
              <a:rPr lang="en-US" sz="2000" dirty="0" smtClean="0">
                <a:latin typeface="Times New Roman" pitchFamily="18" charset="0"/>
                <a:cs typeface="Times New Roman" pitchFamily="18" charset="0"/>
              </a:rPr>
              <a:t> the strategic position of an organisation, following ways should be adopted: </a:t>
            </a:r>
          </a:p>
          <a:p>
            <a:pPr fontAlgn="base"/>
            <a:r>
              <a:rPr lang="en-US" sz="2000" dirty="0" smtClean="0">
                <a:latin typeface="Times New Roman" pitchFamily="18" charset="0"/>
                <a:cs typeface="Times New Roman" pitchFamily="18" charset="0"/>
              </a:rPr>
              <a:t>Growth/Share analysis</a:t>
            </a:r>
          </a:p>
          <a:p>
            <a:pPr fontAlgn="base"/>
            <a:r>
              <a:rPr lang="en-US" sz="2000" dirty="0" smtClean="0">
                <a:latin typeface="Times New Roman" pitchFamily="18" charset="0"/>
                <a:cs typeface="Times New Roman" pitchFamily="18" charset="0"/>
              </a:rPr>
              <a:t>Attractiveness analysis</a:t>
            </a:r>
          </a:p>
          <a:p>
            <a:pPr fontAlgn="base"/>
            <a:r>
              <a:rPr lang="en-US" sz="2000" dirty="0" smtClean="0">
                <a:latin typeface="Times New Roman" pitchFamily="18" charset="0"/>
                <a:cs typeface="Times New Roman" pitchFamily="18" charset="0"/>
              </a:rPr>
              <a:t>Strategic group analysis</a:t>
            </a:r>
          </a:p>
          <a:p>
            <a:pPr fontAlgn="base"/>
            <a:r>
              <a:rPr lang="en-US" sz="2000" dirty="0" smtClean="0">
                <a:latin typeface="Times New Roman" pitchFamily="18" charset="0"/>
                <a:cs typeface="Times New Roman" pitchFamily="18" charset="0"/>
              </a:rPr>
              <a:t>Study of market segments and market power</a:t>
            </a:r>
          </a:p>
          <a:p>
            <a:pPr fontAlgn="base"/>
            <a:r>
              <a:rPr lang="en-US" sz="2000" dirty="0" smtClean="0">
                <a:latin typeface="Times New Roman" pitchFamily="18" charset="0"/>
                <a:cs typeface="Times New Roman" pitchFamily="18" charset="0"/>
              </a:rPr>
              <a:t>Competitor analysis</a:t>
            </a:r>
            <a:endParaRPr lang="en-US" sz="2000" b="1" dirty="0" smtClean="0">
              <a:latin typeface="Times New Roman" pitchFamily="18" charset="0"/>
              <a:cs typeface="Times New Roman" pitchFamily="18" charset="0"/>
            </a:endParaRPr>
          </a:p>
          <a:p>
            <a:pPr fontAlgn="base">
              <a:buNone/>
            </a:pPr>
            <a:r>
              <a:rPr lang="en-US" sz="2000" b="1" dirty="0" smtClean="0">
                <a:latin typeface="Times New Roman" pitchFamily="18" charset="0"/>
                <a:cs typeface="Times New Roman" pitchFamily="18" charset="0"/>
              </a:rPr>
              <a:t>5) Identify the Opportunities and Threats : - </a:t>
            </a:r>
            <a:r>
              <a:rPr lang="en-US" sz="2000" dirty="0" smtClean="0">
                <a:latin typeface="Times New Roman" pitchFamily="18" charset="0"/>
                <a:cs typeface="Times New Roman" pitchFamily="18" charset="0"/>
              </a:rPr>
              <a:t>Identify the opportunities and threats prevailing in the environment. Formulate efficient strategies to reap the benefits from the opportunities so that the threats can be neutralized. The selection of strategy and effective utilization of selected resources in an effective manner is crucial for this stage.</a:t>
            </a:r>
          </a:p>
          <a:p>
            <a:pPr>
              <a:buNone/>
            </a:pPr>
            <a:endParaRPr lang="en-US" sz="2000" dirty="0"/>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The concept of Environment</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environment is a major source of change. Some firms become victims of this change while others use it to their advantage. The purpose of environmental analysis is to enable the firm to turn change to its advantage by being proactive. </a:t>
            </a:r>
          </a:p>
          <a:p>
            <a:r>
              <a:rPr lang="en-US" dirty="0" smtClean="0">
                <a:latin typeface="Times New Roman" pitchFamily="18" charset="0"/>
                <a:cs typeface="Times New Roman" pitchFamily="18" charset="0"/>
              </a:rPr>
              <a:t>Characteristics of the environment are; </a:t>
            </a:r>
          </a:p>
          <a:p>
            <a:r>
              <a:rPr lang="en-US" dirty="0" smtClean="0">
                <a:latin typeface="Times New Roman" pitchFamily="18" charset="0"/>
                <a:cs typeface="Times New Roman" pitchFamily="18" charset="0"/>
              </a:rPr>
              <a:t> It is unique to every organization. </a:t>
            </a:r>
          </a:p>
          <a:p>
            <a:r>
              <a:rPr lang="en-US" dirty="0" smtClean="0">
                <a:latin typeface="Times New Roman" pitchFamily="18" charset="0"/>
                <a:cs typeface="Times New Roman" pitchFamily="18" charset="0"/>
              </a:rPr>
              <a:t> It is constantly changing. </a:t>
            </a:r>
          </a:p>
          <a:p>
            <a:r>
              <a:rPr lang="en-US" dirty="0" smtClean="0">
                <a:latin typeface="Times New Roman" pitchFamily="18" charset="0"/>
                <a:cs typeface="Times New Roman" pitchFamily="18" charset="0"/>
              </a:rPr>
              <a:t> One level is controllable while the other (remote-PESTEL) is uncontrollable. </a:t>
            </a:r>
          </a:p>
          <a:p>
            <a:r>
              <a:rPr lang="en-US" dirty="0" smtClean="0">
                <a:latin typeface="Times New Roman" pitchFamily="18" charset="0"/>
                <a:cs typeface="Times New Roman" pitchFamily="18" charset="0"/>
              </a:rPr>
              <a:t> It is a source of Opportunities, Threats, Strengths &amp; Weaknesses. </a:t>
            </a:r>
          </a:p>
          <a:p>
            <a:pPr>
              <a:buNone/>
            </a:pPr>
            <a:r>
              <a:rPr lang="en-US" dirty="0" smtClean="0">
                <a:latin typeface="Times New Roman" pitchFamily="18" charset="0"/>
                <a:cs typeface="Times New Roman" pitchFamily="18" charset="0"/>
              </a:rPr>
              <a:t>Environmental analysis can be divided into two major steps; </a:t>
            </a:r>
          </a:p>
          <a:p>
            <a:pPr>
              <a:buNone/>
            </a:pPr>
            <a:r>
              <a:rPr lang="en-US" dirty="0" smtClean="0">
                <a:latin typeface="Times New Roman" pitchFamily="18" charset="0"/>
                <a:cs typeface="Times New Roman" pitchFamily="18" charset="0"/>
              </a:rPr>
              <a:t>a. Defining; determining the relevant environmental forces. </a:t>
            </a:r>
          </a:p>
          <a:p>
            <a:pPr>
              <a:buNone/>
            </a:pPr>
            <a:r>
              <a:rPr lang="en-US" dirty="0" smtClean="0">
                <a:latin typeface="Times New Roman" pitchFamily="18" charset="0"/>
                <a:cs typeface="Times New Roman" pitchFamily="18" charset="0"/>
              </a:rPr>
              <a:t>b. Scanning &amp; forecasting; collecting information concerning the defined environment. </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The Company and its Environment</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Understanding the environment that surrounds an organization is important to the executives in charge of the organizations. There are several reasons for this. First, the environment provides resources that an organization needs in order to create goods and services. In the 17th century, British poet John Donne famously noted that “no man is an island.” Similarly, it is accurate to say that no organization is self-sufficient. As the human body must consume oxygen, food, and water, an organization needs to take in resources such as labor, money, and raw materials from outside its boundaries. Subway, for example, simply would cease to exist without the contributions of the franchisees that operate its stores, the suppliers that provide food and other necessary inputs, and the customers who provide Subway with money through purchasing its products. An organization cannot survive without the support of its environment.</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Company and its Environment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Second, the environment is a source of opportunities and threats for an organization. </a:t>
            </a:r>
            <a:r>
              <a:rPr lang="en-US" b="1" dirty="0" smtClean="0">
                <a:latin typeface="Times New Roman" pitchFamily="18" charset="0"/>
                <a:cs typeface="Times New Roman" pitchFamily="18" charset="0"/>
              </a:rPr>
              <a:t>Opportunities</a:t>
            </a:r>
            <a:r>
              <a:rPr lang="en-US" dirty="0" smtClean="0">
                <a:latin typeface="Times New Roman" pitchFamily="18" charset="0"/>
                <a:cs typeface="Times New Roman" pitchFamily="18" charset="0"/>
              </a:rPr>
              <a:t> are events and trends that create chances to improve an organization’s performance level. In the late 1990s, for example, Jared </a:t>
            </a:r>
            <a:r>
              <a:rPr lang="en-US" dirty="0" err="1" smtClean="0">
                <a:latin typeface="Times New Roman" pitchFamily="18" charset="0"/>
                <a:cs typeface="Times New Roman" pitchFamily="18" charset="0"/>
              </a:rPr>
              <a:t>Fogle’s</a:t>
            </a:r>
            <a:r>
              <a:rPr lang="en-US" dirty="0" smtClean="0">
                <a:latin typeface="Times New Roman" pitchFamily="18" charset="0"/>
                <a:cs typeface="Times New Roman" pitchFamily="18" charset="0"/>
              </a:rPr>
              <a:t> growing fame created an opportunity for Subway to position itself as a healthy alternative to traditional fast-food restaurants. </a:t>
            </a:r>
            <a:r>
              <a:rPr lang="en-US" b="1" dirty="0" smtClean="0">
                <a:latin typeface="Times New Roman" pitchFamily="18" charset="0"/>
                <a:cs typeface="Times New Roman" pitchFamily="18" charset="0"/>
              </a:rPr>
              <a:t>Threats</a:t>
            </a:r>
            <a:r>
              <a:rPr lang="en-US" dirty="0" smtClean="0">
                <a:latin typeface="Times New Roman" pitchFamily="18" charset="0"/>
                <a:cs typeface="Times New Roman" pitchFamily="18" charset="0"/>
              </a:rPr>
              <a:t> are events and trends that may undermine an organization’s performance. Subway faces a threat from some upstart restaurant chains. </a:t>
            </a:r>
            <a:r>
              <a:rPr lang="en-US" dirty="0" err="1" smtClean="0">
                <a:latin typeface="Times New Roman" pitchFamily="18" charset="0"/>
                <a:cs typeface="Times New Roman" pitchFamily="18" charset="0"/>
              </a:rPr>
              <a:t>Saladworks</a:t>
            </a:r>
            <a:r>
              <a:rPr lang="en-US" dirty="0" smtClean="0">
                <a:latin typeface="Times New Roman" pitchFamily="18" charset="0"/>
                <a:cs typeface="Times New Roman" pitchFamily="18" charset="0"/>
              </a:rPr>
              <a:t>, for example, offers a variety of salads that contain fewer than 500 calories. Noodles and Company offers a variety of sandwiches, pasta dishes, and salads that contain fewer than 400 calories. These two firms are much smaller than Subway, but they could grow to become substantial threats to Subway’s positioning as a healthy eatery.</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Content</a:t>
            </a:r>
            <a:endParaRPr lang="en-US" b="1" u="sng"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371600"/>
          <a:ext cx="8763000" cy="4389120"/>
        </p:xfrm>
        <a:graphic>
          <a:graphicData uri="http://schemas.openxmlformats.org/drawingml/2006/table">
            <a:tbl>
              <a:tblPr firstRow="1" bandRow="1">
                <a:tableStyleId>{5C22544A-7EE6-4342-B048-85BDC9FD1C3A}</a:tableStyleId>
              </a:tblPr>
              <a:tblGrid>
                <a:gridCol w="811388"/>
                <a:gridCol w="5818012"/>
                <a:gridCol w="2133600"/>
              </a:tblGrid>
              <a:tr h="370840">
                <a:tc>
                  <a:txBody>
                    <a:bodyPr/>
                    <a:lstStyle/>
                    <a:p>
                      <a:pPr algn="ctr"/>
                      <a:r>
                        <a:rPr lang="en-US" sz="2800" dirty="0" smtClean="0">
                          <a:latin typeface="Times New Roman" pitchFamily="18" charset="0"/>
                          <a:cs typeface="Times New Roman" pitchFamily="18" charset="0"/>
                        </a:rPr>
                        <a:t>S. no</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Topics</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Page no. </a:t>
                      </a:r>
                      <a:endParaRPr lang="en-US" sz="2800" dirty="0">
                        <a:latin typeface="Times New Roman" pitchFamily="18" charset="0"/>
                        <a:cs typeface="Times New Roman" pitchFamily="18" charset="0"/>
                      </a:endParaRPr>
                    </a:p>
                  </a:txBody>
                  <a:tcPr/>
                </a:tc>
              </a:tr>
              <a:tr h="1112520">
                <a:tc>
                  <a:txBody>
                    <a:bodyPr/>
                    <a:lstStyle/>
                    <a:p>
                      <a:pPr algn="ct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Times New Roman" pitchFamily="18" charset="0"/>
                          <a:cs typeface="Times New Roman" pitchFamily="18" charset="0"/>
                        </a:rPr>
                        <a:t>Introduction, Meaning and Definition</a:t>
                      </a:r>
                      <a:r>
                        <a:rPr lang="en-US" sz="2800" baseline="0" dirty="0" smtClean="0">
                          <a:latin typeface="Times New Roman" pitchFamily="18" charset="0"/>
                          <a:cs typeface="Times New Roman" pitchFamily="18" charset="0"/>
                        </a:rPr>
                        <a:t> of Strategic Management</a:t>
                      </a:r>
                      <a:endParaRPr lang="en-US" sz="2800" dirty="0" smtClean="0">
                        <a:latin typeface="Times New Roman" pitchFamily="18" charset="0"/>
                        <a:cs typeface="Times New Roman" pitchFamily="18" charset="0"/>
                      </a:endParaRPr>
                    </a:p>
                    <a:p>
                      <a:pPr algn="ctr"/>
                      <a:endParaRPr lang="en-US" sz="2800" dirty="0">
                        <a:latin typeface="Times New Roman" pitchFamily="18" charset="0"/>
                        <a:cs typeface="Times New Roman" pitchFamily="18" charset="0"/>
                      </a:endParaRPr>
                    </a:p>
                  </a:txBody>
                  <a:tcPr/>
                </a:tc>
                <a:tc>
                  <a:txBody>
                    <a:bodyPr/>
                    <a:lstStyle/>
                    <a:p>
                      <a:pPr algn="ctr"/>
                      <a:endParaRPr lang="en-US" sz="2800">
                        <a:latin typeface="Times New Roman" pitchFamily="18" charset="0"/>
                        <a:cs typeface="Times New Roman" pitchFamily="18" charset="0"/>
                      </a:endParaRPr>
                    </a:p>
                  </a:txBody>
                  <a:tcPr/>
                </a:tc>
              </a:tr>
              <a:tr h="370840">
                <a:tc>
                  <a:txBody>
                    <a:bodyPr/>
                    <a:lstStyle/>
                    <a:p>
                      <a:pPr algn="ctr"/>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Need</a:t>
                      </a:r>
                      <a:r>
                        <a:rPr lang="en-US" sz="2800" baseline="0" dirty="0" smtClean="0">
                          <a:latin typeface="Times New Roman" pitchFamily="18" charset="0"/>
                          <a:cs typeface="Times New Roman" pitchFamily="18" charset="0"/>
                        </a:rPr>
                        <a:t> of Strategic Management</a:t>
                      </a:r>
                      <a:endParaRPr lang="en-US" sz="2800" dirty="0">
                        <a:latin typeface="Times New Roman" pitchFamily="18" charset="0"/>
                        <a:cs typeface="Times New Roman" pitchFamily="18" charset="0"/>
                      </a:endParaRPr>
                    </a:p>
                  </a:txBody>
                  <a:tcPr/>
                </a:tc>
                <a:tc>
                  <a:txBody>
                    <a:bodyPr/>
                    <a:lstStyle/>
                    <a:p>
                      <a:pPr algn="ctr"/>
                      <a:endParaRPr lang="en-US" sz="2800">
                        <a:latin typeface="Times New Roman" pitchFamily="18" charset="0"/>
                        <a:cs typeface="Times New Roman" pitchFamily="18" charset="0"/>
                      </a:endParaRPr>
                    </a:p>
                  </a:txBody>
                  <a:tcPr/>
                </a:tc>
              </a:tr>
              <a:tr h="370840">
                <a:tc>
                  <a:txBody>
                    <a:bodyPr/>
                    <a:lstStyle/>
                    <a:p>
                      <a:pPr algn="ctr"/>
                      <a:r>
                        <a:rPr lang="en-US" sz="2800" dirty="0" smtClean="0">
                          <a:latin typeface="Times New Roman" pitchFamily="18" charset="0"/>
                          <a:cs typeface="Times New Roman" pitchFamily="18" charset="0"/>
                        </a:rPr>
                        <a:t>3</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Process of Strategic Management</a:t>
                      </a:r>
                      <a:endParaRPr lang="en-US" sz="2800" dirty="0">
                        <a:latin typeface="Times New Roman" pitchFamily="18" charset="0"/>
                        <a:cs typeface="Times New Roman" pitchFamily="18" charset="0"/>
                      </a:endParaRPr>
                    </a:p>
                  </a:txBody>
                  <a:tcPr/>
                </a:tc>
                <a:tc>
                  <a:txBody>
                    <a:bodyPr/>
                    <a:lstStyle/>
                    <a:p>
                      <a:pPr algn="ctr"/>
                      <a:endParaRPr lang="en-US" sz="2800">
                        <a:latin typeface="Times New Roman" pitchFamily="18" charset="0"/>
                        <a:cs typeface="Times New Roman" pitchFamily="18" charset="0"/>
                      </a:endParaRPr>
                    </a:p>
                  </a:txBody>
                  <a:tcPr/>
                </a:tc>
              </a:tr>
              <a:tr h="370840">
                <a:tc>
                  <a:txBody>
                    <a:bodyPr/>
                    <a:lstStyle/>
                    <a:p>
                      <a:pPr algn="ctr"/>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Strategic Decision Making</a:t>
                      </a:r>
                      <a:endParaRPr lang="en-US" sz="2800" dirty="0">
                        <a:latin typeface="Times New Roman" pitchFamily="18" charset="0"/>
                        <a:cs typeface="Times New Roman" pitchFamily="18" charset="0"/>
                      </a:endParaRPr>
                    </a:p>
                  </a:txBody>
                  <a:tcPr/>
                </a:tc>
                <a:tc>
                  <a:txBody>
                    <a:bodyPr/>
                    <a:lstStyle/>
                    <a:p>
                      <a:pPr algn="ctr"/>
                      <a:endParaRPr lang="en-US" sz="2800">
                        <a:latin typeface="Times New Roman" pitchFamily="18" charset="0"/>
                        <a:cs typeface="Times New Roman" pitchFamily="18" charset="0"/>
                      </a:endParaRPr>
                    </a:p>
                  </a:txBody>
                  <a:tcPr/>
                </a:tc>
              </a:tr>
              <a:tr h="370840">
                <a:tc>
                  <a:txBody>
                    <a:bodyPr/>
                    <a:lstStyle/>
                    <a:p>
                      <a:pPr algn="ctr"/>
                      <a:r>
                        <a:rPr lang="en-US" sz="2800" dirty="0" smtClean="0">
                          <a:latin typeface="Times New Roman" pitchFamily="18" charset="0"/>
                          <a:cs typeface="Times New Roman" pitchFamily="18" charset="0"/>
                        </a:rPr>
                        <a:t>5</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Strategic Management Approaches</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381000" y="62454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Company and its Environment</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a:buNone/>
            </a:pPr>
            <a:r>
              <a:rPr lang="en-US" sz="2400" dirty="0" smtClean="0">
                <a:latin typeface="Times New Roman" pitchFamily="18" charset="0"/>
                <a:cs typeface="Times New Roman" pitchFamily="18" charset="0"/>
              </a:rPr>
              <a:t>Executives must also realize that virtually any environmental trend or event is likely to create opportunities for some organizations and threats for others. This is true even in extreme cases. In addition to horrible human death and suffering, the March 2011 earthquake and tsunami in Japan devastated many organizations, ranging from small businesses that were simply wiped out to corporate giants such as Toyota whose manufacturing capabilities were undermined. As odd as it may seem, however, these tragic events also opened up significant opportunities for other organizations. The rebuilding of infrastructure and dwellings requires concrete, steel, and other materials. Japanese concrete manufacturers, steelmakers, and construction companies are likely to be very busy in the years ahead.</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5502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Company and its Environment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Third, the environment shapes the various strategic decisions that executives make as they attempt to lead their organizations to success. The environment often places important constraints on an organization’s goals, for example. A firm that sets a goal of increasing annual sales by 50 percent might struggle to achieve this goal during an economic recession or if several new competitors enter its business. Environmental conditions also need to be taken into account when examining whether to start doing business in a new country, whether to acquire another company, and whether to launch an innovative product, to name just a few.</a:t>
            </a:r>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Porter's Five Forces model</a:t>
            </a:r>
            <a:endParaRPr lang="en-US" b="1"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Porter's Five Forces is a model that identifies and analyzes five competitive forces that shape every industry and helps determine an industry's weaknesses and strengths. Five Forces analysis is frequently used to identify an industry's structure to determine corporate strategy.</a:t>
            </a:r>
          </a:p>
          <a:p>
            <a:pPr>
              <a:buNone/>
            </a:pPr>
            <a:r>
              <a:rPr lang="en-US" dirty="0" smtClean="0">
                <a:latin typeface="Times New Roman" pitchFamily="18" charset="0"/>
                <a:cs typeface="Times New Roman" pitchFamily="18" charset="0"/>
              </a:rPr>
              <a:t>Porter's model can be applied to any segment of the economy to understand the level of competition within the industry and enhance a company's long-term profitability. The Five Forces model is named after Harvard Business School professor, Michael E. Porter.</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Porter's Five Forces model</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Porter's 5 forces are:</a:t>
            </a:r>
          </a:p>
          <a:p>
            <a:r>
              <a:rPr lang="en-US" dirty="0" smtClean="0">
                <a:latin typeface="Times New Roman" pitchFamily="18" charset="0"/>
                <a:cs typeface="Times New Roman" pitchFamily="18" charset="0"/>
              </a:rPr>
              <a:t>Competition in the industry</a:t>
            </a:r>
          </a:p>
          <a:p>
            <a:r>
              <a:rPr lang="en-US" dirty="0" smtClean="0">
                <a:latin typeface="Times New Roman" pitchFamily="18" charset="0"/>
                <a:cs typeface="Times New Roman" pitchFamily="18" charset="0"/>
              </a:rPr>
              <a:t>Potential of new entrants into the industry</a:t>
            </a:r>
          </a:p>
          <a:p>
            <a:r>
              <a:rPr lang="en-US" dirty="0" smtClean="0">
                <a:latin typeface="Times New Roman" pitchFamily="18" charset="0"/>
                <a:cs typeface="Times New Roman" pitchFamily="18" charset="0"/>
              </a:rPr>
              <a:t>Power of suppliers</a:t>
            </a:r>
          </a:p>
          <a:p>
            <a:r>
              <a:rPr lang="en-US" dirty="0" smtClean="0">
                <a:latin typeface="Times New Roman" pitchFamily="18" charset="0"/>
                <a:cs typeface="Times New Roman" pitchFamily="18" charset="0"/>
              </a:rPr>
              <a:t>Power of customers</a:t>
            </a:r>
          </a:p>
          <a:p>
            <a:r>
              <a:rPr lang="en-US" dirty="0" smtClean="0">
                <a:latin typeface="Times New Roman" pitchFamily="18" charset="0"/>
                <a:cs typeface="Times New Roman" pitchFamily="18" charset="0"/>
              </a:rPr>
              <a:t>Threat of substitute products</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1. Competition in the Industry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first of the Five Forces refers to the number of competitors and their ability to undercut a company. The larger the number of competitors, along with the number of equivalent products and services they offer, the lesser the power of a company.</a:t>
            </a:r>
          </a:p>
          <a:p>
            <a:pPr>
              <a:buNone/>
            </a:pPr>
            <a:r>
              <a:rPr lang="en-US" dirty="0" smtClean="0">
                <a:latin typeface="Times New Roman" pitchFamily="18" charset="0"/>
                <a:cs typeface="Times New Roman" pitchFamily="18" charset="0"/>
              </a:rPr>
              <a:t>Suppliers and buyers seek out a company's competition if they are able to offer a better deal or lower prices. Conversely, when competitive rivalry is low, a company has greater power to charge higher prices and set the terms of deals to achieve higher sales and profits.</a:t>
            </a:r>
          </a:p>
          <a:p>
            <a:r>
              <a:rPr lang="en-US" dirty="0" smtClean="0">
                <a:latin typeface="Times New Roman" pitchFamily="18" charset="0"/>
                <a:cs typeface="Times New Roman" pitchFamily="18" charset="0"/>
              </a:rPr>
              <a:t>Competitors are many </a:t>
            </a:r>
          </a:p>
          <a:p>
            <a:r>
              <a:rPr lang="en-US" dirty="0" smtClean="0">
                <a:latin typeface="Times New Roman" pitchFamily="18" charset="0"/>
                <a:cs typeface="Times New Roman" pitchFamily="18" charset="0"/>
              </a:rPr>
              <a:t> They are roughly equal in size </a:t>
            </a:r>
          </a:p>
          <a:p>
            <a:r>
              <a:rPr lang="en-US" dirty="0" smtClean="0">
                <a:latin typeface="Times New Roman" pitchFamily="18" charset="0"/>
                <a:cs typeface="Times New Roman" pitchFamily="18" charset="0"/>
              </a:rPr>
              <a:t> Industry growth is slow, leading to fights for market share </a:t>
            </a:r>
          </a:p>
          <a:p>
            <a:r>
              <a:rPr lang="en-US" dirty="0" smtClean="0">
                <a:latin typeface="Times New Roman" pitchFamily="18" charset="0"/>
                <a:cs typeface="Times New Roman" pitchFamily="18" charset="0"/>
              </a:rPr>
              <a:t> The product lacks differentiation or switching costs </a:t>
            </a:r>
          </a:p>
          <a:p>
            <a:r>
              <a:rPr lang="en-US" dirty="0" smtClean="0">
                <a:latin typeface="Times New Roman" pitchFamily="18" charset="0"/>
                <a:cs typeface="Times New Roman" pitchFamily="18" charset="0"/>
              </a:rPr>
              <a:t> Fixed costs are high and the product is perishable </a:t>
            </a:r>
          </a:p>
          <a:p>
            <a:r>
              <a:rPr lang="en-US" dirty="0" smtClean="0">
                <a:latin typeface="Times New Roman" pitchFamily="18" charset="0"/>
                <a:cs typeface="Times New Roman" pitchFamily="18" charset="0"/>
              </a:rPr>
              <a:t> Exit barriers are high.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2. Potential of New Entrants Into an Industry</a:t>
            </a:r>
            <a:endParaRPr lang="en-US"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A company's power is also affected by the force of new entrants into its market. The less time and money it costs for a competitor to enter a company's market and be an effective competitor, the more an established company's position could be significantly weakened.</a:t>
            </a:r>
          </a:p>
          <a:p>
            <a:pPr>
              <a:buNone/>
            </a:pPr>
            <a:r>
              <a:rPr lang="en-US" dirty="0" smtClean="0">
                <a:latin typeface="Times New Roman" pitchFamily="18" charset="0"/>
                <a:cs typeface="Times New Roman" pitchFamily="18" charset="0"/>
              </a:rPr>
              <a:t>An industry with strong barriers to entry is ideal for existing companies within that industry since the company would be able to charge higher prices and negotiate better terms.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3. Power of Suppliers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The next factor in the Porter model addresses how easily </a:t>
            </a:r>
            <a:r>
              <a:rPr lang="en-US" u="sng" dirty="0" smtClean="0">
                <a:latin typeface="Times New Roman" pitchFamily="18" charset="0"/>
                <a:cs typeface="Times New Roman" pitchFamily="18" charset="0"/>
              </a:rPr>
              <a:t>suppliers</a:t>
            </a:r>
            <a:r>
              <a:rPr lang="en-US" dirty="0" smtClean="0">
                <a:latin typeface="Times New Roman" pitchFamily="18" charset="0"/>
                <a:cs typeface="Times New Roman" pitchFamily="18" charset="0"/>
              </a:rPr>
              <a:t> can drive up the cost of inputs. It is affected by the number of suppliers of key inputs of a good or service, how unique these inputs are, and how much it would cost a company to switch to another supplier. The fewer suppliers to an industry, the more a company would depend on a supplier.</a:t>
            </a:r>
          </a:p>
          <a:p>
            <a:pPr>
              <a:buNone/>
            </a:pPr>
            <a:r>
              <a:rPr lang="en-US" dirty="0" smtClean="0">
                <a:latin typeface="Times New Roman" pitchFamily="18" charset="0"/>
                <a:cs typeface="Times New Roman" pitchFamily="18" charset="0"/>
              </a:rPr>
              <a:t>As a result, the supplier has more power and can drive up input costs and push for other advantages in trade. On the other hand, when there are many suppliers or low switching costs between rival suppliers, a company can keep its input costs lower and enhance its profits.</a:t>
            </a:r>
          </a:p>
          <a:p>
            <a:r>
              <a:rPr lang="en-US" dirty="0" smtClean="0">
                <a:latin typeface="Times New Roman" pitchFamily="18" charset="0"/>
                <a:cs typeface="Times New Roman" pitchFamily="18" charset="0"/>
              </a:rPr>
              <a:t> It is made up of a few firms </a:t>
            </a:r>
          </a:p>
          <a:p>
            <a:r>
              <a:rPr lang="en-US" dirty="0" smtClean="0">
                <a:latin typeface="Times New Roman" pitchFamily="18" charset="0"/>
                <a:cs typeface="Times New Roman" pitchFamily="18" charset="0"/>
              </a:rPr>
              <a:t> There are few or no substitute products </a:t>
            </a:r>
          </a:p>
          <a:p>
            <a:r>
              <a:rPr lang="en-US" dirty="0" smtClean="0">
                <a:latin typeface="Times New Roman" pitchFamily="18" charset="0"/>
                <a:cs typeface="Times New Roman" pitchFamily="18" charset="0"/>
              </a:rPr>
              <a:t> The product is unique or differentiated </a:t>
            </a:r>
          </a:p>
          <a:p>
            <a:r>
              <a:rPr lang="en-US" dirty="0" smtClean="0">
                <a:latin typeface="Times New Roman" pitchFamily="18" charset="0"/>
                <a:cs typeface="Times New Roman" pitchFamily="18" charset="0"/>
              </a:rPr>
              <a:t> There exists supplier switching costs </a:t>
            </a:r>
          </a:p>
          <a:p>
            <a:r>
              <a:rPr lang="en-US" dirty="0" smtClean="0">
                <a:latin typeface="Times New Roman" pitchFamily="18" charset="0"/>
                <a:cs typeface="Times New Roman" pitchFamily="18" charset="0"/>
              </a:rPr>
              <a:t> It can integrate forward to produce the industry’s product. </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4. Power of Customers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ability that customers have to drive prices lower or their level of power is one of the Five Forces. It is affected by how many buyers or customers a company has, how significant each customer is, and how much it would cost a company to find new customers or markets for its output.</a:t>
            </a:r>
          </a:p>
          <a:p>
            <a:pPr>
              <a:buNone/>
            </a:pPr>
            <a:r>
              <a:rPr lang="en-US" dirty="0" smtClean="0">
                <a:latin typeface="Times New Roman" pitchFamily="18" charset="0"/>
                <a:cs typeface="Times New Roman" pitchFamily="18" charset="0"/>
              </a:rPr>
              <a:t>A smaller and more powerful client base means that each customer has more power to negotiate for lower prices and better deals. A company that has many, smaller, independent customers will have an easier time charging higher prices to increase profitability.</a:t>
            </a:r>
          </a:p>
          <a:p>
            <a:r>
              <a:rPr lang="en-US" dirty="0" smtClean="0">
                <a:latin typeface="Times New Roman" pitchFamily="18" charset="0"/>
                <a:cs typeface="Times New Roman" pitchFamily="18" charset="0"/>
              </a:rPr>
              <a:t> The buyers are few and they buy in large volumes </a:t>
            </a:r>
          </a:p>
          <a:p>
            <a:r>
              <a:rPr lang="en-US" dirty="0" smtClean="0">
                <a:latin typeface="Times New Roman" pitchFamily="18" charset="0"/>
                <a:cs typeface="Times New Roman" pitchFamily="18" charset="0"/>
              </a:rPr>
              <a:t> The product is not differentiated, is substitutable and there are other alternative suppliers. </a:t>
            </a:r>
          </a:p>
          <a:p>
            <a:r>
              <a:rPr lang="en-US" dirty="0" smtClean="0">
                <a:latin typeface="Times New Roman" pitchFamily="18" charset="0"/>
                <a:cs typeface="Times New Roman" pitchFamily="18" charset="0"/>
              </a:rPr>
              <a:t> The buyer has little switching costs </a:t>
            </a:r>
          </a:p>
          <a:p>
            <a:r>
              <a:rPr lang="en-US" dirty="0" smtClean="0">
                <a:latin typeface="Times New Roman" pitchFamily="18" charset="0"/>
                <a:cs typeface="Times New Roman" pitchFamily="18" charset="0"/>
              </a:rPr>
              <a:t> The buyer can integrate backward to make the industry’s product. </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5. Threat of Substitutes</a:t>
            </a:r>
            <a:endParaRPr lang="en-US"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The last of the Five Forces focuses on substitutes. Substitute goods or services that can be used in place of a company's products or services pose a threat. Companies that produce goods or services for which there are no close substitutes will have more power to increase prices and lock in favorable terms. When close substitutes are available, customers will have the option to forgo buying a company's product, and a company's power can be weakened.</a:t>
            </a:r>
          </a:p>
          <a:p>
            <a:pPr>
              <a:buNone/>
            </a:pPr>
            <a:r>
              <a:rPr lang="en-US" dirty="0" smtClean="0">
                <a:latin typeface="Times New Roman" pitchFamily="18" charset="0"/>
                <a:cs typeface="Times New Roman" pitchFamily="18" charset="0"/>
              </a:rPr>
              <a:t>Understanding Porter's Five Forces and how they apply to an industry, can enable a company to adjust its business strategy to better use its resources to generate higher earnings for its investors.</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Some Drawbacks of Porter's Five Forces?</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The Five Forces model has some drawbacks, including that it is backward-looking, making its findings mostly relevant only in the short term; that limitation is compounded by the impact of globalization. Another big drawback is the tendency to try to use the five forces to analyze an individual company, versus a broad industry, which is how the framework was intended. Also problematic is that the framework is structured so that each company is placed in one industry group when some companies straddle several. Another issue includes the need to assess all five forces equally when some industries aren't as heavily impacted by all five.</a:t>
            </a:r>
          </a:p>
          <a:p>
            <a:pPr>
              <a:buNone/>
            </a:pPr>
            <a:endParaRPr lang="en-US" b="1" u="sng" dirty="0" smtClean="0">
              <a:latin typeface="Times New Roman" pitchFamily="18" charset="0"/>
              <a:cs typeface="Times New Roman" pitchFamily="18" charset="0"/>
            </a:endParaRPr>
          </a:p>
          <a:p>
            <a:pPr>
              <a:buNone/>
            </a:pPr>
            <a:r>
              <a:rPr lang="en-US" b="1" u="sng" dirty="0" smtClean="0">
                <a:latin typeface="Times New Roman" pitchFamily="18" charset="0"/>
                <a:cs typeface="Times New Roman" pitchFamily="18" charset="0"/>
              </a:rPr>
              <a:t>What's the Difference Between Porter's Five Forces and SWOT Analysis?</a:t>
            </a:r>
          </a:p>
          <a:p>
            <a:pPr>
              <a:buNone/>
            </a:pPr>
            <a:r>
              <a:rPr lang="en-US" dirty="0" smtClean="0">
                <a:latin typeface="Times New Roman" pitchFamily="18" charset="0"/>
                <a:cs typeface="Times New Roman" pitchFamily="18" charset="0"/>
              </a:rPr>
              <a:t>Porter's 5 Forces and SWOT (strengths, weaknesses, opportunities, &amp; threats) analysis are both tools used to analyze and make strategic decisions. Companies, analysts, and investors use Porter's 5 Forces to analyze the competitive environment within an industry, while they tend to use a SWOT analysis to look more deeply within an organization to analyze its internal potential.</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Introduction, Meaning and Definition of Strategic Management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concept of strategy </a:t>
            </a:r>
          </a:p>
          <a:p>
            <a:pPr>
              <a:buNone/>
            </a:pPr>
            <a:r>
              <a:rPr lang="en-US" dirty="0" smtClean="0">
                <a:latin typeface="Times New Roman" pitchFamily="18" charset="0"/>
                <a:cs typeface="Times New Roman" pitchFamily="18" charset="0"/>
              </a:rPr>
              <a:t>The concept of strategy in business has been borrowed from military science and sports where it implies out- maneuvering the opponent. The term strategy began to be used in business with increase in competition and complexity of business operations. </a:t>
            </a:r>
          </a:p>
          <a:p>
            <a:pPr>
              <a:buNone/>
            </a:pPr>
            <a:r>
              <a:rPr lang="en-US" dirty="0" smtClean="0">
                <a:latin typeface="Times New Roman" pitchFamily="18" charset="0"/>
                <a:cs typeface="Times New Roman" pitchFamily="18" charset="0"/>
              </a:rPr>
              <a:t>A strategy is an administrative course of action designed to achieve success in the face of difficulties. It is a plan for meeting challenges posed by the activities of competitors and environmental forces. Strategy is the complex plan for bringing the organization from a given state to a desired position in a future period of time. For example, if management anticipates price-cut by competitors, it may decide upon a strategy of launching an advertising campaign to educate the customers and to convince them of the superiority of its products. </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2454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Scanning the Environment</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Environmental scanning is a process of gathering information about the events and their relationship with the internal and external environment of the organization. The primary aim of environmental scanning is to find out the future prospects of business organization. </a:t>
            </a:r>
          </a:p>
          <a:p>
            <a:pPr>
              <a:buNone/>
            </a:pPr>
            <a:r>
              <a:rPr lang="en-US" dirty="0" smtClean="0">
                <a:latin typeface="Times New Roman" pitchFamily="18" charset="0"/>
                <a:cs typeface="Times New Roman" pitchFamily="18" charset="0"/>
              </a:rPr>
              <a:t>As a significant resource to the management, the Environmental Scanning Committee enables the management to make decisions from fundamental analysis of historical events to estimate future events. The committee also helps in creating action plans to address these upcoming events, analyzing action plans and arranging appropriate resources for those plans, and putting management in contact with fellow employees with the knowledge set to provide quality data for decision making.</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Environmental Scanning Definition - </a:t>
            </a:r>
            <a:r>
              <a:rPr lang="en-US" dirty="0" smtClean="0">
                <a:latin typeface="Times New Roman" pitchFamily="18" charset="0"/>
                <a:cs typeface="Times New Roman" pitchFamily="18" charset="0"/>
              </a:rPr>
              <a:t>The process of collecting, evaluating, and delivering information for a strategic purpose is defined as environmental scanning. The process of environmental scanning requires both accurate and personalized data on the business environment in which the organization is operating or considering entering.</a:t>
            </a: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the Characteristics of Environmental Scanning?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The characteristics of environmental scanning are as follows: </a:t>
            </a:r>
          </a:p>
          <a:p>
            <a:pPr fontAlgn="base"/>
            <a:r>
              <a:rPr lang="en-US" sz="2400" b="1" dirty="0" smtClean="0">
                <a:latin typeface="Times New Roman" pitchFamily="18" charset="0"/>
                <a:cs typeface="Times New Roman" pitchFamily="18" charset="0"/>
              </a:rPr>
              <a:t>Continuous Process- </a:t>
            </a:r>
            <a:r>
              <a:rPr lang="en-US" sz="2400" dirty="0" smtClean="0">
                <a:latin typeface="Times New Roman" pitchFamily="18" charset="0"/>
                <a:cs typeface="Times New Roman" pitchFamily="18" charset="0"/>
              </a:rPr>
              <a:t>The analysis of the environment is a continuous process rather than being sporadic. The rapidly changing environment has to be captured continuously to be on track.</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Exploratory Process- </a:t>
            </a:r>
            <a:r>
              <a:rPr lang="en-US" sz="2400" dirty="0" smtClean="0">
                <a:latin typeface="Times New Roman" pitchFamily="18" charset="0"/>
                <a:cs typeface="Times New Roman" pitchFamily="18" charset="0"/>
              </a:rPr>
              <a:t>Scanning is an exploratory process that keeps monitoring the environment to bring out the possibilities and unknown dimensions of the future. It stresses the fact that “What could happen” and not ”What will happen”.</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Dynamic Process-</a:t>
            </a:r>
            <a:r>
              <a:rPr lang="en-US" sz="2400" dirty="0" smtClean="0">
                <a:latin typeface="Times New Roman" pitchFamily="18" charset="0"/>
                <a:cs typeface="Times New Roman" pitchFamily="18" charset="0"/>
              </a:rPr>
              <a:t> Environmental scanning is not static. It is a dynamic process and depends on changing situations.</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Holistic View-</a:t>
            </a:r>
            <a:r>
              <a:rPr lang="en-US" sz="2400" dirty="0" smtClean="0">
                <a:latin typeface="Times New Roman" pitchFamily="18" charset="0"/>
                <a:cs typeface="Times New Roman" pitchFamily="18" charset="0"/>
              </a:rPr>
              <a:t> Environmental Scanning focuses on the complete view of the environment rather than viewing it partially.</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Components of Environmental Scanning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fontAlgn="base"/>
            <a:r>
              <a:rPr lang="en-US" sz="2000" b="1" dirty="0" smtClean="0">
                <a:latin typeface="Times New Roman" pitchFamily="18" charset="0"/>
                <a:cs typeface="Times New Roman" pitchFamily="18" charset="0"/>
              </a:rPr>
              <a:t>Internal Environmental Components-</a:t>
            </a:r>
            <a:r>
              <a:rPr lang="en-US" sz="2000" dirty="0" smtClean="0">
                <a:latin typeface="Times New Roman" pitchFamily="18" charset="0"/>
                <a:cs typeface="Times New Roman" pitchFamily="18" charset="0"/>
              </a:rPr>
              <a:t> The components that lie within the organization are internal components and changes in these affect the general performance of the organization. Human resources, capital resources and technological resources are some of the internal environmental components.</a:t>
            </a:r>
            <a:endParaRPr lang="en-US" sz="2000" b="1" dirty="0" smtClean="0">
              <a:latin typeface="Times New Roman" pitchFamily="18" charset="0"/>
              <a:cs typeface="Times New Roman" pitchFamily="18" charset="0"/>
            </a:endParaRPr>
          </a:p>
          <a:p>
            <a:pPr fontAlgn="base"/>
            <a:r>
              <a:rPr lang="en-US" sz="2000" b="1" dirty="0" smtClean="0">
                <a:latin typeface="Times New Roman" pitchFamily="18" charset="0"/>
                <a:cs typeface="Times New Roman" pitchFamily="18" charset="0"/>
              </a:rPr>
              <a:t>External Environmental Components:</a:t>
            </a:r>
            <a:r>
              <a:rPr lang="en-US" sz="2000" dirty="0" smtClean="0">
                <a:latin typeface="Times New Roman" pitchFamily="18" charset="0"/>
                <a:cs typeface="Times New Roman" pitchFamily="18" charset="0"/>
              </a:rPr>
              <a:t> The components that fall outside the business organization are called external environmental components. Although the components lie outside the organization, they still affect the organizational activities. The external components can be divided into micro environmental components, and macro environmental components. Micro environmental components include competitors, consumers, markets, suppliers, organizations, etc. Macro environmental components include political, legal, economical, cultural, demographic, and technological factors.  </a:t>
            </a:r>
          </a:p>
          <a:p>
            <a:pPr>
              <a:buNone/>
            </a:pPr>
            <a:r>
              <a:rPr lang="en-US" sz="2000" b="1" dirty="0" smtClean="0">
                <a:latin typeface="Times New Roman" pitchFamily="18" charset="0"/>
                <a:cs typeface="Times New Roman" pitchFamily="18" charset="0"/>
              </a:rPr>
              <a:t> </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Techniques of Environmental Scanning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fontAlgn="base"/>
            <a:r>
              <a:rPr lang="en-US" b="1" dirty="0" smtClean="0">
                <a:latin typeface="Times New Roman" pitchFamily="18" charset="0"/>
                <a:cs typeface="Times New Roman" pitchFamily="18" charset="0"/>
              </a:rPr>
              <a:t>SWOT Analysis-</a:t>
            </a:r>
            <a:r>
              <a:rPr lang="en-US" dirty="0" smtClean="0">
                <a:latin typeface="Times New Roman" pitchFamily="18" charset="0"/>
                <a:cs typeface="Times New Roman" pitchFamily="18" charset="0"/>
              </a:rPr>
              <a:t> SWOT analysis is an acronym for Strengths, Weaknesses, opportunities and threats analysis of the environment. Strengths and weaknesses are considered as internal factors whereas opportunities and threats are external factors. These factors determine the course of action to ensure the growth of the business.</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PEST Analysis-</a:t>
            </a:r>
            <a:r>
              <a:rPr lang="en-US" dirty="0" smtClean="0">
                <a:latin typeface="Times New Roman" pitchFamily="18" charset="0"/>
                <a:cs typeface="Times New Roman" pitchFamily="18" charset="0"/>
              </a:rPr>
              <a:t> PEST stands for Political, economic, social, and technological analysis of the environment. It deals with the external macro-environment.</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ETOP- </a:t>
            </a:r>
            <a:r>
              <a:rPr lang="en-US" dirty="0" smtClean="0">
                <a:latin typeface="Times New Roman" pitchFamily="18" charset="0"/>
                <a:cs typeface="Times New Roman" pitchFamily="18" charset="0"/>
              </a:rPr>
              <a:t>ETOP stands for the Environmental Threat Opportunity Profile. It helps an organization to analyze the impact of the environment based on threats and opportunities.</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QUEST-</a:t>
            </a:r>
            <a:r>
              <a:rPr lang="en-US" dirty="0" smtClean="0">
                <a:latin typeface="Times New Roman" pitchFamily="18" charset="0"/>
                <a:cs typeface="Times New Roman" pitchFamily="18" charset="0"/>
              </a:rPr>
              <a:t> QUEST stands for the Quick Environmental Scanning Technique. This technique is designed to analyze the environment quickly and inexpensively so that businesses can focus on critical issues that have to be addressed in a short span.</a:t>
            </a: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Process of Environmental Analysis</a:t>
            </a:r>
            <a:endParaRPr lang="en-US" u="sng" dirty="0"/>
          </a:p>
        </p:txBody>
      </p:sp>
      <p:sp>
        <p:nvSpPr>
          <p:cNvPr id="3" name="Content Placeholder 2"/>
          <p:cNvSpPr>
            <a:spLocks noGrp="1"/>
          </p:cNvSpPr>
          <p:nvPr>
            <p:ph idx="1"/>
          </p:nvPr>
        </p:nvSpPr>
        <p:spPr>
          <a:xfrm>
            <a:off x="0" y="1295400"/>
            <a:ext cx="9144000" cy="4525963"/>
          </a:xfrm>
        </p:spPr>
        <p:txBody>
          <a:bodyPr>
            <a:noAutofit/>
          </a:bodyPr>
          <a:lstStyle/>
          <a:p>
            <a:pPr fontAlgn="base"/>
            <a:r>
              <a:rPr lang="en-US" sz="2400" b="1" dirty="0" smtClean="0">
                <a:latin typeface="Times New Roman" pitchFamily="18" charset="0"/>
                <a:cs typeface="Times New Roman" pitchFamily="18" charset="0"/>
              </a:rPr>
              <a:t>Scanning-  </a:t>
            </a:r>
            <a:r>
              <a:rPr lang="en-US" sz="2400" dirty="0" smtClean="0">
                <a:latin typeface="Times New Roman" pitchFamily="18" charset="0"/>
                <a:cs typeface="Times New Roman" pitchFamily="18" charset="0"/>
              </a:rPr>
              <a:t>The process of analyzing the environment to spot the factors that may impact the business is known as Environmental Scanning. It alerts the enterprise to take suitable strategic decisions before it reaches a critical situation.</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Monitoring-</a:t>
            </a:r>
            <a:r>
              <a:rPr lang="en-US" sz="2400" dirty="0" smtClean="0">
                <a:latin typeface="Times New Roman" pitchFamily="18" charset="0"/>
                <a:cs typeface="Times New Roman" pitchFamily="18" charset="0"/>
              </a:rPr>
              <a:t> The data is gathered from various sources and is utilized to monitor and find out the trends and patterns in the environment. The main sources of collecting data are spying, publication talks with customers, suppliers, dealers and employees.</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Forecasting- </a:t>
            </a:r>
            <a:r>
              <a:rPr lang="en-US" sz="2400" dirty="0" smtClean="0">
                <a:latin typeface="Times New Roman" pitchFamily="18" charset="0"/>
                <a:cs typeface="Times New Roman" pitchFamily="18" charset="0"/>
              </a:rPr>
              <a:t>The process of estimating future events based on previously analyzed data is known as environmental forecasting.</a:t>
            </a:r>
            <a:endParaRPr lang="en-US" sz="2400" b="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Assessment-</a:t>
            </a:r>
            <a:r>
              <a:rPr lang="en-US" sz="2400" dirty="0" smtClean="0">
                <a:latin typeface="Times New Roman" pitchFamily="18" charset="0"/>
                <a:cs typeface="Times New Roman" pitchFamily="18" charset="0"/>
              </a:rPr>
              <a:t>  T In this stage, the environmental factors are assessed to identify whether they provide an opportunity for the business or pose a threat.</a:t>
            </a:r>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b="1" u="sng" dirty="0" smtClean="0">
                <a:latin typeface="Times New Roman" pitchFamily="18" charset="0"/>
                <a:cs typeface="Times New Roman" pitchFamily="18" charset="0"/>
              </a:rPr>
              <a:t>Importance of Environmental Scanning</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fontAlgn="base"/>
            <a:r>
              <a:rPr lang="en-US" sz="1800" b="1" dirty="0" smtClean="0">
                <a:latin typeface="Times New Roman" pitchFamily="18" charset="0"/>
                <a:cs typeface="Times New Roman" pitchFamily="18" charset="0"/>
              </a:rPr>
              <a:t>Goal Accomplishment:</a:t>
            </a:r>
            <a:r>
              <a:rPr lang="en-US" sz="1800" dirty="0" smtClean="0">
                <a:latin typeface="Times New Roman" pitchFamily="18" charset="0"/>
                <a:cs typeface="Times New Roman" pitchFamily="18" charset="0"/>
              </a:rPr>
              <a:t> The objectives of an organization cannot be fulfilled unless it adapts itself to environmental changes. One has to adjust the strategies to fit in the changing demands of the environment.</a:t>
            </a:r>
          </a:p>
          <a:p>
            <a:pPr fontAlgn="base"/>
            <a:r>
              <a:rPr lang="en-US" sz="1800" b="1" dirty="0" smtClean="0">
                <a:latin typeface="Times New Roman" pitchFamily="18" charset="0"/>
                <a:cs typeface="Times New Roman" pitchFamily="18" charset="0"/>
              </a:rPr>
              <a:t>Threats and Weakness Identification: </a:t>
            </a:r>
            <a:r>
              <a:rPr lang="en-US" sz="1800" dirty="0" smtClean="0">
                <a:latin typeface="Times New Roman" pitchFamily="18" charset="0"/>
                <a:cs typeface="Times New Roman" pitchFamily="18" charset="0"/>
              </a:rPr>
              <a:t>For an organization to grow, it must minimize its threats and identify its weaknesses. This is made possible with the help of environmental scanning with which better strategies can be developed.tz</a:t>
            </a:r>
          </a:p>
          <a:p>
            <a:pPr fontAlgn="base"/>
            <a:r>
              <a:rPr lang="en-US" sz="1800" b="1" dirty="0" smtClean="0">
                <a:latin typeface="Times New Roman" pitchFamily="18" charset="0"/>
                <a:cs typeface="Times New Roman" pitchFamily="18" charset="0"/>
              </a:rPr>
              <a:t>Future Forecast:</a:t>
            </a:r>
            <a:r>
              <a:rPr lang="en-US" sz="1800" dirty="0" smtClean="0">
                <a:latin typeface="Times New Roman" pitchFamily="18" charset="0"/>
                <a:cs typeface="Times New Roman" pitchFamily="18" charset="0"/>
              </a:rPr>
              <a:t> Environmental changes are often unpredictable. An organization cannot anticipate all the future events but based on the analysis, it can make better strategic decisions in the future. Hence, environmental analysis helps to forecast the prospects of the business.</a:t>
            </a:r>
          </a:p>
          <a:p>
            <a:pPr fontAlgn="base"/>
            <a:r>
              <a:rPr lang="en-US" sz="1800" b="1" dirty="0" smtClean="0">
                <a:latin typeface="Times New Roman" pitchFamily="18" charset="0"/>
                <a:cs typeface="Times New Roman" pitchFamily="18" charset="0"/>
              </a:rPr>
              <a:t>Market Knowledge: </a:t>
            </a:r>
            <a:r>
              <a:rPr lang="en-US" sz="1800" dirty="0" smtClean="0">
                <a:latin typeface="Times New Roman" pitchFamily="18" charset="0"/>
                <a:cs typeface="Times New Roman" pitchFamily="18" charset="0"/>
              </a:rPr>
              <a:t>Every organization must be aware of the ongoing changes in the market. If it fails to incorporate strategic changes due to changing demands, it will not be able to achieve its objectives.</a:t>
            </a:r>
          </a:p>
          <a:p>
            <a:pPr fontAlgn="base"/>
            <a:r>
              <a:rPr lang="en-US" sz="1800" b="1" dirty="0" smtClean="0">
                <a:latin typeface="Times New Roman" pitchFamily="18" charset="0"/>
                <a:cs typeface="Times New Roman" pitchFamily="18" charset="0"/>
              </a:rPr>
              <a:t>Focus on the Customer: </a:t>
            </a:r>
            <a:r>
              <a:rPr lang="en-US" sz="1800" dirty="0" smtClean="0">
                <a:latin typeface="Times New Roman" pitchFamily="18" charset="0"/>
                <a:cs typeface="Times New Roman" pitchFamily="18" charset="0"/>
              </a:rPr>
              <a:t>Environmental scanning and analysis make an organization sensitive  to the changing needs and expectations of the customer.</a:t>
            </a:r>
          </a:p>
          <a:p>
            <a:pPr fontAlgn="base"/>
            <a:r>
              <a:rPr lang="en-US" sz="1800" b="1" dirty="0" smtClean="0">
                <a:latin typeface="Times New Roman" pitchFamily="18" charset="0"/>
                <a:cs typeface="Times New Roman" pitchFamily="18" charset="0"/>
              </a:rPr>
              <a:t>Opportunities Identification:</a:t>
            </a:r>
            <a:r>
              <a:rPr lang="en-US" sz="1800" dirty="0" smtClean="0">
                <a:latin typeface="Times New Roman" pitchFamily="18" charset="0"/>
                <a:cs typeface="Times New Roman" pitchFamily="18" charset="0"/>
              </a:rPr>
              <a:t> With the analysis of the current environment, an organization will be able to identify the possible opportunities and take necessary steps.</a:t>
            </a:r>
          </a:p>
          <a:p>
            <a:pPr>
              <a:buNone/>
            </a:pPr>
            <a:r>
              <a:rPr lang="en-US" sz="1800" b="1" dirty="0" smtClean="0">
                <a:latin typeface="Times New Roman" pitchFamily="18" charset="0"/>
                <a:cs typeface="Times New Roman" pitchFamily="18" charset="0"/>
              </a:rPr>
              <a:t> </a:t>
            </a:r>
          </a:p>
          <a:p>
            <a:endParaRPr lang="en-US" sz="1800" dirty="0">
              <a:latin typeface="Times New Roman" pitchFamily="18" charset="0"/>
              <a:cs typeface="Times New Roman" pitchFamily="18" charset="0"/>
            </a:endParaRPr>
          </a:p>
        </p:txBody>
      </p:sp>
      <p:sp>
        <p:nvSpPr>
          <p:cNvPr id="4" name="TextBox 3"/>
          <p:cNvSpPr txBox="1"/>
          <p:nvPr/>
        </p:nvSpPr>
        <p:spPr>
          <a:xfrm>
            <a:off x="533400" y="65502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Limitations of Environmental Scanning</a:t>
            </a:r>
            <a:endParaRPr lang="en-US" u="sng" dirty="0"/>
          </a:p>
        </p:txBody>
      </p:sp>
      <p:sp>
        <p:nvSpPr>
          <p:cNvPr id="3" name="Content Placeholder 2"/>
          <p:cNvSpPr>
            <a:spLocks noGrp="1"/>
          </p:cNvSpPr>
          <p:nvPr>
            <p:ph idx="1"/>
          </p:nvPr>
        </p:nvSpPr>
        <p:spPr/>
        <p:txBody>
          <a:bodyPr>
            <a:normAutofit fontScale="77500" lnSpcReduction="20000"/>
          </a:bodyPr>
          <a:lstStyle/>
          <a:p>
            <a:pPr fontAlgn="base"/>
            <a:r>
              <a:rPr lang="en-US" dirty="0" smtClean="0">
                <a:latin typeface="Times New Roman" pitchFamily="18" charset="0"/>
                <a:cs typeface="Times New Roman" pitchFamily="18" charset="0"/>
              </a:rPr>
              <a:t>Overloading of information may sometimes result in indecision. Hence it is not completely reliable.</a:t>
            </a:r>
          </a:p>
          <a:p>
            <a:pPr fontAlgn="base"/>
            <a:r>
              <a:rPr lang="en-US" dirty="0" smtClean="0">
                <a:latin typeface="Times New Roman" pitchFamily="18" charset="0"/>
                <a:cs typeface="Times New Roman" pitchFamily="18" charset="0"/>
              </a:rPr>
              <a:t>It does not forecast the future or eliminate uncertainties. Organizations may face unexpected events. However environmental scanning should aim at minimizing such threats to the business.</a:t>
            </a:r>
          </a:p>
          <a:p>
            <a:pPr fontAlgn="base"/>
            <a:r>
              <a:rPr lang="en-US" dirty="0" smtClean="0">
                <a:latin typeface="Times New Roman" pitchFamily="18" charset="0"/>
                <a:cs typeface="Times New Roman" pitchFamily="18" charset="0"/>
              </a:rPr>
              <a:t>It often makes an organization cautious and thereby delays decision making. It is better to have a strategic approach to analyze the environment and take decisions or actions on time.</a:t>
            </a:r>
          </a:p>
          <a:p>
            <a:pPr fontAlgn="base"/>
            <a:r>
              <a:rPr lang="en-US" dirty="0" smtClean="0">
                <a:latin typeface="Times New Roman" pitchFamily="18" charset="0"/>
                <a:cs typeface="Times New Roman" pitchFamily="18" charset="0"/>
              </a:rPr>
              <a:t>When the organizations rely completely on the analyzed information without data verification and accuracy, it may lead to deviation in the desired outcomes.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Technological, Social, Cultural, Demographic, Political, Legal </a:t>
            </a:r>
            <a:endParaRPr lang="en-US" b="1" u="sng" dirty="0"/>
          </a:p>
        </p:txBody>
      </p:sp>
      <p:sp>
        <p:nvSpPr>
          <p:cNvPr id="3" name="Content Placeholder 2"/>
          <p:cNvSpPr>
            <a:spLocks noGrp="1"/>
          </p:cNvSpPr>
          <p:nvPr>
            <p:ph idx="1"/>
          </p:nvPr>
        </p:nvSpPr>
        <p:spPr>
          <a:xfrm>
            <a:off x="381000" y="1874837"/>
            <a:ext cx="8458200" cy="4525963"/>
          </a:xfrm>
        </p:spPr>
        <p:txBody>
          <a:bodyPr>
            <a:noAutofit/>
          </a:bodyPr>
          <a:lstStyle/>
          <a:p>
            <a:pPr fontAlgn="base">
              <a:buNone/>
            </a:pPr>
            <a:r>
              <a:rPr lang="en-US" sz="2400" dirty="0" smtClean="0">
                <a:latin typeface="Times New Roman" pitchFamily="18" charset="0"/>
                <a:cs typeface="Times New Roman" pitchFamily="18" charset="0"/>
              </a:rPr>
              <a:t>"PEST" or "</a:t>
            </a:r>
            <a:r>
              <a:rPr lang="en-US" sz="2400" b="1" dirty="0" smtClean="0">
                <a:latin typeface="Times New Roman" pitchFamily="18" charset="0"/>
                <a:cs typeface="Times New Roman" pitchFamily="18" charset="0"/>
              </a:rPr>
              <a:t>Political, Economic, Social and Technological</a:t>
            </a:r>
            <a:r>
              <a:rPr lang="en-US" sz="2400" dirty="0" smtClean="0">
                <a:latin typeface="Times New Roman" pitchFamily="18" charset="0"/>
                <a:cs typeface="Times New Roman" pitchFamily="18" charset="0"/>
              </a:rPr>
              <a:t>" analysis is one of the techniques of environment appraisal which provides a deep insight about the macro-environmental factors that affect the operations of a business. The level of importance given to these factors varies as per the industry in which a company works and the goods/services it deals in.</a:t>
            </a:r>
          </a:p>
          <a:p>
            <a:pPr fontAlgn="base">
              <a:buNone/>
            </a:pPr>
            <a:r>
              <a:rPr lang="en-US" sz="2400" dirty="0" smtClean="0">
                <a:latin typeface="Times New Roman" pitchFamily="18" charset="0"/>
                <a:cs typeface="Times New Roman" pitchFamily="18" charset="0"/>
              </a:rPr>
              <a:t>Some strategists have increased the scope of this technique by adding two more factors into it, i.e., environmental and legal factors. Hence, the extended version of this technique is known as "PESTEL.</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Technological, Social, Cultural, Demographic, Political, Legal </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This technique has another variant known as "</a:t>
            </a:r>
            <a:r>
              <a:rPr lang="en-US" b="1" dirty="0" smtClean="0">
                <a:latin typeface="Times New Roman" pitchFamily="18" charset="0"/>
                <a:cs typeface="Times New Roman" pitchFamily="18" charset="0"/>
              </a:rPr>
              <a:t>LONGPESTEL</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Local, National, Global, Political, Economic, Social and Technological</a:t>
            </a:r>
            <a:r>
              <a:rPr lang="en-US" dirty="0" smtClean="0">
                <a:latin typeface="Times New Roman" pitchFamily="18" charset="0"/>
                <a:cs typeface="Times New Roman" pitchFamily="18" charset="0"/>
              </a:rPr>
              <a:t>" analysis. This technique is used when the organisations are categorized as per the geographical basis. When these macro environmental factors are integrated with the external micro-environmental factors, then the analysis carried-out is SWOT analysis</a:t>
            </a: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Analysed in PEST Analysis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fontAlgn="base">
              <a:buNone/>
            </a:pPr>
            <a:r>
              <a:rPr lang="en-US" sz="1800" dirty="0" smtClean="0">
                <a:latin typeface="Times New Roman" pitchFamily="18" charset="0"/>
                <a:cs typeface="Times New Roman" pitchFamily="18" charset="0"/>
              </a:rPr>
              <a:t>Various factors that are analysed in PEST analysis are as follows :</a:t>
            </a:r>
          </a:p>
          <a:p>
            <a:pPr fontAlgn="base">
              <a:buNone/>
            </a:pPr>
            <a:r>
              <a:rPr lang="en-US" sz="1800" b="1" dirty="0" smtClean="0">
                <a:latin typeface="Times New Roman" pitchFamily="18" charset="0"/>
                <a:cs typeface="Times New Roman" pitchFamily="18" charset="0"/>
              </a:rPr>
              <a:t>1) Political Factors :  </a:t>
            </a:r>
            <a:r>
              <a:rPr lang="en-US" sz="1800" dirty="0" smtClean="0">
                <a:latin typeface="Times New Roman" pitchFamily="18" charset="0"/>
                <a:cs typeface="Times New Roman" pitchFamily="18" charset="0"/>
              </a:rPr>
              <a:t>Political factors are the laws, orders, and interventions made by the government in order to regulate the businesses. These regulations influence the operations of business in a significant way.</a:t>
            </a:r>
          </a:p>
          <a:p>
            <a:pPr fontAlgn="base">
              <a:buNone/>
            </a:pPr>
            <a:r>
              <a:rPr lang="en-US" sz="1800" b="1" dirty="0" smtClean="0">
                <a:latin typeface="Times New Roman" pitchFamily="18" charset="0"/>
                <a:cs typeface="Times New Roman" pitchFamily="18" charset="0"/>
              </a:rPr>
              <a:t>2) Economic Factors :  </a:t>
            </a:r>
            <a:r>
              <a:rPr lang="en-US" sz="1800" dirty="0" smtClean="0">
                <a:latin typeface="Times New Roman" pitchFamily="18" charset="0"/>
                <a:cs typeface="Times New Roman" pitchFamily="18" charset="0"/>
              </a:rPr>
              <a:t>Economic factors are the current and past patterns that exist in the country. These factors encompass the rate of economic growth, inflation, exchange rates, average income, etc., which heavily influence the money circulation and hence regulate the business activities.</a:t>
            </a:r>
            <a:endParaRPr lang="en-US" sz="1800" b="1" dirty="0" smtClean="0">
              <a:latin typeface="Times New Roman" pitchFamily="18" charset="0"/>
              <a:cs typeface="Times New Roman" pitchFamily="18" charset="0"/>
            </a:endParaRPr>
          </a:p>
          <a:p>
            <a:pPr fontAlgn="base">
              <a:buNone/>
            </a:pPr>
            <a:r>
              <a:rPr lang="en-US" sz="1800" b="1" dirty="0" smtClean="0">
                <a:latin typeface="Times New Roman" pitchFamily="18" charset="0"/>
                <a:cs typeface="Times New Roman" pitchFamily="18" charset="0"/>
              </a:rPr>
              <a:t>3) Social Factors : </a:t>
            </a:r>
            <a:r>
              <a:rPr lang="en-US" sz="1800" dirty="0" smtClean="0">
                <a:latin typeface="Times New Roman" pitchFamily="18" charset="0"/>
                <a:cs typeface="Times New Roman" pitchFamily="18" charset="0"/>
              </a:rPr>
              <a:t>Social factors include all those factors that are related to the general public. These factors are closely knitted with the consumption by public, which influences the gross demand of products and services. These factors, involve the rate of population growth. literacy rate, employment, public safety, etc.</a:t>
            </a:r>
            <a:endParaRPr lang="en-US" sz="1800" b="1" dirty="0" smtClean="0">
              <a:latin typeface="Times New Roman" pitchFamily="18" charset="0"/>
              <a:cs typeface="Times New Roman" pitchFamily="18" charset="0"/>
            </a:endParaRPr>
          </a:p>
          <a:p>
            <a:pPr fontAlgn="base">
              <a:buNone/>
            </a:pPr>
            <a:r>
              <a:rPr lang="en-US" sz="1800" b="1" dirty="0" smtClean="0">
                <a:latin typeface="Times New Roman" pitchFamily="18" charset="0"/>
                <a:cs typeface="Times New Roman" pitchFamily="18" charset="0"/>
              </a:rPr>
              <a:t>4) Technological Factors :</a:t>
            </a:r>
            <a:endParaRPr lang="en-US" sz="1800" dirty="0" smtClean="0">
              <a:latin typeface="Times New Roman" pitchFamily="18" charset="0"/>
              <a:cs typeface="Times New Roman" pitchFamily="18" charset="0"/>
            </a:endParaRPr>
          </a:p>
          <a:p>
            <a:pPr fontAlgn="base">
              <a:buNone/>
            </a:pPr>
            <a:r>
              <a:rPr lang="en-US" sz="1800" dirty="0" smtClean="0">
                <a:latin typeface="Times New Roman" pitchFamily="18" charset="0"/>
                <a:cs typeface="Times New Roman" pitchFamily="18" charset="0"/>
              </a:rPr>
              <a:t>Technological factors are one of the prime factors that affect the business operations in the dynamic business environment. These factors involve arrival of new technology in market, automation of business processes, research and development projects, etc.</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Nature of strategy </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 Strategy is a contingent plan as it is designed to meet the demands of a difficult situation. </a:t>
            </a:r>
          </a:p>
          <a:p>
            <a:pPr>
              <a:buNone/>
            </a:pPr>
            <a:r>
              <a:rPr lang="en-US" dirty="0" smtClean="0">
                <a:latin typeface="Times New Roman" pitchFamily="18" charset="0"/>
                <a:cs typeface="Times New Roman" pitchFamily="18" charset="0"/>
              </a:rPr>
              <a:t> Strategy provides direction in which human and physical resources will be deployed for achieving organizational goals in the face of environmental pressure and constraints. </a:t>
            </a:r>
          </a:p>
          <a:p>
            <a:pPr>
              <a:buNone/>
            </a:pPr>
            <a:r>
              <a:rPr lang="en-US" dirty="0" smtClean="0">
                <a:latin typeface="Times New Roman" pitchFamily="18" charset="0"/>
                <a:cs typeface="Times New Roman" pitchFamily="18" charset="0"/>
              </a:rPr>
              <a:t> Strategy relates an organization to its external environment. Strategic decisions are primarily concerned with expected trends in the market, changes in government policy, technological developments etc.</a:t>
            </a:r>
          </a:p>
          <a:p>
            <a:pPr>
              <a:buNone/>
            </a:pPr>
            <a:r>
              <a:rPr lang="en-US" dirty="0" smtClean="0">
                <a:latin typeface="Times New Roman" pitchFamily="18" charset="0"/>
                <a:cs typeface="Times New Roman" pitchFamily="18" charset="0"/>
              </a:rPr>
              <a:t> Strategy is an interpretative plan formulated to give meaning to other plans in the light of specific situations.</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Competitive Advantage</a:t>
            </a:r>
            <a:endParaRPr lang="en-US" b="1" u="sng" dirty="0"/>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Competitive advantage is what makes an entity's products or services more desirable to customers than that of any other rival.</a:t>
            </a:r>
          </a:p>
          <a:p>
            <a:r>
              <a:rPr lang="en-US" dirty="0" smtClean="0">
                <a:latin typeface="Times New Roman" pitchFamily="18" charset="0"/>
                <a:cs typeface="Times New Roman" pitchFamily="18" charset="0"/>
              </a:rPr>
              <a:t>Competitive advantages can be broken down into comparative advantages and differential advantages.</a:t>
            </a:r>
          </a:p>
          <a:p>
            <a:r>
              <a:rPr lang="en-US" dirty="0" smtClean="0">
                <a:latin typeface="Times New Roman" pitchFamily="18" charset="0"/>
                <a:cs typeface="Times New Roman" pitchFamily="18" charset="0"/>
              </a:rPr>
              <a:t>Comparative advantage is a company's ability to produce something more efficiently than a rival, which leads to greater profit margins.</a:t>
            </a:r>
          </a:p>
          <a:p>
            <a:r>
              <a:rPr lang="en-US" dirty="0" smtClean="0">
                <a:latin typeface="Times New Roman" pitchFamily="18" charset="0"/>
                <a:cs typeface="Times New Roman" pitchFamily="18" charset="0"/>
              </a:rPr>
              <a:t>A differential advantage is when a company's products are seen as both unique and of higher quality, relative to those of a competitor.</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Value Chain Analysis</a:t>
            </a:r>
            <a:endParaRPr lang="en-US" b="1" u="sng"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Value chain analysis is a means of evaluating each of the activities in a company’s value chain to understand where opportunities for improvement lie.</a:t>
            </a:r>
          </a:p>
          <a:p>
            <a:r>
              <a:rPr lang="en-US" dirty="0" smtClean="0">
                <a:latin typeface="Times New Roman" pitchFamily="18" charset="0"/>
                <a:cs typeface="Times New Roman" pitchFamily="18" charset="0"/>
              </a:rPr>
              <a:t>Conducting a value chain analysis prompts you to consider how each step adds or subtracts value from your final product or service. This, in turn, can help you realize some form of competitive advantage, such as:</a:t>
            </a:r>
          </a:p>
          <a:p>
            <a:r>
              <a:rPr lang="en-US" dirty="0" smtClean="0">
                <a:latin typeface="Times New Roman" pitchFamily="18" charset="0"/>
                <a:cs typeface="Times New Roman" pitchFamily="18" charset="0"/>
              </a:rPr>
              <a:t>Cost reduction, by making each activity in the value chain more efficient and, therefore, less expensive.</a:t>
            </a:r>
          </a:p>
          <a:p>
            <a:r>
              <a:rPr lang="en-US" dirty="0" smtClean="0">
                <a:latin typeface="Times New Roman" pitchFamily="18" charset="0"/>
                <a:cs typeface="Times New Roman" pitchFamily="18" charset="0"/>
              </a:rPr>
              <a:t>Product differentiation, by investing more time and resources into activities like research and development, design, or marketing that can help your product stand out. Typically, increasing the performance of one of the four secondary activities can benefit at least one of the primary activities.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latin typeface="Times New Roman" pitchFamily="18" charset="0"/>
                <a:cs typeface="Times New Roman" pitchFamily="18" charset="0"/>
              </a:rPr>
              <a:t>HOW TO CONDUCT A VALUE CHAIN ANALYSIS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74837"/>
            <a:ext cx="8229600" cy="4525963"/>
          </a:xfrm>
        </p:spPr>
        <p:txBody>
          <a:bodyPr>
            <a:normAutofit fontScale="62500" lnSpcReduction="20000"/>
          </a:bodyPr>
          <a:lstStyle/>
          <a:p>
            <a:pPr>
              <a:buNone/>
            </a:pPr>
            <a:r>
              <a:rPr lang="en-US" dirty="0" smtClean="0">
                <a:latin typeface="Times New Roman" pitchFamily="18" charset="0"/>
                <a:cs typeface="Times New Roman" pitchFamily="18" charset="0"/>
              </a:rPr>
              <a:t>1. Identify Value Chain Activities- The first step in conducting a value chain analysis is to understand all of the primary and secondary activities that go into your product or service’s creation. If your company sells multiple products or services, it’s important to perform this process for each one.</a:t>
            </a:r>
          </a:p>
          <a:p>
            <a:pPr>
              <a:buNone/>
            </a:pPr>
            <a:r>
              <a:rPr lang="en-US" dirty="0" smtClean="0">
                <a:latin typeface="Times New Roman" pitchFamily="18" charset="0"/>
                <a:cs typeface="Times New Roman" pitchFamily="18" charset="0"/>
              </a:rPr>
              <a:t>2. Determine the Cost and Value of Activities- Once the primary and secondary activities have been identified, the next step is to determine the value that each activity adds to the process, along with the costs involved.</a:t>
            </a:r>
          </a:p>
          <a:p>
            <a:pPr>
              <a:buNone/>
            </a:pPr>
            <a:r>
              <a:rPr lang="en-US" dirty="0" smtClean="0">
                <a:latin typeface="Times New Roman" pitchFamily="18" charset="0"/>
                <a:cs typeface="Times New Roman" pitchFamily="18" charset="0"/>
              </a:rPr>
              <a:t>When thinking about the value created by activities, ask yourself: How does each increase the end user’s satisfaction or enjoyment? How does it create value for my firm? For example, does constructing the product out of certain materials make it more durable or luxurious for the user? Does including a certain feature make it more likely your firm will benefit from network effects and increased business?</a:t>
            </a:r>
          </a:p>
          <a:p>
            <a:pPr>
              <a:buNone/>
            </a:pPr>
            <a:r>
              <a:rPr lang="en-US" dirty="0" smtClean="0">
                <a:latin typeface="Times New Roman" pitchFamily="18" charset="0"/>
                <a:cs typeface="Times New Roman" pitchFamily="18" charset="0"/>
              </a:rPr>
              <a:t>Similarly, it’s important to understand the costs associated with each step in the process. Depending on your situation, you may find that lowering expenses is an easy way to improve the value each transaction provides.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latin typeface="Times New Roman" pitchFamily="18" charset="0"/>
                <a:cs typeface="Times New Roman" pitchFamily="18" charset="0"/>
              </a:rPr>
              <a:t>HOW TO CONDUCT A VALUE CHAIN ANALYSIS</a:t>
            </a:r>
            <a:endParaRPr lang="en-US" dirty="0"/>
          </a:p>
        </p:txBody>
      </p:sp>
      <p:sp>
        <p:nvSpPr>
          <p:cNvPr id="3" name="Content Placeholder 2"/>
          <p:cNvSpPr>
            <a:spLocks noGrp="1"/>
          </p:cNvSpPr>
          <p:nvPr>
            <p:ph idx="1"/>
          </p:nvPr>
        </p:nvSpPr>
        <p:spPr>
          <a:xfrm>
            <a:off x="457200" y="1798637"/>
            <a:ext cx="8229600" cy="4525963"/>
          </a:xfrm>
        </p:spPr>
        <p:txBody>
          <a:bodyPr>
            <a:normAutofit fontScale="62500" lnSpcReduction="20000"/>
          </a:bodyPr>
          <a:lstStyle/>
          <a:p>
            <a:pPr>
              <a:buNone/>
            </a:pPr>
            <a:r>
              <a:rPr lang="en-US" dirty="0" smtClean="0">
                <a:latin typeface="Times New Roman" pitchFamily="18" charset="0"/>
                <a:cs typeface="Times New Roman" pitchFamily="18" charset="0"/>
              </a:rPr>
              <a:t>3. Identify Opportunities for Competitive Advantage- Once you’ve compiled your value chain and understand the cost and value associated with each step, you can analyze it through the lens of whatever competitive advantage you’re trying to achieve.</a:t>
            </a:r>
          </a:p>
          <a:p>
            <a:pPr>
              <a:buNone/>
            </a:pPr>
            <a:r>
              <a:rPr lang="en-US" dirty="0" smtClean="0">
                <a:latin typeface="Times New Roman" pitchFamily="18" charset="0"/>
                <a:cs typeface="Times New Roman" pitchFamily="18" charset="0"/>
              </a:rPr>
              <a:t>For example, if your primary goal is to reduce your firm’s costs, you should evaluate each piece of your value chain through the lens of reducing expenses. Which steps could be more efficient? Are there any that don’t create significant value and could be outsourced or eliminated to substantially reduce costs?</a:t>
            </a:r>
          </a:p>
          <a:p>
            <a:pPr>
              <a:buNone/>
            </a:pPr>
            <a:r>
              <a:rPr lang="en-US" dirty="0" smtClean="0">
                <a:latin typeface="Times New Roman" pitchFamily="18" charset="0"/>
                <a:cs typeface="Times New Roman" pitchFamily="18" charset="0"/>
              </a:rPr>
              <a:t>Similarly, if your primary goal is to achieve product differentiation, which parts of your value chain offer the best opportunity to realize that goal? Would the value created justify the investment of additional resources?</a:t>
            </a:r>
          </a:p>
          <a:p>
            <a:pPr>
              <a:buNone/>
            </a:pPr>
            <a:r>
              <a:rPr lang="en-US" dirty="0" smtClean="0">
                <a:latin typeface="Times New Roman" pitchFamily="18" charset="0"/>
                <a:cs typeface="Times New Roman" pitchFamily="18" charset="0"/>
              </a:rPr>
              <a:t>Using value chain analysis, you can uncover several opportunities for your firm, which can prove difficult to prioritize. It’s typically best to begin with improvements that take the least effort but offer the greatest return on investment.</a:t>
            </a:r>
          </a:p>
          <a:p>
            <a:pPr>
              <a:buNone/>
            </a:pPr>
            <a:endParaRPr lang="en-US" dirty="0"/>
          </a:p>
        </p:txBody>
      </p:sp>
      <p:sp>
        <p:nvSpPr>
          <p:cNvPr id="4" name="TextBox 3"/>
          <p:cNvSpPr txBox="1"/>
          <p:nvPr/>
        </p:nvSpPr>
        <p:spPr>
          <a:xfrm>
            <a:off x="381000" y="6324600"/>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SWOT Analysis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fontAlgn="base">
              <a:buNone/>
            </a:pPr>
            <a:r>
              <a:rPr lang="en-US" sz="1800" dirty="0" smtClean="0">
                <a:latin typeface="Times New Roman" pitchFamily="18" charset="0"/>
                <a:cs typeface="Times New Roman" pitchFamily="18" charset="0"/>
              </a:rPr>
              <a:t>Another well-known technique for analyzing the internal and external environment of business is "</a:t>
            </a:r>
            <a:r>
              <a:rPr lang="en-US" sz="1800" b="1" dirty="0" smtClean="0">
                <a:latin typeface="Times New Roman" pitchFamily="18" charset="0"/>
                <a:cs typeface="Times New Roman" pitchFamily="18" charset="0"/>
              </a:rPr>
              <a:t>SWOT</a:t>
            </a:r>
            <a:r>
              <a:rPr lang="en-US" sz="1800" dirty="0" smtClean="0">
                <a:latin typeface="Times New Roman" pitchFamily="18" charset="0"/>
                <a:cs typeface="Times New Roman" pitchFamily="18" charset="0"/>
              </a:rPr>
              <a:t>" or "</a:t>
            </a:r>
            <a:r>
              <a:rPr lang="en-US" sz="1800" b="1" dirty="0" smtClean="0">
                <a:latin typeface="Times New Roman" pitchFamily="18" charset="0"/>
                <a:cs typeface="Times New Roman" pitchFamily="18" charset="0"/>
              </a:rPr>
              <a:t>Strengths, Weaknesses, Opportunities and Threat</a:t>
            </a:r>
            <a:r>
              <a:rPr lang="en-US" sz="1800" dirty="0" smtClean="0">
                <a:latin typeface="Times New Roman" pitchFamily="18" charset="0"/>
                <a:cs typeface="Times New Roman" pitchFamily="18" charset="0"/>
              </a:rPr>
              <a:t>" analysis. It is a simple tool that is helpful in studying the internal strength and weaknesses, and the external threats and opportunities of a company. SWOT analysis involves identifying the business objectives and defining the significant internal and external factors for achieving the identified objectives.</a:t>
            </a:r>
          </a:p>
          <a:p>
            <a:pPr fontAlgn="base">
              <a:buNone/>
            </a:pPr>
            <a:r>
              <a:rPr lang="en-US" sz="1800" dirty="0" smtClean="0">
                <a:latin typeface="Times New Roman" pitchFamily="18" charset="0"/>
                <a:cs typeface="Times New Roman" pitchFamily="18" charset="0"/>
              </a:rPr>
              <a:t>The main aim of conducting a SWOT analysis is to help the business in protecting itself against the threats and to exploit the potential business opportunities. This analysis is essential for formulating strategies as is provides a base for strategy formulation. SWOT analysis helps in studying the overall soundness of the business.</a:t>
            </a:r>
            <a:endParaRPr lang="en-US" sz="1800" b="1" dirty="0" smtClean="0">
              <a:latin typeface="Times New Roman" pitchFamily="18" charset="0"/>
              <a:cs typeface="Times New Roman" pitchFamily="18" charset="0"/>
            </a:endParaRPr>
          </a:p>
          <a:p>
            <a:pPr fontAlgn="base">
              <a:buNone/>
            </a:pPr>
            <a:r>
              <a:rPr lang="en-US" sz="1800" b="1" dirty="0" smtClean="0">
                <a:latin typeface="Times New Roman" pitchFamily="18" charset="0"/>
                <a:cs typeface="Times New Roman" pitchFamily="18" charset="0"/>
              </a:rPr>
              <a:t>Components of SWOT Analysis</a:t>
            </a:r>
            <a:endParaRPr lang="en-US" sz="1800" dirty="0" smtClean="0">
              <a:latin typeface="Times New Roman" pitchFamily="18" charset="0"/>
              <a:cs typeface="Times New Roman" pitchFamily="18" charset="0"/>
            </a:endParaRPr>
          </a:p>
          <a:p>
            <a:pPr fontAlgn="base">
              <a:buNone/>
            </a:pPr>
            <a:r>
              <a:rPr lang="en-US" sz="1800" b="1" dirty="0" smtClean="0">
                <a:latin typeface="Times New Roman" pitchFamily="18" charset="0"/>
                <a:cs typeface="Times New Roman" pitchFamily="18" charset="0"/>
              </a:rPr>
              <a:t>1) Internal Factors :</a:t>
            </a:r>
            <a:r>
              <a:rPr lang="en-US" sz="1800" dirty="0" smtClean="0">
                <a:latin typeface="Times New Roman" pitchFamily="18" charset="0"/>
                <a:cs typeface="Times New Roman" pitchFamily="18" charset="0"/>
              </a:rPr>
              <a:t>  The first two letters in the acronym S (strength) and W (weaknesses) refers to internal factors that are the resources available in the organisation. These factors may impart strengths which can be utilized to exploit the opportunities or become a cause of weaknesses of a strategic nature for the organisation.</a:t>
            </a:r>
          </a:p>
          <a:p>
            <a:pPr fontAlgn="base">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SWOT Analysis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fontAlgn="base">
              <a:buNone/>
            </a:pPr>
            <a:r>
              <a:rPr lang="en-US" sz="2400" b="1" dirty="0" err="1" smtClean="0">
                <a:latin typeface="Times New Roman" pitchFamily="18" charset="0"/>
                <a:cs typeface="Times New Roman" pitchFamily="18" charset="0"/>
              </a:rPr>
              <a:t>i</a:t>
            </a:r>
            <a:r>
              <a:rPr lang="en-US" sz="2400" b="1" dirty="0" smtClean="0">
                <a:latin typeface="Times New Roman" pitchFamily="18" charset="0"/>
                <a:cs typeface="Times New Roman" pitchFamily="18" charset="0"/>
              </a:rPr>
              <a:t>) Strengths : </a:t>
            </a:r>
            <a:endParaRPr lang="en-US" sz="2400" dirty="0" smtClean="0">
              <a:latin typeface="Times New Roman" pitchFamily="18" charset="0"/>
              <a:cs typeface="Times New Roman" pitchFamily="18" charset="0"/>
            </a:endParaRPr>
          </a:p>
          <a:p>
            <a:pPr fontAlgn="base">
              <a:buNone/>
            </a:pPr>
            <a:r>
              <a:rPr lang="en-US" sz="2400" dirty="0" smtClean="0">
                <a:latin typeface="Times New Roman" pitchFamily="18" charset="0"/>
                <a:cs typeface="Times New Roman" pitchFamily="18" charset="0"/>
              </a:rPr>
              <a:t>These are the factors that provide competitive advantage to the organisation. These factors collectively may allow an organisation to bring change in an organisation. These factors can be different for different organisations. These can be resources, skills, etc. </a:t>
            </a:r>
            <a:r>
              <a:rPr lang="en-US" sz="2400" b="1" dirty="0" smtClean="0">
                <a:latin typeface="Times New Roman" pitchFamily="18" charset="0"/>
                <a:cs typeface="Times New Roman" pitchFamily="18" charset="0"/>
              </a:rPr>
              <a:t>For example, </a:t>
            </a:r>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Presence in global market &amp; collaboration with reputed international firms,</a:t>
            </a:r>
          </a:p>
          <a:p>
            <a:pPr fontAlgn="base"/>
            <a:r>
              <a:rPr lang="en-US" sz="2400" dirty="0" smtClean="0">
                <a:latin typeface="Times New Roman" pitchFamily="18" charset="0"/>
                <a:cs typeface="Times New Roman" pitchFamily="18" charset="0"/>
              </a:rPr>
              <a:t>Tie-ups with internationally reputed manufacturers and exporters,</a:t>
            </a:r>
          </a:p>
          <a:p>
            <a:pPr fontAlgn="base"/>
            <a:r>
              <a:rPr lang="en-US" sz="2400" dirty="0" smtClean="0">
                <a:latin typeface="Times New Roman" pitchFamily="18" charset="0"/>
                <a:cs typeface="Times New Roman" pitchFamily="18" charset="0"/>
              </a:rPr>
              <a:t>Experience in tooling selectivity and metal cutting,</a:t>
            </a:r>
          </a:p>
          <a:p>
            <a:pPr fontAlgn="base"/>
            <a:r>
              <a:rPr lang="en-US" sz="2400" dirty="0" smtClean="0">
                <a:latin typeface="Times New Roman" pitchFamily="18" charset="0"/>
                <a:cs typeface="Times New Roman" pitchFamily="18" charset="0"/>
              </a:rPr>
              <a:t>Manufacturers certified with ISO 9001 certification.</a:t>
            </a:r>
          </a:p>
          <a:p>
            <a:pPr fontAlgn="base">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SWOT Analysis</a:t>
            </a:r>
            <a:endParaRPr lang="en-US" dirty="0"/>
          </a:p>
        </p:txBody>
      </p:sp>
      <p:sp>
        <p:nvSpPr>
          <p:cNvPr id="3" name="Content Placeholder 2"/>
          <p:cNvSpPr>
            <a:spLocks noGrp="1"/>
          </p:cNvSpPr>
          <p:nvPr>
            <p:ph idx="1"/>
          </p:nvPr>
        </p:nvSpPr>
        <p:spPr/>
        <p:txBody>
          <a:bodyPr>
            <a:normAutofit fontScale="77500" lnSpcReduction="20000"/>
          </a:bodyPr>
          <a:lstStyle/>
          <a:p>
            <a:pPr fontAlgn="base">
              <a:buNone/>
            </a:pPr>
            <a:r>
              <a:rPr lang="en-US" b="1" dirty="0" smtClean="0">
                <a:latin typeface="Times New Roman" pitchFamily="18" charset="0"/>
                <a:cs typeface="Times New Roman" pitchFamily="18" charset="0"/>
              </a:rPr>
              <a:t>ii) Weaknesses :  </a:t>
            </a:r>
            <a:r>
              <a:rPr lang="en-US" dirty="0" smtClean="0">
                <a:latin typeface="Times New Roman" pitchFamily="18" charset="0"/>
                <a:cs typeface="Times New Roman" pitchFamily="18" charset="0"/>
              </a:rPr>
              <a:t>Weaknesses are the factors: that limit the growth of company or restrict the company from moving in a desired direction. These factors also hinder the organisation from achieving success through the internal capabilities. These factors vary as per the organisation. A weakness can be anything such as lack of resource, lack of market understanding, lack of fund, etc. </a:t>
            </a:r>
            <a:r>
              <a:rPr lang="en-US" b="1" dirty="0" smtClean="0">
                <a:latin typeface="Times New Roman" pitchFamily="18" charset="0"/>
                <a:cs typeface="Times New Roman" pitchFamily="18" charset="0"/>
              </a:rPr>
              <a:t>For example,</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Inconsistencies in cash flow system,</a:t>
            </a:r>
          </a:p>
          <a:p>
            <a:pPr fontAlgn="base"/>
            <a:r>
              <a:rPr lang="en-US" dirty="0" smtClean="0">
                <a:latin typeface="Times New Roman" pitchFamily="18" charset="0"/>
                <a:cs typeface="Times New Roman" pitchFamily="18" charset="0"/>
              </a:rPr>
              <a:t>Lack of research facilities and use of out dated research data,</a:t>
            </a:r>
          </a:p>
          <a:p>
            <a:pPr fontAlgn="base"/>
            <a:r>
              <a:rPr lang="en-US" dirty="0" smtClean="0">
                <a:latin typeface="Times New Roman" pitchFamily="18" charset="0"/>
                <a:cs typeface="Times New Roman" pitchFamily="18" charset="0"/>
              </a:rPr>
              <a:t>Lack of latest technologies and no web presence,</a:t>
            </a:r>
          </a:p>
          <a:p>
            <a:pPr fontAlgn="base"/>
            <a:r>
              <a:rPr lang="en-US" dirty="0" smtClean="0">
                <a:latin typeface="Times New Roman" pitchFamily="18" charset="0"/>
                <a:cs typeface="Times New Roman" pitchFamily="18" charset="0"/>
              </a:rPr>
              <a:t>New firm and hence lack of goodwill. </a:t>
            </a:r>
            <a:br>
              <a:rPr lang="en-US" dirty="0" smtClean="0">
                <a:latin typeface="Times New Roman" pitchFamily="18" charset="0"/>
                <a:cs typeface="Times New Roman" pitchFamily="18" charset="0"/>
              </a:rPr>
            </a:b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SWOT Analysis</a:t>
            </a:r>
            <a:endParaRPr lang="en-US" dirty="0"/>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latin typeface="Times New Roman" pitchFamily="18" charset="0"/>
                <a:cs typeface="Times New Roman" pitchFamily="18" charset="0"/>
              </a:rPr>
              <a:t>2) External Factors : </a:t>
            </a:r>
            <a:r>
              <a:rPr lang="en-US" dirty="0" smtClean="0">
                <a:latin typeface="Times New Roman" pitchFamily="18" charset="0"/>
                <a:cs typeface="Times New Roman" pitchFamily="18" charset="0"/>
              </a:rPr>
              <a:t>External factors reside outside the organisation. These are of two types :</a:t>
            </a:r>
          </a:p>
          <a:p>
            <a:pPr fontAlgn="base">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Opportunities :  </a:t>
            </a:r>
            <a:r>
              <a:rPr lang="en-US" dirty="0" smtClean="0">
                <a:latin typeface="Times New Roman" pitchFamily="18" charset="0"/>
                <a:cs typeface="Times New Roman" pitchFamily="18" charset="0"/>
              </a:rPr>
              <a:t>An opportunity is a major favorably situation in the firm's environment. The industry should build its production capacity to meet the upward moving demand, both for domestic and international markets. Opportunities are those factors which act as the favorable situations for the organisation. These situations encourage the organisation to grow more and earn more profits. </a:t>
            </a:r>
            <a:r>
              <a:rPr lang="en-US" b="1" dirty="0" smtClean="0">
                <a:latin typeface="Times New Roman" pitchFamily="18" charset="0"/>
                <a:cs typeface="Times New Roman" pitchFamily="18" charset="0"/>
              </a:rPr>
              <a:t>For example,</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Loyal customers in market,</a:t>
            </a:r>
          </a:p>
          <a:p>
            <a:pPr fontAlgn="base"/>
            <a:r>
              <a:rPr lang="en-US" dirty="0" smtClean="0">
                <a:latin typeface="Times New Roman" pitchFamily="18" charset="0"/>
                <a:cs typeface="Times New Roman" pitchFamily="18" charset="0"/>
              </a:rPr>
              <a:t>High demand of certain products in a particular season, </a:t>
            </a:r>
          </a:p>
          <a:p>
            <a:pPr fontAlgn="base"/>
            <a:r>
              <a:rPr lang="en-US" dirty="0" smtClean="0">
                <a:latin typeface="Times New Roman" pitchFamily="18" charset="0"/>
                <a:cs typeface="Times New Roman" pitchFamily="18" charset="0"/>
              </a:rPr>
              <a:t>Poor substitutes available in the market, </a:t>
            </a:r>
          </a:p>
          <a:p>
            <a:pPr fontAlgn="base"/>
            <a:r>
              <a:rPr lang="en-US" dirty="0" smtClean="0">
                <a:latin typeface="Times New Roman" pitchFamily="18" charset="0"/>
                <a:cs typeface="Times New Roman" pitchFamily="18" charset="0"/>
              </a:rPr>
              <a:t>Obsolete technologies of the competitors.</a:t>
            </a:r>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SWOT Analysis</a:t>
            </a:r>
            <a:endParaRPr lang="en-US" dirty="0"/>
          </a:p>
        </p:txBody>
      </p:sp>
      <p:sp>
        <p:nvSpPr>
          <p:cNvPr id="3" name="Content Placeholder 2"/>
          <p:cNvSpPr>
            <a:spLocks noGrp="1"/>
          </p:cNvSpPr>
          <p:nvPr>
            <p:ph idx="1"/>
          </p:nvPr>
        </p:nvSpPr>
        <p:spPr/>
        <p:txBody>
          <a:bodyPr>
            <a:normAutofit fontScale="92500" lnSpcReduction="20000"/>
          </a:bodyPr>
          <a:lstStyle/>
          <a:p>
            <a:pPr fontAlgn="base">
              <a:buNone/>
            </a:pPr>
            <a:r>
              <a:rPr lang="en-US" b="1" dirty="0" smtClean="0">
                <a:latin typeface="Times New Roman" pitchFamily="18" charset="0"/>
                <a:cs typeface="Times New Roman" pitchFamily="18" charset="0"/>
              </a:rPr>
              <a:t>ii) Threat :</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Threats are the external unfavorable conditions. They act as barrier for the organisation in achieving its desired market position. These factors also differ as per the organisation and the areas in which it operates. </a:t>
            </a:r>
            <a:r>
              <a:rPr lang="en-US" b="1" dirty="0" smtClean="0">
                <a:latin typeface="Times New Roman" pitchFamily="18" charset="0"/>
                <a:cs typeface="Times New Roman" pitchFamily="18" charset="0"/>
              </a:rPr>
              <a:t>For example,</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Too many competitors of the similar product,</a:t>
            </a:r>
          </a:p>
          <a:p>
            <a:pPr fontAlgn="base"/>
            <a:r>
              <a:rPr lang="en-US" dirty="0" smtClean="0">
                <a:latin typeface="Times New Roman" pitchFamily="18" charset="0"/>
                <a:cs typeface="Times New Roman" pitchFamily="18" charset="0"/>
              </a:rPr>
              <a:t>Introduction of taxes or increase in tax rates, </a:t>
            </a:r>
          </a:p>
          <a:p>
            <a:pPr fontAlgn="base"/>
            <a:r>
              <a:rPr lang="en-US" dirty="0" smtClean="0">
                <a:latin typeface="Times New Roman" pitchFamily="18" charset="0"/>
                <a:cs typeface="Times New Roman" pitchFamily="18" charset="0"/>
              </a:rPr>
              <a:t>Recession in economy, </a:t>
            </a:r>
          </a:p>
          <a:p>
            <a:pPr fontAlgn="base"/>
            <a:r>
              <a:rPr lang="en-US" dirty="0" smtClean="0">
                <a:latin typeface="Times New Roman" pitchFamily="18" charset="0"/>
                <a:cs typeface="Times New Roman" pitchFamily="18" charset="0"/>
              </a:rPr>
              <a:t>Latest technology used by competitors</a:t>
            </a:r>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Q.1. Make a SWOT analysis of any one company in the following sectors:-</a:t>
            </a:r>
          </a:p>
          <a:p>
            <a:pPr marL="514350" indent="-514350">
              <a:buAutoNum type="alphaLcPeriod"/>
            </a:pPr>
            <a:r>
              <a:rPr lang="en-US" dirty="0" smtClean="0">
                <a:latin typeface="Times New Roman" pitchFamily="18" charset="0"/>
                <a:cs typeface="Times New Roman" pitchFamily="18" charset="0"/>
              </a:rPr>
              <a:t>FMCG company,</a:t>
            </a:r>
          </a:p>
          <a:p>
            <a:pPr marL="514350" indent="-514350">
              <a:buAutoNum type="alphaLcPeriod"/>
            </a:pPr>
            <a:r>
              <a:rPr lang="en-US" dirty="0" smtClean="0">
                <a:latin typeface="Times New Roman" pitchFamily="18" charset="0"/>
                <a:cs typeface="Times New Roman" pitchFamily="18" charset="0"/>
              </a:rPr>
              <a:t>Steel &amp; iron Company,</a:t>
            </a:r>
          </a:p>
          <a:p>
            <a:pPr marL="514350" indent="-514350">
              <a:buAutoNum type="alphaLcPeriod"/>
            </a:pPr>
            <a:r>
              <a:rPr lang="en-US" dirty="0" smtClean="0">
                <a:latin typeface="Times New Roman" pitchFamily="18" charset="0"/>
                <a:cs typeface="Times New Roman" pitchFamily="18" charset="0"/>
              </a:rPr>
              <a:t>Watch Industry,</a:t>
            </a:r>
          </a:p>
          <a:p>
            <a:pPr marL="514350" indent="-514350">
              <a:buNone/>
            </a:pPr>
            <a:r>
              <a:rPr lang="en-US" dirty="0" smtClean="0">
                <a:latin typeface="Times New Roman" pitchFamily="18" charset="0"/>
                <a:cs typeface="Times New Roman" pitchFamily="18" charset="0"/>
              </a:rPr>
              <a:t>Q.2. Write short note on:-</a:t>
            </a:r>
          </a:p>
          <a:p>
            <a:pPr marL="514350" indent="-514350">
              <a:buAutoNum type="alphaLcPeriod"/>
            </a:pPr>
            <a:r>
              <a:rPr lang="en-US" dirty="0" smtClean="0">
                <a:latin typeface="Times New Roman" pitchFamily="18" charset="0"/>
                <a:cs typeface="Times New Roman" pitchFamily="18" charset="0"/>
              </a:rPr>
              <a:t>Value chain analysis,</a:t>
            </a:r>
          </a:p>
          <a:p>
            <a:pPr marL="514350" indent="-514350">
              <a:buAutoNum type="alphaLcPeriod"/>
            </a:pPr>
            <a:r>
              <a:rPr lang="en-US" smtClean="0">
                <a:latin typeface="Times New Roman" pitchFamily="18" charset="0"/>
                <a:cs typeface="Times New Roman" pitchFamily="18" charset="0"/>
              </a:rPr>
              <a:t>Competitive advantages.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b="1" smtClean="0">
                <a:latin typeface="Times New Roman" pitchFamily="18" charset="0"/>
                <a:cs typeface="Times New Roman" pitchFamily="18" charset="0"/>
              </a:rPr>
              <a:pPr/>
              <a:t>69</a:t>
            </a:fld>
            <a:endParaRPr lang="en-US" b="1">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Introduction, Meaning and Definition of Strategic Management</a:t>
            </a:r>
            <a:endParaRPr lang="en-US" dirty="0"/>
          </a:p>
        </p:txBody>
      </p:sp>
      <p:sp>
        <p:nvSpPr>
          <p:cNvPr id="3" name="Content Placeholder 2"/>
          <p:cNvSpPr>
            <a:spLocks noGrp="1"/>
          </p:cNvSpPr>
          <p:nvPr>
            <p:ph idx="1"/>
          </p:nvPr>
        </p:nvSpPr>
        <p:spPr>
          <a:xfrm>
            <a:off x="0" y="1570037"/>
            <a:ext cx="9144000" cy="4525963"/>
          </a:xfrm>
        </p:spPr>
        <p:txBody>
          <a:bodyPr>
            <a:noAutofit/>
          </a:bodyPr>
          <a:lstStyle/>
          <a:p>
            <a:pPr>
              <a:buNone/>
            </a:pPr>
            <a:r>
              <a:rPr lang="en-US" sz="2400" dirty="0" smtClean="0">
                <a:latin typeface="Times New Roman" pitchFamily="18" charset="0"/>
                <a:cs typeface="Times New Roman" pitchFamily="18" charset="0"/>
              </a:rPr>
              <a:t> Strategy determines the direction in which the organization is going in relation to its environment. It is the process of defining intentions and allocating or matching resources to opportunities and needs, thus achieving a strategic fit between them. Business strategy is concerned with achieving </a:t>
            </a:r>
            <a:r>
              <a:rPr lang="en-US" sz="2400" b="1" dirty="0" smtClean="0">
                <a:latin typeface="Times New Roman" pitchFamily="18" charset="0"/>
                <a:cs typeface="Times New Roman" pitchFamily="18" charset="0"/>
              </a:rPr>
              <a:t>competitive advantage. </a:t>
            </a:r>
          </a:p>
          <a:p>
            <a:pPr>
              <a:buNone/>
            </a:pPr>
            <a:r>
              <a:rPr lang="en-US" sz="2400" dirty="0" smtClean="0">
                <a:latin typeface="Times New Roman" pitchFamily="18" charset="0"/>
                <a:cs typeface="Times New Roman" pitchFamily="18" charset="0"/>
              </a:rPr>
              <a:t> The effective development and implementation of strategy depends on the strategic capability of the organization, which will include the ability not only to formulate strategic goals but also to develop and implement strategic plans through the process of strategic management. </a:t>
            </a:r>
          </a:p>
          <a:p>
            <a:pPr>
              <a:buNone/>
            </a:pPr>
            <a:r>
              <a:rPr lang="en-US" sz="2400" dirty="0" smtClean="0">
                <a:latin typeface="Times New Roman" pitchFamily="18" charset="0"/>
                <a:cs typeface="Times New Roman" pitchFamily="18" charset="0"/>
              </a:rPr>
              <a:t> A strategy gives direction to diverse activities, even though the conditions under which the activities are carried out are rapidly changing. </a:t>
            </a: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229600" cy="1143000"/>
          </a:xfrm>
        </p:spPr>
        <p:txBody>
          <a:bodyPr>
            <a:normAutofit/>
          </a:bodyPr>
          <a:lstStyle/>
          <a:p>
            <a:r>
              <a:rPr lang="en-US" b="1" u="sng" dirty="0" smtClean="0">
                <a:latin typeface="Times New Roman" pitchFamily="18" charset="0"/>
                <a:cs typeface="Times New Roman" pitchFamily="18" charset="0"/>
              </a:rPr>
              <a:t>MODULE III</a:t>
            </a:r>
            <a:endParaRPr lang="en-US" u="sng" dirty="0"/>
          </a:p>
        </p:txBody>
      </p:sp>
      <p:sp>
        <p:nvSpPr>
          <p:cNvPr id="3" name="Content Placeholder 2"/>
          <p:cNvSpPr>
            <a:spLocks noGrp="1"/>
          </p:cNvSpPr>
          <p:nvPr>
            <p:ph idx="1"/>
          </p:nvPr>
        </p:nvSpPr>
        <p:spPr>
          <a:xfrm>
            <a:off x="457200" y="1570037"/>
            <a:ext cx="8229600" cy="4525963"/>
          </a:xfrm>
        </p:spPr>
        <p:txBody>
          <a:bodyPr>
            <a:normAutofit/>
          </a:bodyPr>
          <a:lstStyle/>
          <a:p>
            <a:r>
              <a:rPr lang="en-US" b="1" dirty="0" smtClean="0">
                <a:latin typeface="Times New Roman" pitchFamily="18" charset="0"/>
                <a:cs typeface="Times New Roman" pitchFamily="18" charset="0"/>
              </a:rPr>
              <a:t>Strategic Planning- </a:t>
            </a:r>
            <a:r>
              <a:rPr lang="en-US" dirty="0" smtClean="0">
                <a:latin typeface="Times New Roman" pitchFamily="18" charset="0"/>
                <a:cs typeface="Times New Roman" pitchFamily="18" charset="0"/>
              </a:rPr>
              <a:t>Strategic Planning Process, Levels of Strategy, Corporate Level Strategy, Business Level Strategy and Functional Level Strategy, Strategic Alternatives, Stability Strategy, Expansion Strategy, Merger Strategy, Retrenchment Strategy, Restructure Strategy, Competitive Analysis. </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Planning</a:t>
            </a:r>
            <a:endParaRPr lang="en-US" u="sng"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Strategic planning is a process in which an organization's leaders define their vision for the future and identify their organization's goals and objectives. The process includes establishing the sequence in which those goals should be realized so that the organization can reach its stated vision.</a:t>
            </a:r>
          </a:p>
          <a:p>
            <a:r>
              <a:rPr lang="en-US" dirty="0" smtClean="0">
                <a:latin typeface="Times New Roman" pitchFamily="18" charset="0"/>
                <a:cs typeface="Times New Roman" pitchFamily="18" charset="0"/>
              </a:rPr>
              <a:t>Strategic planning typically represents mid- to long-term goals with a life span of three to five years, though it can go longer. This is different than business planning, which typically focuses on short-term, tactical goals, such as how a budget is divided up. The time covered by a business plan can range from several months to several years.</a:t>
            </a:r>
          </a:p>
          <a:p>
            <a:r>
              <a:rPr lang="en-US" dirty="0" smtClean="0">
                <a:latin typeface="Times New Roman" pitchFamily="18" charset="0"/>
                <a:cs typeface="Times New Roman" pitchFamily="18" charset="0"/>
              </a:rPr>
              <a:t>The product of strategic planning is a strategic plan. It is often reflected in a plan document or other media. These plans can be easily shared, understood and followed by various people including employees, customers, business partners and investors.</a:t>
            </a:r>
          </a:p>
          <a:p>
            <a:r>
              <a:rPr lang="en-US" dirty="0" smtClean="0">
                <a:latin typeface="Times New Roman" pitchFamily="18" charset="0"/>
                <a:cs typeface="Times New Roman" pitchFamily="18" charset="0"/>
              </a:rPr>
              <a:t>Organizations conduct strategic planning periodically to consider the effect of changing business, industry, legal and regulatory conditions. A strategic plan may be updated and revised at that time to reflect any strategic changes.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Why is strategic planning important?</a:t>
            </a:r>
            <a:endParaRPr lang="en-US"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Businesses need direction and organizational goals to work toward. Strategic planning offers that type of guidance. Essentially, a strategic plan is a roadmap to get to business goals. Without such guidance, there is no way to tell whether a business is on track to reach its goals.</a:t>
            </a:r>
          </a:p>
          <a:p>
            <a:pPr>
              <a:buNone/>
            </a:pPr>
            <a:r>
              <a:rPr lang="en-US" dirty="0" smtClean="0">
                <a:latin typeface="Times New Roman" pitchFamily="18" charset="0"/>
                <a:cs typeface="Times New Roman" pitchFamily="18" charset="0"/>
              </a:rPr>
              <a:t>The following four aspects of strategy development are worth attention:</a:t>
            </a:r>
          </a:p>
          <a:p>
            <a:r>
              <a:rPr lang="en-US" b="1" dirty="0" smtClean="0">
                <a:latin typeface="Times New Roman" pitchFamily="18" charset="0"/>
                <a:cs typeface="Times New Roman" pitchFamily="18" charset="0"/>
              </a:rPr>
              <a:t>The mission.</a:t>
            </a:r>
            <a:r>
              <a:rPr lang="en-US" dirty="0" smtClean="0">
                <a:latin typeface="Times New Roman" pitchFamily="18" charset="0"/>
                <a:cs typeface="Times New Roman" pitchFamily="18" charset="0"/>
              </a:rPr>
              <a:t> Strategic planning starts with a mission that offers a company a sense of purpose and direction. The organization's mission statement describes who it is, what it does and where it wants to go. Missions are typically broad but actionable. For example, a business in the education industry might seek to be a leader in online virtual educational tools and services.</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Why is strategic planning important?</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The goals. </a:t>
            </a:r>
            <a:r>
              <a:rPr lang="en-US" dirty="0" smtClean="0">
                <a:latin typeface="Times New Roman" pitchFamily="18" charset="0"/>
                <a:cs typeface="Times New Roman" pitchFamily="18" charset="0"/>
              </a:rPr>
              <a:t>Strategic planning involves selecting goals. Most planning uses SMART goals -- specific, measurable, achievable, realistic and time-bound -- or other objectively measurable goals. Measurable goals are important because they enable business leaders to determine how well the business is performing against goals and the overall mission. Goal setting for the fictitious educational business might include releasing the first version of a virtual classroom platform within two years or increasing sales of an existing tool by 30% in the next year.</a:t>
            </a:r>
          </a:p>
          <a:p>
            <a:pPr>
              <a:buNone/>
            </a:pPr>
            <a:r>
              <a:rPr lang="en-US" b="1" dirty="0" smtClean="0">
                <a:latin typeface="Times New Roman" pitchFamily="18" charset="0"/>
                <a:cs typeface="Times New Roman" pitchFamily="18" charset="0"/>
              </a:rPr>
              <a:t>Alignment with short-term goals.</a:t>
            </a:r>
            <a:r>
              <a:rPr lang="en-US" dirty="0" smtClean="0">
                <a:latin typeface="Times New Roman" pitchFamily="18" charset="0"/>
                <a:cs typeface="Times New Roman" pitchFamily="18" charset="0"/>
              </a:rPr>
              <a:t> Strategic planning relates directly to short-term, tactical business planning and can help business leaders with everyday decision-making that better aligns with business strategy. For the fictitious educational business, leaders might choose to make strategic investments in communication and collaboration technologies, such as virtual classroom software and services but decline opportunities to establish physical classroom facilities.</a:t>
            </a:r>
          </a:p>
          <a:p>
            <a:pPr>
              <a:buNone/>
            </a:pPr>
            <a:r>
              <a:rPr lang="en-US" b="1" dirty="0" smtClean="0">
                <a:latin typeface="Times New Roman" pitchFamily="18" charset="0"/>
                <a:cs typeface="Times New Roman" pitchFamily="18" charset="0"/>
              </a:rPr>
              <a:t>Evaluation and revision.</a:t>
            </a:r>
            <a:r>
              <a:rPr lang="en-US" dirty="0" smtClean="0">
                <a:latin typeface="Times New Roman" pitchFamily="18" charset="0"/>
                <a:cs typeface="Times New Roman" pitchFamily="18" charset="0"/>
              </a:rPr>
              <a:t> Strategic planning helps business leaders periodically evaluate progress against the plan and make changes or adjustments in response to changing conditions. For example, a business may seek a global presence, but legal and regulatory restrictions could emerge that affect its ability to operate in certain geographic regions. As result, business leaders might have to revise the strategic plan to redefine objectives or change progress metrics.</a:t>
            </a:r>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the steps in the strategic planning process?</a:t>
            </a:r>
            <a:endParaRPr lang="en-US" u="sng"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There are myriad different ways to approach strategic planning depending on the type of business and the granularity required. Most strategic planning cycles can be summarized in these five steps:</a:t>
            </a:r>
          </a:p>
          <a:p>
            <a:r>
              <a:rPr lang="en-US" b="1" dirty="0" smtClean="0">
                <a:latin typeface="Times New Roman" pitchFamily="18" charset="0"/>
                <a:cs typeface="Times New Roman" pitchFamily="18" charset="0"/>
              </a:rPr>
              <a:t>Identify.</a:t>
            </a:r>
            <a:r>
              <a:rPr lang="en-US" dirty="0" smtClean="0">
                <a:latin typeface="Times New Roman" pitchFamily="18" charset="0"/>
                <a:cs typeface="Times New Roman" pitchFamily="18" charset="0"/>
              </a:rPr>
              <a:t> A strategic planning cycle starts with the determination of a business's current strategic position. This is where stakeholders use the existing strategic plan -- including the mission statement and long-term strategic goals -- to perform assessments of the business and its environment. These assessments can include a </a:t>
            </a:r>
            <a:r>
              <a:rPr lang="en-US" u="sng" dirty="0" smtClean="0">
                <a:latin typeface="Times New Roman" pitchFamily="18" charset="0"/>
                <a:cs typeface="Times New Roman" pitchFamily="18" charset="0"/>
              </a:rPr>
              <a:t>needs assessment</a:t>
            </a:r>
            <a:r>
              <a:rPr lang="en-US" dirty="0" smtClean="0">
                <a:latin typeface="Times New Roman" pitchFamily="18" charset="0"/>
                <a:cs typeface="Times New Roman" pitchFamily="18" charset="0"/>
              </a:rPr>
              <a:t> or a SWOT (strengths, weaknesses, opportunities and threats) analysis to understand the state of the business and the path ahead.</a:t>
            </a:r>
          </a:p>
          <a:p>
            <a:r>
              <a:rPr lang="en-US" b="1" dirty="0" smtClean="0">
                <a:latin typeface="Times New Roman" pitchFamily="18" charset="0"/>
                <a:cs typeface="Times New Roman" pitchFamily="18" charset="0"/>
              </a:rPr>
              <a:t>Prioritize.</a:t>
            </a:r>
            <a:r>
              <a:rPr lang="en-US" dirty="0" smtClean="0">
                <a:latin typeface="Times New Roman" pitchFamily="18" charset="0"/>
                <a:cs typeface="Times New Roman" pitchFamily="18" charset="0"/>
              </a:rPr>
              <a:t> Next, strategic planners set objectives and initiatives that line up with the company mission and goals and will move the business toward achieving its goals. There may be many potential goals, so planning prioritizes the most important, relevant and urgent ones. Goals may include a consideration of resource requirements -- such as budgets and equipment -- and they often involve a timeline and </a:t>
            </a:r>
            <a:r>
              <a:rPr lang="en-US" u="sng" dirty="0" smtClean="0">
                <a:latin typeface="Times New Roman" pitchFamily="18" charset="0"/>
                <a:cs typeface="Times New Roman" pitchFamily="18" charset="0"/>
              </a:rPr>
              <a:t>business metrics</a:t>
            </a:r>
            <a:r>
              <a:rPr lang="en-US" dirty="0" smtClean="0">
                <a:latin typeface="Times New Roman" pitchFamily="18" charset="0"/>
                <a:cs typeface="Times New Roman" pitchFamily="18" charset="0"/>
              </a:rPr>
              <a:t> or </a:t>
            </a:r>
            <a:r>
              <a:rPr lang="en-US" u="sng" dirty="0" smtClean="0">
                <a:latin typeface="Times New Roman" pitchFamily="18" charset="0"/>
                <a:cs typeface="Times New Roman" pitchFamily="18" charset="0"/>
              </a:rPr>
              <a:t>KPIs</a:t>
            </a:r>
            <a:r>
              <a:rPr lang="en-US" dirty="0" smtClean="0">
                <a:latin typeface="Times New Roman" pitchFamily="18" charset="0"/>
                <a:cs typeface="Times New Roman" pitchFamily="18" charset="0"/>
              </a:rPr>
              <a:t> for measuring progress.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the steps in the strategic planning process?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latin typeface="Times New Roman" pitchFamily="18" charset="0"/>
                <a:cs typeface="Times New Roman" pitchFamily="18" charset="0"/>
              </a:rPr>
              <a:t>Develop.</a:t>
            </a:r>
            <a:r>
              <a:rPr lang="en-US" dirty="0" smtClean="0">
                <a:latin typeface="Times New Roman" pitchFamily="18" charset="0"/>
                <a:cs typeface="Times New Roman" pitchFamily="18" charset="0"/>
              </a:rPr>
              <a:t> This is the main thrust of strategic planning in which stakeholders collaborate to formulate the steps or tactics necessary to attain a stated strategic objective. This may involve creating numerous short-term tactical business plans that fit into the overarching strategy. Stakeholders involved in plan development use </a:t>
            </a:r>
            <a:r>
              <a:rPr lang="en-US" u="sng" dirty="0" smtClean="0">
                <a:latin typeface="Times New Roman" pitchFamily="18" charset="0"/>
                <a:cs typeface="Times New Roman" pitchFamily="18" charset="0"/>
              </a:rPr>
              <a:t>various tools</a:t>
            </a:r>
            <a:r>
              <a:rPr lang="en-US" dirty="0" smtClean="0">
                <a:latin typeface="Times New Roman" pitchFamily="18" charset="0"/>
                <a:cs typeface="Times New Roman" pitchFamily="18" charset="0"/>
              </a:rPr>
              <a:t> such as a strategy map to help visualize and tweak the plan. Developing the plan may involve cost and opportunity tradeoffs that reflect business priorities. Developers may reject some initiatives if they don't support the long-term strategy.</a:t>
            </a:r>
          </a:p>
          <a:p>
            <a:r>
              <a:rPr lang="en-US" b="1" dirty="0" smtClean="0">
                <a:latin typeface="Times New Roman" pitchFamily="18" charset="0"/>
                <a:cs typeface="Times New Roman" pitchFamily="18" charset="0"/>
              </a:rPr>
              <a:t>Implement.</a:t>
            </a:r>
            <a:r>
              <a:rPr lang="en-US" dirty="0" smtClean="0">
                <a:latin typeface="Times New Roman" pitchFamily="18" charset="0"/>
                <a:cs typeface="Times New Roman" pitchFamily="18" charset="0"/>
              </a:rPr>
              <a:t> Once the strategic plan is developed, it's time to put it in motion. This requires clear communication across the organization to set responsibilities, make investments, adjust policies and processes, and establish measurement and reporting. Implementation typically includes </a:t>
            </a:r>
            <a:r>
              <a:rPr lang="en-US" u="sng" dirty="0" smtClean="0">
                <a:latin typeface="Times New Roman" pitchFamily="18" charset="0"/>
                <a:cs typeface="Times New Roman" pitchFamily="18" charset="0"/>
              </a:rPr>
              <a:t>strategic management</a:t>
            </a:r>
            <a:r>
              <a:rPr lang="en-US" dirty="0" smtClean="0">
                <a:latin typeface="Times New Roman" pitchFamily="18" charset="0"/>
                <a:cs typeface="Times New Roman" pitchFamily="18" charset="0"/>
              </a:rPr>
              <a:t> with regular strategic reviews to ensure that plans stay on track.</a:t>
            </a:r>
          </a:p>
          <a:p>
            <a:r>
              <a:rPr lang="en-US" b="1" dirty="0" smtClean="0">
                <a:latin typeface="Times New Roman" pitchFamily="18" charset="0"/>
                <a:cs typeface="Times New Roman" pitchFamily="18" charset="0"/>
              </a:rPr>
              <a:t>Update.</a:t>
            </a:r>
            <a:r>
              <a:rPr lang="en-US" dirty="0" smtClean="0">
                <a:latin typeface="Times New Roman" pitchFamily="18" charset="0"/>
                <a:cs typeface="Times New Roman" pitchFamily="18" charset="0"/>
              </a:rPr>
              <a:t> A strategic plan is periodically reviewed and revised to adjust priorities and reevaluate goals as business conditions change and new opportunities emerge. Quick reviews of metrics can happen quarterly, and adjustments to the strategic plan can occur annually. Stakeholders may use </a:t>
            </a:r>
            <a:r>
              <a:rPr lang="en-US" u="sng" dirty="0" smtClean="0">
                <a:latin typeface="Times New Roman" pitchFamily="18" charset="0"/>
                <a:cs typeface="Times New Roman" pitchFamily="18" charset="0"/>
              </a:rPr>
              <a:t>balanced scorecards</a:t>
            </a:r>
            <a:r>
              <a:rPr lang="en-US" dirty="0" smtClean="0">
                <a:latin typeface="Times New Roman" pitchFamily="18" charset="0"/>
                <a:cs typeface="Times New Roman" pitchFamily="18" charset="0"/>
              </a:rPr>
              <a:t> and other tools to assess performance against goals.</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often should strategic planning be done?</a:t>
            </a:r>
            <a:endParaRPr lang="en-US"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There are no uniform requirements to dictate the frequency of a strategic planning cycle. However, there are common approaches.</a:t>
            </a:r>
          </a:p>
          <a:p>
            <a:r>
              <a:rPr lang="en-US" b="1" dirty="0" smtClean="0">
                <a:latin typeface="Times New Roman" pitchFamily="18" charset="0"/>
                <a:cs typeface="Times New Roman" pitchFamily="18" charset="0"/>
              </a:rPr>
              <a:t>Quarterly reviews.</a:t>
            </a:r>
            <a:r>
              <a:rPr lang="en-US" dirty="0" smtClean="0">
                <a:latin typeface="Times New Roman" pitchFamily="18" charset="0"/>
                <a:cs typeface="Times New Roman" pitchFamily="18" charset="0"/>
              </a:rPr>
              <a:t> Once a quarter is usually a convenient time frame to revisit assumptions made in the planning process and gauge progress by checking metrics against the plan.</a:t>
            </a:r>
          </a:p>
          <a:p>
            <a:r>
              <a:rPr lang="en-US" b="1" dirty="0" smtClean="0">
                <a:latin typeface="Times New Roman" pitchFamily="18" charset="0"/>
                <a:cs typeface="Times New Roman" pitchFamily="18" charset="0"/>
              </a:rPr>
              <a:t>Annual reviews.</a:t>
            </a:r>
            <a:r>
              <a:rPr lang="en-US" dirty="0" smtClean="0">
                <a:latin typeface="Times New Roman" pitchFamily="18" charset="0"/>
                <a:cs typeface="Times New Roman" pitchFamily="18" charset="0"/>
              </a:rPr>
              <a:t> A yearly review lets business leaders assess metrics for the previous four quarters and make informed adjustments to the plan.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Timetables are always subject to change. Timing should be flexible and tailored to the needs of a company. For example, a </a:t>
            </a:r>
            <a:r>
              <a:rPr lang="en-US" u="sng" dirty="0" smtClean="0">
                <a:latin typeface="Times New Roman" pitchFamily="18" charset="0"/>
                <a:cs typeface="Times New Roman" pitchFamily="18" charset="0"/>
              </a:rPr>
              <a:t>startup</a:t>
            </a:r>
            <a:r>
              <a:rPr lang="en-US" dirty="0" smtClean="0">
                <a:latin typeface="Times New Roman" pitchFamily="18" charset="0"/>
                <a:cs typeface="Times New Roman" pitchFamily="18" charset="0"/>
              </a:rPr>
              <a:t> in a dynamic industry might revisit its strategic plan monthly. A mature business in a well-established industry might opt to revisit the plan less frequently.</a:t>
            </a:r>
            <a:endParaRPr lang="en-US" b="1"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strategic plans</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Strategic planning activities typically focus on three areas: business, corporate or functional. They break out as follows:</a:t>
            </a:r>
          </a:p>
          <a:p>
            <a:r>
              <a:rPr lang="en-US" b="1" dirty="0" smtClean="0">
                <a:latin typeface="Times New Roman" pitchFamily="18" charset="0"/>
                <a:cs typeface="Times New Roman" pitchFamily="18" charset="0"/>
              </a:rPr>
              <a:t>Business.</a:t>
            </a:r>
            <a:r>
              <a:rPr lang="en-US" dirty="0" smtClean="0">
                <a:latin typeface="Times New Roman" pitchFamily="18" charset="0"/>
                <a:cs typeface="Times New Roman" pitchFamily="18" charset="0"/>
              </a:rPr>
              <a:t> A business-centric strategic plan focuses on the competitive aspects of the organization creating competitive advantages and opportunities for growth. These plans adopt a mission evaluating the external business environment, setting goals, and allocating financial, human and technological resources to meet those goals. </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strategic plans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Corporate.</a:t>
            </a:r>
            <a:r>
              <a:rPr lang="en-US" dirty="0" smtClean="0">
                <a:latin typeface="Times New Roman" pitchFamily="18" charset="0"/>
                <a:cs typeface="Times New Roman" pitchFamily="18" charset="0"/>
              </a:rPr>
              <a:t> A corporate-centric plan defines how the company works. It focuses on organizing and aligning the structure of the business, its policies and processes and its senior leadership to meet desired goals. For example, the management of a research and development </a:t>
            </a:r>
            <a:r>
              <a:rPr lang="en-US" u="sng" dirty="0" smtClean="0">
                <a:latin typeface="Times New Roman" pitchFamily="18" charset="0"/>
                <a:cs typeface="Times New Roman" pitchFamily="18" charset="0"/>
              </a:rPr>
              <a:t>skunk works</a:t>
            </a:r>
            <a:r>
              <a:rPr lang="en-US" dirty="0" smtClean="0">
                <a:latin typeface="Times New Roman" pitchFamily="18" charset="0"/>
                <a:cs typeface="Times New Roman" pitchFamily="18" charset="0"/>
              </a:rPr>
              <a:t> might be structured to function dynamically and on an ad hoc basis. It would look different from the management team in finance or HR.</a:t>
            </a:r>
          </a:p>
          <a:p>
            <a:pPr>
              <a:buNone/>
            </a:pPr>
            <a:r>
              <a:rPr lang="en-US" b="1" dirty="0" smtClean="0">
                <a:latin typeface="Times New Roman" pitchFamily="18" charset="0"/>
                <a:cs typeface="Times New Roman" pitchFamily="18" charset="0"/>
              </a:rPr>
              <a:t>Functional.</a:t>
            </a:r>
            <a:r>
              <a:rPr lang="en-US" dirty="0" smtClean="0">
                <a:latin typeface="Times New Roman" pitchFamily="18" charset="0"/>
                <a:cs typeface="Times New Roman" pitchFamily="18" charset="0"/>
              </a:rPr>
              <a:t> Function-centric strategic plans fit within corporate-level strategies and provide a granular examination of specific departments or segments such as marketing, HR, finance and development. Functional plans focus on policy and process -- such as </a:t>
            </a:r>
            <a:r>
              <a:rPr lang="en-US" u="sng" dirty="0" smtClean="0">
                <a:latin typeface="Times New Roman" pitchFamily="18" charset="0"/>
                <a:cs typeface="Times New Roman" pitchFamily="18" charset="0"/>
              </a:rPr>
              <a:t>security and compliance</a:t>
            </a:r>
            <a:r>
              <a:rPr lang="en-US" dirty="0" smtClean="0">
                <a:latin typeface="Times New Roman" pitchFamily="18" charset="0"/>
                <a:cs typeface="Times New Roman" pitchFamily="18" charset="0"/>
              </a:rPr>
              <a:t> -- while setting budgets and resource allocations.</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Strategic Alternative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525963"/>
          </a:xfrm>
        </p:spPr>
        <p:txBody>
          <a:bodyPr>
            <a:noAutofit/>
          </a:bodyPr>
          <a:lstStyle/>
          <a:p>
            <a:pPr fontAlgn="base">
              <a:buNone/>
            </a:pPr>
            <a:r>
              <a:rPr lang="en-US" sz="2400" dirty="0" smtClean="0">
                <a:latin typeface="Times New Roman" pitchFamily="18" charset="0"/>
                <a:cs typeface="Times New Roman" pitchFamily="18" charset="0"/>
              </a:rPr>
              <a:t>There are four main types of strategic alternatives that can be identified.</a:t>
            </a:r>
          </a:p>
          <a:p>
            <a:pPr fontAlgn="base"/>
            <a:r>
              <a:rPr lang="en-US" sz="2400" dirty="0" smtClean="0">
                <a:latin typeface="Times New Roman" pitchFamily="18" charset="0"/>
                <a:cs typeface="Times New Roman" pitchFamily="18" charset="0"/>
              </a:rPr>
              <a:t>Corporate level strategy</a:t>
            </a:r>
          </a:p>
          <a:p>
            <a:pPr fontAlgn="base"/>
            <a:r>
              <a:rPr lang="en-US" sz="2400" dirty="0" smtClean="0">
                <a:latin typeface="Times New Roman" pitchFamily="18" charset="0"/>
                <a:cs typeface="Times New Roman" pitchFamily="18" charset="0"/>
              </a:rPr>
              <a:t>Business level strategy</a:t>
            </a:r>
          </a:p>
          <a:p>
            <a:pPr fontAlgn="base"/>
            <a:r>
              <a:rPr lang="en-US" sz="2400" dirty="0" smtClean="0">
                <a:latin typeface="Times New Roman" pitchFamily="18" charset="0"/>
                <a:cs typeface="Times New Roman" pitchFamily="18" charset="0"/>
              </a:rPr>
              <a:t>Functional level strategy</a:t>
            </a:r>
          </a:p>
          <a:p>
            <a:pPr fontAlgn="base"/>
            <a:r>
              <a:rPr lang="en-US" sz="2400" dirty="0" smtClean="0">
                <a:latin typeface="Times New Roman" pitchFamily="18" charset="0"/>
                <a:cs typeface="Times New Roman" pitchFamily="18" charset="0"/>
              </a:rPr>
              <a:t>Operational level strategy</a:t>
            </a:r>
          </a:p>
          <a:p>
            <a:pPr fontAlgn="base">
              <a:buNone/>
            </a:pPr>
            <a:r>
              <a:rPr lang="en-US" sz="2400" b="1" dirty="0" smtClean="0">
                <a:latin typeface="Times New Roman" pitchFamily="18" charset="0"/>
                <a:cs typeface="Times New Roman" pitchFamily="18" charset="0"/>
              </a:rPr>
              <a:t>Corporate Level Strategy- </a:t>
            </a:r>
            <a:r>
              <a:rPr lang="en-US" sz="2400" dirty="0" smtClean="0">
                <a:latin typeface="Times New Roman" pitchFamily="18" charset="0"/>
                <a:cs typeface="Times New Roman" pitchFamily="18" charset="0"/>
              </a:rPr>
              <a:t>Corporate level strategy can be defined as the long term goals and objectives of the organization that can create an impact on all the business units operating under one umbrella organization. If the company is a large group of companies with several sub-organizations under the mother company, the corporate level strategies is made for the long-term benefit of all the sub-organization.</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Introduction, Meaning and Definition of Strategic Management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 The strategy describes the way that the organization will pursue its goals, given the changing environment and the resource capabilities of the organization. </a:t>
            </a:r>
          </a:p>
          <a:p>
            <a:pPr>
              <a:buNone/>
            </a:pPr>
            <a:r>
              <a:rPr lang="en-US" dirty="0" smtClean="0">
                <a:latin typeface="Times New Roman" pitchFamily="18" charset="0"/>
                <a:cs typeface="Times New Roman" pitchFamily="18" charset="0"/>
              </a:rPr>
              <a:t> It provides an understanding of how the organization plans to compete. </a:t>
            </a:r>
          </a:p>
          <a:p>
            <a:pPr>
              <a:buNone/>
            </a:pPr>
            <a:r>
              <a:rPr lang="en-US" dirty="0" smtClean="0">
                <a:latin typeface="Times New Roman" pitchFamily="18" charset="0"/>
                <a:cs typeface="Times New Roman" pitchFamily="18" charset="0"/>
              </a:rPr>
              <a:t> It is the determination and evaluation of alternatives available to an organization in achieving its objectives and mission and the selection of appropriate alternatives to be pursued. </a:t>
            </a:r>
          </a:p>
          <a:p>
            <a:pPr>
              <a:buNone/>
            </a:pPr>
            <a:r>
              <a:rPr lang="en-US" dirty="0" smtClean="0">
                <a:latin typeface="Times New Roman" pitchFamily="18" charset="0"/>
                <a:cs typeface="Times New Roman" pitchFamily="18" charset="0"/>
              </a:rPr>
              <a:t> It is the fundamental pattern of present and planned objectives, resource deployments, and interactions of a firm with markets, competitors and other environmental factors. </a:t>
            </a:r>
          </a:p>
          <a:p>
            <a:pPr>
              <a:buNone/>
            </a:pPr>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Corporate Level Strategy</a:t>
            </a:r>
            <a:endParaRPr lang="en-US" u="sng" dirty="0"/>
          </a:p>
        </p:txBody>
      </p:sp>
      <p:sp>
        <p:nvSpPr>
          <p:cNvPr id="3" name="Content Placeholder 2"/>
          <p:cNvSpPr>
            <a:spLocks noGrp="1"/>
          </p:cNvSpPr>
          <p:nvPr>
            <p:ph idx="1"/>
          </p:nvPr>
        </p:nvSpPr>
        <p:spPr>
          <a:xfrm>
            <a:off x="457200" y="1371600"/>
            <a:ext cx="8229600" cy="4525963"/>
          </a:xfrm>
        </p:spPr>
        <p:txBody>
          <a:bodyPr>
            <a:noAutofit/>
          </a:bodyPr>
          <a:lstStyle/>
          <a:p>
            <a:pPr fontAlgn="base">
              <a:buNone/>
            </a:pPr>
            <a:r>
              <a:rPr lang="en-US" sz="2400" dirty="0" smtClean="0">
                <a:latin typeface="Times New Roman" pitchFamily="18" charset="0"/>
                <a:cs typeface="Times New Roman" pitchFamily="18" charset="0"/>
              </a:rPr>
              <a:t>Corporate strategy defines the businesses and the market segments that the company will operate and customers they are targeting to acquire. The corporate-level strategies are planned by the top-level management in the group of companies. They created corporate-level strategies that are then passed down to the organizations under the main umbrella for the purpose of generating their own strategies aligned with the parent company.</a:t>
            </a:r>
          </a:p>
          <a:p>
            <a:pPr fontAlgn="base">
              <a:buNone/>
            </a:pPr>
            <a:r>
              <a:rPr lang="en-US" sz="2400" dirty="0" smtClean="0">
                <a:latin typeface="Times New Roman" pitchFamily="18" charset="0"/>
                <a:cs typeface="Times New Roman" pitchFamily="18" charset="0"/>
              </a:rPr>
              <a:t>The corporate-level strategy provides a set of strategic alternatives from which the management of the organization chooses to continue and achieve in long run through the operations of the companies in several market sectors and possibly in several industries.</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atin typeface="Times New Roman" pitchFamily="18" charset="0"/>
                <a:cs typeface="Times New Roman" pitchFamily="18" charset="0"/>
              </a:rPr>
              <a:t>Business-level strategy</a:t>
            </a:r>
            <a:endParaRPr lang="en-US" b="1" u="sng" dirty="0"/>
          </a:p>
        </p:txBody>
      </p:sp>
      <p:sp>
        <p:nvSpPr>
          <p:cNvPr id="3" name="Content Placeholder 2"/>
          <p:cNvSpPr>
            <a:spLocks noGrp="1"/>
          </p:cNvSpPr>
          <p:nvPr>
            <p:ph idx="1"/>
          </p:nvPr>
        </p:nvSpPr>
        <p:spPr>
          <a:xfrm>
            <a:off x="685800" y="1493837"/>
            <a:ext cx="8153400" cy="4525963"/>
          </a:xfrm>
        </p:spPr>
        <p:txBody>
          <a:bodyPr>
            <a:noAutofit/>
          </a:bodyPr>
          <a:lstStyle/>
          <a:p>
            <a:pPr fontAlgn="base">
              <a:buNone/>
            </a:pPr>
            <a:r>
              <a:rPr lang="en-US" sz="2000" dirty="0" smtClean="0">
                <a:latin typeface="Times New Roman" pitchFamily="18" charset="0"/>
                <a:cs typeface="Times New Roman" pitchFamily="18" charset="0"/>
              </a:rPr>
              <a:t>The business-level strategies include all the actions and the way of approaching to face the competition of a company and the ways that the management of the organization addresses the strategic issues facing by the organization. Basically, it will describe the foundation on which the organization competes in the market. The business-level strategy is a unit level strategy created by the senior management of the business unit. This focuses on increasing the strength of the competitive position of the product or the service offered by the company while lining the strategies with the corporate-level strategies. Under the business strategy, the management of the organization is mainly focusing on developing the products, integration, innovation management, and diversifying the production in order to achieve a competitive advantage in the market. This can be achieved by focusing on different differentiation strategies such as cost reduction and niche market strategies.</a:t>
            </a: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Functional level strategy</a:t>
            </a:r>
            <a:endParaRPr lang="en-US" u="sng"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latin typeface="Times New Roman" pitchFamily="18" charset="0"/>
                <a:cs typeface="Times New Roman" pitchFamily="18" charset="0"/>
              </a:rPr>
              <a:t>Functional level strategies are the objectives created by the different functions or divisions of an organization. Functional level strategies should be created in line with business-level strategies. Functional strategies can vary from department to department such a production strategy, marketing strategy, sales strategy, human resources strategy, and financial strategy. Some functional strategies are also named as departmental strategies as the functions are usually connected with each department of the organization. Functional level strategies are focused on developing the competence of the organization while providing necessary support to the business-level strategy to achieve success in the competition.</a:t>
            </a:r>
          </a:p>
          <a:p>
            <a:pPr fontAlgn="base">
              <a:buNone/>
            </a:pPr>
            <a:endParaRPr lang="en-US" dirty="0" smtClean="0">
              <a:latin typeface="Times New Roman" pitchFamily="18" charset="0"/>
              <a:cs typeface="Times New Roman" pitchFamily="18" charset="0"/>
            </a:endParaRPr>
          </a:p>
          <a:p>
            <a:endParaRPr lang="en-US" dirty="0" smtClean="0"/>
          </a:p>
          <a:p>
            <a:endParaRPr lang="en-US" dirty="0" smtClean="0"/>
          </a:p>
          <a:p>
            <a:endParaRPr lang="en-US" dirty="0"/>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Operational level strategy</a:t>
            </a:r>
            <a:endParaRPr lang="en-US" u="sng" dirty="0"/>
          </a:p>
        </p:txBody>
      </p:sp>
      <p:sp>
        <p:nvSpPr>
          <p:cNvPr id="3" name="Content Placeholder 2"/>
          <p:cNvSpPr>
            <a:spLocks noGrp="1"/>
          </p:cNvSpPr>
          <p:nvPr>
            <p:ph idx="1"/>
          </p:nvPr>
        </p:nvSpPr>
        <p:spPr/>
        <p:txBody>
          <a:bodyPr>
            <a:normAutofit fontScale="92500" lnSpcReduction="10000"/>
          </a:bodyPr>
          <a:lstStyle/>
          <a:p>
            <a:pPr fontAlgn="base">
              <a:buNone/>
            </a:pPr>
            <a:r>
              <a:rPr lang="en-US" dirty="0" smtClean="0">
                <a:latin typeface="Times New Roman" pitchFamily="18" charset="0"/>
                <a:cs typeface="Times New Roman" pitchFamily="18" charset="0"/>
              </a:rPr>
              <a:t>Operational level strategies are formulated in the small sections within a department. Since these are operating at the small operating units in an organization such as factories, or small territories. Operating managers/ field-level managers are responsible for developing operating strategies while being in line with the functional strategies.</a:t>
            </a:r>
          </a:p>
          <a:p>
            <a:pPr fontAlgn="base">
              <a:buNone/>
            </a:pPr>
            <a:r>
              <a:rPr lang="en-US" dirty="0" smtClean="0">
                <a:latin typeface="Times New Roman" pitchFamily="18" charset="0"/>
                <a:cs typeface="Times New Roman" pitchFamily="18" charset="0"/>
              </a:rPr>
              <a:t>These identified strategic alternatives helps a business to align their activities with the organizational vision and mission.</a:t>
            </a:r>
          </a:p>
          <a:p>
            <a:endParaRPr lang="en-US" dirty="0" smtClean="0"/>
          </a:p>
          <a:p>
            <a:endParaRPr lang="en-US" dirty="0" smtClean="0"/>
          </a:p>
          <a:p>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Expansion Strategy</a:t>
            </a:r>
            <a:endParaRPr lang="en-US" b="1" u="sng" dirty="0"/>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An expansion strategy is synonymous with a growth strategy. A firm seeks to achieve faster growth, compete, achieve higher profits, grow a brand, capitalize on economies of scale, have greater impact, or occupy a larger market share. This may entail acquiring more market share through traditional competitive strategies, entering new markets, targeting new market segments, offering new produce or services, expanding or improving current operations. </a:t>
            </a:r>
          </a:p>
          <a:p>
            <a:r>
              <a:rPr lang="en-US" dirty="0" smtClean="0">
                <a:latin typeface="Times New Roman" pitchFamily="18" charset="0"/>
                <a:cs typeface="Times New Roman" pitchFamily="18" charset="0"/>
              </a:rPr>
              <a:t>Below are common expansion strategies:</a:t>
            </a:r>
          </a:p>
          <a:p>
            <a:pPr>
              <a:buNone/>
            </a:pPr>
            <a:r>
              <a:rPr lang="en-US" b="1" dirty="0" smtClean="0">
                <a:latin typeface="Times New Roman" pitchFamily="18" charset="0"/>
                <a:cs typeface="Times New Roman" pitchFamily="18" charset="0"/>
              </a:rPr>
              <a:t>Expansion through Concentration</a:t>
            </a:r>
            <a:r>
              <a:rPr lang="en-US" dirty="0" smtClean="0">
                <a:latin typeface="Times New Roman" pitchFamily="18" charset="0"/>
                <a:cs typeface="Times New Roman" pitchFamily="18" charset="0"/>
              </a:rPr>
              <a:t> - This involves focusing resource allocation and operational efficiency on one or a select group of business units or core business functions. Concentration might include: penetrating an existing market with an existing value proposition; developing a new market by attracting new customers to an existing value proposition; developing a new value proposition to introduce in the existing market. The benefits of expansion through concentration is that it allows the firm to focus on areas where it already has operations and a level of competency. It is comfortable to avoid major changes in operations while employing existing knowledge. This type of strategy can be risky from the stand point of putting too many eggs in one basket. Changes in the market (price fluctuations, customer sentiment, new value propositions, etc.) may cause the strategy to be unsuccessful.</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Expansion Strategy</a:t>
            </a:r>
            <a:endParaRPr lang="en-US" dirty="0"/>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Expansion through Diversification</a:t>
            </a:r>
            <a:r>
              <a:rPr lang="en-US" sz="1600" dirty="0" smtClean="0">
                <a:latin typeface="Times New Roman" pitchFamily="18" charset="0"/>
                <a:cs typeface="Times New Roman" pitchFamily="18" charset="0"/>
              </a:rPr>
              <a:t> - This strategy involves diversifying the value offering of the company in one of two methods: 1) Concentric Diversification entails developing a new value proposition that are related to existing value propositions; or 2) Conglomerate Diversification entail entering into new markets (either with an existing value proposition or by combining with another industry competitor). This strategy generally reduces specific industry risks, such as an economic downturn. The profits of one value offering might offset losses in another business unit during difficult times.</a:t>
            </a:r>
          </a:p>
          <a:p>
            <a:pPr>
              <a:buNone/>
            </a:pPr>
            <a:r>
              <a:rPr lang="en-US" sz="1600" b="1" dirty="0" smtClean="0">
                <a:latin typeface="Times New Roman" pitchFamily="18" charset="0"/>
                <a:cs typeface="Times New Roman" pitchFamily="18" charset="0"/>
              </a:rPr>
              <a:t>Expansion through Integration</a:t>
            </a:r>
            <a:r>
              <a:rPr lang="en-US" sz="1600" dirty="0" smtClean="0">
                <a:latin typeface="Times New Roman" pitchFamily="18" charset="0"/>
                <a:cs typeface="Times New Roman" pitchFamily="18" charset="0"/>
              </a:rPr>
              <a:t> - Integration involves the consolidation of operational units anywhere along the value chain to create greater efficiency and produce economies of scale. Unlike other strategies, it does not involve making changes to existing markets or targeting new customer groups. There are two primary types of integration: 1) Vertical integration involves consolidation up or down the value chain. Forward vertical integration involves consolidating closer to the point at which value is delivered to the consumer. Backward vertical integration involves consolidating closer to the genesis of value (such as the point of manufacturing). Horizontal integration involves consolidating operations at the same point in the value chain. This consolidation may be between business units or by acquiring or combining with a competitors. </a:t>
            </a:r>
          </a:p>
        </p:txBody>
      </p:sp>
      <p:sp>
        <p:nvSpPr>
          <p:cNvPr id="4" name="TextBox 3"/>
          <p:cNvSpPr txBox="1"/>
          <p:nvPr/>
        </p:nvSpPr>
        <p:spPr>
          <a:xfrm>
            <a:off x="381000" y="63978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Expansion Strategy</a:t>
            </a:r>
            <a:endParaRPr lang="en-US" dirty="0"/>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Expansion through Cooperation</a:t>
            </a:r>
            <a:r>
              <a:rPr lang="en-US" sz="1600" dirty="0" smtClean="0">
                <a:latin typeface="Times New Roman" pitchFamily="18" charset="0"/>
                <a:cs typeface="Times New Roman" pitchFamily="18" charset="0"/>
              </a:rPr>
              <a:t> - This strategy entails working closely with a competitor (while potentially still competing against them in the market). Working with the competitor provides both companies an advantage that trumps any advantage (or disadvantage caused to the competitor) from not working together. Working together will generally provide operational efficiency to one or both competitors or expand the market potential for one or both competitors. Working together may take the form of consolidation of business units (mergers or acquisitions), strategic alliance (affinity group or association), or joint venture (loose partnership-like alliance generally used to undertake a project or enter into foreign markets).</a:t>
            </a:r>
          </a:p>
          <a:p>
            <a:pPr>
              <a:buNone/>
            </a:pPr>
            <a:r>
              <a:rPr lang="en-US" sz="1600" b="1" dirty="0" smtClean="0">
                <a:latin typeface="Times New Roman" pitchFamily="18" charset="0"/>
                <a:cs typeface="Times New Roman" pitchFamily="18" charset="0"/>
              </a:rPr>
              <a:t>Expansion through Internationalization</a:t>
            </a:r>
            <a:r>
              <a:rPr lang="en-US" sz="1600" dirty="0" smtClean="0">
                <a:latin typeface="Times New Roman" pitchFamily="18" charset="0"/>
                <a:cs typeface="Times New Roman" pitchFamily="18" charset="0"/>
              </a:rPr>
              <a:t> - This method involves creating new markets for a value offering by looking outside of the immediate nation. Generally, this option is preferable when there is little room for expansion in domestic markets. Internationalization can be carried out through the following strategic approaches: 1) International Strategy - focusing on offering a value proposition in a foreign country without modification of differentiation; 2) Multi-domestic Strategy - involves modifying or differentiating a product to make it attractive or suitable to foreign markets; 3) Global Strategy - focuses on delivering the standardized value proposition in countries where there is a low cost structure for delivery; 4) Transnational Strategy - employs both a global and multi-domestic strategy by modifying or differentiating a product in foreign markets where there is a low cost structure that results in profits from delivering the value proposition.</a:t>
            </a:r>
          </a:p>
          <a:p>
            <a:pPr>
              <a:buNone/>
            </a:pPr>
            <a:endParaRPr lang="en-US" sz="1600" dirty="0"/>
          </a:p>
        </p:txBody>
      </p:sp>
      <p:sp>
        <p:nvSpPr>
          <p:cNvPr id="4" name="TextBox 3"/>
          <p:cNvSpPr txBox="1"/>
          <p:nvPr/>
        </p:nvSpPr>
        <p:spPr>
          <a:xfrm>
            <a:off x="381000" y="6474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Merger Strategy</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Merger refers to </a:t>
            </a:r>
            <a:r>
              <a:rPr lang="en-US" b="1" dirty="0" smtClean="0">
                <a:latin typeface="Times New Roman" pitchFamily="18" charset="0"/>
                <a:cs typeface="Times New Roman" pitchFamily="18" charset="0"/>
              </a:rPr>
              <a:t>a strategic process whereby two or more companies mutually form a new single legal venture</a:t>
            </a:r>
            <a:r>
              <a:rPr lang="en-US" dirty="0" smtClean="0">
                <a:latin typeface="Times New Roman" pitchFamily="18" charset="0"/>
                <a:cs typeface="Times New Roman" pitchFamily="18" charset="0"/>
              </a:rPr>
              <a:t>. For example, in 2015, ketchup maker H.J. Heinz Co and Kraft Foods Group Inc merged their business to become Kraft Heinz Company, a leading global food and beverage firm.</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Retrenchment Strategy</a:t>
            </a:r>
            <a:endParaRPr lang="en-US" b="1" u="sng" dirty="0"/>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1600" dirty="0" smtClean="0">
                <a:latin typeface="Times New Roman" pitchFamily="18" charset="0"/>
                <a:cs typeface="Times New Roman" pitchFamily="18" charset="0"/>
              </a:rPr>
              <a:t>A redemption strategy seeks to restructure, sell or otherwise divest a business unit. The purpose is to reduce costs, streamline operations, or stabilize cash flow. The three primary types of retrenchment strategy are:</a:t>
            </a:r>
          </a:p>
          <a:p>
            <a:pPr>
              <a:buNone/>
            </a:pPr>
            <a:r>
              <a:rPr lang="en-US" sz="1600" b="1" dirty="0" smtClean="0">
                <a:latin typeface="Times New Roman" pitchFamily="18" charset="0"/>
                <a:cs typeface="Times New Roman" pitchFamily="18" charset="0"/>
              </a:rPr>
              <a:t>Turnaround Strategy</a:t>
            </a:r>
            <a:r>
              <a:rPr lang="en-US" sz="1600" dirty="0" smtClean="0">
                <a:latin typeface="Times New Roman" pitchFamily="18" charset="0"/>
                <a:cs typeface="Times New Roman" pitchFamily="18" charset="0"/>
              </a:rPr>
              <a:t> - This is a restructuring strategy. It calls for realigning operations to be more cost efficient or profitable. It often comes in response to an ineffective strategy causing harm to the company. </a:t>
            </a:r>
          </a:p>
          <a:p>
            <a:pPr>
              <a:buNone/>
            </a:pPr>
            <a:r>
              <a:rPr lang="en-US" sz="1600" b="1" dirty="0" smtClean="0">
                <a:latin typeface="Times New Roman" pitchFamily="18" charset="0"/>
                <a:cs typeface="Times New Roman" pitchFamily="18" charset="0"/>
              </a:rPr>
              <a:t>Divestment Strategy </a:t>
            </a:r>
            <a:r>
              <a:rPr lang="en-US" sz="1600" dirty="0" smtClean="0">
                <a:latin typeface="Times New Roman" pitchFamily="18" charset="0"/>
                <a:cs typeface="Times New Roman" pitchFamily="18" charset="0"/>
              </a:rPr>
              <a:t>- This means reducing operations or completing divesting (getting rid of) a business unit. Generally, the operational unit will be losing money or not fit with the companies core operational objectives. Some the drivers of this strategy are negative cash flows, sustained losses, poor business integration, better alternative use of assets, the value proposition is becoming obsolete, rising costs, or small (non-growing) market share. The firm may now allocate resources to a more profitable or appropriately aligned business unit. Generally, a divestment comes after a turnaround strategy has proved ineffective. </a:t>
            </a:r>
          </a:p>
          <a:p>
            <a:pPr>
              <a:buNone/>
            </a:pPr>
            <a:r>
              <a:rPr lang="en-US" sz="1600" b="1" dirty="0" smtClean="0">
                <a:latin typeface="Times New Roman" pitchFamily="18" charset="0"/>
                <a:cs typeface="Times New Roman" pitchFamily="18" charset="0"/>
              </a:rPr>
              <a:t>Liquidation Strategy</a:t>
            </a:r>
            <a:r>
              <a:rPr lang="en-US" sz="1600" dirty="0" smtClean="0">
                <a:latin typeface="Times New Roman" pitchFamily="18" charset="0"/>
                <a:cs typeface="Times New Roman" pitchFamily="18" charset="0"/>
              </a:rPr>
              <a:t> - A liquidation strategy is similar to a divestment. It focuses on selling specific assets or shutting down business units. Unlike divestment, which seeks to streamline operations and focus resource allocation, liquidation sees a business unit as a loss or failure. Scenarios leading to a liquidation strategy include: extensive losses, lack of profitability, failure of a current strategy, obsolete assets, or technology, ineffective processes, obsolete value proposition, poor management, or lack of integration of the business unit. </a:t>
            </a:r>
          </a:p>
          <a:p>
            <a:endParaRPr lang="en-US" sz="16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Restructure Strategy</a:t>
            </a:r>
            <a:endParaRPr lang="en-US" b="1" u="sng" dirty="0"/>
          </a:p>
        </p:txBody>
      </p:sp>
      <p:sp>
        <p:nvSpPr>
          <p:cNvPr id="3" name="Content Placeholder 2"/>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rPr>
              <a:t>An organizational restructuring strategy involves </a:t>
            </a:r>
            <a:r>
              <a:rPr lang="en-US" b="1" dirty="0" smtClean="0">
                <a:latin typeface="Times New Roman" pitchFamily="18" charset="0"/>
                <a:cs typeface="Times New Roman" pitchFamily="18" charset="0"/>
              </a:rPr>
              <a:t>redesigning operations and management reporting structures to address and correct the operational issues that led to a company's distressed position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What are the three types of restructuring strategies?</a:t>
            </a:r>
          </a:p>
          <a:p>
            <a:pPr>
              <a:buNone/>
            </a:pPr>
            <a:r>
              <a:rPr lang="en-US" dirty="0" smtClean="0">
                <a:latin typeface="Times New Roman" pitchFamily="18" charset="0"/>
                <a:cs typeface="Times New Roman" pitchFamily="18" charset="0"/>
              </a:rPr>
              <a:t>The three types of restructuring strategies: </a:t>
            </a:r>
            <a:r>
              <a:rPr lang="en-US" b="1" dirty="0" smtClean="0">
                <a:latin typeface="Times New Roman" pitchFamily="18" charset="0"/>
                <a:cs typeface="Times New Roman" pitchFamily="18" charset="0"/>
              </a:rPr>
              <a:t>downsizing, downscoping, and leveraged buyouts.</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 good strategy should specify; </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What is to be accomplished </a:t>
            </a:r>
          </a:p>
          <a:p>
            <a:pPr>
              <a:buNone/>
            </a:pPr>
            <a:r>
              <a:rPr lang="en-US" dirty="0" smtClean="0">
                <a:latin typeface="Times New Roman" pitchFamily="18" charset="0"/>
                <a:cs typeface="Times New Roman" pitchFamily="18" charset="0"/>
              </a:rPr>
              <a:t> Where, i.e., which product/markets it will focus on </a:t>
            </a:r>
          </a:p>
          <a:p>
            <a:pPr>
              <a:buNone/>
            </a:pPr>
            <a:r>
              <a:rPr lang="en-US" dirty="0" smtClean="0">
                <a:latin typeface="Times New Roman" pitchFamily="18" charset="0"/>
                <a:cs typeface="Times New Roman" pitchFamily="18" charset="0"/>
              </a:rPr>
              <a:t> How i.e., which resources and activities will be allocated to each product/market to meet environmental opportunities and threats and to gain a competitive advantage </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0930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Competitive Analysis</a:t>
            </a:r>
            <a:endParaRPr lang="en-US" b="1" u="sng" dirty="0"/>
          </a:p>
        </p:txBody>
      </p:sp>
      <p:sp>
        <p:nvSpPr>
          <p:cNvPr id="3" name="Content Placeholder 2"/>
          <p:cNvSpPr>
            <a:spLocks noGrp="1"/>
          </p:cNvSpPr>
          <p:nvPr>
            <p:ph idx="1"/>
          </p:nvPr>
        </p:nvSpPr>
        <p:spPr/>
        <p:txBody>
          <a:bodyPr>
            <a:noAutofit/>
          </a:bodyPr>
          <a:lstStyle/>
          <a:p>
            <a:pPr fontAlgn="base">
              <a:buNone/>
            </a:pPr>
            <a:r>
              <a:rPr lang="en-US" sz="2000" dirty="0" smtClean="0">
                <a:latin typeface="Times New Roman" pitchFamily="18" charset="0"/>
                <a:cs typeface="Times New Roman" pitchFamily="18" charset="0"/>
              </a:rPr>
              <a:t>Competitive analysis is a strategy that involves researching major competitors to gain insight into their products, sales, and marketing tactics. Implementing stronger business strategies, warding off competitors, and capturing market share are just a few benefits of conducting a competitive market analysis.</a:t>
            </a:r>
          </a:p>
          <a:p>
            <a:pPr fontAlgn="base">
              <a:buNone/>
            </a:pPr>
            <a:r>
              <a:rPr lang="en-US" sz="2000" dirty="0" smtClean="0">
                <a:latin typeface="Times New Roman" pitchFamily="18" charset="0"/>
                <a:cs typeface="Times New Roman" pitchFamily="18" charset="0"/>
              </a:rPr>
              <a:t>A competitive analysis can help you learn the ins and outs of how your competition works, and identify potential opportunities where you can out-perform them. It also enables you to stay atop of industry trends and ensure your product is consistently meeting and exceeding industry standards.</a:t>
            </a:r>
          </a:p>
          <a:p>
            <a:pPr fontAlgn="base">
              <a:buNone/>
            </a:pPr>
            <a:r>
              <a:rPr lang="en-US" sz="2000" dirty="0" smtClean="0">
                <a:latin typeface="Times New Roman" pitchFamily="18" charset="0"/>
                <a:cs typeface="Times New Roman" pitchFamily="18" charset="0"/>
              </a:rPr>
              <a:t>Let's dive into a few more benefits of conducting competitive analyses:</a:t>
            </a:r>
          </a:p>
          <a:p>
            <a:pPr fontAlgn="base"/>
            <a:r>
              <a:rPr lang="en-US" sz="2000" dirty="0" smtClean="0">
                <a:latin typeface="Times New Roman" pitchFamily="18" charset="0"/>
                <a:cs typeface="Times New Roman" pitchFamily="18" charset="0"/>
              </a:rPr>
              <a:t>Helps you identify your product's unique </a:t>
            </a:r>
            <a:r>
              <a:rPr lang="en-US" sz="2000" b="1" dirty="0" smtClean="0">
                <a:latin typeface="Times New Roman" pitchFamily="18" charset="0"/>
                <a:cs typeface="Times New Roman" pitchFamily="18" charset="0"/>
              </a:rPr>
              <a:t>value proposition</a:t>
            </a:r>
            <a:r>
              <a:rPr lang="en-US" sz="2000" dirty="0" smtClean="0">
                <a:latin typeface="Times New Roman" pitchFamily="18" charset="0"/>
                <a:cs typeface="Times New Roman" pitchFamily="18" charset="0"/>
              </a:rPr>
              <a:t> and what makes your product different from the competitors', which can inform future marketing efforts.</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Competitive Analysis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latin typeface="Times New Roman" pitchFamily="18" charset="0"/>
                <a:cs typeface="Times New Roman" pitchFamily="18" charset="0"/>
              </a:rPr>
              <a:t>Enables you to identify what your competitor is doing right. This information is critical for staying relevant and ensuring both your product and your marketing campaigns are outperforming industry standards.</a:t>
            </a:r>
          </a:p>
          <a:p>
            <a:pPr fontAlgn="base"/>
            <a:r>
              <a:rPr lang="en-US" dirty="0" smtClean="0">
                <a:latin typeface="Times New Roman" pitchFamily="18" charset="0"/>
                <a:cs typeface="Times New Roman" pitchFamily="18" charset="0"/>
              </a:rPr>
              <a:t>Tells you where your competitors are falling short — which helps you identify areas of opportunities in the marketplace, and test out new, unique marketing strategies they haven't taken advantage of.</a:t>
            </a:r>
          </a:p>
          <a:p>
            <a:pPr fontAlgn="base"/>
            <a:r>
              <a:rPr lang="en-US" dirty="0" smtClean="0">
                <a:latin typeface="Times New Roman" pitchFamily="18" charset="0"/>
                <a:cs typeface="Times New Roman" pitchFamily="18" charset="0"/>
              </a:rPr>
              <a:t>Learn through customer reviews what's missing in a competitor's product, and consider how you might add features to your own product to meet those needs.</a:t>
            </a:r>
          </a:p>
          <a:p>
            <a:pPr fontAlgn="base"/>
            <a:r>
              <a:rPr lang="en-US" dirty="0" smtClean="0">
                <a:latin typeface="Times New Roman" pitchFamily="18" charset="0"/>
                <a:cs typeface="Times New Roman" pitchFamily="18" charset="0"/>
              </a:rPr>
              <a:t>Provides you with a benchmark against which you can measure your growth.</a:t>
            </a:r>
          </a:p>
          <a:p>
            <a:pPr>
              <a:buNone/>
            </a:pPr>
            <a:endParaRPr lang="en-US" dirty="0"/>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Write short note on:-</a:t>
            </a:r>
          </a:p>
          <a:p>
            <a:pPr marL="514350" indent="-514350">
              <a:buAutoNum type="alphaLcPeriod"/>
            </a:pPr>
            <a:r>
              <a:rPr lang="en-US" dirty="0" smtClean="0">
                <a:latin typeface="Times New Roman" pitchFamily="18" charset="0"/>
                <a:cs typeface="Times New Roman" pitchFamily="18" charset="0"/>
              </a:rPr>
              <a:t>Expansion</a:t>
            </a:r>
          </a:p>
          <a:p>
            <a:pPr marL="514350" indent="-514350">
              <a:buAutoNum type="alphaLcPeriod"/>
            </a:pPr>
            <a:r>
              <a:rPr lang="en-US" dirty="0" smtClean="0">
                <a:latin typeface="Times New Roman" pitchFamily="18" charset="0"/>
                <a:cs typeface="Times New Roman" pitchFamily="18" charset="0"/>
              </a:rPr>
              <a:t>Merge strategy.</a:t>
            </a:r>
          </a:p>
          <a:p>
            <a:pPr marL="514350" indent="-514350">
              <a:buNone/>
            </a:pPr>
            <a:r>
              <a:rPr lang="en-US" dirty="0" smtClean="0">
                <a:latin typeface="Times New Roman" pitchFamily="18" charset="0"/>
                <a:cs typeface="Times New Roman" pitchFamily="18" charset="0"/>
              </a:rPr>
              <a:t>Q.2. What is corporate level strategy?</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92</a:t>
            </a:fld>
            <a:endParaRPr lang="en-US">
              <a:latin typeface="Times New Roman" pitchFamily="18" charset="0"/>
              <a:cs typeface="Times New Roman"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IV</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b="1" dirty="0" smtClean="0">
                <a:latin typeface="Times New Roman" pitchFamily="18" charset="0"/>
                <a:cs typeface="Times New Roman" pitchFamily="18" charset="0"/>
              </a:rPr>
              <a:t>Implementation of Strategy -</a:t>
            </a:r>
            <a:r>
              <a:rPr lang="en-US" dirty="0" smtClean="0">
                <a:latin typeface="Times New Roman" pitchFamily="18" charset="0"/>
                <a:cs typeface="Times New Roman" pitchFamily="18" charset="0"/>
              </a:rPr>
              <a:t>Aspects of Strategy Implementation, Project and Procedural Implementation, Structural Implementation, Structural Considerations, Organizational Design and Change, Organizational Systems. Behavioral Implementation, Leadership Implementation, Corporate Culture</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Strategy Implementation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Strategy Implementation refers to the </a:t>
            </a:r>
            <a:r>
              <a:rPr lang="en-US" b="1" dirty="0" smtClean="0">
                <a:latin typeface="Times New Roman" pitchFamily="18" charset="0"/>
                <a:cs typeface="Times New Roman" pitchFamily="18" charset="0"/>
              </a:rPr>
              <a:t>execution of the plans and strategies</a:t>
            </a:r>
            <a:r>
              <a:rPr lang="en-US" dirty="0" smtClean="0">
                <a:latin typeface="Times New Roman" pitchFamily="18" charset="0"/>
                <a:cs typeface="Times New Roman" pitchFamily="18" charset="0"/>
              </a:rPr>
              <a:t>, so as to accomplish the long-term goals of the organization. It converts the opted strategy into the moves and actions of the organisation to achieve the objectives.</a:t>
            </a:r>
          </a:p>
          <a:p>
            <a:pPr>
              <a:buNone/>
            </a:pPr>
            <a:r>
              <a:rPr lang="en-US" dirty="0" smtClean="0">
                <a:latin typeface="Times New Roman" pitchFamily="18" charset="0"/>
                <a:cs typeface="Times New Roman" pitchFamily="18" charset="0"/>
              </a:rPr>
              <a:t>Simply put, strategy implementation is the technique through which the firm develops, utilizes and integrates its structure, culture, resources, people and control system to follow the strategies to have the edge over other competitors in the market.</a:t>
            </a:r>
          </a:p>
          <a:p>
            <a:pPr>
              <a:buNone/>
            </a:pPr>
            <a:r>
              <a:rPr lang="en-US" dirty="0" smtClean="0">
                <a:latin typeface="Times New Roman" pitchFamily="18" charset="0"/>
                <a:cs typeface="Times New Roman" pitchFamily="18" charset="0"/>
              </a:rPr>
              <a:t>Strategy Implementation is the </a:t>
            </a:r>
            <a:r>
              <a:rPr lang="en-US" b="1" dirty="0" smtClean="0">
                <a:latin typeface="Times New Roman" pitchFamily="18" charset="0"/>
                <a:cs typeface="Times New Roman" pitchFamily="18" charset="0"/>
              </a:rPr>
              <a:t>fourth stage of the </a:t>
            </a:r>
            <a:r>
              <a:rPr lang="en-US" dirty="0" smtClean="0">
                <a:latin typeface="Times New Roman" pitchFamily="18" charset="0"/>
                <a:cs typeface="Times New Roman" pitchFamily="18" charset="0"/>
              </a:rPr>
              <a:t>Strategic Management</a:t>
            </a:r>
            <a:r>
              <a:rPr lang="en-US" b="1" dirty="0" smtClean="0">
                <a:latin typeface="Times New Roman" pitchFamily="18" charset="0"/>
                <a:cs typeface="Times New Roman" pitchFamily="18" charset="0"/>
              </a:rPr>
              <a:t> process</a:t>
            </a:r>
            <a:r>
              <a:rPr lang="en-US" dirty="0" smtClean="0">
                <a:latin typeface="Times New Roman" pitchFamily="18" charset="0"/>
                <a:cs typeface="Times New Roman" pitchFamily="18" charset="0"/>
              </a:rPr>
              <a:t>, the other three being a determination of strategic mission, vision and objectives, environmental and organizational analysis, and formulating the strategy. It is followed by Strategic Evaluation and Control.</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94</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Process of Strategy Implementation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Building an organization, that possess the capability to put the strategies into action successfully.</a:t>
            </a:r>
          </a:p>
          <a:p>
            <a:r>
              <a:rPr lang="en-US" dirty="0" smtClean="0">
                <a:latin typeface="Times New Roman" pitchFamily="18" charset="0"/>
                <a:cs typeface="Times New Roman" pitchFamily="18" charset="0"/>
              </a:rPr>
              <a:t>Supplying resources, in sufficient quantity, to strategy-essential activities.</a:t>
            </a:r>
          </a:p>
          <a:p>
            <a:r>
              <a:rPr lang="en-US" dirty="0" smtClean="0">
                <a:latin typeface="Times New Roman" pitchFamily="18" charset="0"/>
                <a:cs typeface="Times New Roman" pitchFamily="18" charset="0"/>
              </a:rPr>
              <a:t>Developing policies which encourage strategy.</a:t>
            </a:r>
          </a:p>
          <a:p>
            <a:r>
              <a:rPr lang="en-US" dirty="0" smtClean="0">
                <a:latin typeface="Times New Roman" pitchFamily="18" charset="0"/>
                <a:cs typeface="Times New Roman" pitchFamily="18" charset="0"/>
              </a:rPr>
              <a:t>Such policies and programs are employed which helps in continuous improvement.</a:t>
            </a:r>
          </a:p>
          <a:p>
            <a:r>
              <a:rPr lang="en-US" dirty="0" smtClean="0">
                <a:latin typeface="Times New Roman" pitchFamily="18" charset="0"/>
                <a:cs typeface="Times New Roman" pitchFamily="18" charset="0"/>
              </a:rPr>
              <a:t>Combining the reward structure, for achieving the results.</a:t>
            </a:r>
          </a:p>
          <a:p>
            <a:r>
              <a:rPr lang="en-US" dirty="0" smtClean="0">
                <a:latin typeface="Times New Roman" pitchFamily="18" charset="0"/>
                <a:cs typeface="Times New Roman" pitchFamily="18" charset="0"/>
              </a:rPr>
              <a:t>Using strategic leadership.</a:t>
            </a:r>
          </a:p>
          <a:p>
            <a:r>
              <a:rPr lang="en-US" dirty="0" smtClean="0">
                <a:latin typeface="Times New Roman" pitchFamily="18" charset="0"/>
                <a:cs typeface="Times New Roman" pitchFamily="18" charset="0"/>
              </a:rPr>
              <a:t>The process of strategy implementation has an important role to play in the company’s success. The process takes places after environmental scanning, SWOT analyses and ascertaining the strategic issues.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95</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Prerequisites of Strategy Implementation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b="1" dirty="0" smtClean="0">
                <a:latin typeface="Times New Roman" pitchFamily="18" charset="0"/>
                <a:cs typeface="Times New Roman" pitchFamily="18" charset="0"/>
              </a:rPr>
              <a:t>Institutionalization of Strategy</a:t>
            </a:r>
            <a:r>
              <a:rPr lang="en-US" dirty="0" smtClean="0">
                <a:latin typeface="Times New Roman" pitchFamily="18" charset="0"/>
                <a:cs typeface="Times New Roman" pitchFamily="18" charset="0"/>
              </a:rPr>
              <a:t>: First of all the strategy is to be institutionalized, in the sense that the one who framed it should promote or defend it in front of the members, because it may be undermined.</a:t>
            </a:r>
          </a:p>
          <a:p>
            <a:r>
              <a:rPr lang="en-US" b="1" dirty="0" smtClean="0">
                <a:latin typeface="Times New Roman" pitchFamily="18" charset="0"/>
                <a:cs typeface="Times New Roman" pitchFamily="18" charset="0"/>
              </a:rPr>
              <a:t>Developing proper organizational climate</a:t>
            </a:r>
            <a:r>
              <a:rPr lang="en-US" dirty="0" smtClean="0">
                <a:latin typeface="Times New Roman" pitchFamily="18" charset="0"/>
                <a:cs typeface="Times New Roman" pitchFamily="18" charset="0"/>
              </a:rPr>
              <a:t>: Organizational climate implies the components of the internal environment, that includes the cooperation, development of personnel, the degree of commitment and determination, efficiency, etc., which converts the purpose into results.</a:t>
            </a:r>
          </a:p>
          <a:p>
            <a:r>
              <a:rPr lang="en-US" b="1" dirty="0" smtClean="0">
                <a:latin typeface="Times New Roman" pitchFamily="18" charset="0"/>
                <a:cs typeface="Times New Roman" pitchFamily="18" charset="0"/>
              </a:rPr>
              <a:t>Formulation of operating plans</a:t>
            </a:r>
            <a:r>
              <a:rPr lang="en-US" dirty="0" smtClean="0">
                <a:latin typeface="Times New Roman" pitchFamily="18" charset="0"/>
                <a:cs typeface="Times New Roman" pitchFamily="18" charset="0"/>
              </a:rPr>
              <a:t>: Operating plans refers to the action plans, decisions and the programs, that take place regularly, in different parts of the company. If they are framed to indicate the proposed strategic results, they assist in attaining the objectives of the organization by concentrating on the factors which are significant.</a:t>
            </a:r>
          </a:p>
          <a:p>
            <a:r>
              <a:rPr lang="en-US" b="1" dirty="0" smtClean="0">
                <a:latin typeface="Times New Roman" pitchFamily="18" charset="0"/>
                <a:cs typeface="Times New Roman" pitchFamily="18" charset="0"/>
              </a:rPr>
              <a:t>Developing proper organizational structure</a:t>
            </a:r>
            <a:r>
              <a:rPr lang="en-US" dirty="0" smtClean="0">
                <a:latin typeface="Times New Roman" pitchFamily="18" charset="0"/>
                <a:cs typeface="Times New Roman" pitchFamily="18" charset="0"/>
              </a:rPr>
              <a:t>: Organization structure implies the way in which different parts of the organisation are linked together. It highlights the relationships between various designations, positions and roles. To implement a strategy, the structure is to be designed as per the requirements of the strategy.</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96</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Periodic Review of Strategy</a:t>
            </a:r>
            <a:r>
              <a:rPr lang="en-US" u="sng" dirty="0" smtClean="0">
                <a:latin typeface="Times New Roman" pitchFamily="18" charset="0"/>
                <a:cs typeface="Times New Roman" pitchFamily="18" charset="0"/>
              </a:rPr>
              <a: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Review of the strategy is to be taken at regular intervals so as to identify whether the strategy so implemented is relevant to the purpose of the organisation. As the organization operates in a dynamic environment, which may change anytime, so it is essential to take a review, to know if it can fulfill the needs of the organization.</a:t>
            </a:r>
          </a:p>
          <a:p>
            <a:r>
              <a:rPr lang="en-US" dirty="0" smtClean="0">
                <a:latin typeface="Times New Roman" pitchFamily="18" charset="0"/>
                <a:cs typeface="Times New Roman" pitchFamily="18" charset="0"/>
              </a:rPr>
              <a:t>Even the best-formulated strategies fail if they are not implemented in an appropriate manner. Further, it should be kept in mind that, if there is an alignment between strategy and other elements like resource allocation, organizational structure, work climate, culture, process and reward structure, then only the effective implementation is possible.</a:t>
            </a:r>
          </a:p>
          <a:p>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97</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Aspects of Strategy Implementation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Creating budgets which provide sufficient resources to those activities which are relevant to the strategic success of the business.</a:t>
            </a:r>
          </a:p>
          <a:p>
            <a:r>
              <a:rPr lang="en-US" dirty="0" smtClean="0">
                <a:latin typeface="Times New Roman" pitchFamily="18" charset="0"/>
                <a:cs typeface="Times New Roman" pitchFamily="18" charset="0"/>
              </a:rPr>
              <a:t>Supplying the organization with skilled and experienced staff.</a:t>
            </a:r>
          </a:p>
          <a:p>
            <a:r>
              <a:rPr lang="en-US" dirty="0" smtClean="0">
                <a:latin typeface="Times New Roman" pitchFamily="18" charset="0"/>
                <a:cs typeface="Times New Roman" pitchFamily="18" charset="0"/>
              </a:rPr>
              <a:t>Conforming that the policies and procedures of the organisation assist in the successful execution of the strategies.</a:t>
            </a:r>
          </a:p>
          <a:p>
            <a:r>
              <a:rPr lang="en-US" dirty="0" smtClean="0">
                <a:latin typeface="Times New Roman" pitchFamily="18" charset="0"/>
                <a:cs typeface="Times New Roman" pitchFamily="18" charset="0"/>
              </a:rPr>
              <a:t>Leading practices are to be employed for carrying out key business functions.</a:t>
            </a:r>
          </a:p>
          <a:p>
            <a:r>
              <a:rPr lang="en-US" dirty="0" smtClean="0">
                <a:latin typeface="Times New Roman" pitchFamily="18" charset="0"/>
                <a:cs typeface="Times New Roman" pitchFamily="18" charset="0"/>
              </a:rPr>
              <a:t>Setting up an information and communication system, that facilitate the workforce of the organisation, to perform their roles effectively.</a:t>
            </a:r>
          </a:p>
          <a:p>
            <a:r>
              <a:rPr lang="en-US" dirty="0" smtClean="0">
                <a:latin typeface="Times New Roman" pitchFamily="18" charset="0"/>
                <a:cs typeface="Times New Roman" pitchFamily="18" charset="0"/>
              </a:rPr>
              <a:t>Developing a favorable work climate and culture, for proper implementation of the strategy.</a:t>
            </a:r>
          </a:p>
          <a:p>
            <a:r>
              <a:rPr lang="en-US" dirty="0" smtClean="0">
                <a:latin typeface="Times New Roman" pitchFamily="18" charset="0"/>
                <a:cs typeface="Times New Roman" pitchFamily="18" charset="0"/>
              </a:rPr>
              <a:t>Strategy implementation is the time-taking part of the overall process, as it puts the formulated plans into actions and desired results.</a:t>
            </a:r>
          </a:p>
          <a:p>
            <a:pPr>
              <a:buNone/>
            </a:pP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Project implementation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Project implementation </a:t>
            </a:r>
            <a:r>
              <a:rPr lang="en-US" dirty="0" smtClean="0">
                <a:latin typeface="Times New Roman" pitchFamily="18" charset="0"/>
                <a:cs typeface="Times New Roman" pitchFamily="18" charset="0"/>
              </a:rPr>
              <a:t>: “A one shot, time limited, goal oriented, major undertaking, requiring the commitment of varied skills and resources”.</a:t>
            </a:r>
          </a:p>
          <a:p>
            <a:pPr>
              <a:buNone/>
            </a:pPr>
            <a:r>
              <a:rPr lang="en-US" b="1" dirty="0" smtClean="0">
                <a:latin typeface="Times New Roman" pitchFamily="18" charset="0"/>
                <a:cs typeface="Times New Roman" pitchFamily="18" charset="0"/>
              </a:rPr>
              <a:t> Procedural implementation: </a:t>
            </a:r>
            <a:r>
              <a:rPr lang="en-US" dirty="0" smtClean="0">
                <a:latin typeface="Times New Roman" pitchFamily="18" charset="0"/>
                <a:cs typeface="Times New Roman" pitchFamily="18" charset="0"/>
              </a:rPr>
              <a:t>Strategy implementation also requires executing the strategy, based on the rules, regulations and procedures formulated by the government. </a:t>
            </a:r>
            <a:r>
              <a:rPr lang="en-US" b="1" dirty="0" smtClean="0">
                <a:latin typeface="Times New Roman" pitchFamily="18" charset="0"/>
                <a:cs typeface="Times New Roman" pitchFamily="18" charset="0"/>
              </a:rPr>
              <a:t>Resources allocation: </a:t>
            </a:r>
            <a:r>
              <a:rPr lang="en-US" dirty="0" smtClean="0">
                <a:latin typeface="Times New Roman" pitchFamily="18" charset="0"/>
                <a:cs typeface="Times New Roman" pitchFamily="18" charset="0"/>
              </a:rPr>
              <a:t>Resource allocation is the process of allocation organizational resources to various divisions, department, and strategic business units(SBUs) Methods for resource allocation are:</a:t>
            </a:r>
          </a:p>
          <a:p>
            <a:pPr>
              <a:buNone/>
            </a:pPr>
            <a:r>
              <a:rPr lang="en-US" dirty="0" smtClean="0">
                <a:latin typeface="Times New Roman" pitchFamily="18" charset="0"/>
                <a:cs typeface="Times New Roman" pitchFamily="18" charset="0"/>
              </a:rPr>
              <a:t> 1. B.C.G. matrix </a:t>
            </a:r>
          </a:p>
          <a:p>
            <a:pPr>
              <a:buNone/>
            </a:pPr>
            <a:r>
              <a:rPr lang="en-US" dirty="0" smtClean="0">
                <a:latin typeface="Times New Roman" pitchFamily="18" charset="0"/>
                <a:cs typeface="Times New Roman" pitchFamily="18" charset="0"/>
              </a:rPr>
              <a:t>2. budgeting systems</a:t>
            </a:r>
          </a:p>
          <a:p>
            <a:pPr>
              <a:buNone/>
            </a:pPr>
            <a:r>
              <a:rPr lang="en-US" dirty="0" smtClean="0">
                <a:latin typeface="Times New Roman" pitchFamily="18" charset="0"/>
                <a:cs typeface="Times New Roman" pitchFamily="18" charset="0"/>
              </a:rPr>
              <a:t> Organizational structures and strategies: Companies build structures for their organizations based on their strategies. Functional policies:</a:t>
            </a:r>
            <a:endParaRPr lang="en-US" dirty="0">
              <a:latin typeface="Times New Roman" pitchFamily="18" charset="0"/>
              <a:cs typeface="Times New Roman" pitchFamily="18" charset="0"/>
            </a:endParaRPr>
          </a:p>
        </p:txBody>
      </p:sp>
      <p:sp>
        <p:nvSpPr>
          <p:cNvPr id="4" name="TextBox 3"/>
          <p:cNvSpPr txBox="1"/>
          <p:nvPr/>
        </p:nvSpPr>
        <p:spPr>
          <a:xfrm>
            <a:off x="381000" y="6321623"/>
            <a:ext cx="8229600" cy="307777"/>
          </a:xfrm>
          <a:prstGeom prst="rect">
            <a:avLst/>
          </a:prstGeom>
          <a:noFill/>
        </p:spPr>
        <p:txBody>
          <a:bodyPr wrap="square" rtlCol="0">
            <a:spAutoFit/>
          </a:bodyPr>
          <a:lstStyle/>
          <a:p>
            <a:pPr algn="ctr"/>
            <a:r>
              <a:rPr lang="en-US" sz="1400" b="1" dirty="0" smtClean="0">
                <a:latin typeface="Times New Roman" pitchFamily="18" charset="0"/>
                <a:cs typeface="Times New Roman" pitchFamily="18" charset="0"/>
              </a:rPr>
              <a:t>Strategic Management                                                                      MSMSR/BBA/601 (Core)</a:t>
            </a:r>
            <a:endParaRPr lang="en-US" sz="14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99</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10991</Words>
  <Application>Microsoft Office PowerPoint</Application>
  <PresentationFormat>On-screen Show (4:3)</PresentationFormat>
  <Paragraphs>860</Paragraphs>
  <Slides>133</Slides>
  <Notes>1</Notes>
  <HiddenSlides>0</HiddenSlides>
  <MMClips>0</MMClips>
  <ScaleCrop>false</ScaleCrop>
  <HeadingPairs>
    <vt:vector size="4" baseType="variant">
      <vt:variant>
        <vt:lpstr>Theme</vt:lpstr>
      </vt:variant>
      <vt:variant>
        <vt:i4>1</vt:i4>
      </vt:variant>
      <vt:variant>
        <vt:lpstr>Slide Titles</vt:lpstr>
      </vt:variant>
      <vt:variant>
        <vt:i4>133</vt:i4>
      </vt:variant>
    </vt:vector>
  </HeadingPairs>
  <TitlesOfParts>
    <vt:vector size="134" baseType="lpstr">
      <vt:lpstr>Office Theme</vt:lpstr>
      <vt:lpstr>Strategic Management MSMSR/BBA/601 (Core)</vt:lpstr>
      <vt:lpstr>Text Books</vt:lpstr>
      <vt:lpstr>MODULE I </vt:lpstr>
      <vt:lpstr>Module Content</vt:lpstr>
      <vt:lpstr>Introduction, Meaning and Definition of Strategic Management</vt:lpstr>
      <vt:lpstr>Nature of strategy </vt:lpstr>
      <vt:lpstr>Introduction, Meaning and Definition of Strategic Management</vt:lpstr>
      <vt:lpstr>Introduction, Meaning and Definition of Strategic Management</vt:lpstr>
      <vt:lpstr>A good strategy should specify;  </vt:lpstr>
      <vt:lpstr>Introduction, Meaning and Definition of Strategic Management</vt:lpstr>
      <vt:lpstr>Components of strategy </vt:lpstr>
      <vt:lpstr>Components of strategy </vt:lpstr>
      <vt:lpstr>Strategic Management</vt:lpstr>
      <vt:lpstr>The strategic management process </vt:lpstr>
      <vt:lpstr>The strategic management process </vt:lpstr>
      <vt:lpstr>Needs of strategic management </vt:lpstr>
      <vt:lpstr>Process of Strategic Management</vt:lpstr>
      <vt:lpstr>Process of Strategic Management</vt:lpstr>
      <vt:lpstr>Process of Strategic Management</vt:lpstr>
      <vt:lpstr>Strategic decision-making</vt:lpstr>
      <vt:lpstr>Strategic decision-making</vt:lpstr>
      <vt:lpstr>Why Strategic decision-making is the most essential thing for an organization?</vt:lpstr>
      <vt:lpstr>Why Strategic decision-making is the most essential thing for an organization?</vt:lpstr>
      <vt:lpstr>Why Strategic decision-making is the most essential thing for an organization?</vt:lpstr>
      <vt:lpstr>Assignment </vt:lpstr>
      <vt:lpstr>MODULE II</vt:lpstr>
      <vt:lpstr>Environmental Appraisal</vt:lpstr>
      <vt:lpstr>Environmental Appraisal</vt:lpstr>
      <vt:lpstr>Definition of Environmental Appraisal</vt:lpstr>
      <vt:lpstr>Levels/Components of Environmental    Appraisal</vt:lpstr>
      <vt:lpstr>Levels/Components of Environmental    Appraisal</vt:lpstr>
      <vt:lpstr>Levels/Components of Environmental    Appraisal</vt:lpstr>
      <vt:lpstr>Levels/Components of Environmental    Appraisal</vt:lpstr>
      <vt:lpstr>Process of Environmental Appraisal</vt:lpstr>
      <vt:lpstr>Process of Environmental Appraisal</vt:lpstr>
      <vt:lpstr>Process of Environmental Appraisal</vt:lpstr>
      <vt:lpstr>The concept of Environment</vt:lpstr>
      <vt:lpstr> The Company and its Environment</vt:lpstr>
      <vt:lpstr>The Company and its Environment</vt:lpstr>
      <vt:lpstr>The Company and its Environment</vt:lpstr>
      <vt:lpstr>The Company and its Environment</vt:lpstr>
      <vt:lpstr>Porter's Five Forces model</vt:lpstr>
      <vt:lpstr>Porter's Five Forces model</vt:lpstr>
      <vt:lpstr>1. Competition in the Industry</vt:lpstr>
      <vt:lpstr>2. Potential of New Entrants Into an Industry</vt:lpstr>
      <vt:lpstr>3. Power of Suppliers</vt:lpstr>
      <vt:lpstr>4. Power of Customers</vt:lpstr>
      <vt:lpstr>5. Threat of Substitutes</vt:lpstr>
      <vt:lpstr>What Are Some Drawbacks of Porter's Five Forces?</vt:lpstr>
      <vt:lpstr>Scanning the Environment</vt:lpstr>
      <vt:lpstr>What are the Characteristics of Environmental Scanning?</vt:lpstr>
      <vt:lpstr>Components of Environmental Scanning</vt:lpstr>
      <vt:lpstr>Techniques of Environmental Scanning</vt:lpstr>
      <vt:lpstr>Process of Environmental Analysis</vt:lpstr>
      <vt:lpstr>Importance of Environmental Scanning</vt:lpstr>
      <vt:lpstr>Limitations of Environmental Scanning</vt:lpstr>
      <vt:lpstr>Technological, Social, Cultural, Demographic, Political, Legal </vt:lpstr>
      <vt:lpstr>Technological, Social, Cultural, Demographic, Political, Legal </vt:lpstr>
      <vt:lpstr>Factors Analysed in PEST Analysis</vt:lpstr>
      <vt:lpstr>Competitive Advantage</vt:lpstr>
      <vt:lpstr>Value Chain Analysis</vt:lpstr>
      <vt:lpstr>HOW TO CONDUCT A VALUE CHAIN ANALYSIS</vt:lpstr>
      <vt:lpstr>HOW TO CONDUCT A VALUE CHAIN ANALYSIS</vt:lpstr>
      <vt:lpstr>SWOT Analysis</vt:lpstr>
      <vt:lpstr>SWOT Analysis</vt:lpstr>
      <vt:lpstr>SWOT Analysis</vt:lpstr>
      <vt:lpstr>SWOT Analysis</vt:lpstr>
      <vt:lpstr>SWOT Analysis</vt:lpstr>
      <vt:lpstr>Assignment</vt:lpstr>
      <vt:lpstr>MODULE III</vt:lpstr>
      <vt:lpstr>Strategic Planning</vt:lpstr>
      <vt:lpstr>Why is strategic planning important?</vt:lpstr>
      <vt:lpstr>Why is strategic planning important?</vt:lpstr>
      <vt:lpstr>What are the steps in the strategic planning process?</vt:lpstr>
      <vt:lpstr>What are the steps in the strategic planning process?</vt:lpstr>
      <vt:lpstr>How often should strategic planning be done?</vt:lpstr>
      <vt:lpstr>Types of strategic plans</vt:lpstr>
      <vt:lpstr>Types of strategic plans</vt:lpstr>
      <vt:lpstr>Strategic Alternative</vt:lpstr>
      <vt:lpstr>Corporate Level Strategy</vt:lpstr>
      <vt:lpstr>Business-level strategy</vt:lpstr>
      <vt:lpstr>Functional level strategy</vt:lpstr>
      <vt:lpstr>Operational level strategy</vt:lpstr>
      <vt:lpstr>Expansion Strategy</vt:lpstr>
      <vt:lpstr>Expansion Strategy</vt:lpstr>
      <vt:lpstr>Expansion Strategy</vt:lpstr>
      <vt:lpstr>Merger Strategy</vt:lpstr>
      <vt:lpstr> Retrenchment Strategy</vt:lpstr>
      <vt:lpstr> Restructure Strategy</vt:lpstr>
      <vt:lpstr>Competitive Analysis</vt:lpstr>
      <vt:lpstr>Competitive Analysis</vt:lpstr>
      <vt:lpstr>Assignment</vt:lpstr>
      <vt:lpstr>MODULE IV</vt:lpstr>
      <vt:lpstr>Strategy Implementation</vt:lpstr>
      <vt:lpstr>Process of Strategy Implementation</vt:lpstr>
      <vt:lpstr>Prerequisites of Strategy Implementation</vt:lpstr>
      <vt:lpstr>Periodic Review of Strategy:</vt:lpstr>
      <vt:lpstr>Aspects of Strategy Implementation</vt:lpstr>
      <vt:lpstr>Project implementation</vt:lpstr>
      <vt:lpstr>Project implementation</vt:lpstr>
      <vt:lpstr>Project implementation</vt:lpstr>
      <vt:lpstr>Structural Implementation</vt:lpstr>
      <vt:lpstr>Structural Implementation</vt:lpstr>
      <vt:lpstr>Structural Implementation</vt:lpstr>
      <vt:lpstr>Structural Implementation</vt:lpstr>
      <vt:lpstr>Structural Considerations </vt:lpstr>
      <vt:lpstr>Structural Considerations </vt:lpstr>
      <vt:lpstr>Organizational Design and Change</vt:lpstr>
      <vt:lpstr>Organizational Systems</vt:lpstr>
      <vt:lpstr>Behavioral Implementation</vt:lpstr>
      <vt:lpstr>Behavioral Implementation</vt:lpstr>
      <vt:lpstr>Leadership Implementation</vt:lpstr>
      <vt:lpstr>Corporate Culture</vt:lpstr>
      <vt:lpstr>Corporate Culture</vt:lpstr>
      <vt:lpstr>Importance of Corporate Culture</vt:lpstr>
      <vt:lpstr>Types of Corporate Culture</vt:lpstr>
      <vt:lpstr>Types of Corporate Culture</vt:lpstr>
      <vt:lpstr>ASSIGNMENT</vt:lpstr>
      <vt:lpstr>MODULE V</vt:lpstr>
      <vt:lpstr>Strategy Evaluation and Control</vt:lpstr>
      <vt:lpstr>Strategy Evaluation and Control</vt:lpstr>
      <vt:lpstr>STRATEGIC EVALUATION PROCESS: </vt:lpstr>
      <vt:lpstr>Strategy Evaluation and Control</vt:lpstr>
      <vt:lpstr>Strategy Evaluation and Control</vt:lpstr>
      <vt:lpstr>THE DIFFERENCE BETWEEN OPERATIONAL AND STRATEGIC CONTROL PROCESSES</vt:lpstr>
      <vt:lpstr>STRATEGIC CONTROL TECHNIQUES:</vt:lpstr>
      <vt:lpstr>STRATEGIC CONTROL TECHNIQUES:</vt:lpstr>
      <vt:lpstr>STRATEGIC CONTROL TECHNIQUES:</vt:lpstr>
      <vt:lpstr>Operational Control </vt:lpstr>
      <vt:lpstr>Overview of Management </vt:lpstr>
      <vt:lpstr> Focus on Key Result Areas </vt:lpstr>
      <vt:lpstr>ASSIGNMENT</vt:lpstr>
      <vt:lpstr>Slide 133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MSMSR/BBA/601 (Core)</dc:title>
  <dc:creator>USER</dc:creator>
  <cp:lastModifiedBy>USER</cp:lastModifiedBy>
  <cp:revision>151</cp:revision>
  <dcterms:created xsi:type="dcterms:W3CDTF">2006-08-16T00:00:00Z</dcterms:created>
  <dcterms:modified xsi:type="dcterms:W3CDTF">2023-03-30T05:45:55Z</dcterms:modified>
</cp:coreProperties>
</file>