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1"/>
  </p:notesMasterIdLst>
  <p:sldIdLst>
    <p:sldId id="256" r:id="rId2"/>
    <p:sldId id="257" r:id="rId3"/>
    <p:sldId id="262"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9" r:id="rId18"/>
    <p:sldId id="298"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4" r:id="rId33"/>
    <p:sldId id="313" r:id="rId34"/>
    <p:sldId id="315" r:id="rId35"/>
    <p:sldId id="316" r:id="rId36"/>
    <p:sldId id="317" r:id="rId37"/>
    <p:sldId id="318" r:id="rId38"/>
    <p:sldId id="390" r:id="rId39"/>
    <p:sldId id="258" r:id="rId40"/>
    <p:sldId id="319" r:id="rId41"/>
    <p:sldId id="320" r:id="rId42"/>
    <p:sldId id="321" r:id="rId43"/>
    <p:sldId id="322" r:id="rId44"/>
    <p:sldId id="323" r:id="rId45"/>
    <p:sldId id="324" r:id="rId46"/>
    <p:sldId id="325" r:id="rId47"/>
    <p:sldId id="326" r:id="rId48"/>
    <p:sldId id="328" r:id="rId49"/>
    <p:sldId id="329" r:id="rId50"/>
    <p:sldId id="330" r:id="rId51"/>
    <p:sldId id="331" r:id="rId52"/>
    <p:sldId id="332" r:id="rId53"/>
    <p:sldId id="335" r:id="rId54"/>
    <p:sldId id="336" r:id="rId55"/>
    <p:sldId id="337" r:id="rId56"/>
    <p:sldId id="346" r:id="rId57"/>
    <p:sldId id="345" r:id="rId58"/>
    <p:sldId id="338" r:id="rId59"/>
    <p:sldId id="348" r:id="rId60"/>
    <p:sldId id="347" r:id="rId61"/>
    <p:sldId id="339" r:id="rId62"/>
    <p:sldId id="349" r:id="rId63"/>
    <p:sldId id="340" r:id="rId64"/>
    <p:sldId id="341" r:id="rId65"/>
    <p:sldId id="391" r:id="rId66"/>
    <p:sldId id="259" r:id="rId67"/>
    <p:sldId id="342" r:id="rId68"/>
    <p:sldId id="334" r:id="rId69"/>
    <p:sldId id="343" r:id="rId70"/>
    <p:sldId id="366" r:id="rId71"/>
    <p:sldId id="350" r:id="rId72"/>
    <p:sldId id="356" r:id="rId73"/>
    <p:sldId id="357" r:id="rId74"/>
    <p:sldId id="358" r:id="rId75"/>
    <p:sldId id="367" r:id="rId76"/>
    <p:sldId id="359" r:id="rId77"/>
    <p:sldId id="360" r:id="rId78"/>
    <p:sldId id="361" r:id="rId79"/>
    <p:sldId id="368" r:id="rId80"/>
    <p:sldId id="362" r:id="rId81"/>
    <p:sldId id="363" r:id="rId82"/>
    <p:sldId id="364" r:id="rId83"/>
    <p:sldId id="365" r:id="rId84"/>
    <p:sldId id="398" r:id="rId85"/>
    <p:sldId id="260" r:id="rId86"/>
    <p:sldId id="351" r:id="rId87"/>
    <p:sldId id="352" r:id="rId88"/>
    <p:sldId id="353" r:id="rId89"/>
    <p:sldId id="354" r:id="rId90"/>
    <p:sldId id="392" r:id="rId91"/>
    <p:sldId id="393" r:id="rId92"/>
    <p:sldId id="369" r:id="rId93"/>
    <p:sldId id="370" r:id="rId94"/>
    <p:sldId id="371" r:id="rId95"/>
    <p:sldId id="372" r:id="rId96"/>
    <p:sldId id="394" r:id="rId97"/>
    <p:sldId id="373" r:id="rId98"/>
    <p:sldId id="375" r:id="rId99"/>
    <p:sldId id="374" r:id="rId100"/>
    <p:sldId id="397" r:id="rId101"/>
    <p:sldId id="261" r:id="rId102"/>
    <p:sldId id="263" r:id="rId103"/>
    <p:sldId id="264" r:id="rId104"/>
    <p:sldId id="265" r:id="rId105"/>
    <p:sldId id="395" r:id="rId106"/>
    <p:sldId id="266" r:id="rId107"/>
    <p:sldId id="267" r:id="rId108"/>
    <p:sldId id="268" r:id="rId109"/>
    <p:sldId id="269" r:id="rId110"/>
    <p:sldId id="270" r:id="rId111"/>
    <p:sldId id="271" r:id="rId112"/>
    <p:sldId id="272" r:id="rId113"/>
    <p:sldId id="273" r:id="rId114"/>
    <p:sldId id="274" r:id="rId115"/>
    <p:sldId id="275" r:id="rId116"/>
    <p:sldId id="276" r:id="rId117"/>
    <p:sldId id="277" r:id="rId118"/>
    <p:sldId id="396" r:id="rId119"/>
    <p:sldId id="278" r:id="rId1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49" autoAdjust="0"/>
    <p:restoredTop sz="94664" autoAdjust="0"/>
  </p:normalViewPr>
  <p:slideViewPr>
    <p:cSldViewPr>
      <p:cViewPr varScale="1">
        <p:scale>
          <a:sx n="62" d="100"/>
          <a:sy n="62" d="100"/>
        </p:scale>
        <p:origin x="-16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70A22E-F356-4DF9-A000-129A762A0A6A}" type="datetimeFigureOut">
              <a:rPr lang="en-US" smtClean="0"/>
              <a:pPr/>
              <a:t>3/30/2023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C40D6B-0DBE-48C3-86FF-6D967B17FB0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1FF801-F804-4950-9DF5-775A38BC1EB9}"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30157-B866-45F5-92DD-3D475EAB242D}"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ACE7DB-6449-4F2F-8E23-33B67323AD1D}"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F0929-6C8F-4D8A-8548-52241D8746E8}"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2F6534-8150-445F-AE6C-8665E3B60262}" type="datetime1">
              <a:rPr lang="en-US" smtClean="0"/>
              <a:pPr/>
              <a:t>3/30/2023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203850-4A93-4C12-96C9-35E842B11D5B}" type="datetime1">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0BF386-AE03-41CE-8982-E588920EF860}" type="datetime1">
              <a:rPr lang="en-US" smtClean="0"/>
              <a:pPr/>
              <a:t>3/30/2023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DB8316-8973-40C3-96ED-422CC4939789}" type="datetime1">
              <a:rPr lang="en-US" smtClean="0"/>
              <a:pPr/>
              <a:t>3/30/2023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F09F8-1DD2-4EF5-853B-0E31E73F56CA}" type="datetime1">
              <a:rPr lang="en-US" smtClean="0"/>
              <a:pPr/>
              <a:t>3/30/2023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55C8C-C944-4DAE-999A-5A111A838C76}" type="datetime1">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07BF3D-0F76-413D-87F6-60A5C69B6CDF}" type="datetime1">
              <a:rPr lang="en-US" smtClean="0"/>
              <a:pPr/>
              <a:t>3/30/2023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3A819-4FE9-4A32-8CE8-02798441A633}" type="datetime1">
              <a:rPr lang="en-US" smtClean="0"/>
              <a:pPr/>
              <a:t>3/30/2023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n.wikipedia.org/wiki/Mode_of_transpor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en.wikipedia.org/wiki/Hamburg_Rules"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www.sciencedirect.com/topics/engineering/hatch-covers"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latin typeface="Times New Roman" pitchFamily="18" charset="0"/>
                <a:cs typeface="Times New Roman" pitchFamily="18" charset="0"/>
              </a:rPr>
              <a:t>Multi-Modal Transportation</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L21C27C</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lnSpcReduction="20000"/>
          </a:bodyPr>
          <a:lstStyle/>
          <a:p>
            <a:r>
              <a:rPr lang="en-US" b="1" dirty="0" smtClean="0">
                <a:solidFill>
                  <a:schemeClr val="tx2">
                    <a:lumMod val="75000"/>
                  </a:schemeClr>
                </a:solidFill>
                <a:latin typeface="Times New Roman" pitchFamily="18" charset="0"/>
                <a:cs typeface="Times New Roman" pitchFamily="18" charset="0"/>
              </a:rPr>
              <a:t>Dr. Akshita Sharma </a:t>
            </a:r>
          </a:p>
          <a:p>
            <a:r>
              <a:rPr lang="en-US" b="1" dirty="0" smtClean="0">
                <a:solidFill>
                  <a:schemeClr val="tx2">
                    <a:lumMod val="75000"/>
                  </a:schemeClr>
                </a:solidFill>
                <a:latin typeface="Times New Roman" pitchFamily="18" charset="0"/>
                <a:cs typeface="Times New Roman" pitchFamily="18" charset="0"/>
              </a:rPr>
              <a:t>Asst. Prof. (MSMSR)</a:t>
            </a:r>
          </a:p>
          <a:p>
            <a:r>
              <a:rPr lang="en-US" b="1" dirty="0" smtClean="0">
                <a:solidFill>
                  <a:schemeClr val="tx2">
                    <a:lumMod val="75000"/>
                  </a:schemeClr>
                </a:solidFill>
                <a:latin typeface="Times New Roman" pitchFamily="18" charset="0"/>
                <a:cs typeface="Times New Roman" pitchFamily="18" charset="0"/>
              </a:rPr>
              <a:t>MATS University, Pandri, Raipur (C.G.)</a:t>
            </a:r>
          </a:p>
          <a:p>
            <a:endParaRPr lang="en-US" b="1" dirty="0">
              <a:latin typeface="Times New Roman" pitchFamily="18" charset="0"/>
              <a:cs typeface="Times New Roman" pitchFamily="18" charset="0"/>
            </a:endParaRPr>
          </a:p>
        </p:txBody>
      </p:sp>
      <p:sp>
        <p:nvSpPr>
          <p:cNvPr id="4" name="TextBox 3"/>
          <p:cNvSpPr txBox="1"/>
          <p:nvPr/>
        </p:nvSpPr>
        <p:spPr>
          <a:xfrm>
            <a:off x="1676400" y="6324600"/>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Disadvantage of Multimodal Transport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1. The merchandise may encounter legal and operational limitations when international standards are applied.</a:t>
            </a:r>
          </a:p>
          <a:p>
            <a:pPr>
              <a:buNone/>
            </a:pPr>
            <a:r>
              <a:rPr lang="en-US" dirty="0" smtClean="0">
                <a:latin typeface="Times New Roman" pitchFamily="18" charset="0"/>
                <a:cs typeface="Times New Roman" pitchFamily="18" charset="0"/>
              </a:rPr>
              <a:t>2. For safety reasons, inspections in terminals are frequent, which limits </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What is MMT?</a:t>
            </a:r>
          </a:p>
          <a:p>
            <a:pPr>
              <a:buNone/>
            </a:pPr>
            <a:r>
              <a:rPr lang="en-US" dirty="0" smtClean="0">
                <a:latin typeface="Times New Roman" pitchFamily="18" charset="0"/>
                <a:cs typeface="Times New Roman" pitchFamily="18" charset="0"/>
              </a:rPr>
              <a:t>Q.2. Discuss about </a:t>
            </a:r>
            <a:r>
              <a:rPr lang="en-US" dirty="0" smtClean="0">
                <a:latin typeface="Times New Roman" pitchFamily="18" charset="0"/>
                <a:cs typeface="Times New Roman" pitchFamily="18" charset="0"/>
              </a:rPr>
              <a:t>Indian </a:t>
            </a:r>
            <a:r>
              <a:rPr lang="en-US" dirty="0" smtClean="0">
                <a:latin typeface="Times New Roman" pitchFamily="18" charset="0"/>
                <a:cs typeface="Times New Roman" pitchFamily="18" charset="0"/>
              </a:rPr>
              <a:t>Railways.</a:t>
            </a:r>
          </a:p>
          <a:p>
            <a:pPr>
              <a:buNone/>
            </a:pPr>
            <a:r>
              <a:rPr lang="en-US" dirty="0" smtClean="0">
                <a:latin typeface="Times New Roman" pitchFamily="18" charset="0"/>
                <a:cs typeface="Times New Roman" pitchFamily="18" charset="0"/>
              </a:rPr>
              <a:t>Q.3. Write short note on </a:t>
            </a:r>
          </a:p>
          <a:p>
            <a:pPr>
              <a:buNone/>
            </a:pPr>
            <a:r>
              <a:rPr lang="en-US" dirty="0" smtClean="0">
                <a:latin typeface="Times New Roman" pitchFamily="18" charset="0"/>
                <a:cs typeface="Times New Roman" pitchFamily="18" charset="0"/>
              </a:rPr>
              <a:t>a). PFT Policy</a:t>
            </a:r>
          </a:p>
          <a:p>
            <a:pPr>
              <a:buNone/>
            </a:pPr>
            <a:r>
              <a:rPr lang="en-US" dirty="0" smtClean="0">
                <a:latin typeface="Times New Roman" pitchFamily="18" charset="0"/>
                <a:cs typeface="Times New Roman" pitchFamily="18" charset="0"/>
              </a:rPr>
              <a:t>b).  </a:t>
            </a:r>
            <a:r>
              <a:rPr lang="en-US" dirty="0" smtClean="0">
                <a:latin typeface="Times New Roman" pitchFamily="18" charset="0"/>
                <a:cs typeface="Times New Roman" pitchFamily="18" charset="0"/>
              </a:rPr>
              <a:t>maintenance of rolling </a:t>
            </a:r>
            <a:r>
              <a:rPr lang="en-US" dirty="0" smtClean="0">
                <a:latin typeface="Times New Roman" pitchFamily="18" charset="0"/>
                <a:cs typeface="Times New Roman" pitchFamily="18" charset="0"/>
              </a:rPr>
              <a:t>stock cargo handling</a:t>
            </a:r>
          </a:p>
          <a:p>
            <a:pPr>
              <a:buNone/>
            </a:pPr>
            <a:r>
              <a:rPr lang="en-US" dirty="0" smtClean="0">
                <a:latin typeface="Times New Roman" pitchFamily="18" charset="0"/>
                <a:cs typeface="Times New Roman" pitchFamily="18" charset="0"/>
              </a:rPr>
              <a:t>c). Layout </a:t>
            </a:r>
            <a:r>
              <a:rPr lang="en-US" dirty="0" smtClean="0">
                <a:latin typeface="Times New Roman" pitchFamily="18" charset="0"/>
                <a:cs typeface="Times New Roman" pitchFamily="18" charset="0"/>
              </a:rPr>
              <a:t>and design of Multi modal logistics parks.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100</a:t>
            </a:fld>
            <a:endParaRPr lang="en-US">
              <a:latin typeface="Times New Roman" pitchFamily="18" charset="0"/>
              <a:cs typeface="Times New Roman"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V</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Multi modal transport &amp; Practice Today- India’s growing conflict between Trade &amp; Transport-issues, policy, problems &amp; pricing-integrated Transport-Bharatmala, Sagarmala, IWT, DFC, the concept of ICP (International Check posts- Scenario in India and neighboring countries with a case study.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Multi modal transport &amp; Practice Today</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Transportation activity has boomed over the past few years due to trade globalization, which, from an economic point of view, is good news. But with the rising ebb and flow of people and goods, Supply Chain players are being forced to rethink their business strategy to adjust to demand and comply with regulatory standards. In light of these observations, multimodal transportation stands out as a wise solution to meet consumer needs and tackle important road saturation issues. And with new methods shaking things up internationally and inspiring innovation in transportation and logistics, things couldn’t be </a:t>
            </a:r>
            <a:r>
              <a:rPr lang="en-US" dirty="0" err="1" smtClean="0">
                <a:latin typeface="Times New Roman" pitchFamily="18" charset="0"/>
                <a:cs typeface="Times New Roman" pitchFamily="18" charset="0"/>
              </a:rPr>
              <a:t>better!International</a:t>
            </a:r>
            <a:r>
              <a:rPr lang="en-US" dirty="0" smtClean="0">
                <a:latin typeface="Times New Roman" pitchFamily="18" charset="0"/>
                <a:cs typeface="Times New Roman" pitchFamily="18" charset="0"/>
              </a:rPr>
              <a:t> transportation faces new challenges Today, international Supply Chains are bound by a myriad of factors that call for consideration when offering the best transportation solutions. But exactly which criteria need to be met in order to satisfy consumer demand on a global level?  New consumer trends Consumer habits are as diverse as countries and residential areas are varied. Additionally, customer expectations regarding in-store shopping are changing, and demand in delivery services is on the rise. Evolving consumption patterns are obvious culprits behind the new challenges faced by logistics services. One size no longer fits </a:t>
            </a:r>
            <a:r>
              <a:rPr lang="en-US" dirty="0" err="1" smtClean="0">
                <a:latin typeface="Times New Roman" pitchFamily="18" charset="0"/>
                <a:cs typeface="Times New Roman" pitchFamily="18" charset="0"/>
              </a:rPr>
              <a:t>allContrary</a:t>
            </a:r>
            <a:r>
              <a:rPr lang="en-US" dirty="0" smtClean="0">
                <a:latin typeface="Times New Roman" pitchFamily="18" charset="0"/>
                <a:cs typeface="Times New Roman" pitchFamily="18" charset="0"/>
              </a:rPr>
              <a:t> to what we’ve grown used to thinking, globalization can no longer be confused with standardization. One size does not fit all.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102</a:t>
            </a:fld>
            <a:endParaRPr lang="en-US">
              <a:latin typeface="Times New Roman" pitchFamily="18" charset="0"/>
              <a:cs typeface="Times New Roman"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Multi modal transport &amp; Practice Today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And it would in fact be dangerous to evade the certainty that consumer habits vary widely from one country to another.  Companies involved in international trade—export specifically—must be able to closely address local demand, and tailoring supply is the new key to conquering the global market. The impact of culture on customer profiles. To succeed in the international arena, brands will need to take culture-driven consumption patterns, in essence regional specificities, into consideration when developing trade </a:t>
            </a:r>
            <a:r>
              <a:rPr lang="en-US" dirty="0" err="1" smtClean="0">
                <a:latin typeface="Times New Roman" pitchFamily="18" charset="0"/>
                <a:cs typeface="Times New Roman" pitchFamily="18" charset="0"/>
              </a:rPr>
              <a:t>strategy.E</a:t>
            </a:r>
            <a:r>
              <a:rPr lang="en-US" dirty="0" smtClean="0">
                <a:latin typeface="Times New Roman" pitchFamily="18" charset="0"/>
                <a:cs typeface="Times New Roman" pitchFamily="18" charset="0"/>
              </a:rPr>
              <a:t>-commerce shares similar characteristics in Europe and in the US. But in other countries, the trend takes on completely different forms, particularly in the service sector. For example, companies in China are tackling demand from two categories of consumers: urbanites seeking quality and services, and rural citizens interested in bulk-buying cheap products.  On the very promising African market, professionals are placing high hopes on banking services and infrastructure to catch up on missed opportunities. The Middle East and North Africa stand strategically at a crossroads of international routes, with ongoing social and political change in Libya, Syria and Yemen as an encouraging sign of good prospects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103</a:t>
            </a:fld>
            <a:endParaRPr lang="en-US">
              <a:latin typeface="Times New Roman" pitchFamily="18" charset="0"/>
              <a:cs typeface="Times New Roman"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India’s growing conflict between Trade &amp; Transport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722437"/>
            <a:ext cx="9144000" cy="4525963"/>
          </a:xfrm>
        </p:spPr>
        <p:txBody>
          <a:bodyPr>
            <a:noAutofit/>
          </a:bodyPr>
          <a:lstStyle/>
          <a:p>
            <a:pPr>
              <a:buNone/>
            </a:pPr>
            <a:r>
              <a:rPr lang="en-US" sz="1800" dirty="0" smtClean="0">
                <a:latin typeface="Times New Roman" pitchFamily="18" charset="0"/>
                <a:cs typeface="Times New Roman" pitchFamily="18" charset="0"/>
              </a:rPr>
              <a:t>(I) India has been a rather marginal participant In world trade </a:t>
            </a:r>
            <a:r>
              <a:rPr lang="en-US" sz="1800" dirty="0" err="1" smtClean="0">
                <a:latin typeface="Times New Roman" pitchFamily="18" charset="0"/>
                <a:cs typeface="Times New Roman" pitchFamily="18" charset="0"/>
              </a:rPr>
              <a:t>durIng</a:t>
            </a:r>
            <a:r>
              <a:rPr lang="en-US" sz="1800" dirty="0" smtClean="0">
                <a:latin typeface="Times New Roman" pitchFamily="18" charset="0"/>
                <a:cs typeface="Times New Roman" pitchFamily="18" charset="0"/>
              </a:rPr>
              <a:t> the early years after independence. The need to consolidate </a:t>
            </a:r>
            <a:r>
              <a:rPr lang="en-US" sz="1800" dirty="0" err="1" smtClean="0">
                <a:latin typeface="Times New Roman" pitchFamily="18" charset="0"/>
                <a:cs typeface="Times New Roman" pitchFamily="18" charset="0"/>
              </a:rPr>
              <a:t>alarge</a:t>
            </a:r>
            <a:r>
              <a:rPr lang="en-US" sz="1800" dirty="0" smtClean="0">
                <a:latin typeface="Times New Roman" pitchFamily="18" charset="0"/>
                <a:cs typeface="Times New Roman" pitchFamily="18" charset="0"/>
              </a:rPr>
              <a:t> and populous economy, to achieve self-sufficiency, and Import substitution policies account for much of the reasons for the country's inward-looking orientation of the past. Until recently, Indian economic policy has not treated exports as a </a:t>
            </a:r>
            <a:r>
              <a:rPr lang="en-US" sz="1800" dirty="0" err="1" smtClean="0">
                <a:latin typeface="Times New Roman" pitchFamily="18" charset="0"/>
                <a:cs typeface="Times New Roman" pitchFamily="18" charset="0"/>
              </a:rPr>
              <a:t>prlority</a:t>
            </a:r>
            <a:r>
              <a:rPr lang="en-US" sz="1800" dirty="0" smtClean="0">
                <a:latin typeface="Times New Roman" pitchFamily="18" charset="0"/>
                <a:cs typeface="Times New Roman" pitchFamily="18" charset="0"/>
              </a:rPr>
              <a:t> but in the last few years there has been a growing awareness of the importance of export performance, as the limits of efficient import substitution were reached. The oil shocks created severe adjustment pressures for the balance of payments, and the benefits of having foreign exchange to finance </a:t>
            </a:r>
            <a:r>
              <a:rPr lang="en-US" sz="1800" dirty="0" err="1" smtClean="0">
                <a:latin typeface="Times New Roman" pitchFamily="18" charset="0"/>
                <a:cs typeface="Times New Roman" pitchFamily="18" charset="0"/>
              </a:rPr>
              <a:t>morerapid</a:t>
            </a:r>
            <a:r>
              <a:rPr lang="en-US" sz="1800" dirty="0" smtClean="0">
                <a:latin typeface="Times New Roman" pitchFamily="18" charset="0"/>
                <a:cs typeface="Times New Roman" pitchFamily="18" charset="0"/>
              </a:rPr>
              <a:t> Importation of high technology capital goods In scarce supply have become more recognized.(ii) Since 1980, the structure and orientation of Indian export trades have undergone fundamental changes. </a:t>
            </a:r>
            <a:r>
              <a:rPr lang="en-US" sz="1800" dirty="0" err="1" smtClean="0">
                <a:latin typeface="Times New Roman" pitchFamily="18" charset="0"/>
                <a:cs typeface="Times New Roman" pitchFamily="18" charset="0"/>
              </a:rPr>
              <a:t>Substantlal</a:t>
            </a:r>
            <a:r>
              <a:rPr lang="en-US" sz="1800" dirty="0" smtClean="0">
                <a:latin typeface="Times New Roman" pitchFamily="18" charset="0"/>
                <a:cs typeface="Times New Roman" pitchFamily="18" charset="0"/>
              </a:rPr>
              <a:t> progress was made In diversifying the export base -manufactured goods have increased and the traditional bulk sector has shrunk. Key targets for the export of manufactured goods are the European, Japanese and North American markets. These markets are characterized by Increasingly efficient trade logistics arrangements -a trend that was spurred by the shippers' drive to </a:t>
            </a:r>
            <a:r>
              <a:rPr lang="en-US" sz="1800" dirty="0" err="1" smtClean="0">
                <a:latin typeface="Times New Roman" pitchFamily="18" charset="0"/>
                <a:cs typeface="Times New Roman" pitchFamily="18" charset="0"/>
              </a:rPr>
              <a:t>reduceInventory</a:t>
            </a:r>
            <a:r>
              <a:rPr lang="en-US" sz="1800" dirty="0" smtClean="0">
                <a:latin typeface="Times New Roman" pitchFamily="18" charset="0"/>
                <a:cs typeface="Times New Roman" pitchFamily="18" charset="0"/>
              </a:rPr>
              <a:t> costs, and by the International carriers who initiated significant service restructuring In order to better meet the shippers' more and more sophisticated logistics requirements. </a:t>
            </a: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104</a:t>
            </a:fld>
            <a:endParaRPr lang="en-US">
              <a:latin typeface="Times New Roman" pitchFamily="18" charset="0"/>
              <a:cs typeface="Times New Roman"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India’s growing conflict between Trade &amp; Transport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570037"/>
            <a:ext cx="9144000" cy="4525963"/>
          </a:xfrm>
        </p:spPr>
        <p:txBody>
          <a:bodyPr>
            <a:noAutofit/>
          </a:bodyPr>
          <a:lstStyle/>
          <a:p>
            <a:pPr>
              <a:buNone/>
            </a:pPr>
            <a:r>
              <a:rPr lang="en-US" sz="1800" dirty="0" smtClean="0">
                <a:latin typeface="Times New Roman" pitchFamily="18" charset="0"/>
                <a:cs typeface="Times New Roman" pitchFamily="18" charset="0"/>
              </a:rPr>
              <a:t>Containerization and multi-modal transport arrangements were central to these developments.(</a:t>
            </a:r>
            <a:r>
              <a:rPr lang="en-US" sz="1800" dirty="0" err="1" smtClean="0">
                <a:latin typeface="Times New Roman" pitchFamily="18" charset="0"/>
                <a:cs typeface="Times New Roman" pitchFamily="18" charset="0"/>
              </a:rPr>
              <a:t>iil</a:t>
            </a:r>
            <a:r>
              <a:rPr lang="en-US" sz="1800" dirty="0" smtClean="0">
                <a:latin typeface="Times New Roman" pitchFamily="18" charset="0"/>
                <a:cs typeface="Times New Roman" pitchFamily="18" charset="0"/>
              </a:rPr>
              <a:t>) To enable further trade growth, India Is now confronted with a need to tie into the highly organized international trade logistics networks. But the country was totally unprepared to cope with the demanding logistics arrangements, common among Its major trade partners. National planners considered containerization as a state-of-the art development which would happen only very slowly in </a:t>
            </a:r>
            <a:r>
              <a:rPr lang="en-US" sz="1800" dirty="0" err="1" smtClean="0">
                <a:latin typeface="Times New Roman" pitchFamily="18" charset="0"/>
                <a:cs typeface="Times New Roman" pitchFamily="18" charset="0"/>
              </a:rPr>
              <a:t>Indla</a:t>
            </a:r>
            <a:r>
              <a:rPr lang="en-US" sz="1800" dirty="0" smtClean="0">
                <a:latin typeface="Times New Roman" pitchFamily="18" charset="0"/>
                <a:cs typeface="Times New Roman" pitchFamily="18" charset="0"/>
              </a:rPr>
              <a:t>, and </a:t>
            </a:r>
            <a:r>
              <a:rPr lang="en-US" sz="1800" dirty="0" err="1" smtClean="0">
                <a:latin typeface="Times New Roman" pitchFamily="18" charset="0"/>
                <a:cs typeface="Times New Roman" pitchFamily="18" charset="0"/>
              </a:rPr>
              <a:t>lIttle</a:t>
            </a:r>
            <a:r>
              <a:rPr lang="en-US" sz="1800" dirty="0" smtClean="0">
                <a:latin typeface="Times New Roman" pitchFamily="18" charset="0"/>
                <a:cs typeface="Times New Roman" pitchFamily="18" charset="0"/>
              </a:rPr>
              <a:t> action was taken to prepare the national economy for the events that finally have affected Indian trade In a major way. As a result, there is a real danger that India's trade performance will deteriorate, If no corrective measures are taken. -2-(Iv) A highly fragmented service Industry, outdated regulations, heavy Government control, a constrained private sector, and largely Inadequate Infrastructure have curtailed efforts to Improve trade logistics arrangements in India. Major reforms are called for so that </a:t>
            </a:r>
            <a:r>
              <a:rPr lang="en-US" sz="1800" dirty="0" err="1" smtClean="0">
                <a:latin typeface="Times New Roman" pitchFamily="18" charset="0"/>
                <a:cs typeface="Times New Roman" pitchFamily="18" charset="0"/>
              </a:rPr>
              <a:t>aneffective</a:t>
            </a:r>
            <a:r>
              <a:rPr lang="en-US" sz="1800" dirty="0" smtClean="0">
                <a:latin typeface="Times New Roman" pitchFamily="18" charset="0"/>
                <a:cs typeface="Times New Roman" pitchFamily="18" charset="0"/>
              </a:rPr>
              <a:t> framework for initiating urgently required system adjustments can be </a:t>
            </a:r>
            <a:r>
              <a:rPr lang="en-US" sz="1800" dirty="0" err="1" smtClean="0">
                <a:latin typeface="Times New Roman" pitchFamily="18" charset="0"/>
                <a:cs typeface="Times New Roman" pitchFamily="18" charset="0"/>
              </a:rPr>
              <a:t>estabflshed</a:t>
            </a:r>
            <a:r>
              <a:rPr lang="en-US" sz="1800" dirty="0" smtClean="0">
                <a:latin typeface="Times New Roman" pitchFamily="18" charset="0"/>
                <a:cs typeface="Times New Roman" pitchFamily="18" charset="0"/>
              </a:rPr>
              <a:t>. In particular the </a:t>
            </a:r>
            <a:r>
              <a:rPr lang="en-US" sz="1800" dirty="0" err="1" smtClean="0">
                <a:latin typeface="Times New Roman" pitchFamily="18" charset="0"/>
                <a:cs typeface="Times New Roman" pitchFamily="18" charset="0"/>
              </a:rPr>
              <a:t>pubilc</a:t>
            </a:r>
            <a:r>
              <a:rPr lang="en-US" sz="1800" dirty="0" smtClean="0">
                <a:latin typeface="Times New Roman" pitchFamily="18" charset="0"/>
                <a:cs typeface="Times New Roman" pitchFamily="18" charset="0"/>
              </a:rPr>
              <a:t> corporations, mandated to provide logistics services, have to be substantially reorganized, and the Government's protective umbrella has to be lifted so that these corporations can become more market responsive In competition </a:t>
            </a:r>
            <a:r>
              <a:rPr lang="en-US" sz="1800" dirty="0" err="1" smtClean="0">
                <a:latin typeface="Times New Roman" pitchFamily="18" charset="0"/>
                <a:cs typeface="Times New Roman" pitchFamily="18" charset="0"/>
              </a:rPr>
              <a:t>wlth</a:t>
            </a:r>
            <a:r>
              <a:rPr lang="en-US" sz="1800" dirty="0" smtClean="0">
                <a:latin typeface="Times New Roman" pitchFamily="18" charset="0"/>
                <a:cs typeface="Times New Roman" pitchFamily="18" charset="0"/>
              </a:rPr>
              <a:t> the private service Industries. The role and participation of the private sector should be substantially enhanced because the few successful service Innovations In India were brought about by private companies.</a:t>
            </a: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105</a:t>
            </a:fld>
            <a:endParaRPr lang="en-US">
              <a:latin typeface="Times New Roman" pitchFamily="18" charset="0"/>
              <a:cs typeface="Times New Roman"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India’s growing conflict between Trade &amp; Transport</a:t>
            </a:r>
            <a:endParaRPr lang="en-US" dirty="0"/>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v) There are plans to Invest about US$ 3 billion each year over the next decade In trade logistics facilities. However, In the absence of a national strategy for efficient organization of trade logistics In India, proposed investments In the service sector often bear little relation to system Improvement needs. This fact Is compounded by common situations in which existing facilities are not utilized to their full capacity potential because of Ineffectual management and cumbersome control procedures. The country needs a harmonized national trade logistics management and development strategy, and its formulation should be given highest priority . Under such strategy, each segment of the logistics system should be assigned a proper role and function -based on considerations of cost-effectiveness and market response.(</a:t>
            </a:r>
            <a:r>
              <a:rPr lang="en-US" sz="1600" dirty="0" err="1" smtClean="0">
                <a:latin typeface="Times New Roman" pitchFamily="18" charset="0"/>
                <a:cs typeface="Times New Roman" pitchFamily="18" charset="0"/>
              </a:rPr>
              <a:t>vI</a:t>
            </a:r>
            <a:r>
              <a:rPr lang="en-US" sz="1600" dirty="0" smtClean="0">
                <a:latin typeface="Times New Roman" pitchFamily="18" charset="0"/>
                <a:cs typeface="Times New Roman" pitchFamily="18" charset="0"/>
              </a:rPr>
              <a:t>) Very importantly, the entire setup of the public administration for managing the national trade logistics system has to be reassessed. The present organizational arrangements are excessive which undermines efforts to improve the system's responsiveness to changing trade and transport market environments. It will be vital to Include the private sector In these deliberations. Possibly the most cumbersome task will be the absolute need to revise the regulatory framework that governs the conduct of trade logistics services. Going by the experience with similar efforts In other countries, It should be recognized that Instituting the required system adjustments will be a major task for which unequivocal Government commitment is a basic prerequisite. Invariably, the process will spread over several years -but it is Important to get it started</a:t>
            </a: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106</a:t>
            </a:fld>
            <a:endParaRPr lang="en-US"/>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Bharatmala</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The Bharatmala </a:t>
            </a:r>
            <a:r>
              <a:rPr lang="en-US" sz="1600" dirty="0" err="1" smtClean="0">
                <a:latin typeface="Times New Roman" pitchFamily="18" charset="0"/>
                <a:cs typeface="Times New Roman" pitchFamily="18" charset="0"/>
              </a:rPr>
              <a:t>Pariyojna</a:t>
            </a:r>
            <a:r>
              <a:rPr lang="en-US" sz="1600" dirty="0" smtClean="0">
                <a:latin typeface="Times New Roman" pitchFamily="18" charset="0"/>
                <a:cs typeface="Times New Roman" pitchFamily="18" charset="0"/>
              </a:rPr>
              <a:t> (lit. 'India garland project') is an ecosystem of road development which includes development of tunnels, bridges, elevated corridors, flyovers, overpass, interchanges, bypasses, ring roads etc. to provide shortest, jam free &amp; optimized connectivity to multiple places, it is a centrally-sponsored and funded Road and Highways project of the Government of India.[1] Bharatmala is mainly focused on connecting remote areas and satellite cities of megacities such as </a:t>
            </a:r>
            <a:r>
              <a:rPr lang="en-US" sz="1600" dirty="0" err="1" smtClean="0">
                <a:latin typeface="Times New Roman" pitchFamily="18" charset="0"/>
                <a:cs typeface="Times New Roman" pitchFamily="18" charset="0"/>
              </a:rPr>
              <a:t>Bengaluru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Pune</a:t>
            </a:r>
            <a:r>
              <a:rPr lang="en-US" sz="1600" dirty="0" smtClean="0">
                <a:latin typeface="Times New Roman" pitchFamily="18" charset="0"/>
                <a:cs typeface="Times New Roman" pitchFamily="18" charset="0"/>
              </a:rPr>
              <a:t>, Hyderabad etc. The total investment for 83,677 km (51,994 mi)[2] committed new highways is estimated at ₹10.63 lakh crore (US$130 billion), making it the single largest outlay for a government road construction scheme (as of March 2022). The project will build highways from Maharashtra, Gujarat, Rajasthan, Punjab, Haryana and then cover the entire string of Himalayan territories - Jammu and Kashmir, Himachal Pradesh, </a:t>
            </a:r>
            <a:r>
              <a:rPr lang="en-US" sz="1600" dirty="0" err="1" smtClean="0">
                <a:latin typeface="Times New Roman" pitchFamily="18" charset="0"/>
                <a:cs typeface="Times New Roman" pitchFamily="18" charset="0"/>
              </a:rPr>
              <a:t>Uttarakhand</a:t>
            </a:r>
            <a:r>
              <a:rPr lang="en-US" sz="1600" dirty="0" smtClean="0">
                <a:latin typeface="Times New Roman" pitchFamily="18" charset="0"/>
                <a:cs typeface="Times New Roman" pitchFamily="18" charset="0"/>
              </a:rPr>
              <a:t> - and then portions of borders of Uttar Pradesh and Bihar alongside </a:t>
            </a:r>
            <a:r>
              <a:rPr lang="en-US" sz="1600" dirty="0" err="1" smtClean="0">
                <a:latin typeface="Times New Roman" pitchFamily="18" charset="0"/>
                <a:cs typeface="Times New Roman" pitchFamily="18" charset="0"/>
              </a:rPr>
              <a:t>Terai</a:t>
            </a:r>
            <a:r>
              <a:rPr lang="en-US" sz="1600" dirty="0" smtClean="0">
                <a:latin typeface="Times New Roman" pitchFamily="18" charset="0"/>
                <a:cs typeface="Times New Roman" pitchFamily="18" charset="0"/>
              </a:rPr>
              <a:t>, and move to West Bengal, Sikkim, Assam, Arunachal Pradesh, and right up to the Indo-Myanmar border in Manipur and Mizoram.[1] Special emphasis will be given on providing connectivity to far-flung border and rural areas including the tribal and backward areas. Bharatmala Project will interconnect 550 District Headquarters (from current 300) through a minimum 4-lane highway by raising the number of corridors to 50 (from current 6) and move 80% freight traffic (40% currently) to National Highways by interconnecting 24 logistics parks, 66 inter-corridors (IC) of total 8,000 km (5,000 mi), 116 feeder routes (FR) of total 7,500 km (4,700 mi) and 7 north east Multi-Modal waterway ports</a:t>
            </a: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107</a:t>
            </a:fld>
            <a:endParaRPr lang="en-US"/>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Sagarmala</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525963"/>
          </a:xfrm>
        </p:spPr>
        <p:txBody>
          <a:bodyPr>
            <a:noAutofit/>
          </a:bodyPr>
          <a:lstStyle/>
          <a:p>
            <a:pPr>
              <a:buNone/>
            </a:pPr>
            <a:r>
              <a:rPr lang="en-US" sz="1600" dirty="0" smtClean="0">
                <a:latin typeface="Times New Roman" pitchFamily="18" charset="0"/>
                <a:cs typeface="Times New Roman" pitchFamily="18" charset="0"/>
              </a:rPr>
              <a:t>The Programme (transl. Garland of the sea) is an initiative by the Government of India to enhance the performance of the country's logistics sector. The programme envisages unlocking the potential of waterways and the coastline to minimize infrastructural investments required to meet these targets.[1][2]Sagarmala Project </a:t>
            </a:r>
            <a:r>
              <a:rPr lang="en-US" sz="1600" dirty="0" err="1" smtClean="0">
                <a:latin typeface="Times New Roman" pitchFamily="18" charset="0"/>
                <a:cs typeface="Times New Roman" pitchFamily="18" charset="0"/>
              </a:rPr>
              <a:t>Sagarmal</a:t>
            </a:r>
            <a:r>
              <a:rPr lang="en-US" sz="1600" dirty="0" smtClean="0">
                <a:latin typeface="Times New Roman" pitchFamily="18" charset="0"/>
                <a:cs typeface="Times New Roman" pitchFamily="18" charset="0"/>
              </a:rPr>
              <a:t> logo.jpg </a:t>
            </a:r>
            <a:r>
              <a:rPr lang="en-US" sz="1600" dirty="0" err="1" smtClean="0">
                <a:latin typeface="Times New Roman" pitchFamily="18" charset="0"/>
                <a:cs typeface="Times New Roman" pitchFamily="18" charset="0"/>
              </a:rPr>
              <a:t>MottoPort</a:t>
            </a:r>
            <a:r>
              <a:rPr lang="en-US" sz="1600" dirty="0" smtClean="0">
                <a:latin typeface="Times New Roman" pitchFamily="18" charset="0"/>
                <a:cs typeface="Times New Roman" pitchFamily="18" charset="0"/>
              </a:rPr>
              <a:t>-led prosperity </a:t>
            </a:r>
            <a:r>
              <a:rPr lang="en-US" sz="1600" dirty="0" err="1" smtClean="0">
                <a:latin typeface="Times New Roman" pitchFamily="18" charset="0"/>
                <a:cs typeface="Times New Roman" pitchFamily="18" charset="0"/>
              </a:rPr>
              <a:t>CountryIndiaPrime</a:t>
            </a:r>
            <a:r>
              <a:rPr lang="en-US" sz="1600" dirty="0" smtClean="0">
                <a:latin typeface="Times New Roman" pitchFamily="18" charset="0"/>
                <a:cs typeface="Times New Roman" pitchFamily="18" charset="0"/>
              </a:rPr>
              <a:t> Minister(s)</a:t>
            </a:r>
            <a:r>
              <a:rPr lang="en-US" sz="1600" dirty="0" err="1" smtClean="0">
                <a:latin typeface="Times New Roman" pitchFamily="18" charset="0"/>
                <a:cs typeface="Times New Roman" pitchFamily="18" charset="0"/>
              </a:rPr>
              <a:t>Narendra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Modi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MinistryMinistry</a:t>
            </a:r>
            <a:r>
              <a:rPr lang="en-US" sz="1600" dirty="0" smtClean="0">
                <a:latin typeface="Times New Roman" pitchFamily="18" charset="0"/>
                <a:cs typeface="Times New Roman" pitchFamily="18" charset="0"/>
              </a:rPr>
              <a:t> of Ports, Shipping and Waterways Key people </a:t>
            </a:r>
            <a:r>
              <a:rPr lang="en-US" sz="1600" dirty="0" err="1" smtClean="0">
                <a:latin typeface="Times New Roman" pitchFamily="18" charset="0"/>
                <a:cs typeface="Times New Roman" pitchFamily="18" charset="0"/>
              </a:rPr>
              <a:t>Bhushan</a:t>
            </a:r>
            <a:r>
              <a:rPr lang="en-US" sz="1600" dirty="0" smtClean="0">
                <a:latin typeface="Times New Roman" pitchFamily="18" charset="0"/>
                <a:cs typeface="Times New Roman" pitchFamily="18" charset="0"/>
              </a:rPr>
              <a:t> Kumar, Joint SecretaryEstablished31 July 2015; 7 years ago </a:t>
            </a:r>
            <a:r>
              <a:rPr lang="en-US" sz="1600" dirty="0" err="1" smtClean="0">
                <a:latin typeface="Times New Roman" pitchFamily="18" charset="0"/>
                <a:cs typeface="Times New Roman" pitchFamily="18" charset="0"/>
              </a:rPr>
              <a:t>StatusActiveWebsitewww.sagarmala.gov.inIt</a:t>
            </a:r>
            <a:r>
              <a:rPr lang="en-US" sz="1600" dirty="0" smtClean="0">
                <a:latin typeface="Times New Roman" pitchFamily="18" charset="0"/>
                <a:cs typeface="Times New Roman" pitchFamily="18" charset="0"/>
              </a:rPr>
              <a:t> entails investing ₹8.5 trillion (equivalent to ₹9.7 trillion, US$120 billion or €120 billion in 2020) (2018) to set up new mega ports, modernizing India's existing ports, developing of 14 Coastal Economic Zones (CEZs) and Coastal Economic Units, enhancing port connectivity via road, rail, multi-modal logistics parks, pipelines &amp; waterways and promoting coastal community development, with the aim of boosting merchandise exports by US$110 billion and generating around 10 million direct and indirect </a:t>
            </a:r>
            <a:r>
              <a:rPr lang="en-US" sz="1600" dirty="0" err="1" smtClean="0">
                <a:latin typeface="Times New Roman" pitchFamily="18" charset="0"/>
                <a:cs typeface="Times New Roman" pitchFamily="18" charset="0"/>
              </a:rPr>
              <a:t>jobs.The</a:t>
            </a:r>
            <a:r>
              <a:rPr lang="en-US" sz="1600" dirty="0" smtClean="0">
                <a:latin typeface="Times New Roman" pitchFamily="18" charset="0"/>
                <a:cs typeface="Times New Roman" pitchFamily="18" charset="0"/>
              </a:rPr>
              <a:t> Sagarmala Programme is the flagship programme of the Ministry of Ports, Shipping and Waterways to promote port-led development in the country by exploiting India's 7,517 km long coastline, 14,500 km of potentially navigable waterways and its strategic location on key international maritime trade routes. Sagarmala aims to modernize India's Ports, so that port-led development can be augmented and coastlines can be developed to contribute to India's growth. It also aims at "transforming the existing Ports into modern world-class Ports and integrate the development of the Ports, the Industrial clusters and hinterland and efficient evacuation systems through road, rail, inland and coastal waterways resulting in Ports becoming the drivers of economic activity in coastal areas</a:t>
            </a: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108</a:t>
            </a:fld>
            <a:endParaRPr lang="en-US">
              <a:latin typeface="Times New Roman" pitchFamily="18" charset="0"/>
              <a:cs typeface="Times New Roman"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Assam Inland Water Transport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Assam Inland Water Transport was established in the year 1958. The department of Transport, </a:t>
            </a:r>
            <a:r>
              <a:rPr lang="en-US" dirty="0" err="1" smtClean="0">
                <a:latin typeface="Times New Roman" pitchFamily="18" charset="0"/>
                <a:cs typeface="Times New Roman" pitchFamily="18" charset="0"/>
              </a:rPr>
              <a:t>Govt</a:t>
            </a:r>
            <a:r>
              <a:rPr lang="en-US" dirty="0" smtClean="0">
                <a:latin typeface="Times New Roman" pitchFamily="18" charset="0"/>
                <a:cs typeface="Times New Roman" pitchFamily="18" charset="0"/>
              </a:rPr>
              <a:t> of Assam is the Administrative department of Inland Water Transport, Assam. The Directorate of Inland Water Transport, Assam was initially setup with a skeleton staff headed by a Director with its Head Quarter at </a:t>
            </a:r>
            <a:r>
              <a:rPr lang="en-US" dirty="0" err="1" smtClean="0">
                <a:latin typeface="Times New Roman" pitchFamily="18" charset="0"/>
                <a:cs typeface="Times New Roman" pitchFamily="18" charset="0"/>
              </a:rPr>
              <a:t>Shillong</a:t>
            </a:r>
            <a:r>
              <a:rPr lang="en-US" dirty="0" smtClean="0">
                <a:latin typeface="Times New Roman" pitchFamily="18" charset="0"/>
                <a:cs typeface="Times New Roman" pitchFamily="18" charset="0"/>
              </a:rPr>
              <a:t>. The tiny department started its services with a few nos. of ferry Ghats taken over from </a:t>
            </a:r>
            <a:r>
              <a:rPr lang="en-US" dirty="0" err="1" smtClean="0">
                <a:latin typeface="Times New Roman" pitchFamily="18" charset="0"/>
                <a:cs typeface="Times New Roman" pitchFamily="18" charset="0"/>
              </a:rPr>
              <a:t>PWD.The</a:t>
            </a:r>
            <a:r>
              <a:rPr lang="en-US" dirty="0" smtClean="0">
                <a:latin typeface="Times New Roman" pitchFamily="18" charset="0"/>
                <a:cs typeface="Times New Roman" pitchFamily="18" charset="0"/>
              </a:rPr>
              <a:t> department had worked hard to serve the people of Assam and its adjoining </a:t>
            </a:r>
            <a:r>
              <a:rPr lang="en-US" dirty="0" err="1" smtClean="0">
                <a:latin typeface="Times New Roman" pitchFamily="18" charset="0"/>
                <a:cs typeface="Times New Roman" pitchFamily="18" charset="0"/>
              </a:rPr>
              <a:t>neighbouring</a:t>
            </a:r>
            <a:r>
              <a:rPr lang="en-US" dirty="0" smtClean="0">
                <a:latin typeface="Times New Roman" pitchFamily="18" charset="0"/>
                <a:cs typeface="Times New Roman" pitchFamily="18" charset="0"/>
              </a:rPr>
              <a:t> states. In October, 1963 the Directorate of Inland Water Transport was shifted to </a:t>
            </a:r>
            <a:r>
              <a:rPr lang="en-US" dirty="0" err="1" smtClean="0">
                <a:latin typeface="Times New Roman" pitchFamily="18" charset="0"/>
                <a:cs typeface="Times New Roman" pitchFamily="18" charset="0"/>
              </a:rPr>
              <a:t>Guwahati</a:t>
            </a:r>
            <a:r>
              <a:rPr lang="en-US" dirty="0" smtClean="0">
                <a:latin typeface="Times New Roman" pitchFamily="18" charset="0"/>
                <a:cs typeface="Times New Roman" pitchFamily="18" charset="0"/>
              </a:rPr>
              <a:t>. This was slowly expanded to a fully fledged Directorate under the Transport Department, Govt. of Assam at </a:t>
            </a:r>
            <a:r>
              <a:rPr lang="en-US" dirty="0" err="1" smtClean="0">
                <a:latin typeface="Times New Roman" pitchFamily="18" charset="0"/>
                <a:cs typeface="Times New Roman" pitchFamily="18" charset="0"/>
              </a:rPr>
              <a:t>Guwahati</a:t>
            </a:r>
            <a:r>
              <a:rPr lang="en-US" dirty="0" smtClean="0">
                <a:latin typeface="Times New Roman" pitchFamily="18" charset="0"/>
                <a:cs typeface="Times New Roman" pitchFamily="18" charset="0"/>
              </a:rPr>
              <a:t>. As a first major steps toward its expansion activity, 6 (six ) nos. of ferry services operating in the river Brahmaputra were taken over from the State PWD Department in 1968 . Since then, the Directorate of Inland Water Transport has never looked back. The wooden country boats which were plying in the services were gradually withdrawn and were replaced with power vessels. </a:t>
            </a:r>
            <a:r>
              <a:rPr lang="en-US" dirty="0" err="1" smtClean="0">
                <a:latin typeface="Times New Roman" pitchFamily="18" charset="0"/>
                <a:cs typeface="Times New Roman" pitchFamily="18" charset="0"/>
              </a:rPr>
              <a:t>VisionThe</a:t>
            </a:r>
            <a:r>
              <a:rPr lang="en-US" dirty="0" smtClean="0">
                <a:latin typeface="Times New Roman" pitchFamily="18" charset="0"/>
                <a:cs typeface="Times New Roman" pitchFamily="18" charset="0"/>
              </a:rPr>
              <a:t> Inland Water Transport Department is committed to ensure safe journey to the ferry commuters across the state and cargo transportation through inland waterways on the River Brahmaputra (National Waterways-2), River Barak (National Waterways-16) and other navigable tributaries within Assam.</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109</a:t>
            </a:fld>
            <a:endParaRPr lang="en-US">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What is Intermodal Transport? </a:t>
            </a:r>
          </a:p>
        </p:txBody>
      </p:sp>
      <p:sp>
        <p:nvSpPr>
          <p:cNvPr id="3" name="Content Placeholder 2"/>
          <p:cNvSpPr>
            <a:spLocks noGrp="1"/>
          </p:cNvSpPr>
          <p:nvPr>
            <p:ph idx="1"/>
          </p:nvPr>
        </p:nvSpPr>
        <p:spPr/>
        <p:txBody>
          <a:bodyPr>
            <a:noAutofit/>
          </a:bodyPr>
          <a:lstStyle/>
          <a:p>
            <a:pPr>
              <a:buNone/>
            </a:pPr>
            <a:r>
              <a:rPr lang="en-US" sz="2400" b="1" dirty="0" smtClean="0">
                <a:latin typeface="Times New Roman" pitchFamily="18" charset="0"/>
                <a:cs typeface="Times New Roman" pitchFamily="18" charset="0"/>
              </a:rPr>
              <a:t>Intermodal Transport definition by OECD (Organisation for Economic Co-operation and Development) - </a:t>
            </a:r>
            <a:r>
              <a:rPr lang="en-US" sz="2400" dirty="0" smtClean="0">
                <a:latin typeface="Times New Roman" pitchFamily="18" charset="0"/>
                <a:cs typeface="Times New Roman" pitchFamily="18" charset="0"/>
              </a:rPr>
              <a:t>“Movement of goods (in one and the same loading unit or a vehicle) by successive modes of transport without handling of the goods themselves when changing modes.”</a:t>
            </a:r>
            <a:endParaRPr lang="en-US" sz="2400"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Intermodal Transport definition by ASEAN Training Material- </a:t>
            </a:r>
            <a:r>
              <a:rPr lang="en-US" sz="2400" dirty="0" smtClean="0">
                <a:latin typeface="Times New Roman" pitchFamily="18" charset="0"/>
                <a:cs typeface="Times New Roman" pitchFamily="18" charset="0"/>
              </a:rPr>
              <a:t>“The Carriage of Goods by MORE than TWO modes of transport without any handling of the freight when changing the modes through an intermodal transport chain with one single contract of carrier. In USA so called “Containerized Rail Transport”</a:t>
            </a: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Dedicated Freight Corridor Corporation of India Limited (DFCCIL)</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874837"/>
            <a:ext cx="8229600" cy="4525963"/>
          </a:xfrm>
        </p:spPr>
        <p:txBody>
          <a:bodyPr>
            <a:normAutofit fontScale="62500" lnSpcReduction="20000"/>
          </a:bodyPr>
          <a:lstStyle/>
          <a:p>
            <a:pPr>
              <a:buNone/>
            </a:pPr>
            <a:r>
              <a:rPr lang="en-US" dirty="0" smtClean="0">
                <a:latin typeface="Times New Roman" pitchFamily="18" charset="0"/>
                <a:cs typeface="Times New Roman" pitchFamily="18" charset="0"/>
              </a:rPr>
              <a:t>The Dedicated Freight Corridor Corporation of India Limited (DFCCIL) is a public sector undertaking which undertakes planning, development, and </a:t>
            </a:r>
            <a:r>
              <a:rPr lang="en-US" dirty="0" smtClean="0">
                <a:latin typeface="Times New Roman" pitchFamily="18" charset="0"/>
                <a:cs typeface="Times New Roman" pitchFamily="18" charset="0"/>
              </a:rPr>
              <a:t>mobilization </a:t>
            </a:r>
            <a:r>
              <a:rPr lang="en-US" dirty="0" smtClean="0">
                <a:latin typeface="Times New Roman" pitchFamily="18" charset="0"/>
                <a:cs typeface="Times New Roman" pitchFamily="18" charset="0"/>
              </a:rPr>
              <a:t>of financial resources and construction, maintenance and operation of the "Dedicated Freight Corridors" (DFC). The DFCCIL was registered as a company under the Companies Act 1956 in 2006.[2] First 2 DFCs, Western Dedicated Freight Corridor (WDFC), from </a:t>
            </a:r>
            <a:r>
              <a:rPr lang="en-US" dirty="0" err="1" smtClean="0">
                <a:latin typeface="Times New Roman" pitchFamily="18" charset="0"/>
                <a:cs typeface="Times New Roman" pitchFamily="18" charset="0"/>
              </a:rPr>
              <a:t>Dadri</a:t>
            </a:r>
            <a:r>
              <a:rPr lang="en-US" dirty="0" smtClean="0">
                <a:latin typeface="Times New Roman" pitchFamily="18" charset="0"/>
                <a:cs typeface="Times New Roman" pitchFamily="18" charset="0"/>
              </a:rPr>
              <a:t> in Uttar Pradesh to JNPT in Mumbai and Eastern Dedicated Freight Corridor (EDFC), Ludhiana in Punjab to </a:t>
            </a:r>
            <a:r>
              <a:rPr lang="en-US" dirty="0" err="1" smtClean="0">
                <a:latin typeface="Times New Roman" pitchFamily="18" charset="0"/>
                <a:cs typeface="Times New Roman" pitchFamily="18" charset="0"/>
              </a:rPr>
              <a:t>Dankuni</a:t>
            </a:r>
            <a:r>
              <a:rPr lang="en-US" dirty="0" smtClean="0">
                <a:latin typeface="Times New Roman" pitchFamily="18" charset="0"/>
                <a:cs typeface="Times New Roman" pitchFamily="18" charset="0"/>
              </a:rPr>
              <a:t> in West Bengal, which will decongest railway network by moving 70% of India's goods train to these two corridors, are both on track for completion by June 2022. 99% required land for these two have been acquired, and 56% of WDFC and 60% of EDFC is complete as of July 2020.[3] There are new DFC approved/proposed in the national budget by Government of India such as East-West Dedicated Freight Corridor, North-South Dedicated Freight Corridor, East Coast Dedicated Freight Corridor and Southern Dedicated Freight Corridor.</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110</a:t>
            </a:fld>
            <a:endParaRPr lang="en-US">
              <a:latin typeface="Times New Roman" pitchFamily="18" charset="0"/>
              <a:cs typeface="Times New Roman"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Setting up Integrated Check Posts (ICPs)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Setting up Integrated Check Posts (ICPs) at </a:t>
            </a:r>
            <a:r>
              <a:rPr lang="en-US" dirty="0" err="1" smtClean="0">
                <a:latin typeface="Times New Roman" pitchFamily="18" charset="0"/>
                <a:cs typeface="Times New Roman" pitchFamily="18" charset="0"/>
              </a:rPr>
              <a:t>Sunauli</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Rupaidiha</a:t>
            </a:r>
            <a:r>
              <a:rPr lang="en-US" dirty="0" smtClean="0">
                <a:latin typeface="Times New Roman" pitchFamily="18" charset="0"/>
                <a:cs typeface="Times New Roman" pitchFamily="18" charset="0"/>
              </a:rPr>
              <a:t> in Uttar Pradesh (Nepal Border) and </a:t>
            </a:r>
            <a:r>
              <a:rPr lang="en-US" dirty="0" err="1" smtClean="0">
                <a:latin typeface="Times New Roman" pitchFamily="18" charset="0"/>
                <a:cs typeface="Times New Roman" pitchFamily="18" charset="0"/>
              </a:rPr>
              <a:t>Sutarkandi</a:t>
            </a:r>
            <a:r>
              <a:rPr lang="en-US" dirty="0" smtClean="0">
                <a:latin typeface="Times New Roman" pitchFamily="18" charset="0"/>
                <a:cs typeface="Times New Roman" pitchFamily="18" charset="0"/>
              </a:rPr>
              <a:t> in Assam (Bangladesh Border) has been approved.  Further, “in principle” approval has been granted for the setting up Integrated Check Posts (ICPs) at 10 other location </a:t>
            </a:r>
            <a:r>
              <a:rPr lang="en-US" dirty="0" err="1" smtClean="0">
                <a:latin typeface="Times New Roman" pitchFamily="18" charset="0"/>
                <a:cs typeface="Times New Roman" pitchFamily="18" charset="0"/>
              </a:rPr>
              <a:t>viz</a:t>
            </a:r>
            <a:r>
              <a:rPr lang="en-US" dirty="0" smtClean="0">
                <a:latin typeface="Times New Roman" pitchFamily="18" charset="0"/>
                <a:cs typeface="Times New Roman" pitchFamily="18" charset="0"/>
              </a:rPr>
              <a:t>; </a:t>
            </a:r>
          </a:p>
          <a:p>
            <a:pPr marL="571500" indent="-571500">
              <a:buAutoNum type="romanLcParenBoth"/>
            </a:pPr>
            <a:r>
              <a:rPr lang="en-US" dirty="0" err="1" smtClean="0">
                <a:latin typeface="Times New Roman" pitchFamily="18" charset="0"/>
                <a:cs typeface="Times New Roman" pitchFamily="18" charset="0"/>
              </a:rPr>
              <a:t>Ghojadanga</a:t>
            </a:r>
            <a:r>
              <a:rPr lang="en-US" dirty="0" smtClean="0">
                <a:latin typeface="Times New Roman" pitchFamily="18" charset="0"/>
                <a:cs typeface="Times New Roman" pitchFamily="18" charset="0"/>
              </a:rPr>
              <a:t>, West Bengal (Bangladesh border) </a:t>
            </a:r>
          </a:p>
          <a:p>
            <a:pPr marL="571500" indent="-571500">
              <a:buAutoNum type="romanLcParenBoth"/>
            </a:pPr>
            <a:r>
              <a:rPr lang="en-US" dirty="0" err="1" smtClean="0">
                <a:latin typeface="Times New Roman" pitchFamily="18" charset="0"/>
                <a:cs typeface="Times New Roman" pitchFamily="18" charset="0"/>
              </a:rPr>
              <a:t>Changrabandha</a:t>
            </a:r>
            <a:r>
              <a:rPr lang="en-US" dirty="0" smtClean="0">
                <a:latin typeface="Times New Roman" pitchFamily="18" charset="0"/>
                <a:cs typeface="Times New Roman" pitchFamily="18" charset="0"/>
              </a:rPr>
              <a:t>, West Bengal (Bangladesh border) </a:t>
            </a:r>
          </a:p>
          <a:p>
            <a:pPr marL="571500" indent="-571500">
              <a:buAutoNum type="romanLcParenBoth"/>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Fulbari</a:t>
            </a:r>
            <a:r>
              <a:rPr lang="en-US" dirty="0" smtClean="0">
                <a:latin typeface="Times New Roman" pitchFamily="18" charset="0"/>
                <a:cs typeface="Times New Roman" pitchFamily="18" charset="0"/>
              </a:rPr>
              <a:t>, West Bengal (Bangladesh border) </a:t>
            </a:r>
          </a:p>
          <a:p>
            <a:pPr marL="571500" indent="-571500">
              <a:buAutoNum type="romanLcParenBoth"/>
            </a:pPr>
            <a:r>
              <a:rPr lang="en-US" dirty="0" err="1" smtClean="0">
                <a:latin typeface="Times New Roman" pitchFamily="18" charset="0"/>
                <a:cs typeface="Times New Roman" pitchFamily="18" charset="0"/>
              </a:rPr>
              <a:t>Jaigaon</a:t>
            </a:r>
            <a:r>
              <a:rPr lang="en-US" dirty="0" smtClean="0">
                <a:latin typeface="Times New Roman" pitchFamily="18" charset="0"/>
                <a:cs typeface="Times New Roman" pitchFamily="18" charset="0"/>
              </a:rPr>
              <a:t>, West Bengal (Bhutan border) </a:t>
            </a:r>
          </a:p>
          <a:p>
            <a:pPr marL="571500" indent="-571500">
              <a:buAutoNum type="romanLcParenBoth"/>
            </a:pPr>
            <a:r>
              <a:rPr lang="en-US" dirty="0" err="1" smtClean="0">
                <a:latin typeface="Times New Roman" pitchFamily="18" charset="0"/>
                <a:cs typeface="Times New Roman" pitchFamily="18" charset="0"/>
              </a:rPr>
              <a:t>Panitanki</a:t>
            </a:r>
            <a:r>
              <a:rPr lang="en-US" dirty="0" smtClean="0">
                <a:latin typeface="Times New Roman" pitchFamily="18" charset="0"/>
                <a:cs typeface="Times New Roman" pitchFamily="18" charset="0"/>
              </a:rPr>
              <a:t>, West Bengal, (Nepal border) </a:t>
            </a:r>
          </a:p>
          <a:p>
            <a:pPr marL="571500" indent="-571500">
              <a:buAutoNum type="romanLcParenBoth"/>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Mahadipur</a:t>
            </a:r>
            <a:r>
              <a:rPr lang="en-US" dirty="0" smtClean="0">
                <a:latin typeface="Times New Roman" pitchFamily="18" charset="0"/>
                <a:cs typeface="Times New Roman" pitchFamily="18" charset="0"/>
              </a:rPr>
              <a:t>, West Bengal (Bangladesh border) </a:t>
            </a:r>
          </a:p>
          <a:p>
            <a:pPr marL="571500" indent="-571500">
              <a:buAutoNum type="romanLcParenBoth"/>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Hili</a:t>
            </a:r>
            <a:r>
              <a:rPr lang="en-US" dirty="0" smtClean="0">
                <a:latin typeface="Times New Roman" pitchFamily="18" charset="0"/>
                <a:cs typeface="Times New Roman" pitchFamily="18" charset="0"/>
              </a:rPr>
              <a:t>, West Bengal (Bangladesh border) </a:t>
            </a:r>
          </a:p>
          <a:p>
            <a:pPr marL="571500" indent="-571500">
              <a:buAutoNum type="romanLcParenBoth"/>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Banbasa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Uttarakhand</a:t>
            </a:r>
            <a:r>
              <a:rPr lang="en-US" dirty="0" smtClean="0">
                <a:latin typeface="Times New Roman" pitchFamily="18" charset="0"/>
                <a:cs typeface="Times New Roman" pitchFamily="18" charset="0"/>
              </a:rPr>
              <a:t> (Nepal border) </a:t>
            </a:r>
          </a:p>
          <a:p>
            <a:pPr marL="571500" indent="-571500">
              <a:buAutoNum type="romanLcParenBoth"/>
            </a:pPr>
            <a:r>
              <a:rPr lang="en-US" dirty="0" err="1" smtClean="0">
                <a:latin typeface="Times New Roman" pitchFamily="18" charset="0"/>
                <a:cs typeface="Times New Roman" pitchFamily="18" charset="0"/>
              </a:rPr>
              <a:t>Bhitamore</a:t>
            </a:r>
            <a:r>
              <a:rPr lang="en-US" dirty="0" smtClean="0">
                <a:latin typeface="Times New Roman" pitchFamily="18" charset="0"/>
                <a:cs typeface="Times New Roman" pitchFamily="18" charset="0"/>
              </a:rPr>
              <a:t>, Bihar (Nepal border) </a:t>
            </a:r>
          </a:p>
          <a:p>
            <a:pPr marL="571500" indent="-571500">
              <a:buAutoNum type="romanLcParenBoth"/>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Kawrpuichhuah</a:t>
            </a:r>
            <a:r>
              <a:rPr lang="en-US" dirty="0" smtClean="0">
                <a:latin typeface="Times New Roman" pitchFamily="18" charset="0"/>
                <a:cs typeface="Times New Roman" pitchFamily="18" charset="0"/>
              </a:rPr>
              <a:t>, Mizoram (Bangladesh border).</a:t>
            </a: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111</a:t>
            </a:fld>
            <a:endParaRPr lang="en-US">
              <a:latin typeface="Times New Roman" pitchFamily="18" charset="0"/>
              <a:cs typeface="Times New Roman" pitchFamily="18" charset="0"/>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Setting up Integrated Check Posts (ICPs)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 The current status and details of the Integrated Check Posts (ICPs) along the border areas, State / UT wise are given below: S. No.ICP Location State Borders with Current Status</a:t>
            </a:r>
          </a:p>
          <a:p>
            <a:pPr>
              <a:buNone/>
            </a:pPr>
            <a:r>
              <a:rPr lang="en-US" dirty="0" smtClean="0">
                <a:latin typeface="Times New Roman" pitchFamily="18" charset="0"/>
                <a:cs typeface="Times New Roman" pitchFamily="18" charset="0"/>
              </a:rPr>
              <a:t>1Attari (Amritsar)Punjab Pakistan   Operational</a:t>
            </a:r>
          </a:p>
          <a:p>
            <a:pPr>
              <a:buNone/>
            </a:pPr>
            <a:r>
              <a:rPr lang="en-US" dirty="0" smtClean="0">
                <a:latin typeface="Times New Roman" pitchFamily="18" charset="0"/>
                <a:cs typeface="Times New Roman" pitchFamily="18" charset="0"/>
              </a:rPr>
              <a:t>2AgartalaTripuraBangladesh</a:t>
            </a:r>
          </a:p>
          <a:p>
            <a:pPr>
              <a:buNone/>
            </a:pPr>
            <a:r>
              <a:rPr lang="en-US" dirty="0" smtClean="0">
                <a:latin typeface="Times New Roman" pitchFamily="18" charset="0"/>
                <a:cs typeface="Times New Roman" pitchFamily="18" charset="0"/>
              </a:rPr>
              <a:t>3PetrapoleWest Bengal Bangladesh</a:t>
            </a:r>
          </a:p>
          <a:p>
            <a:pPr>
              <a:buNone/>
            </a:pPr>
            <a:r>
              <a:rPr lang="en-US" dirty="0" smtClean="0">
                <a:latin typeface="Times New Roman" pitchFamily="18" charset="0"/>
                <a:cs typeface="Times New Roman" pitchFamily="18" charset="0"/>
              </a:rPr>
              <a:t>4RaxaulBiharNepal</a:t>
            </a:r>
          </a:p>
          <a:p>
            <a:pPr>
              <a:buNone/>
            </a:pPr>
            <a:r>
              <a:rPr lang="en-US" dirty="0" smtClean="0">
                <a:latin typeface="Times New Roman" pitchFamily="18" charset="0"/>
                <a:cs typeface="Times New Roman" pitchFamily="18" charset="0"/>
              </a:rPr>
              <a:t>5JogbaniBiharNepal</a:t>
            </a:r>
          </a:p>
          <a:p>
            <a:pPr>
              <a:buNone/>
            </a:pPr>
            <a:r>
              <a:rPr lang="en-US" dirty="0" smtClean="0">
                <a:latin typeface="Times New Roman" pitchFamily="18" charset="0"/>
                <a:cs typeface="Times New Roman" pitchFamily="18" charset="0"/>
              </a:rPr>
              <a:t>6MorehManipurMyanmar</a:t>
            </a:r>
          </a:p>
          <a:p>
            <a:pPr>
              <a:buNone/>
            </a:pPr>
            <a:r>
              <a:rPr lang="en-US" dirty="0" smtClean="0">
                <a:latin typeface="Times New Roman" pitchFamily="18" charset="0"/>
                <a:cs typeface="Times New Roman" pitchFamily="18" charset="0"/>
              </a:rPr>
              <a:t>7DawkiMeghalayaBangladeshunder construction</a:t>
            </a:r>
          </a:p>
          <a:p>
            <a:pPr>
              <a:buNone/>
            </a:pPr>
            <a:r>
              <a:rPr lang="en-US" dirty="0" smtClean="0">
                <a:latin typeface="Times New Roman" pitchFamily="18" charset="0"/>
                <a:cs typeface="Times New Roman" pitchFamily="18" charset="0"/>
              </a:rPr>
              <a:t>8RupaidihaUttar Pradesh (U.P.)Nepal Approved in December, 2018.</a:t>
            </a:r>
          </a:p>
          <a:p>
            <a:pPr>
              <a:buNone/>
            </a:pPr>
            <a:r>
              <a:rPr lang="en-US" dirty="0" smtClean="0">
                <a:latin typeface="Times New Roman" pitchFamily="18" charset="0"/>
                <a:cs typeface="Times New Roman" pitchFamily="18" charset="0"/>
              </a:rPr>
              <a:t>9SunauliUttar Pradesh (U.P.)Nepal</a:t>
            </a:r>
          </a:p>
          <a:p>
            <a:pPr>
              <a:buNone/>
            </a:pPr>
            <a:r>
              <a:rPr lang="en-US" dirty="0" smtClean="0">
                <a:latin typeface="Times New Roman" pitchFamily="18" charset="0"/>
                <a:cs typeface="Times New Roman" pitchFamily="18" charset="0"/>
              </a:rPr>
              <a:t>10SutarkandiAssamBangladesh  </a:t>
            </a:r>
          </a:p>
          <a:p>
            <a:pPr>
              <a:buNone/>
            </a:pPr>
            <a:r>
              <a:rPr lang="en-US" dirty="0" smtClean="0">
                <a:latin typeface="Times New Roman" pitchFamily="18" charset="0"/>
                <a:cs typeface="Times New Roman" pitchFamily="18" charset="0"/>
              </a:rPr>
              <a:t>This was stated by the Minister of State for Home Affairs Shri </a:t>
            </a:r>
            <a:r>
              <a:rPr lang="en-US" dirty="0" err="1" smtClean="0">
                <a:latin typeface="Times New Roman" pitchFamily="18" charset="0"/>
                <a:cs typeface="Times New Roman" pitchFamily="18" charset="0"/>
              </a:rPr>
              <a:t>Kiren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Rijiju</a:t>
            </a:r>
            <a:r>
              <a:rPr lang="en-US" dirty="0" smtClean="0">
                <a:latin typeface="Times New Roman" pitchFamily="18" charset="0"/>
                <a:cs typeface="Times New Roman" pitchFamily="18" charset="0"/>
              </a:rPr>
              <a:t> in a written reply to question in the Rajya </a:t>
            </a:r>
            <a:r>
              <a:rPr lang="en-US" dirty="0" err="1" smtClean="0">
                <a:latin typeface="Times New Roman" pitchFamily="18" charset="0"/>
                <a:cs typeface="Times New Roman" pitchFamily="18" charset="0"/>
              </a:rPr>
              <a:t>Sabha</a:t>
            </a:r>
            <a:r>
              <a:rPr lang="en-US" dirty="0" smtClean="0">
                <a:latin typeface="Times New Roman" pitchFamily="18" charset="0"/>
                <a:cs typeface="Times New Roman" pitchFamily="18" charset="0"/>
              </a:rPr>
              <a:t> today.</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112</a:t>
            </a:fld>
            <a:endParaRPr lang="en-US">
              <a:latin typeface="Times New Roman" pitchFamily="18" charset="0"/>
              <a:cs typeface="Times New Roman" pitchFamily="18"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Setting up Integrated Check Posts (ICPs)</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India’s integrated check posts are boosting regional connectivity but challenges </a:t>
            </a:r>
            <a:r>
              <a:rPr lang="en-US" sz="2400" dirty="0" smtClean="0">
                <a:latin typeface="Times New Roman" pitchFamily="18" charset="0"/>
                <a:cs typeface="Times New Roman" pitchFamily="18" charset="0"/>
              </a:rPr>
              <a:t>remain CSEP </a:t>
            </a:r>
            <a:r>
              <a:rPr lang="en-US" sz="2400" dirty="0" smtClean="0">
                <a:latin typeface="Times New Roman" pitchFamily="18" charset="0"/>
                <a:cs typeface="Times New Roman" pitchFamily="18" charset="0"/>
              </a:rPr>
              <a:t>think tank researcher looked at India's </a:t>
            </a:r>
            <a:r>
              <a:rPr lang="en-US" sz="2400" dirty="0" smtClean="0">
                <a:latin typeface="Times New Roman" pitchFamily="18" charset="0"/>
                <a:cs typeface="Times New Roman" pitchFamily="18" charset="0"/>
              </a:rPr>
              <a:t>increasing </a:t>
            </a:r>
            <a:r>
              <a:rPr lang="en-US" sz="2400" dirty="0" smtClean="0">
                <a:latin typeface="Times New Roman" pitchFamily="18" charset="0"/>
                <a:cs typeface="Times New Roman" pitchFamily="18" charset="0"/>
              </a:rPr>
              <a:t>trade and passenger movement with Nepal, Pakistan, and Bangladesh to find why Delhi is pushing for border infrastructure development</a:t>
            </a:r>
            <a:r>
              <a:rPr lang="en-US" sz="2400" dirty="0" smtClean="0">
                <a:latin typeface="Times New Roman" pitchFamily="18" charset="0"/>
                <a:cs typeface="Times New Roman" pitchFamily="18" charset="0"/>
              </a:rPr>
              <a:t>. Avatar </a:t>
            </a:r>
            <a:r>
              <a:rPr lang="en-US" sz="2400" dirty="0" smtClean="0">
                <a:latin typeface="Times New Roman" pitchFamily="18" charset="0"/>
                <a:cs typeface="Times New Roman" pitchFamily="18" charset="0"/>
              </a:rPr>
              <a:t>RIYA SINHA 29 July, 2021The </a:t>
            </a:r>
            <a:r>
              <a:rPr lang="en-US" sz="2400" dirty="0" err="1" smtClean="0">
                <a:latin typeface="Times New Roman" pitchFamily="18" charset="0"/>
                <a:cs typeface="Times New Roman" pitchFamily="18" charset="0"/>
              </a:rPr>
              <a:t>Petrapole</a:t>
            </a:r>
            <a:r>
              <a:rPr lang="en-US" sz="2400" dirty="0" smtClean="0">
                <a:latin typeface="Times New Roman" pitchFamily="18" charset="0"/>
                <a:cs typeface="Times New Roman" pitchFamily="18" charset="0"/>
              </a:rPr>
              <a:t> integrated check post between India and Bangladesh | Representative </a:t>
            </a:r>
            <a:r>
              <a:rPr lang="en-US" sz="2400" dirty="0" smtClean="0">
                <a:latin typeface="Times New Roman" pitchFamily="18" charset="0"/>
                <a:cs typeface="Times New Roman" pitchFamily="18" charset="0"/>
              </a:rPr>
              <a:t>image. The </a:t>
            </a:r>
            <a:r>
              <a:rPr lang="en-US" sz="2400" dirty="0" err="1" smtClean="0">
                <a:latin typeface="Times New Roman" pitchFamily="18" charset="0"/>
                <a:cs typeface="Times New Roman" pitchFamily="18" charset="0"/>
              </a:rPr>
              <a:t>Petrapole</a:t>
            </a:r>
            <a:r>
              <a:rPr lang="en-US" sz="2400" dirty="0" smtClean="0">
                <a:latin typeface="Times New Roman" pitchFamily="18" charset="0"/>
                <a:cs typeface="Times New Roman" pitchFamily="18" charset="0"/>
              </a:rPr>
              <a:t> integrated check post between India and Bangladesh | Photo: </a:t>
            </a:r>
            <a:r>
              <a:rPr lang="en-US" sz="2400" dirty="0" err="1" smtClean="0">
                <a:latin typeface="Times New Roman" pitchFamily="18" charset="0"/>
                <a:cs typeface="Times New Roman" pitchFamily="18" charset="0"/>
              </a:rPr>
              <a:t>Madhuparna</a:t>
            </a:r>
            <a:r>
              <a:rPr lang="en-US" sz="2400" dirty="0" smtClean="0">
                <a:latin typeface="Times New Roman" pitchFamily="18" charset="0"/>
                <a:cs typeface="Times New Roman" pitchFamily="18" charset="0"/>
              </a:rPr>
              <a:t> Das | </a:t>
            </a:r>
            <a:r>
              <a:rPr lang="en-US" sz="2400" dirty="0" err="1" smtClean="0">
                <a:latin typeface="Times New Roman" pitchFamily="18" charset="0"/>
                <a:cs typeface="Times New Roman" pitchFamily="18" charset="0"/>
              </a:rPr>
              <a:t>ThePrint</a:t>
            </a:r>
            <a:r>
              <a:rPr lang="en-US" sz="2400" dirty="0" smtClean="0">
                <a:latin typeface="Times New Roman" pitchFamily="18" charset="0"/>
                <a:cs typeface="Times New Roman" pitchFamily="18" charset="0"/>
              </a:rPr>
              <a:t> Efficient </a:t>
            </a:r>
            <a:r>
              <a:rPr lang="en-US" sz="2400" dirty="0" smtClean="0">
                <a:latin typeface="Times New Roman" pitchFamily="18" charset="0"/>
                <a:cs typeface="Times New Roman" pitchFamily="18" charset="0"/>
              </a:rPr>
              <a:t>connectivity infrastructure is a prerequisite for regional economic integration.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113</a:t>
            </a:fld>
            <a:endParaRPr lang="en-US"/>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Setting up Integrated Check Posts (ICPs)</a:t>
            </a:r>
            <a:endParaRPr lang="en-US"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A 2018 World Bank study led by Sanjay Kathuria posits that trade between South Asian countries could be close to $67 billion, three times more than the actual figure of $23 billion. Various structural impediments, tariff and non-tariff barriers have limited the trade potential in the region, and in turn, affected regional integration. Following economic </a:t>
            </a:r>
            <a:r>
              <a:rPr lang="en-US" sz="2000" dirty="0" smtClean="0">
                <a:latin typeface="Times New Roman" pitchFamily="18" charset="0"/>
                <a:cs typeface="Times New Roman" pitchFamily="18" charset="0"/>
              </a:rPr>
              <a:t>liberalization </a:t>
            </a:r>
            <a:r>
              <a:rPr lang="en-US" sz="2000" dirty="0" smtClean="0">
                <a:latin typeface="Times New Roman" pitchFamily="18" charset="0"/>
                <a:cs typeface="Times New Roman" pitchFamily="18" charset="0"/>
              </a:rPr>
              <a:t>in the twentieth century, countries in South Asia have </a:t>
            </a:r>
            <a:r>
              <a:rPr lang="en-US" sz="2000" dirty="0" smtClean="0">
                <a:latin typeface="Times New Roman" pitchFamily="18" charset="0"/>
                <a:cs typeface="Times New Roman" pitchFamily="18" charset="0"/>
              </a:rPr>
              <a:t>prioritized </a:t>
            </a:r>
            <a:r>
              <a:rPr lang="en-US" sz="2000" dirty="0" smtClean="0">
                <a:latin typeface="Times New Roman" pitchFamily="18" charset="0"/>
                <a:cs typeface="Times New Roman" pitchFamily="18" charset="0"/>
              </a:rPr>
              <a:t>trade with distant European and Southeast Asian countries but have effectively maintained a closed border within the </a:t>
            </a:r>
            <a:r>
              <a:rPr lang="en-US" sz="2000" dirty="0" smtClean="0">
                <a:latin typeface="Times New Roman" pitchFamily="18" charset="0"/>
                <a:cs typeface="Times New Roman" pitchFamily="18" charset="0"/>
              </a:rPr>
              <a:t>neighborhood. </a:t>
            </a:r>
            <a:r>
              <a:rPr lang="en-US" sz="2000" dirty="0" smtClean="0">
                <a:latin typeface="Times New Roman" pitchFamily="18" charset="0"/>
                <a:cs typeface="Times New Roman" pitchFamily="18" charset="0"/>
              </a:rPr>
              <a:t>For instance, it takes approximately two days for a container to be shipped from Kolkata port to Singapore (approximately 3,700 km), whereas it takes about the same amount of time for a truck at </a:t>
            </a:r>
            <a:r>
              <a:rPr lang="en-US" sz="2000" dirty="0" smtClean="0">
                <a:latin typeface="Times New Roman" pitchFamily="18" charset="0"/>
                <a:cs typeface="Times New Roman" pitchFamily="18" charset="0"/>
              </a:rPr>
              <a:t>Petra pole </a:t>
            </a:r>
            <a:r>
              <a:rPr lang="en-US" sz="2000" dirty="0" smtClean="0">
                <a:latin typeface="Times New Roman" pitchFamily="18" charset="0"/>
                <a:cs typeface="Times New Roman" pitchFamily="18" charset="0"/>
              </a:rPr>
              <a:t>Integrated Check Post (ICP) in West Bengal to cross the land border into </a:t>
            </a:r>
            <a:r>
              <a:rPr lang="en-US" sz="2000" dirty="0" smtClean="0">
                <a:latin typeface="Times New Roman" pitchFamily="18" charset="0"/>
                <a:cs typeface="Times New Roman" pitchFamily="18" charset="0"/>
              </a:rPr>
              <a:t>neighboring </a:t>
            </a:r>
            <a:r>
              <a:rPr lang="en-US" sz="2000" dirty="0" smtClean="0">
                <a:latin typeface="Times New Roman" pitchFamily="18" charset="0"/>
                <a:cs typeface="Times New Roman" pitchFamily="18" charset="0"/>
              </a:rPr>
              <a:t>Bangladesh. </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114</a:t>
            </a:fld>
            <a:endParaRPr lang="en-US"/>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Setting up Integrated Check Posts (ICPs)</a:t>
            </a:r>
            <a:endParaRPr lang="en-US" dirty="0"/>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Till the early 1960s, India, Nepal, and formerly East Pakistan (Bangladesh) were well connected through the waterways of Ganga and Brahmaputra rivers, and a large number of active rail services. Regional air connectivity in South Asia has also decreased significantly, with no flights between Nepal and Pakistan, or between smaller cities such as Port Blair (India) and Yangon (Myanmar).As a result of this poor state of connectivity, which affected the region for decades, little attention had been given to improvements in border management infrastructure till the 1990s.Evolution of India’s border management infrastructure The push for improving land border management infrastructure began in India in 2000, in the aftermath of the Kargil War (1999). This led to the </a:t>
            </a:r>
            <a:r>
              <a:rPr lang="en-US" sz="1600" dirty="0" smtClean="0">
                <a:latin typeface="Times New Roman" pitchFamily="18" charset="0"/>
                <a:cs typeface="Times New Roman" pitchFamily="18" charset="0"/>
              </a:rPr>
              <a:t>institutionalization </a:t>
            </a:r>
            <a:r>
              <a:rPr lang="en-US" sz="1600" dirty="0" smtClean="0">
                <a:latin typeface="Times New Roman" pitchFamily="18" charset="0"/>
                <a:cs typeface="Times New Roman" pitchFamily="18" charset="0"/>
              </a:rPr>
              <a:t>of border management through the establishment of the Department of Border Management in January 2004 under the Ministry of Home Affairs (MHA, 2004). During this time, a security-oriented approach to border management was dominant, and discussions were held by a Group of Ministers (</a:t>
            </a:r>
            <a:r>
              <a:rPr lang="en-US" sz="1600" dirty="0" err="1" smtClean="0">
                <a:latin typeface="Times New Roman" pitchFamily="18" charset="0"/>
                <a:cs typeface="Times New Roman" pitchFamily="18" charset="0"/>
              </a:rPr>
              <a:t>GoM</a:t>
            </a:r>
            <a:r>
              <a:rPr lang="en-US" sz="1600" dirty="0" smtClean="0">
                <a:latin typeface="Times New Roman" pitchFamily="18" charset="0"/>
                <a:cs typeface="Times New Roman" pitchFamily="18" charset="0"/>
              </a:rPr>
              <a:t>) on the setting-up of border management infrastructure to check illegal activities</a:t>
            </a:r>
            <a:r>
              <a:rPr lang="en-US" sz="1600" dirty="0" smtClean="0">
                <a:latin typeface="Times New Roman" pitchFamily="18" charset="0"/>
                <a:cs typeface="Times New Roman" pitchFamily="18" charset="0"/>
              </a:rPr>
              <a:t>. At </a:t>
            </a:r>
            <a:r>
              <a:rPr lang="en-US" sz="1600" dirty="0" smtClean="0">
                <a:latin typeface="Times New Roman" pitchFamily="18" charset="0"/>
                <a:cs typeface="Times New Roman" pitchFamily="18" charset="0"/>
              </a:rPr>
              <a:t>the India–Nepal border, the </a:t>
            </a:r>
            <a:r>
              <a:rPr lang="en-US" sz="1600" dirty="0" err="1" smtClean="0">
                <a:latin typeface="Times New Roman" pitchFamily="18" charset="0"/>
                <a:cs typeface="Times New Roman" pitchFamily="18" charset="0"/>
              </a:rPr>
              <a:t>GoM</a:t>
            </a:r>
            <a:r>
              <a:rPr lang="en-US" sz="1600" dirty="0" smtClean="0">
                <a:latin typeface="Times New Roman" pitchFamily="18" charset="0"/>
                <a:cs typeface="Times New Roman" pitchFamily="18" charset="0"/>
              </a:rPr>
              <a:t> recommended setting up Immigration Check Posts (</a:t>
            </a:r>
            <a:r>
              <a:rPr lang="en-US" sz="1600" dirty="0" err="1" smtClean="0">
                <a:latin typeface="Times New Roman" pitchFamily="18" charset="0"/>
                <a:cs typeface="Times New Roman" pitchFamily="18" charset="0"/>
              </a:rPr>
              <a:t>ImCPs</a:t>
            </a:r>
            <a:r>
              <a:rPr lang="en-US" sz="1600" dirty="0" smtClean="0">
                <a:latin typeface="Times New Roman" pitchFamily="18" charset="0"/>
                <a:cs typeface="Times New Roman" pitchFamily="18" charset="0"/>
              </a:rPr>
              <a:t>) and Land Customs Stations (LCSs) at all transit points linked to Kolkata Customs, in order to check the illegal movement of people and goods; between India and Bangladesh, the </a:t>
            </a:r>
            <a:r>
              <a:rPr lang="en-US" sz="1600" dirty="0" err="1" smtClean="0">
                <a:latin typeface="Times New Roman" pitchFamily="18" charset="0"/>
                <a:cs typeface="Times New Roman" pitchFamily="18" charset="0"/>
              </a:rPr>
              <a:t>GoM</a:t>
            </a:r>
            <a:r>
              <a:rPr lang="en-US" sz="1600" dirty="0" smtClean="0">
                <a:latin typeface="Times New Roman" pitchFamily="18" charset="0"/>
                <a:cs typeface="Times New Roman" pitchFamily="18" charset="0"/>
              </a:rPr>
              <a:t> called for ‘renewed efforts’ to </a:t>
            </a:r>
            <a:r>
              <a:rPr lang="en-US" sz="1600" dirty="0" smtClean="0">
                <a:latin typeface="Times New Roman" pitchFamily="18" charset="0"/>
                <a:cs typeface="Times New Roman" pitchFamily="18" charset="0"/>
              </a:rPr>
              <a:t>formalize </a:t>
            </a:r>
            <a:r>
              <a:rPr lang="en-US" sz="1600" dirty="0" smtClean="0">
                <a:latin typeface="Times New Roman" pitchFamily="18" charset="0"/>
                <a:cs typeface="Times New Roman" pitchFamily="18" charset="0"/>
              </a:rPr>
              <a:t>cross-border trade and check smuggling; and for the India–Myanmar border, it recommended the establishment of ‘a composite </a:t>
            </a:r>
            <a:r>
              <a:rPr lang="en-US" sz="1600" dirty="0" smtClean="0">
                <a:latin typeface="Times New Roman" pitchFamily="18" charset="0"/>
                <a:cs typeface="Times New Roman" pitchFamily="18" charset="0"/>
              </a:rPr>
              <a:t>check post’ </a:t>
            </a:r>
            <a:r>
              <a:rPr lang="en-US" sz="1600" dirty="0" smtClean="0">
                <a:latin typeface="Times New Roman" pitchFamily="18" charset="0"/>
                <a:cs typeface="Times New Roman" pitchFamily="18" charset="0"/>
              </a:rPr>
              <a:t>at </a:t>
            </a:r>
            <a:r>
              <a:rPr lang="en-US" sz="1600" dirty="0" err="1" smtClean="0">
                <a:latin typeface="Times New Roman" pitchFamily="18" charset="0"/>
                <a:cs typeface="Times New Roman" pitchFamily="18" charset="0"/>
              </a:rPr>
              <a:t>Moreh</a:t>
            </a: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115</a:t>
            </a:fld>
            <a:endParaRPr lang="en-US"/>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Setting up Integrated Check Posts (ICPs)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It would comprise customs and immigration facilities and be manned by staff from the federal Narcotics Control Bureau and the state </a:t>
            </a:r>
            <a:r>
              <a:rPr lang="en-US" dirty="0" smtClean="0">
                <a:latin typeface="Times New Roman" pitchFamily="18" charset="0"/>
                <a:cs typeface="Times New Roman" pitchFamily="18" charset="0"/>
              </a:rPr>
              <a:t>police. I n </a:t>
            </a:r>
            <a:r>
              <a:rPr lang="en-US" dirty="0" smtClean="0">
                <a:latin typeface="Times New Roman" pitchFamily="18" charset="0"/>
                <a:cs typeface="Times New Roman" pitchFamily="18" charset="0"/>
              </a:rPr>
              <a:t>the last decade, several other factors have also led to further </a:t>
            </a:r>
            <a:r>
              <a:rPr lang="en-US" dirty="0" smtClean="0">
                <a:latin typeface="Times New Roman" pitchFamily="18" charset="0"/>
                <a:cs typeface="Times New Roman" pitchFamily="18" charset="0"/>
              </a:rPr>
              <a:t>modernization </a:t>
            </a:r>
            <a:r>
              <a:rPr lang="en-US" dirty="0" smtClean="0">
                <a:latin typeface="Times New Roman" pitchFamily="18" charset="0"/>
                <a:cs typeface="Times New Roman" pitchFamily="18" charset="0"/>
              </a:rPr>
              <a:t>of border management infrastructure through the establishment of ICPs. First, the rising trade between India and its </a:t>
            </a:r>
            <a:r>
              <a:rPr lang="en-US" dirty="0" smtClean="0">
                <a:latin typeface="Times New Roman" pitchFamily="18" charset="0"/>
                <a:cs typeface="Times New Roman" pitchFamily="18" charset="0"/>
              </a:rPr>
              <a:t>neighboring </a:t>
            </a:r>
            <a:r>
              <a:rPr lang="en-US" dirty="0" smtClean="0">
                <a:latin typeface="Times New Roman" pitchFamily="18" charset="0"/>
                <a:cs typeface="Times New Roman" pitchFamily="18" charset="0"/>
              </a:rPr>
              <a:t>countries, the increasing volume of literature on the potential of economic corridors in the region, and the shifting focus among governments on using the South Asian countries as transit corridors—have all spurred further growth</a:t>
            </a:r>
            <a:r>
              <a:rPr lang="en-US" dirty="0" smtClean="0">
                <a:latin typeface="Times New Roman" pitchFamily="18" charset="0"/>
                <a:cs typeface="Times New Roman" pitchFamily="18" charset="0"/>
              </a:rPr>
              <a:t>. For </a:t>
            </a:r>
            <a:r>
              <a:rPr lang="en-US" dirty="0" smtClean="0">
                <a:latin typeface="Times New Roman" pitchFamily="18" charset="0"/>
                <a:cs typeface="Times New Roman" pitchFamily="18" charset="0"/>
              </a:rPr>
              <a:t>most Least Developed Countries (LDCs) in South Asia, trade is at the heart of economic development. India is the market for approximately 70% and 90% of Nepal and Bhutan’s exports, respectively. Since the 2000s, India’s trade with Nepal has increased from US$ 0.3 million in 2000–2001 to US$7.9 billion in 2019–20. Furthermore, approximately 75% of Nepal’s and 100% of Bhutan’s global trade transits through India. These rising trade volumes necessitate improvement in border trade infrastructure</a:t>
            </a:r>
            <a:r>
              <a:rPr lang="en-US" dirty="0" smtClean="0">
                <a:latin typeface="Times New Roman" pitchFamily="18" charset="0"/>
                <a:cs typeface="Times New Roman" pitchFamily="18" charset="0"/>
              </a:rPr>
              <a:t>. Secondly</a:t>
            </a:r>
            <a:r>
              <a:rPr lang="en-US" dirty="0" smtClean="0">
                <a:latin typeface="Times New Roman" pitchFamily="18" charset="0"/>
                <a:cs typeface="Times New Roman" pitchFamily="18" charset="0"/>
              </a:rPr>
              <a:t>, this is also driven by China’s growing investments in infrastructure in South Asia. India has been taking steps to correct decades of regional insularity with a focus on increasing connectivity with its </a:t>
            </a:r>
            <a:r>
              <a:rPr lang="en-US" dirty="0" smtClean="0">
                <a:latin typeface="Times New Roman" pitchFamily="18" charset="0"/>
                <a:cs typeface="Times New Roman" pitchFamily="18" charset="0"/>
              </a:rPr>
              <a:t>neighbors, </a:t>
            </a:r>
            <a:r>
              <a:rPr lang="en-US" dirty="0" smtClean="0">
                <a:latin typeface="Times New Roman" pitchFamily="18" charset="0"/>
                <a:cs typeface="Times New Roman" pitchFamily="18" charset="0"/>
              </a:rPr>
              <a:t>both at the regional and bilateral level</a:t>
            </a: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116</a:t>
            </a:fld>
            <a:endParaRPr 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Setting up Integrated Check Posts (ICPs)</a:t>
            </a:r>
            <a:endParaRPr lang="en-US" dirty="0"/>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 In this regard, the need to improve border management infrastructure was identified in the 2000s. This approach further accelerated under the </a:t>
            </a:r>
            <a:r>
              <a:rPr lang="en-US" sz="1600" dirty="0" smtClean="0">
                <a:latin typeface="Times New Roman" pitchFamily="18" charset="0"/>
                <a:cs typeface="Times New Roman" pitchFamily="18" charset="0"/>
              </a:rPr>
              <a:t>‘Neighborhood </a:t>
            </a:r>
            <a:r>
              <a:rPr lang="en-US" sz="1600" dirty="0" smtClean="0">
                <a:latin typeface="Times New Roman" pitchFamily="18" charset="0"/>
                <a:cs typeface="Times New Roman" pitchFamily="18" charset="0"/>
              </a:rPr>
              <a:t>First’ policy initiated in 2014, wherein improving regional connectivity infrastructure became a policy </a:t>
            </a:r>
            <a:r>
              <a:rPr lang="en-US" sz="1600" dirty="0" smtClean="0">
                <a:latin typeface="Times New Roman" pitchFamily="18" charset="0"/>
                <a:cs typeface="Times New Roman" pitchFamily="18" charset="0"/>
              </a:rPr>
              <a:t>priority. The </a:t>
            </a:r>
            <a:r>
              <a:rPr lang="en-US" sz="1600" dirty="0" smtClean="0">
                <a:latin typeface="Times New Roman" pitchFamily="18" charset="0"/>
                <a:cs typeface="Times New Roman" pitchFamily="18" charset="0"/>
              </a:rPr>
              <a:t>development of the ICPs in India and its immediate </a:t>
            </a:r>
            <a:r>
              <a:rPr lang="en-US" sz="1600" dirty="0" smtClean="0">
                <a:latin typeface="Times New Roman" pitchFamily="18" charset="0"/>
                <a:cs typeface="Times New Roman" pitchFamily="18" charset="0"/>
              </a:rPr>
              <a:t>neighbors </a:t>
            </a:r>
            <a:r>
              <a:rPr lang="en-US" sz="1600" dirty="0" smtClean="0">
                <a:latin typeface="Times New Roman" pitchFamily="18" charset="0"/>
                <a:cs typeface="Times New Roman" pitchFamily="18" charset="0"/>
              </a:rPr>
              <a:t>is one of the key focus areas to improve connectivity. The ICPs in Northeast India are also important for the nation’s Act East policy, which is an extension of its 1991 Look East policy and is focused on integrating the Indian economy with the supply chains of Southeast Asia (MEA, 2021). Both policies have also led to the setting-up of mechanisms for monitoring infrastructure projects with </a:t>
            </a:r>
            <a:r>
              <a:rPr lang="en-US" sz="1600" dirty="0" smtClean="0">
                <a:latin typeface="Times New Roman" pitchFamily="18" charset="0"/>
                <a:cs typeface="Times New Roman" pitchFamily="18" charset="0"/>
              </a:rPr>
              <a:t>neighboring </a:t>
            </a:r>
            <a:r>
              <a:rPr lang="en-US" sz="1600" dirty="0" smtClean="0">
                <a:latin typeface="Times New Roman" pitchFamily="18" charset="0"/>
                <a:cs typeface="Times New Roman" pitchFamily="18" charset="0"/>
              </a:rPr>
              <a:t>countries. For instance, after Prime Minister Narendra Modi’s visit to Nepal in 2016, a Nepal-India Oversight Mechanism was put in place to oversee the implementation of bilateral projects</a:t>
            </a:r>
            <a:r>
              <a:rPr lang="en-US" sz="1600" dirty="0" smtClean="0">
                <a:latin typeface="Times New Roman" pitchFamily="18" charset="0"/>
                <a:cs typeface="Times New Roman" pitchFamily="18" charset="0"/>
              </a:rPr>
              <a:t>. Finally</a:t>
            </a:r>
            <a:r>
              <a:rPr lang="en-US" sz="1600" dirty="0" smtClean="0">
                <a:latin typeface="Times New Roman" pitchFamily="18" charset="0"/>
                <a:cs typeface="Times New Roman" pitchFamily="18" charset="0"/>
              </a:rPr>
              <a:t>, improving cross-border trade infrastructure is also driven by India’s international obligations. In April 2016, India ratified the World Trade </a:t>
            </a:r>
            <a:r>
              <a:rPr lang="en-US" sz="1600" dirty="0" smtClean="0">
                <a:latin typeface="Times New Roman" pitchFamily="18" charset="0"/>
                <a:cs typeface="Times New Roman" pitchFamily="18" charset="0"/>
              </a:rPr>
              <a:t>Organizations' </a:t>
            </a:r>
            <a:r>
              <a:rPr lang="en-US" sz="1600" dirty="0" smtClean="0">
                <a:latin typeface="Times New Roman" pitchFamily="18" charset="0"/>
                <a:cs typeface="Times New Roman" pitchFamily="18" charset="0"/>
              </a:rPr>
              <a:t>Trade Facilitation Agreement (TFA). India has also formulated a National Trade Facilitation Action Plan 2020–2023, to reduce the time it takes to release cargo from ports. The National Committee on Trade Facilitation (NCTF, 2020) set the target for clearance of goods from an LCS within 48 hours for imports and 24 hours for exports, by enabling paperless transactions and infrastructure augmentation. Additionally, in 2017, India also ratified the Transports </a:t>
            </a:r>
            <a:r>
              <a:rPr lang="en-US" sz="1600" dirty="0" err="1" smtClean="0">
                <a:latin typeface="Times New Roman" pitchFamily="18" charset="0"/>
                <a:cs typeface="Times New Roman" pitchFamily="18" charset="0"/>
              </a:rPr>
              <a:t>Internationaux</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Routiers</a:t>
            </a:r>
            <a:r>
              <a:rPr lang="en-US" sz="1600" dirty="0" smtClean="0">
                <a:latin typeface="Times New Roman" pitchFamily="18" charset="0"/>
                <a:cs typeface="Times New Roman" pitchFamily="18" charset="0"/>
              </a:rPr>
              <a:t> or International Road Transports (TIR) Convention. However, among India’s </a:t>
            </a:r>
            <a:r>
              <a:rPr lang="en-US" sz="1600" dirty="0" smtClean="0">
                <a:latin typeface="Times New Roman" pitchFamily="18" charset="0"/>
                <a:cs typeface="Times New Roman" pitchFamily="18" charset="0"/>
              </a:rPr>
              <a:t>neighbors', </a:t>
            </a:r>
            <a:r>
              <a:rPr lang="en-US" sz="1600" dirty="0" smtClean="0">
                <a:latin typeface="Times New Roman" pitchFamily="18" charset="0"/>
                <a:cs typeface="Times New Roman" pitchFamily="18" charset="0"/>
              </a:rPr>
              <a:t>only Pakistan and Afghanistan are signatories to it.</a:t>
            </a:r>
          </a:p>
          <a:p>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117</a:t>
            </a:fld>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Q.1. What is Multi </a:t>
            </a:r>
            <a:r>
              <a:rPr lang="en-US" dirty="0" smtClean="0">
                <a:latin typeface="Times New Roman" pitchFamily="18" charset="0"/>
                <a:cs typeface="Times New Roman" pitchFamily="18" charset="0"/>
              </a:rPr>
              <a:t>modal transport &amp; Practice </a:t>
            </a:r>
            <a:r>
              <a:rPr lang="en-US" dirty="0" smtClean="0">
                <a:latin typeface="Times New Roman" pitchFamily="18" charset="0"/>
                <a:cs typeface="Times New Roman" pitchFamily="18" charset="0"/>
              </a:rPr>
              <a:t>Today?</a:t>
            </a:r>
          </a:p>
          <a:p>
            <a:pPr>
              <a:buNone/>
            </a:pPr>
            <a:r>
              <a:rPr lang="en-US" dirty="0" smtClean="0">
                <a:latin typeface="Times New Roman" pitchFamily="18" charset="0"/>
                <a:cs typeface="Times New Roman" pitchFamily="18" charset="0"/>
              </a:rPr>
              <a:t>Q.2. Write short note on:-</a:t>
            </a:r>
          </a:p>
          <a:p>
            <a:pPr>
              <a:buNone/>
            </a:pPr>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Bharatmala,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b). Sagarmala</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c). IWT</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d). DFC</a:t>
            </a:r>
            <a:r>
              <a:rPr lang="en-US"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e). </a:t>
            </a:r>
            <a:r>
              <a:rPr lang="en-US" dirty="0" smtClean="0">
                <a:latin typeface="Times New Roman" pitchFamily="18" charset="0"/>
                <a:cs typeface="Times New Roman" pitchFamily="18" charset="0"/>
              </a:rPr>
              <a:t>T</a:t>
            </a:r>
            <a:r>
              <a:rPr lang="en-US" dirty="0" smtClean="0">
                <a:latin typeface="Times New Roman" pitchFamily="18" charset="0"/>
                <a:cs typeface="Times New Roman" pitchFamily="18" charset="0"/>
              </a:rPr>
              <a:t>he </a:t>
            </a:r>
            <a:r>
              <a:rPr lang="en-US" dirty="0" smtClean="0">
                <a:latin typeface="Times New Roman" pitchFamily="18" charset="0"/>
                <a:cs typeface="Times New Roman" pitchFamily="18" charset="0"/>
              </a:rPr>
              <a:t>concept of ICP </a:t>
            </a: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118</a:t>
            </a:fld>
            <a:endParaRPr lang="en-US">
              <a:latin typeface="Times New Roman" pitchFamily="18" charset="0"/>
              <a:cs typeface="Times New Roman"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buNone/>
            </a:pPr>
            <a:endParaRPr lang="en-US" sz="7200" dirty="0" smtClean="0"/>
          </a:p>
          <a:p>
            <a:pPr algn="ctr">
              <a:buNone/>
            </a:pPr>
            <a:r>
              <a:rPr lang="en-US" sz="7200" dirty="0" smtClean="0"/>
              <a:t>THANK YOU</a:t>
            </a:r>
            <a:endParaRPr lang="en-US" sz="7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119</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What is Intermodal Transport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Times New Roman" pitchFamily="18" charset="0"/>
                <a:cs typeface="Times New Roman" pitchFamily="18" charset="0"/>
              </a:rPr>
              <a:t>Intermodal Transport definition </a:t>
            </a:r>
            <a:r>
              <a:rPr lang="en-US" b="1" dirty="0" err="1" smtClean="0">
                <a:latin typeface="Times New Roman" pitchFamily="18" charset="0"/>
                <a:cs typeface="Times New Roman" pitchFamily="18" charset="0"/>
              </a:rPr>
              <a:t>byEU</a:t>
            </a:r>
            <a:r>
              <a:rPr lang="en-US" b="1" dirty="0" smtClean="0">
                <a:latin typeface="Times New Roman" pitchFamily="18" charset="0"/>
                <a:cs typeface="Times New Roman" pitchFamily="18" charset="0"/>
              </a:rPr>
              <a:t> Commission Intermodality1977- </a:t>
            </a:r>
            <a:r>
              <a:rPr lang="en-US" dirty="0" smtClean="0">
                <a:latin typeface="Times New Roman" pitchFamily="18" charset="0"/>
                <a:cs typeface="Times New Roman" pitchFamily="18" charset="0"/>
              </a:rPr>
              <a:t>“ A characteristic of transport system that allows at least two different modes to be used in an integrated manner in a door-to-door chain”.</a:t>
            </a:r>
          </a:p>
          <a:p>
            <a:pPr>
              <a:buNone/>
            </a:pPr>
            <a:r>
              <a:rPr lang="en-US" dirty="0" smtClean="0">
                <a:latin typeface="Times New Roman" pitchFamily="18" charset="0"/>
                <a:cs typeface="Times New Roman" pitchFamily="18" charset="0"/>
              </a:rPr>
              <a:t>Intermodal Transport definition by European Conference of MTO (ECMT)2003  (same as OECD)</a:t>
            </a:r>
          </a:p>
          <a:p>
            <a:pPr>
              <a:buNone/>
            </a:pPr>
            <a:r>
              <a:rPr lang="en-US" dirty="0" smtClean="0">
                <a:latin typeface="Times New Roman" pitchFamily="18" charset="0"/>
                <a:cs typeface="Times New Roman" pitchFamily="18" charset="0"/>
              </a:rPr>
              <a:t>“The movement of goods in one and the same load unit or vehicle by successive modes of transport without handling of the goods </a:t>
            </a:r>
            <a:endParaRPr lang="en-US"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Concept of Intermodal Transport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1. International Transport </a:t>
            </a:r>
          </a:p>
          <a:p>
            <a:pPr>
              <a:buNone/>
            </a:pPr>
            <a:r>
              <a:rPr lang="en-US" dirty="0" smtClean="0">
                <a:latin typeface="Times New Roman" pitchFamily="18" charset="0"/>
                <a:cs typeface="Times New Roman" pitchFamily="18" charset="0"/>
              </a:rPr>
              <a:t>2. At least two modes of transport </a:t>
            </a:r>
          </a:p>
          <a:p>
            <a:pPr>
              <a:buNone/>
            </a:pPr>
            <a:r>
              <a:rPr lang="en-US" dirty="0" smtClean="0">
                <a:latin typeface="Times New Roman" pitchFamily="18" charset="0"/>
                <a:cs typeface="Times New Roman" pitchFamily="18" charset="0"/>
              </a:rPr>
              <a:t>3. No handling the goods when changing modes</a:t>
            </a:r>
          </a:p>
          <a:p>
            <a:pPr>
              <a:buNone/>
            </a:pPr>
            <a:r>
              <a:rPr lang="en-US" b="1" dirty="0" smtClean="0">
                <a:latin typeface="Times New Roman" pitchFamily="18" charset="0"/>
                <a:cs typeface="Times New Roman" pitchFamily="18" charset="0"/>
              </a:rPr>
              <a:t>Several Contracts of Carriage (traditional concept)</a:t>
            </a:r>
          </a:p>
          <a:p>
            <a:pPr>
              <a:buNone/>
            </a:pPr>
            <a:r>
              <a:rPr lang="en-US" dirty="0" smtClean="0">
                <a:latin typeface="Times New Roman" pitchFamily="18" charset="0"/>
                <a:cs typeface="Times New Roman" pitchFamily="18" charset="0"/>
              </a:rPr>
              <a:t>Single Contract of Carriage but liability of carrier is based on each leg </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324600"/>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Intermodal Transport Advantage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4525963"/>
          </a:xfrm>
        </p:spPr>
        <p:txBody>
          <a:bodyPr>
            <a:noAutofit/>
          </a:bodyPr>
          <a:lstStyle/>
          <a:p>
            <a:pPr marL="514350" indent="-514350">
              <a:buAutoNum type="arabicPeriod"/>
            </a:pPr>
            <a:r>
              <a:rPr lang="en-US" sz="2400" dirty="0" smtClean="0">
                <a:latin typeface="Times New Roman" pitchFamily="18" charset="0"/>
                <a:cs typeface="Times New Roman" pitchFamily="18" charset="0"/>
              </a:rPr>
              <a:t>Increased ability to negotiate terms per stage or stretch of the route.</a:t>
            </a:r>
          </a:p>
          <a:p>
            <a:pPr marL="514350" indent="-514350">
              <a:buAutoNum type="arabicPeriod"/>
            </a:pPr>
            <a:r>
              <a:rPr lang="en-US" sz="2400" dirty="0" smtClean="0">
                <a:latin typeface="Times New Roman" pitchFamily="18" charset="0"/>
                <a:cs typeface="Times New Roman" pitchFamily="18" charset="0"/>
              </a:rPr>
              <a:t>Each supplier is responsible for its service.</a:t>
            </a:r>
          </a:p>
          <a:p>
            <a:pPr marL="514350" indent="-514350">
              <a:buAutoNum type="arabicPeriod"/>
            </a:pPr>
            <a:r>
              <a:rPr lang="en-US" sz="2400" dirty="0" smtClean="0">
                <a:latin typeface="Times New Roman" pitchFamily="18" charset="0"/>
                <a:cs typeface="Times New Roman" pitchFamily="18" charset="0"/>
              </a:rPr>
              <a:t>Possibility to choose carriers and take advantage of the best rates for each stage or stretch of the route.</a:t>
            </a:r>
          </a:p>
          <a:p>
            <a:pPr marL="514350" indent="-514350">
              <a:buAutoNum type="arabicPeriod"/>
            </a:pPr>
            <a:r>
              <a:rPr lang="en-US" sz="2400" dirty="0" smtClean="0">
                <a:latin typeface="Times New Roman" pitchFamily="18" charset="0"/>
                <a:cs typeface="Times New Roman" pitchFamily="18" charset="0"/>
              </a:rPr>
              <a:t>Fewer inspections because containers are sealed in advance.</a:t>
            </a:r>
          </a:p>
          <a:p>
            <a:pPr marL="514350" indent="-514350">
              <a:buAutoNum type="arabicPeriod"/>
            </a:pPr>
            <a:r>
              <a:rPr lang="en-US" sz="2400" dirty="0" smtClean="0">
                <a:latin typeface="Times New Roman" pitchFamily="18" charset="0"/>
                <a:cs typeface="Times New Roman" pitchFamily="18" charset="0"/>
              </a:rPr>
              <a:t>Because everything is loaded in the same container, the time it takes for loading and unloading is lower.</a:t>
            </a:r>
          </a:p>
          <a:p>
            <a:pPr marL="514350" indent="-514350">
              <a:buAutoNum type="arabicPeriod"/>
            </a:pPr>
            <a:r>
              <a:rPr lang="en-US" sz="2400" dirty="0" smtClean="0">
                <a:latin typeface="Times New Roman" pitchFamily="18" charset="0"/>
                <a:cs typeface="Times New Roman" pitchFamily="18" charset="0"/>
              </a:rPr>
              <a:t>Increased flexibility and special handling of loading and unloading in different ports.</a:t>
            </a:r>
          </a:p>
          <a:p>
            <a:pPr marL="514350" indent="-514350">
              <a:buAutoNum type="arabicPeriod"/>
            </a:pPr>
            <a:r>
              <a:rPr lang="en-US" sz="2400" dirty="0" smtClean="0">
                <a:latin typeface="Times New Roman" pitchFamily="18" charset="0"/>
                <a:cs typeface="Times New Roman" pitchFamily="18" charset="0"/>
              </a:rPr>
              <a:t>Cheaper insurance premiums.</a:t>
            </a:r>
          </a:p>
          <a:p>
            <a:pPr marL="514350" indent="-514350">
              <a:buAutoNum type="arabicPeriod"/>
            </a:pPr>
            <a:r>
              <a:rPr lang="en-US" sz="2400" dirty="0" smtClean="0">
                <a:latin typeface="Times New Roman" pitchFamily="18" charset="0"/>
                <a:cs typeface="Times New Roman" pitchFamily="18" charset="0"/>
              </a:rPr>
              <a:t>Consistent Capacity and service such as Rail and truck </a:t>
            </a:r>
          </a:p>
          <a:p>
            <a:pPr marL="514350" indent="-514350">
              <a:buAutoNum type="arabicPeriod"/>
            </a:pPr>
            <a:r>
              <a:rPr lang="en-US" sz="2400" dirty="0" smtClean="0">
                <a:latin typeface="Times New Roman" pitchFamily="18" charset="0"/>
                <a:cs typeface="Times New Roman" pitchFamily="18" charset="0"/>
              </a:rPr>
              <a:t>Quality Service because choice of selection </a:t>
            </a:r>
          </a:p>
          <a:p>
            <a:pPr marL="514350" indent="-514350">
              <a:buAutoNum type="arabicPeriod"/>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4" name="TextBox 3"/>
          <p:cNvSpPr txBox="1"/>
          <p:nvPr/>
        </p:nvSpPr>
        <p:spPr>
          <a:xfrm>
            <a:off x="1676400" y="64886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Intermodal Transport Disadvantage</a:t>
            </a:r>
            <a:endParaRPr lang="en-US" b="1" u="sng" dirty="0"/>
          </a:p>
        </p:txBody>
      </p:sp>
      <p:sp>
        <p:nvSpPr>
          <p:cNvPr id="3" name="Content Placeholder 2"/>
          <p:cNvSpPr>
            <a:spLocks noGrp="1"/>
          </p:cNvSpPr>
          <p:nvPr>
            <p:ph idx="1"/>
          </p:nvPr>
        </p:nvSpPr>
        <p:spPr/>
        <p:txBody>
          <a:bodyPr>
            <a:normAutofit fontScale="85000" lnSpcReduction="20000"/>
          </a:bodyPr>
          <a:lstStyle/>
          <a:p>
            <a:pPr marL="514350" indent="-514350">
              <a:buAutoNum type="arabicPeriod"/>
            </a:pPr>
            <a:r>
              <a:rPr lang="en-US" dirty="0" smtClean="0">
                <a:latin typeface="Times New Roman" pitchFamily="18" charset="0"/>
                <a:cs typeface="Times New Roman" pitchFamily="18" charset="0"/>
              </a:rPr>
              <a:t>Slower because cost reduction is prioritized.</a:t>
            </a:r>
          </a:p>
          <a:p>
            <a:pPr marL="514350" indent="-514350">
              <a:buAutoNum type="arabicPeriod"/>
            </a:pPr>
            <a:r>
              <a:rPr lang="en-US" dirty="0" smtClean="0">
                <a:latin typeface="Times New Roman" pitchFamily="18" charset="0"/>
                <a:cs typeface="Times New Roman" pitchFamily="18" charset="0"/>
              </a:rPr>
              <a:t>Less reliability because there are several suppliers answering for their own services.</a:t>
            </a:r>
          </a:p>
          <a:p>
            <a:pPr marL="514350" indent="-514350">
              <a:buAutoNum type="arabicPeriod"/>
            </a:pPr>
            <a:r>
              <a:rPr lang="en-US" dirty="0" smtClean="0">
                <a:latin typeface="Times New Roman" pitchFamily="18" charset="0"/>
                <a:cs typeface="Times New Roman" pitchFamily="18" charset="0"/>
              </a:rPr>
              <a:t>Tracking all the suppliers and coordinating solutions to delays with them.</a:t>
            </a:r>
          </a:p>
          <a:p>
            <a:pPr marL="514350" indent="-514350">
              <a:buAutoNum type="arabicPeriod"/>
            </a:pPr>
            <a:r>
              <a:rPr lang="en-US" dirty="0" smtClean="0">
                <a:latin typeface="Times New Roman" pitchFamily="18" charset="0"/>
                <a:cs typeface="Times New Roman" pitchFamily="18" charset="0"/>
              </a:rPr>
              <a:t>More expenditures due to the need to coordinate several contracts with different suppliers.</a:t>
            </a:r>
          </a:p>
          <a:p>
            <a:pPr marL="514350" indent="-514350">
              <a:buAutoNum type="arabicPeriod"/>
            </a:pPr>
            <a:r>
              <a:rPr lang="en-US" dirty="0" smtClean="0">
                <a:latin typeface="Times New Roman" pitchFamily="18" charset="0"/>
                <a:cs typeface="Times New Roman" pitchFamily="18" charset="0"/>
              </a:rPr>
              <a:t>The infrastructure that makes intermodal transportation easier for example, cranes for containers, is scarce and more expensive.</a:t>
            </a:r>
          </a:p>
          <a:p>
            <a:pPr marL="514350" indent="-514350">
              <a:buAutoNum type="arabicPeriod"/>
            </a:pPr>
            <a:r>
              <a:rPr lang="en-US" dirty="0" smtClean="0">
                <a:latin typeface="Times New Roman" pitchFamily="18" charset="0"/>
                <a:cs typeface="Times New Roman" pitchFamily="18" charset="0"/>
              </a:rPr>
              <a:t>Additional packaging costs to mitigate damage when moving merchandise.</a:t>
            </a:r>
          </a:p>
          <a:p>
            <a:endParaRPr lang="en-US" dirty="0" smtClean="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rmAutofit fontScale="90000"/>
          </a:bodyPr>
          <a:lstStyle/>
          <a:p>
            <a:r>
              <a:rPr lang="en-US" b="1" u="sng" dirty="0" smtClean="0">
                <a:latin typeface="Times New Roman" pitchFamily="18" charset="0"/>
                <a:cs typeface="Times New Roman" pitchFamily="18" charset="0"/>
              </a:rPr>
              <a:t>What is the Difference Between Intermodal And Multimodal Transportation?</a:t>
            </a:r>
            <a:endParaRPr lang="en-US" u="sng" dirty="0"/>
          </a:p>
        </p:txBody>
      </p:sp>
      <p:sp>
        <p:nvSpPr>
          <p:cNvPr id="3" name="Content Placeholder 2"/>
          <p:cNvSpPr>
            <a:spLocks noGrp="1"/>
          </p:cNvSpPr>
          <p:nvPr>
            <p:ph idx="1"/>
          </p:nvPr>
        </p:nvSpPr>
        <p:spPr>
          <a:xfrm>
            <a:off x="457200" y="1951037"/>
            <a:ext cx="8229600" cy="4525963"/>
          </a:xfrm>
        </p:spPr>
        <p:txBody>
          <a:bodyPr>
            <a:noAutofit/>
          </a:bodyPr>
          <a:lstStyle/>
          <a:p>
            <a:pPr>
              <a:buNone/>
            </a:pPr>
            <a:r>
              <a:rPr lang="en-US" sz="2400" b="1" dirty="0" smtClean="0">
                <a:latin typeface="Times New Roman" pitchFamily="18" charset="0"/>
                <a:cs typeface="Times New Roman" pitchFamily="18" charset="0"/>
              </a:rPr>
              <a:t>Contract- </a:t>
            </a:r>
            <a:r>
              <a:rPr lang="en-US" sz="2400" dirty="0" smtClean="0">
                <a:latin typeface="Times New Roman" pitchFamily="18" charset="0"/>
                <a:cs typeface="Times New Roman" pitchFamily="18" charset="0"/>
              </a:rPr>
              <a:t>Intermodal transportation sees each mode of transportation as a different contract. On the other hand, multimodal transportation maintains higher efficiency as the entire process comes under the monitoring radar of one single carrier. Thus, under intermodal, the product or container’s responsibility moves from one hand to other, making it challenging to maintain strict control over quality. On the other hand, multimodal has the advantage of keeping the freight under control. Creating a unified ticketing system is more accessible with multimodal transportation. However, the passengers have to take care of individual ticket purchases for each stage of transit.</a:t>
            </a:r>
            <a:endParaRPr lang="en-US" sz="2400"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Difference Between Intermodal And Multimodal Transportation.</a:t>
            </a:r>
            <a:endParaRPr lang="en-US" u="sng" dirty="0"/>
          </a:p>
        </p:txBody>
      </p:sp>
      <p:sp>
        <p:nvSpPr>
          <p:cNvPr id="3" name="Content Placeholder 2"/>
          <p:cNvSpPr>
            <a:spLocks noGrp="1"/>
          </p:cNvSpPr>
          <p:nvPr>
            <p:ph idx="1"/>
          </p:nvPr>
        </p:nvSpPr>
        <p:spPr/>
        <p:txBody>
          <a:bodyPr>
            <a:noAutofit/>
          </a:bodyPr>
          <a:lstStyle/>
          <a:p>
            <a:pPr>
              <a:buNone/>
            </a:pPr>
            <a:r>
              <a:rPr lang="en-US" sz="2000" b="1" dirty="0" smtClean="0">
                <a:latin typeface="Times New Roman" pitchFamily="18" charset="0"/>
                <a:cs typeface="Times New Roman" pitchFamily="18" charset="0"/>
              </a:rPr>
              <a:t>Flexibility- </a:t>
            </a:r>
            <a:r>
              <a:rPr lang="en-US" sz="2000" dirty="0" smtClean="0">
                <a:latin typeface="Times New Roman" pitchFamily="18" charset="0"/>
                <a:cs typeface="Times New Roman" pitchFamily="18" charset="0"/>
              </a:rPr>
              <a:t>Intermodal transportation allows the passenger or carrier contractor to choose the best of each mode of transportation. For instance, he can choose the fastest ferry service to save hours in transit and comfortable road transportation over public transportation. In multimodal transportation, the entire process is the choice or model provided to the contractor or passenger based on the service provider’s model.</a:t>
            </a:r>
          </a:p>
          <a:p>
            <a:pPr>
              <a:buNone/>
            </a:pPr>
            <a:r>
              <a:rPr lang="en-US" sz="2000" b="1" dirty="0" smtClean="0">
                <a:latin typeface="Times New Roman" pitchFamily="18" charset="0"/>
                <a:cs typeface="Times New Roman" pitchFamily="18" charset="0"/>
              </a:rPr>
              <a:t>Delay and Overhead- </a:t>
            </a:r>
            <a:r>
              <a:rPr lang="en-US" sz="2000" dirty="0" smtClean="0">
                <a:latin typeface="Times New Roman" pitchFamily="18" charset="0"/>
                <a:cs typeface="Times New Roman" pitchFamily="18" charset="0"/>
              </a:rPr>
              <a:t>In terms of overhead and delay, the contractor should keep track of every delay and complications, in each transportation mode. For instance, if an individual is traveling from airport to a remote region, he has to take into account the delay in train arrival, match it up with boarding public road transportation, and so on. One mode of transportation will not have complete information about the complications and delays in another, which leads to incoherence in intermodal transport. However, in terms of multimodal, the entire process is under the control of one service provider, which gives ease to the contractor or service user.</a:t>
            </a:r>
          </a:p>
          <a:p>
            <a:pPr>
              <a:buNone/>
            </a:pPr>
            <a:endParaRPr lang="en-US" sz="2000" dirty="0"/>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Difference Between Intermodal And Multimodal Transportation.</a:t>
            </a:r>
            <a:endParaRPr lang="en-US" u="sng"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Cost- </a:t>
            </a:r>
            <a:r>
              <a:rPr lang="en-US" dirty="0" smtClean="0">
                <a:latin typeface="Times New Roman" pitchFamily="18" charset="0"/>
                <a:cs typeface="Times New Roman" pitchFamily="18" charset="0"/>
              </a:rPr>
              <a:t>Intermodal transportation deals with a new contract for every mode of transportation, which increases the overall cost of transportation for the contractor or passengers. In the case of multimodal transportation, the operation cost of setting up such a service is high, but the overall package for the user can be cost-efficient than intermodal. Multimodal transportation gives better routing efficiency than intermodal transportation.</a:t>
            </a:r>
          </a:p>
          <a:p>
            <a:pPr>
              <a:buNone/>
            </a:pPr>
            <a:r>
              <a:rPr lang="en-US" b="1" dirty="0" smtClean="0">
                <a:latin typeface="Times New Roman" pitchFamily="18" charset="0"/>
                <a:cs typeface="Times New Roman" pitchFamily="18" charset="0"/>
              </a:rPr>
              <a:t>Government Regulation- </a:t>
            </a:r>
            <a:r>
              <a:rPr lang="en-US" dirty="0" smtClean="0">
                <a:latin typeface="Times New Roman" pitchFamily="18" charset="0"/>
                <a:cs typeface="Times New Roman" pitchFamily="18" charset="0"/>
              </a:rPr>
              <a:t>In case of both the origin and destination located in the same country, there isn’t a considerable difference in regulations of intermodal and multimodal transportation. Let’s say both points (origin and destination) are on different continents, the shipment company has to create a contract that covers the regulations of both the governments. While dealing with international transportation, the regulations ratified on the process by each country is different. This difference increases the complexity of the contract of multimodal transportation. Some countries do not have the infrastructure to implement multimodal transportation. In such cases, intermodal transportation is the best option.</a:t>
            </a: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Difference Between Intermodal And Multimodal Transportation.</a:t>
            </a:r>
            <a:endParaRPr lang="en-US" u="sng"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Reliability / Insurance / Claims- </a:t>
            </a:r>
            <a:r>
              <a:rPr lang="en-US" dirty="0" smtClean="0">
                <a:latin typeface="Times New Roman" pitchFamily="18" charset="0"/>
                <a:cs typeface="Times New Roman" pitchFamily="18" charset="0"/>
              </a:rPr>
              <a:t>At each node, the carrier provides a contract of lading, which shifts the responsibility of the cargo or transportation to the next service provider, in the case of intermodal transportation. Thus, during cargo claimants, the process can become complicated and tangled into webs of conditions. The claim process can vary based on the type of bill of lading provided by each carrier service provider. Depending upon the contractual conditions and agreements, the claimant’s position will vary. In the case of multimodal transportation, one contract stands valid, and the service provider is claimable in case of any misfortunate events.</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Insurance- </a:t>
            </a:r>
            <a:r>
              <a:rPr lang="en-US" dirty="0" smtClean="0">
                <a:latin typeface="Times New Roman" pitchFamily="18" charset="0"/>
                <a:cs typeface="Times New Roman" pitchFamily="18" charset="0"/>
              </a:rPr>
              <a:t>In the case of multimodal transportation, single umbrella insurance covers every mode of transportation. The intermodal transportation increases the overall cost of operation by requiring different types of insurance for each contract. However, this individual insurance can provide better safety and security of transportation for those transporting fragile or perishable products. The overall insurance concept is quite applicable while choosing multimodal public transportation for an area or city. </a:t>
            </a:r>
          </a:p>
          <a:p>
            <a:pPr>
              <a:buNone/>
            </a:pPr>
            <a:endParaRPr lang="en-US" dirty="0" smtClean="0"/>
          </a:p>
          <a:p>
            <a:endParaRPr lang="en-US" dirty="0"/>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Transportation Systems &amp; Multi modal transport- Concept of Multi modal &amp; Intermodal Transport-introduction to Multi modal transport, the difference between Multi modal and Intermodal transport- Type of transport Modes-detail and characteristics of air, road, rail, water, pipelines, package carriers- Need, Aim and Key Issues of Multi modal transport. </a:t>
            </a:r>
            <a:endParaRPr lang="en-US"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Difference Between Intermodal And Multimodal Transportation.</a:t>
            </a:r>
            <a:endParaRPr lang="en-US" u="sng"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Times New Roman" pitchFamily="18" charset="0"/>
                <a:cs typeface="Times New Roman" pitchFamily="18" charset="0"/>
              </a:rPr>
              <a:t>Speed vs. Cost- </a:t>
            </a:r>
            <a:r>
              <a:rPr lang="en-US" dirty="0" smtClean="0">
                <a:latin typeface="Times New Roman" pitchFamily="18" charset="0"/>
                <a:cs typeface="Times New Roman" pitchFamily="18" charset="0"/>
              </a:rPr>
              <a:t>Multimodal transportation and intermodal transportation are both efficient in terms of speed and value when compared to conventional trucking logistics. However, in an in-depth analysis of </a:t>
            </a:r>
            <a:r>
              <a:rPr lang="en-US" b="1" dirty="0" smtClean="0">
                <a:latin typeface="Times New Roman" pitchFamily="18" charset="0"/>
                <a:cs typeface="Times New Roman" pitchFamily="18" charset="0"/>
              </a:rPr>
              <a:t>intermodal </a:t>
            </a:r>
            <a:r>
              <a:rPr lang="en-US" b="1" dirty="0" err="1" smtClean="0">
                <a:latin typeface="Times New Roman" pitchFamily="18" charset="0"/>
                <a:cs typeface="Times New Roman" pitchFamily="18" charset="0"/>
              </a:rPr>
              <a:t>vs</a:t>
            </a:r>
            <a:r>
              <a:rPr lang="en-US" b="1" dirty="0" smtClean="0">
                <a:latin typeface="Times New Roman" pitchFamily="18" charset="0"/>
                <a:cs typeface="Times New Roman" pitchFamily="18" charset="0"/>
              </a:rPr>
              <a:t> multimodal concepts</a:t>
            </a:r>
            <a:r>
              <a:rPr lang="en-US" dirty="0" smtClean="0">
                <a:latin typeface="Times New Roman" pitchFamily="18" charset="0"/>
                <a:cs typeface="Times New Roman" pitchFamily="18" charset="0"/>
              </a:rPr>
              <a:t>, multimodal transportation is the best when commuters put more emphasis on speed than the cost of transportation. This reason is why multimodal transportation is the best replacement for the public transportation system. In terms of intermodal transportation, it is cost-efficient, but the pressure and complexity of intermodal routing and creating a combination of transportation modes fall on the head of the contractor or traveler, which can become a daunting process if used daily.</a:t>
            </a:r>
          </a:p>
          <a:p>
            <a:pPr>
              <a:buNone/>
            </a:pPr>
            <a:endParaRPr lang="en-US" dirty="0"/>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atin typeface="Times New Roman" pitchFamily="18" charset="0"/>
                <a:cs typeface="Times New Roman" pitchFamily="18" charset="0"/>
              </a:rPr>
              <a:t>Mode of transport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4678363"/>
          </a:xfrm>
        </p:spPr>
        <p:txBody>
          <a:bodyPr>
            <a:noAutofit/>
          </a:bodyPr>
          <a:lstStyle/>
          <a:p>
            <a:pPr>
              <a:buNone/>
            </a:pPr>
            <a:r>
              <a:rPr lang="en-US" sz="2400" dirty="0" smtClean="0">
                <a:latin typeface="Times New Roman" pitchFamily="18" charset="0"/>
                <a:cs typeface="Times New Roman" pitchFamily="18" charset="0"/>
              </a:rPr>
              <a:t> It is a term used to distinguish between different ways of transportation or transporting people or goods. The different modes of transport are air, water, and land transport, which includes rails or railways, road and off-road transport. Other modes also exist, including pipelines, cable transport, and space transport. Human-powered transport and animal-powered transport are sometimes regarded as their own mode, but never fall into the other categories. In general, transportation is used for moving of people, animals, and other goods from one place to another. Means of transport, on the other hand, refers to the transport facilities used to carry people or cargo according to the chosen mode (animal, vehicle, car, airplane, ship, truck, train and so on and so forth). Each mode of transport has a fundamentally different technological solution, and some require a separate environment. Each mode has its own infrastructure, vehicles, transport operators and operations.</a:t>
            </a:r>
            <a:endParaRPr lang="en-US" sz="2400"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Air</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r>
              <a:rPr lang="en-US" sz="2400" dirty="0" smtClean="0">
                <a:latin typeface="Times New Roman" pitchFamily="18" charset="0"/>
                <a:cs typeface="Times New Roman" pitchFamily="18" charset="0"/>
              </a:rPr>
              <a:t>A fixed-wing aircraft, typically airplane, is a heavier-than-air flying vehicle, in which the special geometry of the wings generates lift and then lifts the whole vehicle. Fixed-wing aircraft range from small trainers and recreational aircraft to large airliners and military cargo aircraft. For short distances or in places without runways, helicopters can be operable.(Other types of aircraft, like autogyros and airships, are not a significant portion of air transport.)</a:t>
            </a:r>
          </a:p>
          <a:p>
            <a:r>
              <a:rPr lang="en-US" sz="2400" dirty="0" smtClean="0">
                <a:latin typeface="Times New Roman" pitchFamily="18" charset="0"/>
                <a:cs typeface="Times New Roman" pitchFamily="18" charset="0"/>
              </a:rPr>
              <a:t>Air transport is the fastest method of transport, Commercial jets reach speeds of up to 955 kilometers per hour (593 mph) and a considerably higher ground speed if there is a jet stream tailwind, while piston-powered general aviation aircraft may reach up to 555 kilometers per hour (345 mph) or more. </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Air</a:t>
            </a:r>
            <a:endParaRPr lang="en-US" dirty="0"/>
          </a:p>
        </p:txBody>
      </p:sp>
      <p:sp>
        <p:nvSpPr>
          <p:cNvPr id="3" name="Content Placeholder 2"/>
          <p:cNvSpPr>
            <a:spLocks noGrp="1"/>
          </p:cNvSpPr>
          <p:nvPr>
            <p:ph idx="1"/>
          </p:nvPr>
        </p:nvSpPr>
        <p:spPr>
          <a:xfrm>
            <a:off x="0" y="1524000"/>
            <a:ext cx="9144000" cy="4678363"/>
          </a:xfrm>
        </p:spPr>
        <p:txBody>
          <a:bodyPr>
            <a:noAutofit/>
          </a:bodyPr>
          <a:lstStyle/>
          <a:p>
            <a:pPr>
              <a:buNone/>
            </a:pPr>
            <a:r>
              <a:rPr lang="en-US" sz="2400" dirty="0" smtClean="0">
                <a:latin typeface="Times New Roman" pitchFamily="18" charset="0"/>
                <a:cs typeface="Times New Roman" pitchFamily="18" charset="0"/>
              </a:rPr>
              <a:t>This celerity comes with higher cost and energy use, and aviation's impacts to the environment and particularly the global climate require consideration when comparing modes of transportation. The Intergovernmental Panel on Climate Change (IPCC) estimates a commercial jet's flight to have some 2-4 times the effect on the climate than if the same CO</a:t>
            </a:r>
            <a:r>
              <a:rPr lang="en-US" sz="2400" baseline="-25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emissions were made at ground level, because of different atmospheric chemistry and radiative forcing effects at the higher altitude.U.S. airlines alone burned about 16.2 billion gallons of fuel during the twelve months between October 2013 and September 2014.WHO estimates that globally as many as 500,000 people at a time are on planes. </a:t>
            </a:r>
            <a:endParaRPr lang="en-US" sz="2400" dirty="0"/>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Air</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The global trend has been for increasing numbers of people to travel by air, and individually to do so with increasing frequency and over longer </a:t>
            </a:r>
            <a:r>
              <a:rPr lang="en-US" sz="2600" dirty="0" smtClean="0">
                <a:latin typeface="Times New Roman" pitchFamily="18" charset="0"/>
                <a:cs typeface="Times New Roman" pitchFamily="18" charset="0"/>
              </a:rPr>
              <a:t>distances</a:t>
            </a:r>
            <a:r>
              <a:rPr lang="en-US" dirty="0" smtClean="0">
                <a:latin typeface="Times New Roman" pitchFamily="18" charset="0"/>
                <a:cs typeface="Times New Roman" pitchFamily="18" charset="0"/>
              </a:rPr>
              <a:t>, a dilemma that has the attention of climate scientists and other researchers,</a:t>
            </a:r>
            <a:r>
              <a:rPr lang="en-US" baseline="30000" dirty="0" smtClean="0">
                <a:latin typeface="Times New Roman" pitchFamily="18" charset="0"/>
                <a:cs typeface="Times New Roman" pitchFamily="18" charset="0"/>
                <a:hlinkClick r:id="rId2"/>
              </a:rPr>
              <a:t>]</a:t>
            </a:r>
            <a:r>
              <a:rPr lang="en-US" dirty="0" smtClean="0">
                <a:latin typeface="Times New Roman" pitchFamily="18" charset="0"/>
                <a:cs typeface="Times New Roman" pitchFamily="18" charset="0"/>
              </a:rPr>
              <a:t> the press, and the World Wide Web. The issue of impacts from frequent travel, particularly by air because of the long distances that are easily covered in one or a few days, is called hypermobility and has been a topic of research and governmental concern for many years.</a:t>
            </a:r>
            <a:endParaRPr lang="en-US" dirty="0" smtClean="0"/>
          </a:p>
          <a:p>
            <a:pPr>
              <a:buNone/>
            </a:pPr>
            <a:endParaRPr lang="en-US" dirty="0"/>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Rail</a:t>
            </a:r>
            <a:endParaRPr lang="en-US" b="1" u="sng" dirty="0"/>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Rail transport is a means of conveyance of passengers and goods by way of wheeled vehicles running on rail track, known as a railway or railroad. The rails are anchored perpendicular to railroad train consists of one or more connected vehicles that run on the rails. Propulsion is commonly provided by a locomotive, that hauls a series of unpowered cars, that can carry passengers or freight. The locomotive can be powered by steam, diesel or by electricity supplied by trackside systems. Alternatively, some or all the cars can be powered, known as a multiple unit. Also, a train can be powered by horses, cables, gravity, pneumatics and gas turbines. Railed vehicles move with much less friction than rubber tires on paved roads, making trains more energy efficient, though not as efficient as ships.</a:t>
            </a:r>
          </a:p>
          <a:p>
            <a:r>
              <a:rPr lang="en-US" dirty="0" smtClean="0">
                <a:latin typeface="Times New Roman" pitchFamily="18" charset="0"/>
                <a:cs typeface="Times New Roman" pitchFamily="18" charset="0"/>
              </a:rPr>
              <a:t>Intercity trains are long-haul services connecting cities; modern high-speed rail is capable of speeds up to 430 km/h (270 mph), but this requires a specially built track. Regional and commuter trains feed cities from suburbs and surrounding areas, while intra-urban transport is performed by high-capacity tramways and rapid transits, often making up the backbone of a city's public transport. Freight trains traditionally used box cars, requiring manual loading and unloading of the cargo. Since the 1960s, container trains have become the dominant solution for general freight, while large quantities of bulk are transported by dedicated trains.</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4124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Road</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Bus, cars and bicycles</a:t>
            </a:r>
          </a:p>
          <a:p>
            <a:pPr>
              <a:buNone/>
            </a:pPr>
            <a:r>
              <a:rPr lang="en-US" dirty="0" smtClean="0">
                <a:latin typeface="Times New Roman" pitchFamily="18" charset="0"/>
                <a:cs typeface="Times New Roman" pitchFamily="18" charset="0"/>
              </a:rPr>
              <a:t>Trams, lorries, cars, bicycles and rickshaws, 1945</a:t>
            </a:r>
          </a:p>
          <a:p>
            <a:pPr>
              <a:buNone/>
            </a:pPr>
            <a:r>
              <a:rPr lang="en-US" dirty="0" smtClean="0">
                <a:latin typeface="Times New Roman" pitchFamily="18" charset="0"/>
                <a:cs typeface="Times New Roman" pitchFamily="18" charset="0"/>
              </a:rPr>
              <a:t>A road is an identifiable route of travel, usually surfaced with gravel, asphalt or concrete, and supporting land passage by foot or by a number of vehicles.</a:t>
            </a:r>
          </a:p>
          <a:p>
            <a:pPr>
              <a:buNone/>
            </a:pPr>
            <a:r>
              <a:rPr lang="en-US" dirty="0" smtClean="0">
                <a:latin typeface="Times New Roman" pitchFamily="18" charset="0"/>
                <a:cs typeface="Times New Roman" pitchFamily="18" charset="0"/>
              </a:rPr>
              <a:t>The most common road vehicle in the developed world is the automobile, a wheeled passenger vehicle that carries its own motor. As of 2002, there were 591 million automobiles worldwide. Other users of roads include motorcars, motorcycles, buses, trucks, bicycles and pedestrians, and special provisions are sometimes made for each of these. For example, the use of bus lanes give priority for public transport, and cycle lanes provide special areas of road for bicycles to use.</a:t>
            </a:r>
          </a:p>
          <a:p>
            <a:pPr>
              <a:buNone/>
            </a:pPr>
            <a:r>
              <a:rPr lang="en-US" dirty="0" smtClean="0">
                <a:latin typeface="Times New Roman" pitchFamily="18" charset="0"/>
                <a:cs typeface="Times New Roman" pitchFamily="18" charset="0"/>
              </a:rPr>
              <a:t>Motorcars offer high flexibility, but are deemed with high energy and area use, and the main source of noise and air pollution in cities; buses allow for more efficient travel at the cost of reduced flexibility.</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Road transport by truck is often the initial and final stage of freight transport.</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Water</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4830763"/>
          </a:xfrm>
        </p:spPr>
        <p:txBody>
          <a:bodyPr>
            <a:noAutofit/>
          </a:bodyPr>
          <a:lstStyle/>
          <a:p>
            <a:pPr>
              <a:buNone/>
            </a:pPr>
            <a:r>
              <a:rPr lang="en-US" sz="1800" dirty="0" smtClean="0">
                <a:latin typeface="Times New Roman" pitchFamily="18" charset="0"/>
                <a:cs typeface="Times New Roman" pitchFamily="18" charset="0"/>
              </a:rPr>
              <a:t>Water transport is the process of transport that a watercraft, such as a </a:t>
            </a:r>
            <a:r>
              <a:rPr lang="en-US" sz="1800" dirty="0" err="1" smtClean="0">
                <a:latin typeface="Times New Roman" pitchFamily="18" charset="0"/>
                <a:cs typeface="Times New Roman" pitchFamily="18" charset="0"/>
              </a:rPr>
              <a:t>bart</a:t>
            </a:r>
            <a:r>
              <a:rPr lang="en-US" sz="1800" dirty="0" smtClean="0">
                <a:latin typeface="Times New Roman" pitchFamily="18" charset="0"/>
                <a:cs typeface="Times New Roman" pitchFamily="18" charset="0"/>
              </a:rPr>
              <a:t>, ship or sailboat, makes over a body of water, such as a sea, ocean, lake, canal or river. If a boat or other vessel can successfully pass through a waterway it is known as a navigable waterway. The need for buoyancy unites watercraft, and makes the hull a dominant aspect of its construction, maintenance and appearance. When a boat is floating on the water the hull of the boat is pushing aside water where the hull now is, this is known as displacement.</a:t>
            </a:r>
          </a:p>
          <a:p>
            <a:pPr>
              <a:buNone/>
            </a:pPr>
            <a:r>
              <a:rPr lang="en-US" sz="1800" dirty="0" smtClean="0">
                <a:latin typeface="Times New Roman" pitchFamily="18" charset="0"/>
                <a:cs typeface="Times New Roman" pitchFamily="18" charset="0"/>
              </a:rPr>
              <a:t>In the 1800s, the first steamboats were developed, using a steam engine to drive a paddle wheel or propeller to move the ship. The steam was produced using wood or coal. Now, most ships have an engine using a slightly refined type of petroleum called bunker fuel. Some ships, such as submarines, use nuclear power to produce the steam. Recreational or educational craft still use wind power, while some smaller craft use internal combustion engines to drive one or more propellers, or in the case of jet boats, an inboard water jet. In shallow draft areas, hovercraft are propelled by large pusher-prop fans.</a:t>
            </a:r>
          </a:p>
          <a:p>
            <a:pPr>
              <a:buNone/>
            </a:pPr>
            <a:r>
              <a:rPr lang="en-US" sz="1800" dirty="0" smtClean="0">
                <a:latin typeface="Times New Roman" pitchFamily="18" charset="0"/>
                <a:cs typeface="Times New Roman" pitchFamily="18" charset="0"/>
              </a:rPr>
              <a:t>Although slow, modern sea transport is a highly effective method of transporting large quantities of non-perishable goods. Commercial vessels, nearly 35,000 in number, carried 7.4 billion tons of cargo in 2007.</a:t>
            </a:r>
            <a:r>
              <a:rPr lang="en-US" sz="1800" baseline="300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Transport by water is significantly less costly than air transport for transcontinental shipping; short sea shipping and ferries remain viable in coastal areas.</a:t>
            </a:r>
          </a:p>
          <a:p>
            <a:pPr>
              <a:buNone/>
            </a:pPr>
            <a:endParaRPr lang="en-US" sz="1800"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u="sng" dirty="0" smtClean="0">
                <a:latin typeface="Times New Roman" pitchFamily="18" charset="0"/>
                <a:cs typeface="Times New Roman" pitchFamily="18" charset="0"/>
              </a:rPr>
              <a:t>Pipelines</a:t>
            </a:r>
            <a:endParaRPr lang="en-US"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Pipelines can refer to gathering systems (wellhead to processing facilities), transmission lines (supply areas to markets), or distribution pipelines (most commonly to transport natural gas to medium or small consumer units).Pipelines play a very critical role in the transportation process because most of the oil moves through pipelines for at least part of the route. After the crude oil is separated from natural gas, pipelines transport the oil to another carrier or directly to a refinery. Petroleum products then travel from the refinery to market by tanker, truck, railroad tank car, or pipeline. As natural gas production grows in the United States, demand for new pipeline construction has been increasing. The United States has about 300,000 miles of natural gas transmission pipelines.</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Pipelines</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Strategic planning involves determining the shortest and most economical routes where pipelines are built, the number of pumping stations and natural gas compression stations along the line, and terminal storage facilities so that oil from almost any field can be shipped to any refinery on demand.</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Offshore pipelines carry more risk for leaks and environmental impact than onshore pipelines, but technological advancements in pipeline material and monitoring systems have improved pipeline safety and efficiency. Standards exist for safety in the design and construction of pipelines, and are published by organizations such as the International Organization for Standardization (ISO) and the American Petroleum Institute (API). The Federal Energy Regulatory Commission (FERC) regulates the interstate transportation of natural gas and oil, and approves LNG terminals and natural gas pipelines. Before FERC was created in 1977, Interstate Commerce Commission was responsible for regulating oil and gas transportation</a:t>
            </a:r>
          </a:p>
          <a:p>
            <a:pPr>
              <a:buNone/>
            </a:pPr>
            <a:endParaRPr lang="en-US" dirty="0"/>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Transportation Systems &amp; Multi modal transport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Multimodal transportation or multimodal shipping refers to </a:t>
            </a:r>
            <a:r>
              <a:rPr lang="en-US" b="1" dirty="0" smtClean="0">
                <a:latin typeface="Times New Roman" pitchFamily="18" charset="0"/>
                <a:cs typeface="Times New Roman" pitchFamily="18" charset="0"/>
              </a:rPr>
              <a:t>logistics and freight processes that require multiple modes of transportation</a:t>
            </a:r>
            <a:r>
              <a:rPr lang="en-US" dirty="0" smtClean="0">
                <a:latin typeface="Times New Roman" pitchFamily="18" charset="0"/>
                <a:cs typeface="Times New Roman" pitchFamily="18" charset="0"/>
              </a:rPr>
              <a:t>. For example, one shipment may involve rail carriers, air cargo freight, as well as a truck carrier. These are three modes of transport used in combination to complete a shipment.</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atin typeface="Times New Roman" pitchFamily="18" charset="0"/>
                <a:cs typeface="Times New Roman" pitchFamily="18" charset="0"/>
              </a:rPr>
              <a:t>Parcel Carriers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4525963"/>
          </a:xfrm>
        </p:spPr>
        <p:txBody>
          <a:bodyPr>
            <a:noAutofit/>
          </a:bodyPr>
          <a:lstStyle/>
          <a:p>
            <a:pPr>
              <a:buNone/>
            </a:pPr>
            <a:r>
              <a:rPr lang="en-US" sz="2000" dirty="0" smtClean="0">
                <a:latin typeface="Times New Roman" pitchFamily="18" charset="0"/>
                <a:cs typeface="Times New Roman" pitchFamily="18" charset="0"/>
              </a:rPr>
              <a:t>All e-retailers rely on the major </a:t>
            </a:r>
            <a:r>
              <a:rPr lang="en-US" sz="2000" b="1" dirty="0" smtClean="0">
                <a:latin typeface="Times New Roman" pitchFamily="18" charset="0"/>
                <a:cs typeface="Times New Roman" pitchFamily="18" charset="0"/>
              </a:rPr>
              <a:t>parcel carriers</a:t>
            </a:r>
            <a:r>
              <a:rPr lang="en-US" sz="2000" dirty="0" smtClean="0">
                <a:latin typeface="Times New Roman" pitchFamily="18" charset="0"/>
                <a:cs typeface="Times New Roman" pitchFamily="18" charset="0"/>
              </a:rPr>
              <a:t> to handle critical “last mile” delivery of packages to the customer’s doorstep. While most fulfillment operations use all the big parcel carriers to some degree, most favor one specific carrier that best suits the needs of their operation. If you’re wondering how to determine the best parcel carrier for your ecommerce shipping needs, read on.</a:t>
            </a: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Figuring Out the Best Parcel Carrier for Your Needs- </a:t>
            </a:r>
            <a:r>
              <a:rPr lang="en-US" sz="2000" dirty="0" smtClean="0">
                <a:latin typeface="Times New Roman" pitchFamily="18" charset="0"/>
                <a:cs typeface="Times New Roman" pitchFamily="18" charset="0"/>
              </a:rPr>
              <a:t>The big-name carriers dominate the parcel space – the United States Postal Service (USPS), UPS, FedEx, and DHL. Larger online sellers may also rely on a network of smaller regional carriers to supplement last-mile delivery in bigger cities. Even if you have a 3PL providing </a:t>
            </a:r>
            <a:r>
              <a:rPr lang="en-US" sz="2000" b="1" dirty="0" smtClean="0">
                <a:latin typeface="Times New Roman" pitchFamily="18" charset="0"/>
                <a:cs typeface="Times New Roman" pitchFamily="18" charset="0"/>
              </a:rPr>
              <a:t>parcel shipping services</a:t>
            </a:r>
            <a:r>
              <a:rPr lang="en-US" sz="2000" dirty="0" smtClean="0">
                <a:latin typeface="Times New Roman" pitchFamily="18" charset="0"/>
                <a:cs typeface="Times New Roman" pitchFamily="18" charset="0"/>
              </a:rPr>
              <a:t> on your behalf, that 3PL uses some combination of the above to get your packages into your customers’ hands. The services of these carriers are similar, but different enough that zeroing in on the right one for your specific requirements can enhance your customer experience and </a:t>
            </a:r>
            <a:r>
              <a:rPr lang="en-US" sz="2000" b="1" dirty="0" smtClean="0">
                <a:latin typeface="Times New Roman" pitchFamily="18" charset="0"/>
                <a:cs typeface="Times New Roman" pitchFamily="18" charset="0"/>
              </a:rPr>
              <a:t>reduce parcel freight </a:t>
            </a:r>
            <a:r>
              <a:rPr lang="en-US" sz="2000" b="1" smtClean="0">
                <a:latin typeface="Times New Roman" pitchFamily="18" charset="0"/>
                <a:cs typeface="Times New Roman" pitchFamily="18" charset="0"/>
              </a:rPr>
              <a:t>costs</a:t>
            </a:r>
            <a:r>
              <a:rPr lang="en-US" sz="200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Need of Multimodal Transportation</a:t>
            </a:r>
            <a:endParaRPr lang="en-US" dirty="0"/>
          </a:p>
        </p:txBody>
      </p:sp>
      <p:sp>
        <p:nvSpPr>
          <p:cNvPr id="3" name="Content Placeholder 2"/>
          <p:cNvSpPr>
            <a:spLocks noGrp="1"/>
          </p:cNvSpPr>
          <p:nvPr>
            <p:ph idx="1"/>
          </p:nvPr>
        </p:nvSpPr>
        <p:spPr/>
        <p:txBody>
          <a:bodyPr>
            <a:noAutofit/>
          </a:bodyPr>
          <a:lstStyle/>
          <a:p>
            <a:pPr>
              <a:buNone/>
            </a:pPr>
            <a:r>
              <a:rPr lang="en-US" sz="2000" b="1" dirty="0" smtClean="0">
                <a:latin typeface="Times New Roman" pitchFamily="18" charset="0"/>
                <a:cs typeface="Times New Roman" pitchFamily="18" charset="0"/>
              </a:rPr>
              <a:t>Package Weight- </a:t>
            </a:r>
            <a:r>
              <a:rPr lang="en-US" sz="2000" dirty="0" smtClean="0">
                <a:latin typeface="Times New Roman" pitchFamily="18" charset="0"/>
                <a:cs typeface="Times New Roman" pitchFamily="18" charset="0"/>
              </a:rPr>
              <a:t>Dimensional weight, or DIM weight, is a technique used by parcel carriers to determine the cost of shipping parcels and incentivize customers to streamline packaging size. The height, width, and length of the package are multiplied together, and the total gets divided by a set divisor to determine its DIM weight. Parcel carriers charge for actual weight or DIM weight rounded up the nearest whole pound (whichever is higher). If you move a lot of large packages, examine the current dimensional weight pricing models of each carrier to see if a particular carrier has more affordable rates for your most common parcels.</a:t>
            </a:r>
          </a:p>
          <a:p>
            <a:r>
              <a:rPr lang="en-US" sz="2000" dirty="0" smtClean="0">
                <a:latin typeface="Times New Roman" pitchFamily="18" charset="0"/>
                <a:cs typeface="Times New Roman" pitchFamily="18" charset="0"/>
              </a:rPr>
              <a:t>It’s important to note that 3PLs shipping a high volume of parcels, like </a:t>
            </a:r>
            <a:r>
              <a:rPr lang="en-US" sz="2000" b="1" dirty="0" err="1" smtClean="0">
                <a:latin typeface="Times New Roman" pitchFamily="18" charset="0"/>
                <a:cs typeface="Times New Roman" pitchFamily="18" charset="0"/>
              </a:rPr>
              <a:t>Amware</a:t>
            </a:r>
            <a:r>
              <a:rPr lang="en-US" sz="2000" b="1" dirty="0" smtClean="0">
                <a:latin typeface="Times New Roman" pitchFamily="18" charset="0"/>
                <a:cs typeface="Times New Roman" pitchFamily="18" charset="0"/>
              </a:rPr>
              <a:t> Fulfillment</a:t>
            </a:r>
            <a:r>
              <a:rPr lang="en-US" sz="2000" dirty="0" smtClean="0">
                <a:latin typeface="Times New Roman" pitchFamily="18" charset="0"/>
                <a:cs typeface="Times New Roman" pitchFamily="18" charset="0"/>
              </a:rPr>
              <a:t>, will negotiate a more favorable DIM factor (a higher divisor) – so the published rates from the carriers don’t tell the whole story. For instance, a 14-pound package by DIM weight could be charged at a 10-pound rate with a favorable DIM factor applied.</a:t>
            </a:r>
          </a:p>
          <a:p>
            <a:pPr>
              <a:buNone/>
            </a:pPr>
            <a:endParaRPr lang="en-US" sz="2000" dirty="0"/>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Need of Multimodal Transportation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latin typeface="Times New Roman" pitchFamily="18" charset="0"/>
                <a:cs typeface="Times New Roman" pitchFamily="18" charset="0"/>
              </a:rPr>
              <a:t>Let’s take a look at those published carrier rates by taking a package with 16x12x10 dimensions and putting it through the dimensional weight formula of each major carrier:</a:t>
            </a:r>
          </a:p>
          <a:p>
            <a:r>
              <a:rPr lang="en-US" b="1" dirty="0" smtClean="0">
                <a:latin typeface="Times New Roman" pitchFamily="18" charset="0"/>
                <a:cs typeface="Times New Roman" pitchFamily="18" charset="0"/>
              </a:rPr>
              <a:t>USPS.</a:t>
            </a:r>
            <a:r>
              <a:rPr lang="en-US" dirty="0" smtClean="0">
                <a:latin typeface="Times New Roman" pitchFamily="18" charset="0"/>
                <a:cs typeface="Times New Roman" pitchFamily="18" charset="0"/>
              </a:rPr>
              <a:t> The USPS uses a standard DIM divisor of 166, so 16x12x10 = 1920. 1920 ÷ 166 comes out to 11.57 pounds. With USPS, your parcel’s DIM weight is 12 lbs. If the actual weight of your package is less than 12 lbs., you will be billed for shipping a 12-lb. package. If the actual weight is higher, you get billed for the actual package weight.</a:t>
            </a:r>
          </a:p>
          <a:p>
            <a:r>
              <a:rPr lang="en-US" dirty="0" smtClean="0">
                <a:latin typeface="Times New Roman" pitchFamily="18" charset="0"/>
                <a:cs typeface="Times New Roman" pitchFamily="18" charset="0"/>
              </a:rPr>
              <a:t>In terms of DIM weight, USPS and UPS offer a more cost-effective choice for shippers of large parcels with an actual weight lower than their DIM weight, but that’s only if customers set up daily pick-ups that allow them to pay Daily Rates rather than Retail Rates.</a:t>
            </a:r>
          </a:p>
          <a:p>
            <a:r>
              <a:rPr lang="en-US" dirty="0" smtClean="0">
                <a:latin typeface="Times New Roman" pitchFamily="18" charset="0"/>
                <a:cs typeface="Times New Roman" pitchFamily="18" charset="0"/>
              </a:rPr>
              <a:t>In terms of actual weight, most of the private carriers have a minimum parcel weight of one pound. Shippers moving high volumes of small packages that weigh less than a pound – for example, nutraceutical businesses – will benefit most from a relationship with USPS so they don’t get overcharged on low-weight packages.</a:t>
            </a:r>
          </a:p>
          <a:p>
            <a:r>
              <a:rPr lang="en-US" dirty="0" smtClean="0">
                <a:latin typeface="Times New Roman" pitchFamily="18" charset="0"/>
                <a:cs typeface="Times New Roman" pitchFamily="18" charset="0"/>
              </a:rPr>
              <a:t>Bottom line: DIM weight is a critical factor. Don’t ignore the huge savings potential of aligning with a 3PL that has negotiated a favorable DIM factor with one or more of the major parcel carriers.</a:t>
            </a:r>
          </a:p>
          <a:p>
            <a:pPr>
              <a:buNone/>
            </a:pPr>
            <a:endParaRPr lang="en-US" dirty="0"/>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Need of Multimodal Transportation</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b="1" dirty="0" smtClean="0">
                <a:latin typeface="Times New Roman" pitchFamily="18" charset="0"/>
                <a:cs typeface="Times New Roman" pitchFamily="18" charset="0"/>
              </a:rPr>
              <a:t>Transit Time- </a:t>
            </a:r>
            <a:r>
              <a:rPr lang="en-US" sz="2000" dirty="0" smtClean="0">
                <a:latin typeface="Times New Roman" pitchFamily="18" charset="0"/>
                <a:cs typeface="Times New Roman" pitchFamily="18" charset="0"/>
              </a:rPr>
              <a:t>Transit time expectations weigh heavily into parcel carrier selection. Some shippers put a lot of stock into shipping times, but others may not care if the package takes a week to arrive. When determining the best parcel shipping option, you have to carefully consider your time constraints and customer expectations to determine which carrier provides the most affordable service within that window.</a:t>
            </a: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Total Shipping Cost</a:t>
            </a:r>
          </a:p>
          <a:p>
            <a:r>
              <a:rPr lang="en-US" sz="2000" dirty="0" smtClean="0">
                <a:latin typeface="Times New Roman" pitchFamily="18" charset="0"/>
                <a:cs typeface="Times New Roman" pitchFamily="18" charset="0"/>
              </a:rPr>
              <a:t>If you’re shipping a $5 product, you can’t afford a $20 shipping charge to get it to your customer in two days. Consider your service options for each carrier. For example, if your customer is within the first few </a:t>
            </a:r>
            <a:r>
              <a:rPr lang="en-US" sz="2000" b="1" dirty="0" smtClean="0">
                <a:latin typeface="Times New Roman" pitchFamily="18" charset="0"/>
                <a:cs typeface="Times New Roman" pitchFamily="18" charset="0"/>
              </a:rPr>
              <a:t>shipping zones</a:t>
            </a:r>
            <a:r>
              <a:rPr lang="en-US" sz="2000" dirty="0" smtClean="0">
                <a:latin typeface="Times New Roman" pitchFamily="18" charset="0"/>
                <a:cs typeface="Times New Roman" pitchFamily="18" charset="0"/>
              </a:rPr>
              <a:t>, the package will probably arrive within the two-day window even using a cheaper standard ground delivery service, versus an expedited option.</a:t>
            </a:r>
          </a:p>
          <a:p>
            <a:r>
              <a:rPr lang="en-US" sz="2000" dirty="0" smtClean="0">
                <a:latin typeface="Times New Roman" pitchFamily="18" charset="0"/>
                <a:cs typeface="Times New Roman" pitchFamily="18" charset="0"/>
              </a:rPr>
              <a:t>Rates vary widely depending on the carrier and specific shipping service you choose. Here are some tips about each carrier’s costs to inform your choice:</a:t>
            </a:r>
          </a:p>
          <a:p>
            <a:pPr>
              <a:buNone/>
            </a:pPr>
            <a:endParaRPr lang="en-US" sz="2000"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Need of Multimodal Transportation</a:t>
            </a:r>
            <a:br>
              <a:rPr lang="en-US" b="1" u="sng" dirty="0" smtClean="0">
                <a:latin typeface="Times New Roman" pitchFamily="18" charset="0"/>
                <a:cs typeface="Times New Roman" pitchFamily="18" charset="0"/>
              </a:rPr>
            </a:b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059363"/>
          </a:xfrm>
        </p:spPr>
        <p:txBody>
          <a:bodyPr>
            <a:noAutofit/>
          </a:bodyPr>
          <a:lstStyle/>
          <a:p>
            <a:pPr>
              <a:buNone/>
            </a:pPr>
            <a:r>
              <a:rPr lang="en-US" sz="2000" b="1" dirty="0" smtClean="0">
                <a:latin typeface="Times New Roman" pitchFamily="18" charset="0"/>
                <a:cs typeface="Times New Roman" pitchFamily="18" charset="0"/>
              </a:rPr>
              <a:t>Communication- </a:t>
            </a:r>
            <a:r>
              <a:rPr lang="en-US" sz="2000" dirty="0" smtClean="0">
                <a:latin typeface="Times New Roman" pitchFamily="18" charset="0"/>
                <a:cs typeface="Times New Roman" pitchFamily="18" charset="0"/>
              </a:rPr>
              <a:t>First and foremost, we need to talk about coordination. Multimodal movement wins over intermodal movement due to much clearer communication. Talking to one carrier company or service is enough to make freight logistics complicated. Coordination with multiple carriers can decrease efficiency and lead to loading and shipment delays. Keeping the movement down to a single contract means better overall control of transit and less contracts-related work for your legal department.</a:t>
            </a:r>
          </a:p>
          <a:p>
            <a:pPr>
              <a:buNone/>
            </a:pPr>
            <a:r>
              <a:rPr lang="en-US" sz="2000" b="1" dirty="0" smtClean="0">
                <a:latin typeface="Times New Roman" pitchFamily="18" charset="0"/>
                <a:cs typeface="Times New Roman" pitchFamily="18" charset="0"/>
              </a:rPr>
              <a:t>Accountability- </a:t>
            </a:r>
            <a:r>
              <a:rPr lang="en-US" sz="2000" dirty="0" smtClean="0">
                <a:latin typeface="Times New Roman" pitchFamily="18" charset="0"/>
                <a:cs typeface="Times New Roman" pitchFamily="18" charset="0"/>
              </a:rPr>
              <a:t>Speaking of contractual obligations, a multimodal movement also means that only one agent or provider is responsible for the movement of the freight. The tricky part of managing a supply chain is </a:t>
            </a:r>
            <a:r>
              <a:rPr lang="en-US" sz="2000" b="1" dirty="0" smtClean="0">
                <a:latin typeface="Times New Roman" pitchFamily="18" charset="0"/>
                <a:cs typeface="Times New Roman" pitchFamily="18" charset="0"/>
              </a:rPr>
              <a:t>tracking and holding individual shippers and suppliers accountable</a:t>
            </a:r>
            <a:r>
              <a:rPr lang="en-US" sz="2000" dirty="0" smtClean="0">
                <a:latin typeface="Times New Roman" pitchFamily="18" charset="0"/>
                <a:cs typeface="Times New Roman" pitchFamily="18" charset="0"/>
              </a:rPr>
              <a:t> for delays and wasted resources. Having one agent responsible for the freight is even referred to as "door-to-door" coverage, meaning your shipment is secured by one company. A single-contract mode will save you hours of freight management and bring the operational cost down.</a:t>
            </a: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Accessibility - </a:t>
            </a:r>
            <a:r>
              <a:rPr lang="en-US" dirty="0" smtClean="0">
                <a:latin typeface="Times New Roman" pitchFamily="18" charset="0"/>
                <a:cs typeface="Times New Roman" pitchFamily="18" charset="0"/>
              </a:rPr>
              <a:t>Unless you're shipping fragile freight or any freight across the ocean, which entails movement between ports, keeping the cargo in one container means worse access for the carriers. Meanwhile, a combination of different modes of transport means that each mode comes with its own </a:t>
            </a:r>
            <a:r>
              <a:rPr lang="en-US" b="1" dirty="0" smtClean="0">
                <a:latin typeface="Times New Roman" pitchFamily="18" charset="0"/>
                <a:cs typeface="Times New Roman" pitchFamily="18" charset="0"/>
              </a:rPr>
              <a:t>constraints</a:t>
            </a:r>
            <a:r>
              <a:rPr lang="en-US"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Deadlines- </a:t>
            </a:r>
            <a:r>
              <a:rPr lang="en-US" dirty="0" smtClean="0">
                <a:latin typeface="Times New Roman" pitchFamily="18" charset="0"/>
                <a:cs typeface="Times New Roman" pitchFamily="18" charset="0"/>
              </a:rPr>
              <a:t>Delivery is good when it's on time and in full (OTIF). Supply chain efficiency, logistics management, and customer satisfaction all depend on the shipping deadlines being met.</a:t>
            </a:r>
          </a:p>
          <a:p>
            <a:pPr>
              <a:buNone/>
            </a:pPr>
            <a:r>
              <a:rPr lang="en-US" dirty="0" smtClean="0">
                <a:latin typeface="Times New Roman" pitchFamily="18" charset="0"/>
                <a:cs typeface="Times New Roman" pitchFamily="18" charset="0"/>
              </a:rPr>
              <a:t>A clear benefit of multimodal movement is that you minimize delivery delays by giving one company control over the entire freight.</a:t>
            </a:r>
          </a:p>
          <a:p>
            <a:pPr>
              <a:buNone/>
            </a:pPr>
            <a:r>
              <a:rPr lang="en-US" dirty="0" smtClean="0">
                <a:latin typeface="Times New Roman" pitchFamily="18" charset="0"/>
                <a:cs typeface="Times New Roman" pitchFamily="18" charset="0"/>
              </a:rPr>
              <a:t>Door-to-door, after all, means that shippers and carrier providers are on the same page with shipments are order fulfillment. Going with multimodal shipping over intermodal shipping helps you reduce the risk of delays and keep customer satisfaction consistently high.</a:t>
            </a:r>
          </a:p>
          <a:p>
            <a:pPr>
              <a:buNone/>
            </a:pPr>
            <a:endParaRPr lang="en-US" dirty="0" smtClean="0">
              <a:latin typeface="Times New Roman" pitchFamily="18" charset="0"/>
              <a:cs typeface="Times New Roman" pitchFamily="18" charset="0"/>
            </a:endParaRPr>
          </a:p>
        </p:txBody>
      </p:sp>
      <p:sp>
        <p:nvSpPr>
          <p:cNvPr id="4"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Key Issues of Multi Modal Transport</a:t>
            </a:r>
            <a:endParaRPr lang="en-US" dirty="0"/>
          </a:p>
        </p:txBody>
      </p:sp>
      <p:sp>
        <p:nvSpPr>
          <p:cNvPr id="5" name="TextBox 4"/>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Key Issues of Multi Modal Transport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Excessive paperwork- </a:t>
            </a:r>
            <a:r>
              <a:rPr lang="en-US" dirty="0" smtClean="0">
                <a:latin typeface="Times New Roman" pitchFamily="18" charset="0"/>
                <a:cs typeface="Times New Roman" pitchFamily="18" charset="0"/>
              </a:rPr>
              <a:t>Even though intermodal and multimodal movements are different in terms of the number of contracts you have to deal with, multimodal shipping can still be bothersome in terms of paperwork.</a:t>
            </a:r>
          </a:p>
          <a:p>
            <a:pPr>
              <a:buNone/>
            </a:pPr>
            <a:r>
              <a:rPr lang="en-US" dirty="0" smtClean="0">
                <a:latin typeface="Times New Roman" pitchFamily="18" charset="0"/>
                <a:cs typeface="Times New Roman" pitchFamily="18" charset="0"/>
              </a:rPr>
              <a:t>For example, you've settled on a carrier company that handles multimodal transport for you. Your job as a shipper is done here, right?</a:t>
            </a:r>
          </a:p>
          <a:p>
            <a:pPr>
              <a:buNone/>
            </a:pPr>
            <a:r>
              <a:rPr lang="en-US" dirty="0" smtClean="0">
                <a:latin typeface="Times New Roman" pitchFamily="18" charset="0"/>
                <a:cs typeface="Times New Roman" pitchFamily="18" charset="0"/>
              </a:rPr>
              <a:t>The bad news is, the company can still invoice you for different services, i.e. each leg of transportation.</a:t>
            </a:r>
          </a:p>
          <a:p>
            <a:pPr>
              <a:buNone/>
            </a:pPr>
            <a:r>
              <a:rPr lang="en-US" dirty="0" smtClean="0">
                <a:latin typeface="Times New Roman" pitchFamily="18" charset="0"/>
                <a:cs typeface="Times New Roman" pitchFamily="18" charset="0"/>
              </a:rPr>
              <a:t>As you spend more and more time processing each paper invoice, the overall shipping cost keeps growing. This is a sign for the transport and logistics industry to go paperless.</a:t>
            </a:r>
          </a:p>
          <a:p>
            <a:pPr>
              <a:buNone/>
            </a:pPr>
            <a:r>
              <a:rPr lang="en-US" b="1" dirty="0" smtClean="0">
                <a:latin typeface="Times New Roman" pitchFamily="18" charset="0"/>
                <a:cs typeface="Times New Roman" pitchFamily="18" charset="0"/>
              </a:rPr>
              <a:t>Challenge</a:t>
            </a:r>
            <a:r>
              <a:rPr lang="en-US" dirty="0" smtClean="0">
                <a:latin typeface="Times New Roman" pitchFamily="18" charset="0"/>
                <a:cs typeface="Times New Roman" pitchFamily="18" charset="0"/>
              </a:rPr>
              <a:t>: paper invoices for different services individually.</a:t>
            </a:r>
          </a:p>
          <a:p>
            <a:pPr>
              <a:buNone/>
            </a:pPr>
            <a:r>
              <a:rPr lang="en-US" b="1" dirty="0" smtClean="0">
                <a:latin typeface="Times New Roman" pitchFamily="18" charset="0"/>
                <a:cs typeface="Times New Roman" pitchFamily="18" charset="0"/>
              </a:rPr>
              <a:t>Solution</a:t>
            </a:r>
            <a:r>
              <a:rPr lang="en-US" dirty="0" smtClean="0">
                <a:latin typeface="Times New Roman" pitchFamily="18" charset="0"/>
                <a:cs typeface="Times New Roman" pitchFamily="18" charset="0"/>
              </a:rPr>
              <a:t>: paperless delivery management systems that support e-sign and photo proof of delivery.</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4124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Key Issues of Multi Modal Transport</a:t>
            </a:r>
            <a:endParaRPr lang="en-US" dirty="0"/>
          </a:p>
        </p:txBody>
      </p:sp>
      <p:sp>
        <p:nvSpPr>
          <p:cNvPr id="3" name="Content Placeholder 2"/>
          <p:cNvSpPr>
            <a:spLocks noGrp="1"/>
          </p:cNvSpPr>
          <p:nvPr>
            <p:ph idx="1"/>
          </p:nvPr>
        </p:nvSpPr>
        <p:spPr>
          <a:xfrm>
            <a:off x="0" y="1219200"/>
            <a:ext cx="9144000" cy="4525963"/>
          </a:xfrm>
        </p:spPr>
        <p:txBody>
          <a:bodyPr>
            <a:noAutofit/>
          </a:bodyPr>
          <a:lstStyle/>
          <a:p>
            <a:pPr>
              <a:buNone/>
            </a:pPr>
            <a:r>
              <a:rPr lang="en-US" sz="2000" b="1" dirty="0" smtClean="0">
                <a:latin typeface="Times New Roman" pitchFamily="18" charset="0"/>
                <a:cs typeface="Times New Roman" pitchFamily="18" charset="0"/>
              </a:rPr>
              <a:t>Poor tracking &amp; coordination</a:t>
            </a:r>
          </a:p>
          <a:p>
            <a:pPr>
              <a:buNone/>
            </a:pPr>
            <a:r>
              <a:rPr lang="en-US" sz="2000" dirty="0" smtClean="0">
                <a:latin typeface="Times New Roman" pitchFamily="18" charset="0"/>
                <a:cs typeface="Times New Roman" pitchFamily="18" charset="0"/>
              </a:rPr>
              <a:t>In long-haul freight, tracking a single shipment can require a combination of resources even when transportation boils down to one shipper and one carrier. Even inland movement can be tricky to monitor, let alone air cargo freight and port-to-port ocean shipments.</a:t>
            </a:r>
          </a:p>
          <a:p>
            <a:pPr>
              <a:buNone/>
            </a:pPr>
            <a:r>
              <a:rPr lang="en-US" sz="2000" b="1" dirty="0" smtClean="0">
                <a:latin typeface="Times New Roman" pitchFamily="18" charset="0"/>
                <a:cs typeface="Times New Roman" pitchFamily="18" charset="0"/>
              </a:rPr>
              <a:t>Challenge</a:t>
            </a:r>
            <a:r>
              <a:rPr lang="en-US" sz="2000" dirty="0" smtClean="0">
                <a:latin typeface="Times New Roman" pitchFamily="18" charset="0"/>
                <a:cs typeface="Times New Roman" pitchFamily="18" charset="0"/>
              </a:rPr>
              <a:t>: poor tracking and the need for constant updates.</a:t>
            </a:r>
          </a:p>
          <a:p>
            <a:pPr>
              <a:buNone/>
            </a:pPr>
            <a:r>
              <a:rPr lang="en-US" sz="2000" b="1" dirty="0" smtClean="0">
                <a:latin typeface="Times New Roman" pitchFamily="18" charset="0"/>
                <a:cs typeface="Times New Roman" pitchFamily="18" charset="0"/>
              </a:rPr>
              <a:t>Solution</a:t>
            </a:r>
            <a:r>
              <a:rPr lang="en-US" sz="2000" dirty="0" smtClean="0">
                <a:latin typeface="Times New Roman" pitchFamily="18" charset="0"/>
                <a:cs typeface="Times New Roman" pitchFamily="18" charset="0"/>
              </a:rPr>
              <a:t>: track and trace as well as automatic shipment notifications.</a:t>
            </a:r>
          </a:p>
          <a:p>
            <a:pPr>
              <a:buNone/>
            </a:pPr>
            <a:r>
              <a:rPr lang="en-US" sz="2000" b="1" dirty="0" smtClean="0">
                <a:latin typeface="Times New Roman" pitchFamily="18" charset="0"/>
                <a:cs typeface="Times New Roman" pitchFamily="18" charset="0"/>
              </a:rPr>
              <a:t>Supply chain disruptions</a:t>
            </a:r>
          </a:p>
          <a:p>
            <a:pPr>
              <a:buNone/>
            </a:pPr>
            <a:r>
              <a:rPr lang="en-US" sz="2000" dirty="0" smtClean="0">
                <a:latin typeface="Times New Roman" pitchFamily="18" charset="0"/>
                <a:cs typeface="Times New Roman" pitchFamily="18" charset="0"/>
              </a:rPr>
              <a:t>In 2023, no shipper is immune to supply chain disruptions. The pandemic has posed many challenges to both intermodal and multimodal transport systems, and the logistics industry is still taking a blow to this day.</a:t>
            </a:r>
          </a:p>
          <a:p>
            <a:pPr>
              <a:buNone/>
            </a:pPr>
            <a:r>
              <a:rPr lang="en-US" sz="2000" dirty="0" smtClean="0">
                <a:latin typeface="Times New Roman" pitchFamily="18" charset="0"/>
                <a:cs typeface="Times New Roman" pitchFamily="18" charset="0"/>
              </a:rPr>
              <a:t>Especially with different modes of transport involved, shippers need to have security that in reality means being prepared for supply chain disruptions and having different intermodal and multimodal solutions as alternatives.</a:t>
            </a:r>
          </a:p>
          <a:p>
            <a:pPr>
              <a:buNone/>
            </a:pPr>
            <a:r>
              <a:rPr lang="en-US" sz="2000" b="1" dirty="0" smtClean="0">
                <a:latin typeface="Times New Roman" pitchFamily="18" charset="0"/>
                <a:cs typeface="Times New Roman" pitchFamily="18" charset="0"/>
              </a:rPr>
              <a:t>Challenge</a:t>
            </a:r>
            <a:r>
              <a:rPr lang="en-US" sz="2000" dirty="0" smtClean="0">
                <a:latin typeface="Times New Roman" pitchFamily="18" charset="0"/>
                <a:cs typeface="Times New Roman" pitchFamily="18" charset="0"/>
              </a:rPr>
              <a:t>: safety concerns, disrupted service, and inflated shipping costs.</a:t>
            </a:r>
          </a:p>
          <a:p>
            <a:pPr>
              <a:buNone/>
            </a:pPr>
            <a:r>
              <a:rPr lang="en-US" sz="2000" b="1" dirty="0" smtClean="0">
                <a:latin typeface="Times New Roman" pitchFamily="18" charset="0"/>
                <a:cs typeface="Times New Roman" pitchFamily="18" charset="0"/>
              </a:rPr>
              <a:t>Solution</a:t>
            </a:r>
            <a:r>
              <a:rPr lang="en-US" sz="2000" dirty="0" smtClean="0">
                <a:latin typeface="Times New Roman" pitchFamily="18" charset="0"/>
                <a:cs typeface="Times New Roman" pitchFamily="18" charset="0"/>
              </a:rPr>
              <a:t>: switching to local suppliers and investing in local distribution networks.</a:t>
            </a:r>
          </a:p>
          <a:p>
            <a:endParaRPr lang="en-US" sz="2000"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Differentiate between Multi modal &amp; Inter modal Transport.</a:t>
            </a:r>
          </a:p>
          <a:p>
            <a:pPr>
              <a:buNone/>
            </a:pPr>
            <a:r>
              <a:rPr lang="en-US" dirty="0" smtClean="0">
                <a:latin typeface="Times New Roman" pitchFamily="18" charset="0"/>
                <a:cs typeface="Times New Roman" pitchFamily="18" charset="0"/>
              </a:rPr>
              <a:t>Q.2. Explain about mode of transport.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38</a:t>
            </a:fld>
            <a:endParaRPr lang="en-US">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II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How to organize Multi modal transport-Role of Containerization in MMT-history, utility, types, ease of handling, cost saving-Types of Multi modal transport-combined container transport, rolling road &amp; forwarding of trailers, RORO &amp; LASH transportation- National Multi modal Transport Committee (NMTC) and Logistics Policy of India-key features and importance.</a:t>
            </a:r>
            <a:endParaRPr lang="en-US"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Transportation Systems &amp; Multi modal transport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Multimodal transport is handled by a single carrier aka a </a:t>
            </a:r>
            <a:r>
              <a:rPr lang="en-US" b="1" dirty="0" smtClean="0">
                <a:latin typeface="Times New Roman" pitchFamily="18" charset="0"/>
                <a:cs typeface="Times New Roman" pitchFamily="18" charset="0"/>
              </a:rPr>
              <a:t>multimodal transport operator or provider</a:t>
            </a:r>
            <a:r>
              <a:rPr lang="en-US" dirty="0" smtClean="0">
                <a:latin typeface="Times New Roman" pitchFamily="18" charset="0"/>
                <a:cs typeface="Times New Roman" pitchFamily="18" charset="0"/>
              </a:rPr>
              <a:t>. The provider relies on a network of smaller carriers or contractors to do the job, but it's still a single-contract process for the shipper opting for multimodal transport.</a:t>
            </a:r>
          </a:p>
          <a:p>
            <a:pPr>
              <a:buNone/>
            </a:pPr>
            <a:r>
              <a:rPr lang="en-US" dirty="0" smtClean="0">
                <a:latin typeface="Times New Roman" pitchFamily="18" charset="0"/>
                <a:cs typeface="Times New Roman" pitchFamily="18" charset="0"/>
              </a:rPr>
              <a:t>Unlike intermodal shipping, multimodal shipping allows for the cargo to be handled differently depending on the responsible carrier.</a:t>
            </a:r>
          </a:p>
          <a:p>
            <a:pPr>
              <a:buNone/>
            </a:pPr>
            <a:r>
              <a:rPr lang="en-US" dirty="0" smtClean="0">
                <a:latin typeface="Times New Roman" pitchFamily="18" charset="0"/>
                <a:cs typeface="Times New Roman" pitchFamily="18" charset="0"/>
              </a:rPr>
              <a:t>E.g. the freight will be moved from a container to the pallets in a truck because of multimodal transport constraints.</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How to organize Multi modal transport?</a:t>
            </a:r>
            <a:endParaRPr lang="en-US" b="1" u="sng"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Multimodal transportation includes </a:t>
            </a:r>
            <a:r>
              <a:rPr lang="en-US" b="1" dirty="0" smtClean="0">
                <a:latin typeface="Times New Roman" pitchFamily="18" charset="0"/>
                <a:cs typeface="Times New Roman" pitchFamily="18" charset="0"/>
              </a:rPr>
              <a:t>walking, biking, transit, rail, cars and trucks</a:t>
            </a:r>
            <a:r>
              <a:rPr lang="en-US" dirty="0" smtClean="0">
                <a:latin typeface="Times New Roman" pitchFamily="18" charset="0"/>
                <a:cs typeface="Times New Roman" pitchFamily="18" charset="0"/>
              </a:rPr>
              <a:t>. Multimodal transportation is the movement of people and goods on roadways, including but not limited to, motorists, transit-riders, freight-carriers bicyclists and pedestrians, including those with disabilities.</a:t>
            </a:r>
            <a:endParaRPr lang="en-US"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How to organize Multi modal transport?</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pPr>
              <a:buNone/>
            </a:pPr>
            <a:r>
              <a:rPr lang="en-US" sz="2400" dirty="0" smtClean="0">
                <a:latin typeface="Times New Roman" pitchFamily="18" charset="0"/>
                <a:cs typeface="Times New Roman" pitchFamily="18" charset="0"/>
              </a:rPr>
              <a:t>Multi-modal planning refers to planning that considers various modes (walking, cycling, automobile, public transit, etc.) and connections among modes. There are several specific types of transport planning which reflect various scales and objectives: </a:t>
            </a:r>
          </a:p>
          <a:p>
            <a:pPr>
              <a:buNone/>
            </a:pPr>
            <a:r>
              <a:rPr lang="en-US" sz="2400" dirty="0" smtClean="0">
                <a:latin typeface="Times New Roman" pitchFamily="18" charset="0"/>
                <a:cs typeface="Times New Roman" pitchFamily="18" charset="0"/>
              </a:rPr>
              <a:t> Traffic impact studies evaluate traffic impacts and mitigation strategies for a particular development or project. </a:t>
            </a:r>
          </a:p>
          <a:p>
            <a:pPr>
              <a:buNone/>
            </a:pPr>
            <a:r>
              <a:rPr lang="en-US" sz="2400" dirty="0" smtClean="0">
                <a:latin typeface="Times New Roman" pitchFamily="18" charset="0"/>
                <a:cs typeface="Times New Roman" pitchFamily="18" charset="0"/>
              </a:rPr>
              <a:t> Local transport planning develops municipal and neighborhood transport plans. </a:t>
            </a:r>
          </a:p>
          <a:p>
            <a:pPr>
              <a:buNone/>
            </a:pPr>
            <a:r>
              <a:rPr lang="en-US" sz="2400" dirty="0" smtClean="0">
                <a:latin typeface="Times New Roman" pitchFamily="18" charset="0"/>
                <a:cs typeface="Times New Roman" pitchFamily="18" charset="0"/>
              </a:rPr>
              <a:t> Regional transportation planning develops plans for a metropolitan region. </a:t>
            </a:r>
          </a:p>
          <a:p>
            <a:pPr>
              <a:buNone/>
            </a:pPr>
            <a:r>
              <a:rPr lang="en-US" sz="2400" dirty="0" smtClean="0">
                <a:latin typeface="Times New Roman" pitchFamily="18" charset="0"/>
                <a:cs typeface="Times New Roman" pitchFamily="18" charset="0"/>
              </a:rPr>
              <a:t> State, provincial and national transportation planning develops plans for a large jurisdiction, to be implemented by a transportation agency. </a:t>
            </a:r>
            <a:endParaRPr lang="en-US" sz="2400"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How to organize Multi modal transport?</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 Strategic transportation plans develop long-range plans, typically 20-40 years into the future. </a:t>
            </a:r>
          </a:p>
          <a:p>
            <a:pPr>
              <a:buNone/>
            </a:pPr>
            <a:r>
              <a:rPr lang="en-US" dirty="0" smtClean="0">
                <a:latin typeface="Times New Roman" pitchFamily="18" charset="0"/>
                <a:cs typeface="Times New Roman" pitchFamily="18" charset="0"/>
              </a:rPr>
              <a:t> Transportation improvement plans (TIPs) or action plans identify specific projects and programs to be implemented within a few years. </a:t>
            </a:r>
          </a:p>
          <a:p>
            <a:pPr>
              <a:buNone/>
            </a:pPr>
            <a:r>
              <a:rPr lang="en-US" dirty="0" smtClean="0">
                <a:latin typeface="Times New Roman" pitchFamily="18" charset="0"/>
                <a:cs typeface="Times New Roman" pitchFamily="18" charset="0"/>
              </a:rPr>
              <a:t> Corridor transportation plans identify projects and programs to be implemented on a specific corridor, such as along a particular highway, bridge or route. </a:t>
            </a:r>
          </a:p>
          <a:p>
            <a:pPr>
              <a:buNone/>
            </a:pPr>
            <a:r>
              <a:rPr lang="en-US" dirty="0" smtClean="0">
                <a:latin typeface="Times New Roman" pitchFamily="18" charset="0"/>
                <a:cs typeface="Times New Roman" pitchFamily="18" charset="0"/>
              </a:rPr>
              <a:t> Mode- or area-specific transport plans identify ways to improve a particular mode (walking, cycling, public transit, etc.) or area (a campus, downtown, industrial park, etc.). </a:t>
            </a:r>
          </a:p>
          <a:p>
            <a:pPr>
              <a:buNone/>
            </a:pPr>
            <a:endParaRPr lang="en-US" dirty="0"/>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How to organize Multi modal transport?</a:t>
            </a:r>
            <a:endParaRPr lang="en-US" dirty="0"/>
          </a:p>
        </p:txBody>
      </p:sp>
      <p:sp>
        <p:nvSpPr>
          <p:cNvPr id="3" name="Content Placeholder 2"/>
          <p:cNvSpPr>
            <a:spLocks noGrp="1"/>
          </p:cNvSpPr>
          <p:nvPr>
            <p:ph idx="1"/>
          </p:nvPr>
        </p:nvSpPr>
        <p:spPr>
          <a:xfrm>
            <a:off x="0" y="1600200"/>
            <a:ext cx="8686800" cy="4525963"/>
          </a:xfrm>
        </p:spPr>
        <p:txBody>
          <a:bodyPr>
            <a:noAutofit/>
          </a:bodyPr>
          <a:lstStyle/>
          <a:p>
            <a:pPr>
              <a:buNone/>
            </a:pPr>
            <a:r>
              <a:rPr lang="en-US" sz="2400" dirty="0" smtClean="0">
                <a:latin typeface="Times New Roman" pitchFamily="18" charset="0"/>
                <a:cs typeface="Times New Roman" pitchFamily="18" charset="0"/>
              </a:rPr>
              <a:t>A transport planning process typically includes the following steps:</a:t>
            </a:r>
          </a:p>
          <a:p>
            <a:pPr>
              <a:buNone/>
            </a:pPr>
            <a:r>
              <a:rPr lang="en-US" sz="2400" dirty="0" smtClean="0">
                <a:latin typeface="Times New Roman" pitchFamily="18" charset="0"/>
                <a:cs typeface="Times New Roman" pitchFamily="18" charset="0"/>
              </a:rPr>
              <a:t>  Monitor existing conditions. </a:t>
            </a:r>
          </a:p>
          <a:p>
            <a:pPr>
              <a:buNone/>
            </a:pPr>
            <a:r>
              <a:rPr lang="en-US" sz="2400" dirty="0" smtClean="0">
                <a:latin typeface="Times New Roman" pitchFamily="18" charset="0"/>
                <a:cs typeface="Times New Roman" pitchFamily="18" charset="0"/>
              </a:rPr>
              <a:t> Forecast future population and employment growth, and identify major growth corridors. </a:t>
            </a:r>
          </a:p>
          <a:p>
            <a:pPr>
              <a:buNone/>
            </a:pPr>
            <a:r>
              <a:rPr lang="en-US" sz="2400" dirty="0" smtClean="0">
                <a:latin typeface="Times New Roman" pitchFamily="18" charset="0"/>
                <a:cs typeface="Times New Roman" pitchFamily="18" charset="0"/>
              </a:rPr>
              <a:t> Identify current and projected future transport problems and needs, and various projects and strategies to address those needs. </a:t>
            </a:r>
          </a:p>
          <a:p>
            <a:pPr>
              <a:buNone/>
            </a:pPr>
            <a:r>
              <a:rPr lang="en-US" sz="2400" dirty="0" smtClean="0">
                <a:latin typeface="Times New Roman" pitchFamily="18" charset="0"/>
                <a:cs typeface="Times New Roman" pitchFamily="18" charset="0"/>
              </a:rPr>
              <a:t> Evaluate and prioritize potential improvement projects and strategies. </a:t>
            </a:r>
          </a:p>
          <a:p>
            <a:pPr>
              <a:buNone/>
            </a:pPr>
            <a:r>
              <a:rPr lang="en-US" sz="2400" dirty="0" smtClean="0">
                <a:latin typeface="Times New Roman" pitchFamily="18" charset="0"/>
                <a:cs typeface="Times New Roman" pitchFamily="18" charset="0"/>
              </a:rPr>
              <a:t> Develop long-range plans and short-range programs identifying specific capital projects and operational strategies. </a:t>
            </a:r>
          </a:p>
          <a:p>
            <a:pPr>
              <a:buNone/>
            </a:pPr>
            <a:r>
              <a:rPr lang="en-US" sz="2400" dirty="0" smtClean="0">
                <a:latin typeface="Times New Roman" pitchFamily="18" charset="0"/>
                <a:cs typeface="Times New Roman" pitchFamily="18" charset="0"/>
              </a:rPr>
              <a:t> Develop a financial plan for implementing the selected projects and strategies. </a:t>
            </a:r>
            <a:endParaRPr lang="en-US" sz="2400"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Transport-Role of Containerization in MMT-history</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The history of containerization is a development that can be pinpointed to the mid-20</a:t>
            </a:r>
            <a:r>
              <a:rPr lang="en-US" sz="2400" baseline="30000" dirty="0" smtClean="0">
                <a:latin typeface="Times New Roman" pitchFamily="18" charset="0"/>
                <a:cs typeface="Times New Roman" pitchFamily="18" charset="0"/>
              </a:rPr>
              <a:t>th</a:t>
            </a:r>
            <a:r>
              <a:rPr lang="en-US" sz="2400" dirty="0" smtClean="0">
                <a:latin typeface="Times New Roman" pitchFamily="18" charset="0"/>
                <a:cs typeface="Times New Roman" pitchFamily="18" charset="0"/>
              </a:rPr>
              <a:t> century. Pioneered by an US-based conveyance businessman Malcolm Mclean, cargo containers were fashioned in a bid to simplify the long-drawn processes involved in shipping of cargo through sea routes.</a:t>
            </a:r>
          </a:p>
          <a:p>
            <a:pPr>
              <a:buNone/>
            </a:pPr>
            <a:r>
              <a:rPr lang="en-US" sz="2400" dirty="0" smtClean="0">
                <a:latin typeface="Times New Roman" pitchFamily="18" charset="0"/>
                <a:cs typeface="Times New Roman" pitchFamily="18" charset="0"/>
              </a:rPr>
              <a:t>The extremely lengthy processes primarily meant that the cargo had to be suitably dismantled or separated before it could be loaded into the ships. This meant that effective labor was wasted in the initial dismantling and the later assembling procedures, and huge amounts of cargo had to be sub-divided merely because of technical restrictions and there was absolutely no standardization in the entire shipping processes.</a:t>
            </a: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Transport-Role of Containerization in MMT-history</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Malcolm Mclean circumvented this protracted cargo transportation issue by modifying the basic structuring of a Second World War tanker vessel. The initial cargo containers utilized in the vessel were modified as well, and were wheel-less truck-carts. The entire success of such a novel initiative however depended on whether the modified truck-carts laded with cargo could be successfully placed into the vessel and thus transported to the necessary destination.</a:t>
            </a:r>
          </a:p>
          <a:p>
            <a:pPr>
              <a:buNone/>
            </a:pPr>
            <a:r>
              <a:rPr lang="en-US" sz="2400" dirty="0" smtClean="0">
                <a:latin typeface="Times New Roman" pitchFamily="18" charset="0"/>
                <a:cs typeface="Times New Roman" pitchFamily="18" charset="0"/>
              </a:rPr>
              <a:t>Exceeding expectations, the ingeniously devised contraption proved to be a huge success. This success meant that for the foreseeable future, shipping cargo – bulk or otherwise – could be carried out with the least possible problems.</a:t>
            </a:r>
          </a:p>
          <a:p>
            <a:pPr>
              <a:buNone/>
            </a:pPr>
            <a:endParaRPr lang="en-US" sz="2400" dirty="0" smtClean="0">
              <a:latin typeface="Times New Roman" pitchFamily="18" charset="0"/>
              <a:cs typeface="Times New Roman" pitchFamily="18" charset="0"/>
            </a:endParaRPr>
          </a:p>
          <a:p>
            <a:pPr>
              <a:buNone/>
            </a:pPr>
            <a:endParaRPr lang="en-US" sz="2400" dirty="0"/>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Salient Features of Containerization</a:t>
            </a:r>
            <a:endParaRPr lang="en-US"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Transiting costs for the cargo to be shipped were reduced drastically on account of the elimination of the unwanted processes</a:t>
            </a:r>
          </a:p>
          <a:p>
            <a:pPr>
              <a:buNone/>
            </a:pPr>
            <a:r>
              <a:rPr lang="en-US" sz="2400" dirty="0" smtClean="0">
                <a:latin typeface="Times New Roman" pitchFamily="18" charset="0"/>
                <a:cs typeface="Times New Roman" pitchFamily="18" charset="0"/>
              </a:rPr>
              <a:t>Large amount of cargo could be transported which meant that transporters benefited from the economies of scale</a:t>
            </a:r>
          </a:p>
          <a:p>
            <a:pPr>
              <a:buNone/>
            </a:pPr>
            <a:r>
              <a:rPr lang="en-US" sz="2400" dirty="0" smtClean="0">
                <a:latin typeface="Times New Roman" pitchFamily="18" charset="0"/>
                <a:cs typeface="Times New Roman" pitchFamily="18" charset="0"/>
              </a:rPr>
              <a:t>The feasibility offered by shipping containers also ensured that the water navigable channels could be utilized for transiting freight internationally</a:t>
            </a:r>
          </a:p>
          <a:p>
            <a:pPr>
              <a:buNone/>
            </a:pPr>
            <a:r>
              <a:rPr lang="en-US" sz="2400" dirty="0" smtClean="0">
                <a:latin typeface="Times New Roman" pitchFamily="18" charset="0"/>
                <a:cs typeface="Times New Roman" pitchFamily="18" charset="0"/>
              </a:rPr>
              <a:t>Development of harbor facilities also took place simultaneously once the qualitative worth of container shipping began to spread far and wide</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Noteworthy Development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A major noteworthy development in the history of container ships was realized when major maritime organisations acknowledged the singularity that shipping containers offered to the marine domain. This acknowledgement was also marked by the establishment of set rules and regulations with respect to the sizing of the containers. In order to bring a common platform to all containers, the International Standardizing Authority (ISO) established the following:</a:t>
            </a:r>
          </a:p>
          <a:p>
            <a:r>
              <a:rPr lang="en-US" sz="2400" dirty="0" smtClean="0">
                <a:latin typeface="Times New Roman" pitchFamily="18" charset="0"/>
                <a:cs typeface="Times New Roman" pitchFamily="18" charset="0"/>
              </a:rPr>
              <a:t>Containers that measured 20-feet lengthwise. Such containers were soon referred to as TEUs (Twenty-foot Equivalent Units)</a:t>
            </a:r>
          </a:p>
          <a:p>
            <a:r>
              <a:rPr lang="en-US" sz="2400" dirty="0" smtClean="0">
                <a:latin typeface="Times New Roman" pitchFamily="18" charset="0"/>
                <a:cs typeface="Times New Roman" pitchFamily="18" charset="0"/>
              </a:rPr>
              <a:t>Containers that measured 40-feet lengthwise. Such containers soon came to be referred as FEUs (Forty-foot Equivalent Units) or more commonly, as Two-TEUs</a:t>
            </a: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Detrimental Effects to the Cargo Shipping Sector</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Although containerization provided a breakthrough in the global shipping sector, there were several adverse effects that were felt because of the changes it wrought. </a:t>
            </a:r>
          </a:p>
          <a:p>
            <a:pPr>
              <a:buNone/>
            </a:pPr>
            <a:r>
              <a:rPr lang="en-US" sz="2400" dirty="0" smtClean="0">
                <a:latin typeface="Times New Roman" pitchFamily="18" charset="0"/>
                <a:cs typeface="Times New Roman" pitchFamily="18" charset="0"/>
              </a:rPr>
              <a:t>The labour force that was otherwise employed in the dismantling and the assembly-line operations, prior to the development of cargo containers started to become redundant</a:t>
            </a:r>
          </a:p>
          <a:p>
            <a:pPr>
              <a:buNone/>
            </a:pPr>
            <a:r>
              <a:rPr lang="en-US" sz="2400" dirty="0" smtClean="0">
                <a:latin typeface="Times New Roman" pitchFamily="18" charset="0"/>
                <a:cs typeface="Times New Roman" pitchFamily="18" charset="0"/>
              </a:rPr>
              <a:t>Motorized operational links meant that lesser number of labour force needed to be involved in the lading and unloading of the freight to be shipped</a:t>
            </a:r>
          </a:p>
          <a:p>
            <a:pPr>
              <a:buNone/>
            </a:pPr>
            <a:r>
              <a:rPr lang="en-US" sz="2400" dirty="0" smtClean="0">
                <a:latin typeface="Times New Roman" pitchFamily="18" charset="0"/>
                <a:cs typeface="Times New Roman" pitchFamily="18" charset="0"/>
              </a:rPr>
              <a:t>Semi-skilled labour force and even skilled labour force, engaged in carrying out only one kind of operations at harbor facilities were also negatively impacted</a:t>
            </a:r>
          </a:p>
          <a:p>
            <a:pPr>
              <a:buNone/>
            </a:pPr>
            <a:endParaRPr lang="en-US" sz="2400"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Present-era: Container Shipping</a:t>
            </a:r>
            <a:endParaRPr lang="en-US" b="1"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In the over 50-years of the initiation of shipping containers into mainstream maritime freight operations, a lot of advancement has been made. Today the global cargo shipping spectrum has widened to really enormous proportions while also helping several newer shipping conglomerates and even countries to enter the fray.</a:t>
            </a:r>
          </a:p>
          <a:p>
            <a:pPr>
              <a:buNone/>
            </a:pPr>
            <a:r>
              <a:rPr lang="en-US" dirty="0" smtClean="0">
                <a:latin typeface="Times New Roman" pitchFamily="18" charset="0"/>
                <a:cs typeface="Times New Roman" pitchFamily="18" charset="0"/>
              </a:rPr>
              <a:t>With the extent of containerized operations and technological developments in the same increasing almost every day, it wouldn’t be wrong to say that cargo movement in the present times cannot be visualized to fruition in the absence of container shipping</a:t>
            </a:r>
          </a:p>
          <a:p>
            <a:pPr>
              <a:buNone/>
            </a:pPr>
            <a:endParaRPr lang="en-US" dirty="0" smtClean="0">
              <a:latin typeface="Times New Roman" pitchFamily="18" charset="0"/>
              <a:cs typeface="Times New Roman" pitchFamily="18" charset="0"/>
            </a:endParaRPr>
          </a:p>
          <a:p>
            <a:pPr>
              <a:buNone/>
            </a:pPr>
            <a:endParaRPr lang="en-US" dirty="0"/>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Concept of Multi Modal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buNone/>
            </a:pPr>
            <a:r>
              <a:rPr lang="en-US" dirty="0" smtClean="0">
                <a:latin typeface="Times New Roman" pitchFamily="18" charset="0"/>
                <a:cs typeface="Times New Roman" pitchFamily="18" charset="0"/>
              </a:rPr>
              <a:t>“International multimodal transport’ means the carriage of goods by at least two different modes of transport on the basis of a multimodal transport contract from a place in one country at which the goods are taken in charge by the multimodal transport operator to a place designated for delivery situated in a different country”.</a:t>
            </a:r>
          </a:p>
          <a:p>
            <a:pPr>
              <a:buNone/>
            </a:pPr>
            <a:r>
              <a:rPr lang="en-US"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operations of pick-up and delivery of goods carried out in the performance of a unimodal transport contract, as defined in such contract, shall not be considered as international multimodal transport.”</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324600"/>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Utility of </a:t>
            </a:r>
            <a:r>
              <a:rPr lang="en-US" b="1" u="sng" smtClean="0">
                <a:latin typeface="Times New Roman" pitchFamily="18" charset="0"/>
                <a:cs typeface="Times New Roman" pitchFamily="18" charset="0"/>
              </a:rPr>
              <a:t>Multi Modal </a:t>
            </a:r>
            <a:r>
              <a:rPr lang="en-US" b="1" u="sng" dirty="0" smtClean="0">
                <a:latin typeface="Times New Roman" pitchFamily="18" charset="0"/>
                <a:cs typeface="Times New Roman" pitchFamily="18" charset="0"/>
              </a:rPr>
              <a:t>T</a:t>
            </a:r>
            <a:r>
              <a:rPr lang="en-US" b="1" u="sng" smtClean="0">
                <a:latin typeface="Times New Roman" pitchFamily="18" charset="0"/>
                <a:cs typeface="Times New Roman" pitchFamily="18" charset="0"/>
              </a:rPr>
              <a:t>ransportation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Saving Money. The leading benefit of shipping multimodal is that it can save you a ton of money if performed properly. ...</a:t>
            </a:r>
          </a:p>
          <a:p>
            <a:pPr>
              <a:buNone/>
            </a:pPr>
            <a:r>
              <a:rPr lang="en-US" dirty="0" smtClean="0">
                <a:latin typeface="Times New Roman" pitchFamily="18" charset="0"/>
                <a:cs typeface="Times New Roman" pitchFamily="18" charset="0"/>
              </a:rPr>
              <a:t>Improved Communication. Multimodal shipping involves communication between multiple parties in order to keep things running smoothly. ...</a:t>
            </a:r>
          </a:p>
          <a:p>
            <a:pPr>
              <a:buNone/>
            </a:pPr>
            <a:r>
              <a:rPr lang="en-US" dirty="0" smtClean="0">
                <a:latin typeface="Times New Roman" pitchFamily="18" charset="0"/>
                <a:cs typeface="Times New Roman" pitchFamily="18" charset="0"/>
              </a:rPr>
              <a:t>Faster Transit.</a:t>
            </a:r>
          </a:p>
          <a:p>
            <a:pPr>
              <a:buNone/>
            </a:pPr>
            <a:endParaRPr lang="en-US"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Types of Multi Modal Transportation</a:t>
            </a:r>
            <a:endParaRPr lang="en-US" b="1" u="sng"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Multimodal transportation includes </a:t>
            </a:r>
            <a:r>
              <a:rPr lang="en-US" b="1" dirty="0" smtClean="0">
                <a:latin typeface="Times New Roman" pitchFamily="18" charset="0"/>
                <a:cs typeface="Times New Roman" pitchFamily="18" charset="0"/>
              </a:rPr>
              <a:t>walking, biking, transit, rail, cars and trucks</a:t>
            </a:r>
            <a:r>
              <a:rPr lang="en-US" dirty="0" smtClean="0">
                <a:latin typeface="Times New Roman" pitchFamily="18" charset="0"/>
                <a:cs typeface="Times New Roman" pitchFamily="18" charset="0"/>
              </a:rPr>
              <a:t>. Multimodal transportation is the movement of people and goods on roadways, including but not limited to, motorists, transit-riders, freight-carriers bicyclists and pedestrians, including those with disabilities</a:t>
            </a:r>
            <a:endParaRPr lang="en-US"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Combined Container</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We manufacture containers that combine different usage purposes, e.g. Containers with an office in one part and a storage or technical/control room in the other. In designing the specific usage purpose, we either produce containers using our own construction process or rebuild standardized shipping containers.</a:t>
            </a:r>
            <a:endParaRPr lang="en-US" dirty="0">
              <a:latin typeface="Times New Roman" pitchFamily="18" charset="0"/>
              <a:cs typeface="Times New Roman" pitchFamily="18" charset="0"/>
            </a:endParaRPr>
          </a:p>
        </p:txBody>
      </p:sp>
      <p:sp>
        <p:nvSpPr>
          <p:cNvPr id="4" name="TextBox 3"/>
          <p:cNvSpPr txBox="1"/>
          <p:nvPr/>
        </p:nvSpPr>
        <p:spPr>
          <a:xfrm>
            <a:off x="1676400" y="6488668"/>
            <a:ext cx="6116291" cy="369332"/>
          </a:xfrm>
          <a:prstGeom prst="rect">
            <a:avLst/>
          </a:prstGeom>
          <a:noFill/>
        </p:spPr>
        <p:txBody>
          <a:bodyPr wrap="none" rtlCol="0">
            <a:spAutoFit/>
          </a:bodyPr>
          <a:lstStyle/>
          <a:p>
            <a:pPr algn="ctr"/>
            <a:r>
              <a:rPr lang="en-US" dirty="0" smtClean="0">
                <a:latin typeface="Times New Roman" pitchFamily="18" charset="0"/>
                <a:cs typeface="Times New Roman" pitchFamily="18" charset="0"/>
              </a:rPr>
              <a:t>Multi- Modal Transportation                                         L21C27C</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Rolling Road</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You save money, time and hassle while protecting the environment. The rolling road (ROLA) combines road and rail transport. Whole trucks and semi-trailers cover stages of their journey by rail.</a:t>
            </a:r>
          </a:p>
          <a:p>
            <a:r>
              <a:rPr lang="en-US" b="1" dirty="0" smtClean="0">
                <a:latin typeface="Times New Roman" pitchFamily="18" charset="0"/>
                <a:cs typeface="Times New Roman" pitchFamily="18" charset="0"/>
              </a:rPr>
              <a:t>Cost savings</a:t>
            </a:r>
            <a:r>
              <a:rPr lang="en-US" dirty="0" smtClean="0">
                <a:latin typeface="Times New Roman" pitchFamily="18" charset="0"/>
                <a:cs typeface="Times New Roman" pitchFamily="18" charset="0"/>
              </a:rPr>
              <a:t>: Reduced fuel consumption, no tolls, increased turnover and productivity</a:t>
            </a:r>
          </a:p>
          <a:p>
            <a:r>
              <a:rPr lang="en-US" b="1" dirty="0" smtClean="0">
                <a:latin typeface="Times New Roman" pitchFamily="18" charset="0"/>
                <a:cs typeface="Times New Roman" pitchFamily="18" charset="0"/>
              </a:rPr>
              <a:t>Time savings</a:t>
            </a:r>
            <a:r>
              <a:rPr lang="en-US" dirty="0" smtClean="0">
                <a:latin typeface="Times New Roman" pitchFamily="18" charset="0"/>
                <a:cs typeface="Times New Roman" pitchFamily="18" charset="0"/>
              </a:rPr>
              <a:t>: No traffic jams, no weekend, holiday or overnight driving restrictions</a:t>
            </a:r>
          </a:p>
          <a:p>
            <a:r>
              <a:rPr lang="en-US" b="1" dirty="0" smtClean="0">
                <a:latin typeface="Times New Roman" pitchFamily="18" charset="0"/>
                <a:cs typeface="Times New Roman" pitchFamily="18" charset="0"/>
              </a:rPr>
              <a:t>Safety</a:t>
            </a:r>
            <a:r>
              <a:rPr lang="en-US" dirty="0" smtClean="0">
                <a:latin typeface="Times New Roman" pitchFamily="18" charset="0"/>
                <a:cs typeface="Times New Roman" pitchFamily="18" charset="0"/>
              </a:rPr>
              <a:t>: ROLA travel </a:t>
            </a:r>
            <a:r>
              <a:rPr lang="en-US" smtClean="0">
                <a:latin typeface="Times New Roman" pitchFamily="18" charset="0"/>
                <a:cs typeface="Times New Roman" pitchFamily="18" charset="0"/>
              </a:rPr>
              <a:t>is recognized </a:t>
            </a:r>
            <a:r>
              <a:rPr lang="en-US" dirty="0" smtClean="0">
                <a:latin typeface="Times New Roman" pitchFamily="18" charset="0"/>
                <a:cs typeface="Times New Roman" pitchFamily="18" charset="0"/>
              </a:rPr>
              <a:t>as a statutory rest period and our trains have high safety standards</a:t>
            </a:r>
          </a:p>
          <a:p>
            <a:r>
              <a:rPr lang="en-US" b="1" dirty="0" smtClean="0">
                <a:latin typeface="Times New Roman" pitchFamily="18" charset="0"/>
                <a:cs typeface="Times New Roman" pitchFamily="18" charset="0"/>
              </a:rPr>
              <a:t>Positive environmental impact</a:t>
            </a:r>
            <a:r>
              <a:rPr lang="en-US" dirty="0" smtClean="0">
                <a:latin typeface="Times New Roman" pitchFamily="18" charset="0"/>
                <a:cs typeface="Times New Roman" pitchFamily="18" charset="0"/>
              </a:rPr>
              <a:t>: Low noise pollution, reduced CO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emissions</a:t>
            </a:r>
          </a:p>
          <a:p>
            <a:r>
              <a:rPr lang="en-US" b="1" dirty="0" smtClean="0">
                <a:latin typeface="Times New Roman" pitchFamily="18" charset="0"/>
                <a:cs typeface="Times New Roman" pitchFamily="18" charset="0"/>
              </a:rPr>
              <a:t>Positive image</a:t>
            </a:r>
            <a:r>
              <a:rPr lang="en-US" dirty="0" smtClean="0">
                <a:latin typeface="Times New Roman" pitchFamily="18" charset="0"/>
                <a:cs typeface="Times New Roman" pitchFamily="18" charset="0"/>
              </a:rPr>
              <a:t>: Improvement in your company's ECO balance (CO</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savings).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Forwarding of trailers</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trailer</a:t>
            </a:r>
            <a:r>
              <a:rPr lang="en-US" dirty="0" smtClean="0">
                <a:latin typeface="Times New Roman" pitchFamily="18" charset="0"/>
                <a:cs typeface="Times New Roman" pitchFamily="18" charset="0"/>
              </a:rPr>
              <a:t> is an unpowered vehicle towed by a powered vehicle. It is commonly used for the transport of goods and materials.</a:t>
            </a:r>
          </a:p>
          <a:p>
            <a:pPr>
              <a:buNone/>
            </a:pPr>
            <a:r>
              <a:rPr lang="en-US" dirty="0" smtClean="0">
                <a:latin typeface="Times New Roman" pitchFamily="18" charset="0"/>
                <a:cs typeface="Times New Roman" pitchFamily="18" charset="0"/>
              </a:rPr>
              <a:t>Sometimes recreational vehicles, travel trailers, or mobile homes with limited living facilities where people can camp or stay have been referred to as trailers. In earlier days, many such vehicles were towable trailers.</a:t>
            </a:r>
            <a:r>
              <a:rPr lang="en-US" dirty="0" smtClean="0"/>
              <a:t> In the United States, the term is sometimes used interchangeably with travel trailer and mobile home, varieties of trailers and manufactured housing designed for human habitation. Their origins lay in utility trailers built in a similar fashion to horse-drawn wagons. A trailer park is an area where mobile homes are placed for </a:t>
            </a:r>
            <a:r>
              <a:rPr lang="en-US" dirty="0" err="1" smtClean="0"/>
              <a:t>habitation.In</a:t>
            </a:r>
            <a:r>
              <a:rPr lang="en-US" dirty="0" smtClean="0"/>
              <a:t> the United States trailers ranging in size from single-axle dollies to 6-axle, 13-foot-6-inch (4.11 m) high, 53-foot (16.15 m) long semi-trailers are commonplace. The latter, when towed as part of a tractor-trailer or "18-wheeler", carries a large percentage of the freight that travels over land in North America.</a:t>
            </a:r>
          </a:p>
          <a:p>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RORO &amp; LASH transportation</a:t>
            </a:r>
            <a:endParaRPr lang="en-US" b="1" u="sng" dirty="0"/>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Roll-on/roll-off (RORO or ro-ro) ships are cargo ships designed to carry wheeled cargo, such as cars, trucks, semi-trailer trucks, trailers, and railroad cars that are driven on and off the ship on their own wheels or using a platform vehicle, such as a self-propelled modular transporter. Ro-Ro is an acronym for Roll-on/roll-off. Roll-on/roll-off ships are vessels that are used to carry wheeled cargo.</a:t>
            </a:r>
          </a:p>
          <a:p>
            <a:pPr>
              <a:buNone/>
            </a:pPr>
            <a:r>
              <a:rPr lang="en-US" sz="1600" dirty="0" smtClean="0">
                <a:latin typeface="Times New Roman" pitchFamily="18" charset="0"/>
                <a:cs typeface="Times New Roman" pitchFamily="18" charset="0"/>
              </a:rPr>
              <a:t>The roll-on/roll-off ship was defined in the November 1995 amendments to Chapter II-1 of the International Convention for the Safety of Life at Sea (SOLAS), 1974 as being “a passenger ship with ro-ro cargo spaces or special category spaces”</a:t>
            </a:r>
          </a:p>
          <a:p>
            <a:pPr>
              <a:buNone/>
            </a:pPr>
            <a:r>
              <a:rPr lang="en-US" sz="1600" dirty="0" smtClean="0">
                <a:latin typeface="Times New Roman" pitchFamily="18" charset="0"/>
                <a:cs typeface="Times New Roman" pitchFamily="18" charset="0"/>
              </a:rPr>
              <a:t>The ro-ro ship is different from Lo-Lo (lift on-lift off) ship that uses a crane to load the cargo. The vehicles in the ship are loaded and unloaded by means of built-in ramps. Normally these ramps are made towards the stern (backside) of the ship. In some ships, they are also found on the bow side (front) as well as the sides. The vessel can be of both military and civilian types. </a:t>
            </a:r>
          </a:p>
          <a:p>
            <a:pPr>
              <a:buNone/>
            </a:pPr>
            <a:r>
              <a:rPr lang="en-US" sz="1600" dirty="0" smtClean="0">
                <a:latin typeface="Times New Roman" pitchFamily="18" charset="0"/>
                <a:cs typeface="Times New Roman" pitchFamily="18" charset="0"/>
              </a:rPr>
              <a:t>Ro-Ro vessels were being built in the 19th century to transport trains, too wide for the bridges, across </a:t>
            </a:r>
            <a:r>
              <a:rPr lang="en-US" sz="1600" dirty="0" err="1" smtClean="0">
                <a:latin typeface="Times New Roman" pitchFamily="18" charset="0"/>
                <a:cs typeface="Times New Roman" pitchFamily="18" charset="0"/>
              </a:rPr>
              <a:t>rivers.An</a:t>
            </a:r>
            <a:r>
              <a:rPr lang="en-US" sz="1600" dirty="0" smtClean="0">
                <a:latin typeface="Times New Roman" pitchFamily="18" charset="0"/>
                <a:cs typeface="Times New Roman" pitchFamily="18" charset="0"/>
              </a:rPr>
              <a:t> example of a Ro-Ro vessel is the Firth of Forth ferry which started operations in 1851. The rails were laid on the ship so that it could be connected to the ones on land. A train would then simply roll onto the ship and then roll off at the other end.</a:t>
            </a:r>
          </a:p>
          <a:p>
            <a:pPr>
              <a:buNone/>
            </a:pPr>
            <a:r>
              <a:rPr lang="en-US" sz="1600" dirty="0" smtClean="0">
                <a:latin typeface="Times New Roman" pitchFamily="18" charset="0"/>
                <a:cs typeface="Times New Roman" pitchFamily="18" charset="0"/>
              </a:rPr>
              <a:t>There are various types of ro-ro vessels, such as ferries, cruise ferries, cargo ships, and barges. The ro-ro vessels that are exclusively used for transporting cars and trucks across oceans are known as Pure Car Carriers (PCC) and Pure Truck &amp; Car Carriers (PCTC) respectively.</a:t>
            </a:r>
          </a:p>
          <a:p>
            <a:pPr>
              <a:buNone/>
            </a:pP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RORO &amp; LASH transportation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Unlike other cargos that are measured in metric tonnes, the ro-ro cargo is measured in a unit called lanes in meters (LIMs). LIM is calculated by multiplying cargo length in meters by the number of decks and by its width in lanes. The lane width will differ from vessel to vessel and there are a number of industry standards.</a:t>
            </a:r>
          </a:p>
          <a:p>
            <a:pPr>
              <a:buNone/>
            </a:pPr>
            <a:r>
              <a:rPr lang="en-US" dirty="0" smtClean="0">
                <a:latin typeface="Times New Roman" pitchFamily="18" charset="0"/>
                <a:cs typeface="Times New Roman" pitchFamily="18" charset="0"/>
              </a:rPr>
              <a:t>The largest ro-ro passenger ferry is MS Color Magic. It weighs 75,100 GT (Gross Ton). It entered the service in September 2007 for Color Line. It was built in Finland by Aker </a:t>
            </a:r>
            <a:r>
              <a:rPr lang="en-US" dirty="0" err="1" smtClean="0">
                <a:latin typeface="Times New Roman" pitchFamily="18" charset="0"/>
                <a:cs typeface="Times New Roman" pitchFamily="18" charset="0"/>
              </a:rPr>
              <a:t>Finnyards</a:t>
            </a:r>
            <a:r>
              <a:rPr lang="en-US" dirty="0" smtClean="0">
                <a:latin typeface="Times New Roman" pitchFamily="18" charset="0"/>
                <a:cs typeface="Times New Roman" pitchFamily="18" charset="0"/>
              </a:rPr>
              <a:t>. The ferry is 223.70 m long, 35 m wide and can carry 550 cars as well as 1270 lane meters of cargo.</a:t>
            </a:r>
          </a:p>
          <a:p>
            <a:pPr>
              <a:buNone/>
            </a:pPr>
            <a:r>
              <a:rPr lang="en-US" dirty="0" smtClean="0">
                <a:latin typeface="Times New Roman" pitchFamily="18" charset="0"/>
                <a:cs typeface="Times New Roman" pitchFamily="18" charset="0"/>
              </a:rPr>
              <a:t>The ro-ro passenger ferry with the greatest car-carrying capacity is the Ulysses. The ferry was named after a novel by James Joyce and is owned by Irish Ferries. It entered the service on 25 March 2001 and operates between Dublin and </a:t>
            </a:r>
            <a:r>
              <a:rPr lang="en-US" dirty="0" err="1" smtClean="0">
                <a:latin typeface="Times New Roman" pitchFamily="18" charset="0"/>
                <a:cs typeface="Times New Roman" pitchFamily="18" charset="0"/>
              </a:rPr>
              <a:t>Holyhead</a:t>
            </a:r>
            <a:r>
              <a:rPr lang="en-US" dirty="0" smtClean="0">
                <a:latin typeface="Times New Roman" pitchFamily="18" charset="0"/>
                <a:cs typeface="Times New Roman" pitchFamily="18" charset="0"/>
              </a:rPr>
              <a:t>. It weighs 50,938 GT and is 209.02 m long and 31.84 m wide. It can carry 1342 cars and 4101 lane meters of cargo.</a:t>
            </a:r>
          </a:p>
          <a:p>
            <a:pPr>
              <a:buNone/>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RORO &amp; LASH transportation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Advantages of a ro-ro ship</a:t>
            </a:r>
          </a:p>
          <a:p>
            <a:pPr>
              <a:buNone/>
            </a:pPr>
            <a:r>
              <a:rPr lang="en-US" dirty="0" smtClean="0">
                <a:latin typeface="Times New Roman" pitchFamily="18" charset="0"/>
                <a:cs typeface="Times New Roman" pitchFamily="18" charset="0"/>
              </a:rPr>
              <a:t>A ro-ro ship offers a number of advantages over traditional ships. Some of the advantages are as follows:</a:t>
            </a:r>
          </a:p>
          <a:p>
            <a:pPr>
              <a:buNone/>
            </a:pPr>
            <a:r>
              <a:rPr lang="en-US" dirty="0" smtClean="0">
                <a:latin typeface="Times New Roman" pitchFamily="18" charset="0"/>
                <a:cs typeface="Times New Roman" pitchFamily="18" charset="0"/>
              </a:rPr>
              <a:t>For the shipper, the advantage is speed. Since cars and lorries can drive straight on to the ship at one port and then drive off at the other port within a few minutes of the ship docking, it saves a lot of time of the shipper.</a:t>
            </a:r>
          </a:p>
          <a:p>
            <a:pPr>
              <a:buNone/>
            </a:pPr>
            <a:r>
              <a:rPr lang="en-US" dirty="0" smtClean="0">
                <a:latin typeface="Times New Roman" pitchFamily="18" charset="0"/>
                <a:cs typeface="Times New Roman" pitchFamily="18" charset="0"/>
              </a:rPr>
              <a:t>It can also integrate well with other transport development, such as containers. The use of Customs-sealed units has enabled frontiers to be crossed with the minimum of delay. Therefore, it increases the speed and efficiency of the shipper.</a:t>
            </a:r>
          </a:p>
          <a:p>
            <a:pPr>
              <a:buNone/>
            </a:pPr>
            <a:r>
              <a:rPr lang="en-US" dirty="0" smtClean="0">
                <a:latin typeface="Times New Roman" pitchFamily="18" charset="0"/>
                <a:cs typeface="Times New Roman" pitchFamily="18" charset="0"/>
              </a:rPr>
              <a:t>The ship has also proved extremely popular with holidaymakers and private car owners. It has significantly contributed to the growth of tourism. A person can take his car from one country to another by the sea with the help of a ro-ro vessel.</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National Multi modal Transport Committee (NMTC) </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dirty="0" smtClean="0">
                <a:latin typeface="Times New Roman" pitchFamily="18" charset="0"/>
                <a:cs typeface="Times New Roman" pitchFamily="18" charset="0"/>
              </a:rPr>
              <a:t>Multi-modal integration along with digitization and centre-state cooperation on the same, forms the core of the National Logistics Policy (NLP), launched by Prime Minister Narendra Modi on Saturday. In line with previous plans such as the National Rail Plan and Maritime India Vision, NLP intends to bring sweeping changes in the current costly, polluting, and congesting modal mix of Indian logistics.</a:t>
            </a:r>
          </a:p>
          <a:p>
            <a:pPr>
              <a:buNone/>
            </a:pPr>
            <a:r>
              <a:rPr lang="en-US" sz="1800" dirty="0" smtClean="0">
                <a:latin typeface="Times New Roman" pitchFamily="18" charset="0"/>
                <a:cs typeface="Times New Roman" pitchFamily="18" charset="0"/>
              </a:rPr>
              <a:t>It is expected to facilitate a modal shift in logistics from the current over dependence on roads (over 60 per cent share currently versus 25 per cent globally) to railways (30 per cent currently </a:t>
            </a:r>
            <a:r>
              <a:rPr lang="en-US" sz="1800" dirty="0" err="1" smtClean="0">
                <a:latin typeface="Times New Roman" pitchFamily="18" charset="0"/>
                <a:cs typeface="Times New Roman" pitchFamily="18" charset="0"/>
              </a:rPr>
              <a:t>vis</a:t>
            </a:r>
            <a:r>
              <a:rPr lang="en-US" sz="1800" dirty="0" smtClean="0">
                <a:latin typeface="Times New Roman" pitchFamily="18" charset="0"/>
                <a:cs typeface="Times New Roman" pitchFamily="18" charset="0"/>
              </a:rPr>
              <a:t>-a-</a:t>
            </a:r>
            <a:r>
              <a:rPr lang="en-US" sz="1800" dirty="0" err="1" smtClean="0">
                <a:latin typeface="Times New Roman" pitchFamily="18" charset="0"/>
                <a:cs typeface="Times New Roman" pitchFamily="18" charset="0"/>
              </a:rPr>
              <a:t>vis</a:t>
            </a:r>
            <a:r>
              <a:rPr lang="en-US" sz="1800" dirty="0" smtClean="0">
                <a:latin typeface="Times New Roman" pitchFamily="18" charset="0"/>
                <a:cs typeface="Times New Roman" pitchFamily="18" charset="0"/>
              </a:rPr>
              <a:t> 60 per cent globally) and waterways (5 per cent currently). Multi-trillion flagship projects such as Sagarmala, Bharatmala, and dedicated freight corridors are already working in this direction.</a:t>
            </a:r>
          </a:p>
          <a:p>
            <a:pPr>
              <a:buNone/>
            </a:pPr>
            <a:r>
              <a:rPr lang="en-US" sz="1800" dirty="0" smtClean="0">
                <a:latin typeface="Times New Roman" pitchFamily="18" charset="0"/>
                <a:cs typeface="Times New Roman" pitchFamily="18" charset="0"/>
              </a:rPr>
              <a:t>During the launch, PM Modi asserted that the reduction in logistics cost is a crucial variable in the country’s export competitiveness, and bringing existing policies in synergy with new infrastructure is a big step in that. direction. “If there is one policy that will support NLP the most, it’s the PM-</a:t>
            </a:r>
            <a:r>
              <a:rPr lang="en-US" sz="1800" dirty="0" err="1" smtClean="0">
                <a:latin typeface="Times New Roman" pitchFamily="18" charset="0"/>
                <a:cs typeface="Times New Roman" pitchFamily="18" charset="0"/>
              </a:rPr>
              <a:t>GatiShakti</a:t>
            </a:r>
            <a:r>
              <a:rPr lang="en-US" sz="1800" dirty="0" smtClean="0">
                <a:latin typeface="Times New Roman" pitchFamily="18" charset="0"/>
                <a:cs typeface="Times New Roman" pitchFamily="18" charset="0"/>
              </a:rPr>
              <a:t> NMP,” Modi said. “I am happy that today all states and central ministries have been integrated into the platform, and almost all departments have started working collectively. A database of various infrastructure projects by the central and state government has been prepared.”</a:t>
            </a:r>
          </a:p>
          <a:p>
            <a:pPr>
              <a:buNone/>
            </a:pP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National Multi modal Transport Committee (NMTC) </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India ranks 47th in the World Banks’ Logistics Performance Index today, with infrastructural clogs and mismatches in all three major transportation modes—roads, rail, and waterways (including ports). The plan now is to bring the cost of logistics down to single digits as a percentage of GDP from 14-18 per cent currently.</a:t>
            </a:r>
          </a:p>
          <a:p>
            <a:pPr>
              <a:buNone/>
            </a:pPr>
            <a:r>
              <a:rPr lang="en-US" dirty="0" smtClean="0">
                <a:latin typeface="Times New Roman" pitchFamily="18" charset="0"/>
                <a:cs typeface="Times New Roman" pitchFamily="18" charset="0"/>
              </a:rPr>
              <a:t>The broad contours of the policy include a comprehensive logistics action plan (CLAP), a new set of warehousing standards, a digital ease of logistics dashboard (E-</a:t>
            </a:r>
            <a:r>
              <a:rPr lang="en-US" dirty="0" err="1" smtClean="0">
                <a:latin typeface="Times New Roman" pitchFamily="18" charset="0"/>
                <a:cs typeface="Times New Roman" pitchFamily="18" charset="0"/>
              </a:rPr>
              <a:t>LogS</a:t>
            </a:r>
            <a:r>
              <a:rPr lang="en-US" dirty="0" smtClean="0">
                <a:latin typeface="Times New Roman" pitchFamily="18" charset="0"/>
                <a:cs typeface="Times New Roman" pitchFamily="18" charset="0"/>
              </a:rPr>
              <a:t>), and the </a:t>
            </a:r>
            <a:r>
              <a:rPr lang="en-US" dirty="0" err="1" smtClean="0">
                <a:latin typeface="Times New Roman" pitchFamily="18" charset="0"/>
                <a:cs typeface="Times New Roman" pitchFamily="18" charset="0"/>
              </a:rPr>
              <a:t>unifield</a:t>
            </a:r>
            <a:r>
              <a:rPr lang="en-US" dirty="0" smtClean="0">
                <a:latin typeface="Times New Roman" pitchFamily="18" charset="0"/>
                <a:cs typeface="Times New Roman" pitchFamily="18" charset="0"/>
              </a:rPr>
              <a:t> logistics interface platform (ULIP), which was so far being used by central departments on a pilot basis. “The warehousing standards aim to reduce discrepancies between warehouses across states. Currently, there are a majority of small, scattered warehouses, which is a loss-making deal for both their operators and manufacturers,” an analyst said. </a:t>
            </a:r>
            <a:r>
              <a:rPr lang="en-US" dirty="0" smtClean="0"/>
              <a:t>Digitization and transparent logistics visibility, if implemented properly, would benefit large scale movers such as shipping companies. </a:t>
            </a:r>
            <a:endParaRPr lang="en-US"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Concept of Multimodal Transport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b="1" dirty="0" smtClean="0">
                <a:latin typeface="Times New Roman" pitchFamily="18" charset="0"/>
                <a:cs typeface="Times New Roman" pitchFamily="18" charset="0"/>
              </a:rPr>
              <a:t>Concept of Multimodal Transport in ASEAN and International Context:</a:t>
            </a:r>
          </a:p>
          <a:p>
            <a:pPr>
              <a:buNone/>
            </a:pPr>
            <a:r>
              <a:rPr lang="en-US" dirty="0" smtClean="0">
                <a:latin typeface="Times New Roman" pitchFamily="18" charset="0"/>
                <a:cs typeface="Times New Roman" pitchFamily="18" charset="0"/>
              </a:rPr>
              <a:t>1.International Transport</a:t>
            </a:r>
          </a:p>
          <a:p>
            <a:pPr>
              <a:buNone/>
            </a:pPr>
            <a:r>
              <a:rPr lang="en-US" dirty="0" smtClean="0">
                <a:latin typeface="Times New Roman" pitchFamily="18" charset="0"/>
                <a:cs typeface="Times New Roman" pitchFamily="18" charset="0"/>
              </a:rPr>
              <a:t>2.At least mode of transportation</a:t>
            </a:r>
          </a:p>
          <a:p>
            <a:pPr>
              <a:buNone/>
            </a:pPr>
            <a:r>
              <a:rPr lang="en-US" dirty="0" smtClean="0">
                <a:latin typeface="Times New Roman" pitchFamily="18" charset="0"/>
                <a:cs typeface="Times New Roman" pitchFamily="18" charset="0"/>
              </a:rPr>
              <a:t>3.One Operator</a:t>
            </a:r>
          </a:p>
          <a:p>
            <a:pPr>
              <a:buNone/>
            </a:pPr>
            <a:r>
              <a:rPr lang="en-US" dirty="0" smtClean="0">
                <a:latin typeface="Times New Roman" pitchFamily="18" charset="0"/>
                <a:cs typeface="Times New Roman" pitchFamily="18" charset="0"/>
              </a:rPr>
              <a:t>4.Single Transport Document and Contract of Carriage.</a:t>
            </a: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National Multi modal Transport Committee (NMTC) </a:t>
            </a:r>
            <a:endParaRPr lang="en-US"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“The focal push for digitization through platforms like ULIP and E-</a:t>
            </a:r>
            <a:r>
              <a:rPr lang="en-US" sz="1800" dirty="0" err="1" smtClean="0">
                <a:latin typeface="Times New Roman" pitchFamily="18" charset="0"/>
                <a:cs typeface="Times New Roman" pitchFamily="18" charset="0"/>
              </a:rPr>
              <a:t>LogS</a:t>
            </a:r>
            <a:r>
              <a:rPr lang="en-US" sz="1800" dirty="0" smtClean="0">
                <a:latin typeface="Times New Roman" pitchFamily="18" charset="0"/>
                <a:cs typeface="Times New Roman" pitchFamily="18" charset="0"/>
              </a:rPr>
              <a:t> is crucial to support the designed services improvement framework in improving regulatory interoperability, standardization of logistic processes and in bringing the entire multimodal network onto a single digital dashboard, enhancing visibility and transparency for all stakeholders,” said </a:t>
            </a:r>
            <a:r>
              <a:rPr lang="en-US" sz="1800" dirty="0" err="1" smtClean="0">
                <a:latin typeface="Times New Roman" pitchFamily="18" charset="0"/>
                <a:cs typeface="Times New Roman" pitchFamily="18" charset="0"/>
              </a:rPr>
              <a:t>Rizwan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Soomar</a:t>
            </a:r>
            <a:r>
              <a:rPr lang="en-US" sz="1800" dirty="0" smtClean="0">
                <a:latin typeface="Times New Roman" pitchFamily="18" charset="0"/>
                <a:cs typeface="Times New Roman" pitchFamily="18" charset="0"/>
              </a:rPr>
              <a:t>, chief executive officer and managing director, DP World Subcontinent.</a:t>
            </a:r>
          </a:p>
          <a:p>
            <a:pPr>
              <a:buNone/>
            </a:pPr>
            <a:r>
              <a:rPr lang="en-US" sz="1800" dirty="0" smtClean="0">
                <a:latin typeface="Times New Roman" pitchFamily="18" charset="0"/>
                <a:cs typeface="Times New Roman" pitchFamily="18" charset="0"/>
              </a:rPr>
              <a:t>Experts said that it’s important for the Centre to gradually pull its levers, starting with </a:t>
            </a:r>
            <a:r>
              <a:rPr lang="en-US" sz="1800" dirty="0" err="1" smtClean="0">
                <a:latin typeface="Times New Roman" pitchFamily="18" charset="0"/>
                <a:cs typeface="Times New Roman" pitchFamily="18" charset="0"/>
              </a:rPr>
              <a:t>synchronising</a:t>
            </a:r>
            <a:r>
              <a:rPr lang="en-US" sz="1800" dirty="0" smtClean="0">
                <a:latin typeface="Times New Roman" pitchFamily="18" charset="0"/>
                <a:cs typeface="Times New Roman" pitchFamily="18" charset="0"/>
              </a:rPr>
              <a:t> the root of the problem through PM </a:t>
            </a:r>
            <a:r>
              <a:rPr lang="en-US" sz="1800" dirty="0" err="1" smtClean="0">
                <a:latin typeface="Times New Roman" pitchFamily="18" charset="0"/>
                <a:cs typeface="Times New Roman" pitchFamily="18" charset="0"/>
              </a:rPr>
              <a:t>Gati-Shakti</a:t>
            </a:r>
            <a:r>
              <a:rPr lang="en-US" sz="1800" dirty="0" smtClean="0">
                <a:latin typeface="Times New Roman" pitchFamily="18" charset="0"/>
                <a:cs typeface="Times New Roman" pitchFamily="18" charset="0"/>
              </a:rPr>
              <a:t> — planning, which until now, was happening in departmental silos.</a:t>
            </a:r>
          </a:p>
          <a:p>
            <a:pPr>
              <a:buNone/>
            </a:pPr>
            <a:r>
              <a:rPr lang="en-US" sz="1800" dirty="0" smtClean="0">
                <a:latin typeface="Times New Roman" pitchFamily="18" charset="0"/>
                <a:cs typeface="Times New Roman" pitchFamily="18" charset="0"/>
              </a:rPr>
              <a:t>Effective implementation of the policy would also depend on support from individual states, said </a:t>
            </a:r>
            <a:r>
              <a:rPr lang="en-US" sz="1800" dirty="0" err="1" smtClean="0">
                <a:latin typeface="Times New Roman" pitchFamily="18" charset="0"/>
                <a:cs typeface="Times New Roman" pitchFamily="18" charset="0"/>
              </a:rPr>
              <a:t>Arindam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Guha</a:t>
            </a:r>
            <a:r>
              <a:rPr lang="en-US" sz="1800" dirty="0" smtClean="0">
                <a:latin typeface="Times New Roman" pitchFamily="18" charset="0"/>
                <a:cs typeface="Times New Roman" pitchFamily="18" charset="0"/>
              </a:rPr>
              <a:t>, Leader &amp; partner Government &amp; Public Sector, Deloitte India. "Critical areas such as first &amp; last mile connectivity, transport, industrial development etc. together with associated regulatory approvals falling under States' jurisdiction. The Centre seems to have already made considerable headway in getting their buy-in with over 15 states having announced their own logistics policies which are more or less aligned with the National Logistics Policy and also having on boarded most states on the Gati Shakti platform,” </a:t>
            </a:r>
            <a:r>
              <a:rPr lang="en-US" sz="1800" dirty="0" err="1" smtClean="0">
                <a:latin typeface="Times New Roman" pitchFamily="18" charset="0"/>
                <a:cs typeface="Times New Roman" pitchFamily="18" charset="0"/>
              </a:rPr>
              <a:t>Guha</a:t>
            </a:r>
            <a:r>
              <a:rPr lang="en-US" sz="1800" dirty="0" smtClean="0">
                <a:latin typeface="Times New Roman" pitchFamily="18" charset="0"/>
                <a:cs typeface="Times New Roman" pitchFamily="18" charset="0"/>
              </a:rPr>
              <a:t> said.</a:t>
            </a:r>
          </a:p>
          <a:p>
            <a:pPr>
              <a:buNone/>
            </a:pP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Logistics Policy of India-key features and importance</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National Logistics Policy 2022 - </a:t>
            </a:r>
            <a:r>
              <a:rPr lang="en-US" dirty="0" smtClean="0">
                <a:latin typeface="Times New Roman" pitchFamily="18" charset="0"/>
                <a:cs typeface="Times New Roman" pitchFamily="18" charset="0"/>
              </a:rPr>
              <a:t>First, we will understand the term “logistics”. The term “logistics” refers to a broad category of facilities that are essential to commercial activity. These establishments involve transportation services for both the transportation of goods, storage infrastructure that is especially important for the trade in perishable products, including food products, fruits, and veggies, and the efficient operation of government services that support commercial activity, such as licensing and norms. </a:t>
            </a:r>
          </a:p>
          <a:p>
            <a:pPr>
              <a:buNone/>
            </a:pP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National Logistics Policy</a:t>
            </a:r>
            <a:r>
              <a:rPr lang="en-US" dirty="0" smtClean="0">
                <a:latin typeface="Times New Roman" pitchFamily="18" charset="0"/>
                <a:cs typeface="Times New Roman" pitchFamily="18" charset="0"/>
              </a:rPr>
              <a:t> was made so that the Indian logistics sector could become a key driver of economic growth. This will be done by making businesses, government agencies, and society as a whole work together better and more closely. Study Says: India’s logistics costs are 13% of GDP. Developed nations don’t have this problem. High logistics costs impair India’s competitiveness. Gujarat, Punjab, and Haryana topped the different states’ rankings. But we need a lot of improvements.</a:t>
            </a:r>
          </a:p>
          <a:p>
            <a:pPr>
              <a:buNone/>
            </a:pPr>
            <a:r>
              <a:rPr lang="en-US" b="1" dirty="0" err="1" smtClean="0">
                <a:latin typeface="Times New Roman" pitchFamily="18" charset="0"/>
                <a:cs typeface="Times New Roman" pitchFamily="18" charset="0"/>
              </a:rPr>
              <a:t>Sarthi</a:t>
            </a:r>
            <a:r>
              <a:rPr lang="en-US" b="1" dirty="0" smtClean="0">
                <a:latin typeface="Times New Roman" pitchFamily="18" charset="0"/>
                <a:cs typeface="Times New Roman" pitchFamily="18" charset="0"/>
              </a:rPr>
              <a:t> Parivahan Sewa - </a:t>
            </a:r>
            <a:r>
              <a:rPr lang="en-US" dirty="0" smtClean="0">
                <a:latin typeface="Times New Roman" pitchFamily="18" charset="0"/>
                <a:cs typeface="Times New Roman" pitchFamily="18" charset="0"/>
              </a:rPr>
              <a:t>National Logistics Policy is a comprehensive effort to enhance efficiency of the logistics ecosystem in India. </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Logistics Policy of India-key features and importance</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New National Logistics Policy Overview- </a:t>
            </a:r>
            <a:r>
              <a:rPr lang="en-US" dirty="0" smtClean="0">
                <a:latin typeface="Times New Roman" pitchFamily="18" charset="0"/>
                <a:cs typeface="Times New Roman" pitchFamily="18" charset="0"/>
              </a:rPr>
              <a:t>Policy Name National Logistics Policy Launch date21 September 2022Launch By Prime Minister Narender Modi Objectives infrastructures to economic zones.</a:t>
            </a:r>
          </a:p>
          <a:p>
            <a:pPr>
              <a:buNone/>
            </a:pP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National Logistics Policy Objectives- </a:t>
            </a:r>
            <a:r>
              <a:rPr lang="en-US" dirty="0" smtClean="0">
                <a:latin typeface="Times New Roman" pitchFamily="18" charset="0"/>
                <a:cs typeface="Times New Roman" pitchFamily="18" charset="0"/>
              </a:rPr>
              <a:t>The goal of the policy is to build a logistics ecosystem in India that is technology-enabled, integrated, cost-effective, self-reliant, feasible, and dependable. This will help India grow quickly for everyone. With the National Logistics Policy, India will try to get its logistics costs down to the same level as world standards by 2030. </a:t>
            </a:r>
          </a:p>
          <a:p>
            <a:pPr>
              <a:buNone/>
            </a:pPr>
            <a:r>
              <a:rPr lang="en-US" dirty="0" smtClean="0">
                <a:latin typeface="Times New Roman" pitchFamily="18" charset="0"/>
                <a:cs typeface="Times New Roman" pitchFamily="18" charset="0"/>
              </a:rPr>
              <a:t>This will also help create data-driven tools that help people make decisions for a better logistics environment. By better integrating the distribution network, this strategy will save logistics and inventory costs, increase agility, and improve responsiveness while also lowering obstacles. New centers of development will be created with the help of the Multi-modal Logistics Park, which identifies 35 places around the nation. India hopes that it will be able to achieve its goal of being among the top 25 nations in the Logistics Performance Index rating by the year 2030 if it is able to successfully execute its National Logistics Policy. The strategy aims to strengthen </a:t>
            </a:r>
            <a:r>
              <a:rPr lang="en-US" b="1" dirty="0" smtClean="0">
                <a:latin typeface="Times New Roman" pitchFamily="18" charset="0"/>
                <a:cs typeface="Times New Roman" pitchFamily="18" charset="0"/>
              </a:rPr>
              <a:t>PM Modi’s Gati Shakti</a:t>
            </a:r>
            <a:r>
              <a:rPr lang="en-US" dirty="0" smtClean="0">
                <a:latin typeface="Times New Roman" pitchFamily="18" charset="0"/>
                <a:cs typeface="Times New Roman" pitchFamily="18" charset="0"/>
              </a:rPr>
              <a:t>–National Master Plan by providing intermodal infrastructures to economic zones.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Logistics Policy of India-key features and importance</a:t>
            </a:r>
            <a:endParaRPr lang="en-US" dirty="0"/>
          </a:p>
        </p:txBody>
      </p:sp>
      <p:sp>
        <p:nvSpPr>
          <p:cNvPr id="3" name="Content Placeholder 2"/>
          <p:cNvSpPr>
            <a:spLocks noGrp="1"/>
          </p:cNvSpPr>
          <p:nvPr>
            <p:ph idx="1"/>
          </p:nvPr>
        </p:nvSpPr>
        <p:spPr/>
        <p:txBody>
          <a:bodyPr>
            <a:noAutofit/>
          </a:bodyPr>
          <a:lstStyle/>
          <a:p>
            <a:pPr>
              <a:buNone/>
            </a:pPr>
            <a:r>
              <a:rPr lang="en-US" sz="1800" b="1" dirty="0" smtClean="0">
                <a:latin typeface="Times New Roman" pitchFamily="18" charset="0"/>
                <a:cs typeface="Times New Roman" pitchFamily="18" charset="0"/>
              </a:rPr>
              <a:t>Driving Licence Apply Online Logistics Services Platform Launched</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In accordance with the National Logistics Strategy, a brand-new online site known as Ease of Logistics Services – E-Logs has been initiated. “Through this platform, industry organizations would be able to directly take up any such issues with the government entities that are creating difficulties in their operations and performance. According to Modi had to say, “a comprehensive framework has also been put in place for the swift settlement of such matters.”</a:t>
            </a:r>
          </a:p>
          <a:p>
            <a:pPr>
              <a:buNone/>
            </a:pPr>
            <a:endParaRPr lang="en-US" sz="1800"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How the Government is Improving Logistics</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Previous programs and plans to improve logistics were FASTag for electronic toll tax collection and faceless customs inspection. The largest of these plans is Gati Shakti. A lot of material on state infrastructure investments has been compiled.” The PM Gatishakti site has 1500 layers of national and state government data.</a:t>
            </a:r>
          </a:p>
          <a:p>
            <a:pPr>
              <a:buNone/>
            </a:pPr>
            <a:r>
              <a:rPr lang="en-US" sz="1800" dirty="0" smtClean="0">
                <a:latin typeface="Times New Roman" pitchFamily="18" charset="0"/>
                <a:cs typeface="Times New Roman" pitchFamily="18" charset="0"/>
              </a:rPr>
              <a:t>Ministries now have a single platform to track infrastructure projects. According to the Government, the Center aims to build 200 airports, helipads, and water aerodromes over the next 4 to 5 years and roughly double the current natural gas pipeline network of 19,000 km.</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Logistics Policy of India-key features and importance</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600" b="1" dirty="0" smtClean="0">
                <a:latin typeface="Times New Roman" pitchFamily="18" charset="0"/>
                <a:cs typeface="Times New Roman" pitchFamily="18" charset="0"/>
              </a:rPr>
              <a:t>New Driving  Licence Rules National Logistics Policy Benefits and Features</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Features and focal points of the policy are listed below:</a:t>
            </a:r>
          </a:p>
          <a:p>
            <a:pPr>
              <a:buNone/>
            </a:pPr>
            <a:r>
              <a:rPr lang="en-US" sz="1600" dirty="0" smtClean="0">
                <a:latin typeface="Times New Roman" pitchFamily="18" charset="0"/>
                <a:cs typeface="Times New Roman" pitchFamily="18" charset="0"/>
              </a:rPr>
              <a:t>In 5 years, the program should lower logistics costs from 15% of India’s GDP to 8%. India must minimize logistics costs to promote exports and domestic product efficiency. Reduced logistics costs boost efficiency across several industries, supporting wealth creation and entrepreneurship.</a:t>
            </a:r>
          </a:p>
          <a:p>
            <a:pPr>
              <a:buNone/>
            </a:pPr>
            <a:r>
              <a:rPr lang="en-US" sz="1600" dirty="0" smtClean="0">
                <a:latin typeface="Times New Roman" pitchFamily="18" charset="0"/>
                <a:cs typeface="Times New Roman" pitchFamily="18" charset="0"/>
              </a:rPr>
              <a:t>The government aims to be among the top 25 countries in the Logistics Performance Index (LPI) by 2030.</a:t>
            </a:r>
          </a:p>
          <a:p>
            <a:pPr>
              <a:buNone/>
            </a:pPr>
            <a:r>
              <a:rPr lang="en-US" sz="1600" dirty="0" smtClean="0">
                <a:latin typeface="Times New Roman" pitchFamily="18" charset="0"/>
                <a:cs typeface="Times New Roman" pitchFamily="18" charset="0"/>
              </a:rPr>
              <a:t>The NLP will include the Unified Logistics Interface Platform. It would unite transportation-related online services into a unified platform, saving exporters time and resources.</a:t>
            </a:r>
          </a:p>
          <a:p>
            <a:pPr>
              <a:buNone/>
            </a:pPr>
            <a:r>
              <a:rPr lang="en-US" sz="1600" dirty="0" smtClean="0">
                <a:latin typeface="Times New Roman" pitchFamily="18" charset="0"/>
                <a:cs typeface="Times New Roman" pitchFamily="18" charset="0"/>
              </a:rPr>
              <a:t>Ease of Logistics Services will allow companies to immediately contact government agencies with questions and complaints.</a:t>
            </a:r>
          </a:p>
          <a:p>
            <a:pPr>
              <a:buNone/>
            </a:pPr>
            <a:r>
              <a:rPr lang="en-US" sz="1600" dirty="0" smtClean="0">
                <a:latin typeface="Times New Roman" pitchFamily="18" charset="0"/>
                <a:cs typeface="Times New Roman" pitchFamily="18" charset="0"/>
              </a:rPr>
              <a:t>Indian logistics is unstructured yet large. The policy aims to promote block chain and AI adoption in the country and organize the mega-market.</a:t>
            </a:r>
          </a:p>
          <a:p>
            <a:pPr>
              <a:buNone/>
            </a:pPr>
            <a:r>
              <a:rPr lang="en-US" sz="1600" dirty="0" smtClean="0">
                <a:latin typeface="Times New Roman" pitchFamily="18" charset="0"/>
                <a:cs typeface="Times New Roman" pitchFamily="18" charset="0"/>
              </a:rPr>
              <a:t>Every Indian state needs a Logistics Coordination Committee. Each state’s performance will be evaluated annually using the LEADS index. The central government will give a template for improving logistical efficiency, allowing states to build their own systems.</a:t>
            </a:r>
          </a:p>
          <a:p>
            <a:pPr>
              <a:buNone/>
            </a:pPr>
            <a:r>
              <a:rPr lang="en-US" sz="1600" dirty="0" smtClean="0">
                <a:latin typeface="Times New Roman" pitchFamily="18" charset="0"/>
                <a:cs typeface="Times New Roman" pitchFamily="18" charset="0"/>
              </a:rPr>
              <a:t>This sector includes 20 major and 40 subordinate government agencies. 50 IT centers, banks, insurance firms, 37 export promotion committees, 200 shipping companies, 36 logistics services, 129 inland container depots, 168 container freight terminals</a:t>
            </a:r>
          </a:p>
          <a:p>
            <a:pPr>
              <a:buNone/>
            </a:pPr>
            <a:endParaRPr lang="en-US" sz="1600" dirty="0" smtClean="0">
              <a:latin typeface="Times New Roman" pitchFamily="18" charset="0"/>
              <a:cs typeface="Times New Roman" pitchFamily="18" charset="0"/>
            </a:endParaRPr>
          </a:p>
          <a:p>
            <a:pPr>
              <a:buNone/>
            </a:pP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How to organize Multi Modal Transport? </a:t>
            </a:r>
          </a:p>
          <a:p>
            <a:pPr>
              <a:buNone/>
            </a:pPr>
            <a:r>
              <a:rPr lang="en-US" dirty="0" smtClean="0">
                <a:latin typeface="Times New Roman" pitchFamily="18" charset="0"/>
                <a:cs typeface="Times New Roman" pitchFamily="18" charset="0"/>
              </a:rPr>
              <a:t>Q.2. Explain different between RORO &amp; LASH transport.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65</a:t>
            </a:fld>
            <a:endParaRPr lang="en-US">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III</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 Multi modal transportation Act &amp; Procedures- MMTG Act of 1993-Custom procedures for Export &amp; Import- Bill of Lading- Hague Rules, Visby Rules, Hamburg Rules, Voyage by Sea- INCOTERMS-meaning, explanation, list, and types.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Multi modal transportation Act &amp; Procedures- MMTG Act of 1993</a:t>
            </a:r>
            <a:endParaRPr lang="en-US" b="1" u="sng"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Multimodal transportation of goods is the transportation of goods (</a:t>
            </a:r>
            <a:r>
              <a:rPr lang="en-US" sz="1800" i="1" dirty="0" smtClean="0">
                <a:latin typeface="Times New Roman" pitchFamily="18" charset="0"/>
                <a:cs typeface="Times New Roman" pitchFamily="18" charset="0"/>
              </a:rPr>
              <a:t>under a single contract between a consignor and a carrier</a:t>
            </a:r>
            <a:r>
              <a:rPr lang="en-US" sz="1800" dirty="0" smtClean="0">
                <a:latin typeface="Times New Roman" pitchFamily="18" charset="0"/>
                <a:cs typeface="Times New Roman" pitchFamily="18" charset="0"/>
              </a:rPr>
              <a:t>) from one place to another through at least two (</a:t>
            </a:r>
            <a:r>
              <a:rPr lang="en-US" sz="1800" i="1"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modes of transportation. Carriers engaged in the business of freight forwarding may employ a combination of the various means of transportation available (</a:t>
            </a:r>
            <a:r>
              <a:rPr lang="en-US" sz="1800" i="1" dirty="0" smtClean="0">
                <a:latin typeface="Times New Roman" pitchFamily="18" charset="0"/>
                <a:cs typeface="Times New Roman" pitchFamily="18" charset="0"/>
              </a:rPr>
              <a:t>including by way of roadways, waterways, airways, transport by rail etc.</a:t>
            </a:r>
            <a:r>
              <a:rPr lang="en-US" sz="1800" dirty="0" smtClean="0">
                <a:latin typeface="Times New Roman" pitchFamily="18" charset="0"/>
                <a:cs typeface="Times New Roman" pitchFamily="18" charset="0"/>
              </a:rPr>
              <a:t>) to ensure that goods which are sought to be transported by a consignor to a consignee involve minimal costs and reach at faster speeds. MTOs may also act as clearing agents (</a:t>
            </a:r>
            <a:r>
              <a:rPr lang="en-US" sz="1800" i="1" dirty="0" smtClean="0">
                <a:latin typeface="Times New Roman" pitchFamily="18" charset="0"/>
                <a:cs typeface="Times New Roman" pitchFamily="18" charset="0"/>
              </a:rPr>
              <a:t>licensed under the Customs Act, 1962</a:t>
            </a:r>
            <a:r>
              <a:rPr lang="en-US" sz="1800" dirty="0" smtClean="0">
                <a:latin typeface="Times New Roman" pitchFamily="18" charset="0"/>
                <a:cs typeface="Times New Roman" pitchFamily="18" charset="0"/>
              </a:rPr>
              <a:t>) who also assist in the import and export of goods across jurisdictions after obtaining due qualifications, approvals and licenses (</a:t>
            </a:r>
            <a:r>
              <a:rPr lang="en-US" sz="1800" i="1" dirty="0" smtClean="0">
                <a:latin typeface="Times New Roman" pitchFamily="18" charset="0"/>
                <a:cs typeface="Times New Roman" pitchFamily="18" charset="0"/>
              </a:rPr>
              <a:t>as applicable</a:t>
            </a:r>
            <a:r>
              <a:rPr lang="en-US" sz="1800" dirty="0" smtClean="0">
                <a:latin typeface="Times New Roman" pitchFamily="18" charset="0"/>
                <a:cs typeface="Times New Roman" pitchFamily="18" charset="0"/>
              </a:rPr>
              <a:t>) under the Customs Act, 1962 and the rules and regulations thereunder.</a:t>
            </a:r>
          </a:p>
          <a:p>
            <a:pPr>
              <a:buNone/>
            </a:pPr>
            <a:r>
              <a:rPr lang="en-US" sz="1800" dirty="0" smtClean="0">
                <a:latin typeface="Times New Roman" pitchFamily="18" charset="0"/>
                <a:cs typeface="Times New Roman" pitchFamily="18" charset="0"/>
              </a:rPr>
              <a:t>This article seeks to give an overview of certain fundamental legal aspects governing multimodal carriage of goods, registration of multimodal transport operators, other laws governing the carriage of goods and a peek into prospective regulatory evolution.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200" b="1" u="sng" dirty="0" smtClean="0">
                <a:latin typeface="Times New Roman" pitchFamily="18" charset="0"/>
                <a:cs typeface="Times New Roman" pitchFamily="18" charset="0"/>
              </a:rPr>
              <a:t>LAWS GOVERNING MULTIMODAL TRASPORTATION OF GOODS AND SERVICES</a:t>
            </a:r>
            <a:r>
              <a:rPr lang="en-US" sz="3200" u="sng" dirty="0" smtClean="0">
                <a:latin typeface="Times New Roman" pitchFamily="18" charset="0"/>
                <a:cs typeface="Times New Roman" pitchFamily="18" charset="0"/>
              </a:rPr>
              <a:t/>
            </a:r>
            <a:br>
              <a:rPr lang="en-US" sz="3200" u="sng" dirty="0" smtClean="0">
                <a:latin typeface="Times New Roman" pitchFamily="18" charset="0"/>
                <a:cs typeface="Times New Roman" pitchFamily="18" charset="0"/>
              </a:rPr>
            </a:br>
            <a:endParaRPr lang="en-US" sz="3200"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600" b="1" dirty="0" smtClean="0">
                <a:latin typeface="Times New Roman" pitchFamily="18" charset="0"/>
                <a:cs typeface="Times New Roman" pitchFamily="18" charset="0"/>
              </a:rPr>
              <a:t>OVERVIEW: </a:t>
            </a:r>
            <a:r>
              <a:rPr lang="en-US" sz="1600" dirty="0" smtClean="0">
                <a:latin typeface="Times New Roman" pitchFamily="18" charset="0"/>
                <a:cs typeface="Times New Roman" pitchFamily="18" charset="0"/>
              </a:rPr>
              <a:t>In India, Multimodal Transport Operators are governed by the Multimodal Transportation of Goods Act, 1993 (</a:t>
            </a:r>
            <a:r>
              <a:rPr lang="en-US" sz="1600" b="1" dirty="0" smtClean="0">
                <a:latin typeface="Times New Roman" pitchFamily="18" charset="0"/>
                <a:cs typeface="Times New Roman" pitchFamily="18" charset="0"/>
              </a:rPr>
              <a:t>"MMTG Act”</a:t>
            </a:r>
            <a:r>
              <a:rPr lang="en-US" sz="1600" dirty="0" smtClean="0">
                <a:latin typeface="Times New Roman" pitchFamily="18" charset="0"/>
                <a:cs typeface="Times New Roman" pitchFamily="18" charset="0"/>
              </a:rPr>
              <a:t>) and the Registration of Multimodal Transport Operators Rules, 1992 (</a:t>
            </a:r>
            <a:r>
              <a:rPr lang="en-US" sz="1600" b="1" dirty="0" smtClean="0">
                <a:latin typeface="Times New Roman" pitchFamily="18" charset="0"/>
                <a:cs typeface="Times New Roman" pitchFamily="18" charset="0"/>
              </a:rPr>
              <a:t>“MTO Rules”</a:t>
            </a:r>
            <a:r>
              <a:rPr lang="en-US" sz="1600" dirty="0" smtClean="0">
                <a:latin typeface="Times New Roman" pitchFamily="18" charset="0"/>
                <a:cs typeface="Times New Roman" pitchFamily="18" charset="0"/>
              </a:rPr>
              <a:t>).  Additionally, the Directorate General of Shipping (</a:t>
            </a:r>
            <a:r>
              <a:rPr lang="en-US" sz="1600" b="1" dirty="0" smtClean="0">
                <a:latin typeface="Times New Roman" pitchFamily="18" charset="0"/>
                <a:cs typeface="Times New Roman" pitchFamily="18" charset="0"/>
              </a:rPr>
              <a:t>“DGS”</a:t>
            </a:r>
            <a:r>
              <a:rPr lang="en-US" sz="1600" dirty="0" smtClean="0">
                <a:latin typeface="Times New Roman" pitchFamily="18" charset="0"/>
                <a:cs typeface="Times New Roman" pitchFamily="18" charset="0"/>
              </a:rPr>
              <a:t>) has issued the “MTO Branch Circular No. 1 of 2010” which prescribes the Procedure for issuance of Registration/ Renewal as Multimodal Operator License under the MMTG Act (</a:t>
            </a:r>
            <a:r>
              <a:rPr lang="en-US" sz="1600" b="1" dirty="0" smtClean="0">
                <a:latin typeface="Times New Roman" pitchFamily="18" charset="0"/>
                <a:cs typeface="Times New Roman" pitchFamily="18" charset="0"/>
              </a:rPr>
              <a:t>“Procedure Circular”</a:t>
            </a:r>
            <a:r>
              <a:rPr lang="en-US" sz="1600" dirty="0" smtClean="0">
                <a:latin typeface="Times New Roman" pitchFamily="18" charset="0"/>
                <a:cs typeface="Times New Roman" pitchFamily="18" charset="0"/>
              </a:rPr>
              <a:t>).</a:t>
            </a:r>
          </a:p>
          <a:p>
            <a:pPr>
              <a:buNone/>
            </a:pPr>
            <a:r>
              <a:rPr lang="en-US" sz="1600" b="1" dirty="0" smtClean="0">
                <a:latin typeface="Times New Roman" pitchFamily="18" charset="0"/>
                <a:cs typeface="Times New Roman" pitchFamily="18" charset="0"/>
              </a:rPr>
              <a:t>KEY TERMS AND DEFINITIONS UNDER THE MMTG ACT: Who/ What are “multimodal transport operators” (“MTOs”) and what goods can be transported by an MTO?</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MTOs are persons/ entities who assume responsibility for the performance of consignment of goods transported under a ‘multimodal transport contract’ and are registered as MTOs under the MMTG Act. A registered MTO can transport any “good” including live animals, containers, pallets or other items or packaging supplied by a consignor.</a:t>
            </a:r>
          </a:p>
          <a:p>
            <a:pPr>
              <a:buNone/>
            </a:pPr>
            <a:r>
              <a:rPr lang="en-US" sz="1600" b="1" dirty="0" smtClean="0">
                <a:latin typeface="Times New Roman" pitchFamily="18" charset="0"/>
                <a:cs typeface="Times New Roman" pitchFamily="18" charset="0"/>
              </a:rPr>
              <a:t>What is a Multimodal Transport Document (“MTD”)?</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An MTD is a document executed by an MTO and a consignor evidencing a contract for the transportation of goods by the MTO against payment of freight charges. While “bills of lading” are consignment documents issued by carriers of goods (</a:t>
            </a:r>
            <a:r>
              <a:rPr lang="en-US" sz="1600" i="1" dirty="0" smtClean="0">
                <a:latin typeface="Times New Roman" pitchFamily="18" charset="0"/>
                <a:cs typeface="Times New Roman" pitchFamily="18" charset="0"/>
              </a:rPr>
              <a:t>generally in the field of export and import</a:t>
            </a:r>
            <a:r>
              <a:rPr lang="en-US" sz="1600" dirty="0" smtClean="0">
                <a:latin typeface="Times New Roman" pitchFamily="18" charset="0"/>
                <a:cs typeface="Times New Roman" pitchFamily="18" charset="0"/>
              </a:rPr>
              <a:t>), an MTD is a specific type of a bill of lading issued by MTOs when goods are transported through at least two modes of transport and are distinct from individual bills of lading that MTOs may obtain from other carriage operators (</a:t>
            </a:r>
            <a:r>
              <a:rPr lang="en-US" sz="1600" i="1" dirty="0" smtClean="0">
                <a:latin typeface="Times New Roman" pitchFamily="18" charset="0"/>
                <a:cs typeface="Times New Roman" pitchFamily="18" charset="0"/>
              </a:rPr>
              <a:t>if such carriage is outsourced</a:t>
            </a:r>
            <a:r>
              <a:rPr lang="en-US" sz="1600" dirty="0" smtClean="0">
                <a:latin typeface="Times New Roman" pitchFamily="18" charset="0"/>
                <a:cs typeface="Times New Roman" pitchFamily="18" charset="0"/>
              </a:rPr>
              <a:t>).</a:t>
            </a:r>
          </a:p>
          <a:p>
            <a:pPr>
              <a:buNone/>
            </a:pPr>
            <a:endParaRPr lang="en-US" sz="1600" dirty="0" smtClean="0">
              <a:latin typeface="Times New Roman" pitchFamily="18" charset="0"/>
              <a:cs typeface="Times New Roman" pitchFamily="18" charset="0"/>
            </a:endParaRPr>
          </a:p>
          <a:p>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REGISTRATIONS AND AUTHORITIES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dirty="0" smtClean="0">
                <a:latin typeface="Times New Roman" pitchFamily="18" charset="0"/>
                <a:cs typeface="Times New Roman" pitchFamily="18" charset="0"/>
              </a:rPr>
              <a:t>Operators who are engaged for the transportation/ carriage of goods by the public are accountable under law and are required to be identifiable and liable for any breach of services provided by them.</a:t>
            </a:r>
          </a:p>
          <a:p>
            <a:pPr>
              <a:buNone/>
            </a:pPr>
            <a:r>
              <a:rPr lang="en-US" sz="1800" b="1" dirty="0" smtClean="0">
                <a:latin typeface="Times New Roman" pitchFamily="18" charset="0"/>
                <a:cs typeface="Times New Roman" pitchFamily="18" charset="0"/>
              </a:rPr>
              <a:t>Authority: </a:t>
            </a:r>
            <a:r>
              <a:rPr lang="en-US" sz="1800" dirty="0" smtClean="0">
                <a:latin typeface="Times New Roman" pitchFamily="18" charset="0"/>
                <a:cs typeface="Times New Roman" pitchFamily="18" charset="0"/>
              </a:rPr>
              <a:t>The DGS is the supervising authority for the purpose of the MMTG Act.</a:t>
            </a:r>
          </a:p>
          <a:p>
            <a:pPr>
              <a:buNone/>
            </a:pPr>
            <a:r>
              <a:rPr lang="en-US" sz="1800" b="1" dirty="0" smtClean="0">
                <a:latin typeface="Times New Roman" pitchFamily="18" charset="0"/>
                <a:cs typeface="Times New Roman" pitchFamily="18" charset="0"/>
              </a:rPr>
              <a:t>Mandatory Registration:</a:t>
            </a:r>
            <a:r>
              <a:rPr lang="en-US" sz="1800" dirty="0" smtClean="0">
                <a:latin typeface="Times New Roman" pitchFamily="18" charset="0"/>
                <a:cs typeface="Times New Roman" pitchFamily="18" charset="0"/>
              </a:rPr>
              <a:t> Under the MMTG Act and the MTO Rules </a:t>
            </a:r>
            <a:r>
              <a:rPr lang="en-US" sz="1800" b="1" dirty="0" smtClean="0">
                <a:latin typeface="Times New Roman" pitchFamily="18" charset="0"/>
                <a:cs typeface="Times New Roman" pitchFamily="18" charset="0"/>
              </a:rPr>
              <a:t>all MTOs are to be mandatorily registered </a:t>
            </a:r>
            <a:r>
              <a:rPr lang="en-US" sz="1800" dirty="0" smtClean="0">
                <a:latin typeface="Times New Roman" pitchFamily="18" charset="0"/>
                <a:cs typeface="Times New Roman" pitchFamily="18" charset="0"/>
              </a:rPr>
              <a:t>with the DGS to commence operations.</a:t>
            </a:r>
          </a:p>
          <a:p>
            <a:pPr>
              <a:buNone/>
            </a:pPr>
            <a:r>
              <a:rPr lang="en-US" sz="1800" b="1" dirty="0" smtClean="0">
                <a:latin typeface="Times New Roman" pitchFamily="18" charset="0"/>
                <a:cs typeface="Times New Roman" pitchFamily="18" charset="0"/>
              </a:rPr>
              <a:t>Eligibility: </a:t>
            </a:r>
            <a:r>
              <a:rPr lang="en-US" sz="1800" dirty="0" smtClean="0">
                <a:latin typeface="Times New Roman" pitchFamily="18" charset="0"/>
                <a:cs typeface="Times New Roman" pitchFamily="18" charset="0"/>
              </a:rPr>
              <a:t>Applicants are required to have a minimum annual turnover of Rs. 50 Lakhs (</a:t>
            </a:r>
            <a:r>
              <a:rPr lang="en-US" sz="1800" i="1" dirty="0" smtClean="0">
                <a:latin typeface="Times New Roman" pitchFamily="18" charset="0"/>
                <a:cs typeface="Times New Roman" pitchFamily="18" charset="0"/>
              </a:rPr>
              <a:t>as certified by a practicing Chartered Accountant</a:t>
            </a:r>
            <a:r>
              <a:rPr lang="en-US" sz="1800" dirty="0" smtClean="0">
                <a:latin typeface="Times New Roman" pitchFamily="18" charset="0"/>
                <a:cs typeface="Times New Roman" pitchFamily="18" charset="0"/>
              </a:rPr>
              <a:t>) and if an applicant is a corporate entity, a minimum share capital of Rs. 50 Lakhs is required. Applicants are also required to have personnel/ officers/ employees in not less than 2 countries. Additionally, the DGS may prescribe any other conditions for eligibility of applicants from time to time.</a:t>
            </a:r>
          </a:p>
          <a:p>
            <a:pPr>
              <a:buNone/>
            </a:pPr>
            <a:r>
              <a:rPr lang="en-US" sz="1800" b="1" dirty="0" smtClean="0">
                <a:latin typeface="Times New Roman" pitchFamily="18" charset="0"/>
                <a:cs typeface="Times New Roman" pitchFamily="18" charset="0"/>
              </a:rPr>
              <a:t>How to Apply: </a:t>
            </a:r>
            <a:r>
              <a:rPr lang="en-US" sz="1800" dirty="0" smtClean="0">
                <a:latin typeface="Times New Roman" pitchFamily="18" charset="0"/>
                <a:cs typeface="Times New Roman" pitchFamily="18" charset="0"/>
              </a:rPr>
              <a:t>The Procedure Circular prescribes the manner in which an application for registration as an MTO is to be made to the DGS. Additionally, the DGS has also published SOPs to be followed at the time of applying for registration.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1143000"/>
          </a:xfrm>
        </p:spPr>
        <p:txBody>
          <a:bodyPr>
            <a:normAutofit fontScale="90000"/>
          </a:bodyPr>
          <a:lstStyle/>
          <a:p>
            <a:r>
              <a:rPr lang="en-US" b="1" u="sng" dirty="0" smtClean="0">
                <a:latin typeface="Times New Roman" pitchFamily="18" charset="0"/>
                <a:cs typeface="Times New Roman" pitchFamily="18" charset="0"/>
              </a:rPr>
              <a:t>Common understanding of difference between “Intermodal” and “Multimodal’</a:t>
            </a:r>
            <a:endParaRPr lang="en-US" b="1" u="sng" dirty="0">
              <a:latin typeface="Times New Roman" pitchFamily="18" charset="0"/>
              <a:cs typeface="Times New Roman" pitchFamily="18" charset="0"/>
            </a:endParaRPr>
          </a:p>
        </p:txBody>
      </p:sp>
      <p:sp>
        <p:nvSpPr>
          <p:cNvPr id="6" name="Right Arrow 5"/>
          <p:cNvSpPr/>
          <p:nvPr/>
        </p:nvSpPr>
        <p:spPr>
          <a:xfrm>
            <a:off x="0" y="1828800"/>
            <a:ext cx="4038600" cy="25908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Single transport document (multimodal contract) covering the whole carriage by several modes of transport</a:t>
            </a:r>
            <a:endParaRPr lang="en-US" dirty="0"/>
          </a:p>
        </p:txBody>
      </p:sp>
      <p:sp>
        <p:nvSpPr>
          <p:cNvPr id="7" name="Right Arrow 6"/>
          <p:cNvSpPr/>
          <p:nvPr/>
        </p:nvSpPr>
        <p:spPr>
          <a:xfrm>
            <a:off x="304800" y="4343400"/>
            <a:ext cx="4038600" cy="259080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Goods remain in the same transport unit (container or road vehicles) during the entire carriage by several mode of transport</a:t>
            </a:r>
            <a:endParaRPr lang="en-US" dirty="0"/>
          </a:p>
        </p:txBody>
      </p:sp>
      <p:sp>
        <p:nvSpPr>
          <p:cNvPr id="8" name="Rounded Rectangle 7"/>
          <p:cNvSpPr/>
          <p:nvPr/>
        </p:nvSpPr>
        <p:spPr>
          <a:xfrm>
            <a:off x="5257800" y="2209800"/>
            <a:ext cx="3200400" cy="1447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“Multimodal transport”</a:t>
            </a:r>
            <a:endParaRPr lang="en-US" dirty="0"/>
          </a:p>
        </p:txBody>
      </p:sp>
      <p:sp>
        <p:nvSpPr>
          <p:cNvPr id="9" name="Rounded Rectangle 8"/>
          <p:cNvSpPr/>
          <p:nvPr/>
        </p:nvSpPr>
        <p:spPr>
          <a:xfrm>
            <a:off x="5257800" y="4648200"/>
            <a:ext cx="3200400" cy="1447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“Intermodal transport”</a:t>
            </a:r>
            <a:endParaRPr lang="en-US" dirty="0"/>
          </a:p>
        </p:txBody>
      </p:sp>
      <p:sp>
        <p:nvSpPr>
          <p:cNvPr id="10" name="TextBox 9"/>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REGISTRATIONS AND AUTHORITIES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b="1" dirty="0" smtClean="0">
                <a:latin typeface="Times New Roman" pitchFamily="18" charset="0"/>
                <a:cs typeface="Times New Roman" pitchFamily="18" charset="0"/>
              </a:rPr>
              <a:t>Application Fee:</a:t>
            </a:r>
            <a:r>
              <a:rPr lang="en-US" dirty="0" smtClean="0">
                <a:latin typeface="Times New Roman" pitchFamily="18" charset="0"/>
                <a:cs typeface="Times New Roman" pitchFamily="18" charset="0"/>
              </a:rPr>
              <a:t> An application fee of Rs. 10,000/- (</a:t>
            </a:r>
            <a:r>
              <a:rPr lang="en-US" i="1" dirty="0" smtClean="0">
                <a:latin typeface="Times New Roman" pitchFamily="18" charset="0"/>
                <a:cs typeface="Times New Roman" pitchFamily="18" charset="0"/>
              </a:rPr>
              <a:t>Rupees Ten Thousand Only</a:t>
            </a:r>
            <a:r>
              <a:rPr lang="en-US" dirty="0" smtClean="0">
                <a:latin typeface="Times New Roman" pitchFamily="18" charset="0"/>
                <a:cs typeface="Times New Roman" pitchFamily="18" charset="0"/>
              </a:rPr>
              <a:t>) is to be paid along with the application.</a:t>
            </a:r>
          </a:p>
          <a:p>
            <a:pPr>
              <a:buNone/>
            </a:pPr>
            <a:r>
              <a:rPr lang="en-US" b="1" dirty="0" smtClean="0">
                <a:latin typeface="Times New Roman" pitchFamily="18" charset="0"/>
                <a:cs typeface="Times New Roman" pitchFamily="18" charset="0"/>
              </a:rPr>
              <a:t>Failure to comply with the Act: N</a:t>
            </a:r>
            <a:r>
              <a:rPr lang="en-US" dirty="0" smtClean="0">
                <a:latin typeface="Times New Roman" pitchFamily="18" charset="0"/>
                <a:cs typeface="Times New Roman" pitchFamily="18" charset="0"/>
              </a:rPr>
              <a:t>o penalty or liability is prescribed against non-registered MTOs.</a:t>
            </a:r>
          </a:p>
          <a:p>
            <a:pPr>
              <a:buNone/>
            </a:pPr>
            <a:r>
              <a:rPr lang="en-US" b="1" dirty="0" smtClean="0">
                <a:latin typeface="Times New Roman" pitchFamily="18" charset="0"/>
                <a:cs typeface="Times New Roman" pitchFamily="18" charset="0"/>
              </a:rPr>
              <a:t>Resolution of Disputes:</a:t>
            </a:r>
            <a:r>
              <a:rPr lang="en-US" dirty="0" smtClean="0">
                <a:latin typeface="Times New Roman" pitchFamily="18" charset="0"/>
                <a:cs typeface="Times New Roman" pitchFamily="18" charset="0"/>
              </a:rPr>
              <a:t> All disputes concerning carriage of goods are “commercial disputes” and therefore disputes between MTOs and consignors are dealt with under the Commercial Courts Act, 2015 before the commercial court of appropriate jurisdiction. MTOs and consignors have the option to opt for arbitration as a means of dispute resolution under the MTD.</a:t>
            </a:r>
          </a:p>
          <a:p>
            <a:pPr>
              <a:buNone/>
            </a:pPr>
            <a:r>
              <a:rPr lang="en-US" b="1" dirty="0" smtClean="0"/>
              <a:t>Carriage by Road:</a:t>
            </a:r>
            <a:r>
              <a:rPr lang="en-US" dirty="0" smtClean="0"/>
              <a:t> Transportation of goods only by road is governed by the Carriage by Road Act, 2007 (</a:t>
            </a:r>
            <a:r>
              <a:rPr lang="en-US" b="1" dirty="0" smtClean="0"/>
              <a:t>“Road Act”</a:t>
            </a:r>
            <a:r>
              <a:rPr lang="en-US" dirty="0" smtClean="0"/>
              <a:t>). The Road Act provides for the regulation of “Common Carriers” who are to be mandatorily registered with the State/ Regional Transport Authority (</a:t>
            </a:r>
            <a:r>
              <a:rPr lang="en-US" i="1" dirty="0" smtClean="0"/>
              <a:t>as applicable</a:t>
            </a:r>
            <a:r>
              <a:rPr lang="en-US" dirty="0" smtClean="0"/>
              <a:t>) under the Motor Vehicles Act, 1988.</a:t>
            </a:r>
          </a:p>
          <a:p>
            <a:pPr>
              <a:buNone/>
            </a:pPr>
            <a:r>
              <a:rPr lang="en-US" b="1" dirty="0" smtClean="0"/>
              <a:t>Carriage by Sea: </a:t>
            </a:r>
            <a:r>
              <a:rPr lang="en-US" dirty="0" smtClean="0"/>
              <a:t>The carriage of goods by sea is governed by the Carriage by Sea Act, 1925. Though no registration is required under the said Act, ship owners are required to register their ships for the carriage of cargo under the Merchant Shipping Act, 1958.</a:t>
            </a:r>
          </a:p>
          <a:p>
            <a:pPr>
              <a:buNone/>
            </a:pPr>
            <a:endParaRPr lang="en-US" dirty="0" smtClean="0">
              <a:latin typeface="Times New Roman" pitchFamily="18" charset="0"/>
              <a:cs typeface="Times New Roman" pitchFamily="18" charset="0"/>
            </a:endParaRP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latin typeface="Times New Roman" pitchFamily="18" charset="0"/>
                <a:cs typeface="Times New Roman" pitchFamily="18" charset="0"/>
              </a:rPr>
              <a:t>OTHER LAWS GOVERNING THE CARRIAGE OF GOODS AND SERVICES</a:t>
            </a:r>
            <a:br>
              <a:rPr lang="en-US" sz="3200" b="1" u="sng" dirty="0" smtClean="0">
                <a:latin typeface="Times New Roman" pitchFamily="18" charset="0"/>
                <a:cs typeface="Times New Roman" pitchFamily="18" charset="0"/>
              </a:rPr>
            </a:br>
            <a:endParaRPr lang="en-US" sz="3200" b="1" u="sng" dirty="0"/>
          </a:p>
        </p:txBody>
      </p:sp>
      <p:sp>
        <p:nvSpPr>
          <p:cNvPr id="3" name="Content Placeholder 2"/>
          <p:cNvSpPr>
            <a:spLocks noGrp="1"/>
          </p:cNvSpPr>
          <p:nvPr>
            <p:ph idx="1"/>
          </p:nvPr>
        </p:nvSpPr>
        <p:spPr>
          <a:xfrm>
            <a:off x="304800" y="1417637"/>
            <a:ext cx="8458200" cy="4525963"/>
          </a:xfrm>
        </p:spPr>
        <p:txBody>
          <a:bodyPr>
            <a:noAutofit/>
          </a:bodyPr>
          <a:lstStyle/>
          <a:p>
            <a:pPr>
              <a:buNone/>
            </a:pPr>
            <a:r>
              <a:rPr lang="en-US" sz="1800" b="1" dirty="0" smtClean="0">
                <a:latin typeface="Times New Roman" pitchFamily="18" charset="0"/>
                <a:cs typeface="Times New Roman" pitchFamily="18" charset="0"/>
              </a:rPr>
              <a:t>Carriage by Air: </a:t>
            </a:r>
            <a:r>
              <a:rPr lang="en-US" sz="1800" dirty="0" smtClean="0">
                <a:latin typeface="Times New Roman" pitchFamily="18" charset="0"/>
                <a:cs typeface="Times New Roman" pitchFamily="18" charset="0"/>
              </a:rPr>
              <a:t>Transportation of goods by air carriage is governed by the Carriage by Air Act, 1972 which deals with the responsibilities and liabilities or air carriers.</a:t>
            </a:r>
          </a:p>
          <a:p>
            <a:pPr>
              <a:buNone/>
            </a:pPr>
            <a:r>
              <a:rPr lang="en-US" sz="1800" b="1" dirty="0" smtClean="0">
                <a:latin typeface="Times New Roman" pitchFamily="18" charset="0"/>
                <a:cs typeface="Times New Roman" pitchFamily="18" charset="0"/>
              </a:rPr>
              <a:t>Carriage by Rail: </a:t>
            </a:r>
            <a:r>
              <a:rPr lang="en-US" sz="1800" dirty="0" smtClean="0">
                <a:latin typeface="Times New Roman" pitchFamily="18" charset="0"/>
                <a:cs typeface="Times New Roman" pitchFamily="18" charset="0"/>
              </a:rPr>
              <a:t>Consignors also have the option of transporting goods through the extensive network of railways in India which is governed by the Railways Act, 1989.</a:t>
            </a:r>
          </a:p>
          <a:p>
            <a:pPr>
              <a:buNone/>
            </a:pPr>
            <a:r>
              <a:rPr lang="en-US" sz="1800" b="1" dirty="0" smtClean="0">
                <a:latin typeface="Times New Roman" pitchFamily="18" charset="0"/>
                <a:cs typeface="Times New Roman" pitchFamily="18" charset="0"/>
              </a:rPr>
              <a:t>EVOLVING REGULATIONS</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A committee constituted by the DGS has noted that the MMTG Act does not prescribe any penalty for non-registration of MTOs nor are there any incentives to promote such registrations and has therefore recommended that the law needed updation to move towards effective self-regulation.</a:t>
            </a:r>
          </a:p>
          <a:p>
            <a:pPr>
              <a:buNone/>
            </a:pPr>
            <a:r>
              <a:rPr lang="en-US" sz="1800" dirty="0" smtClean="0">
                <a:latin typeface="Times New Roman" pitchFamily="18" charset="0"/>
                <a:cs typeface="Times New Roman" pitchFamily="18" charset="0"/>
              </a:rPr>
              <a:t>In July 2020, the Special Secretary to the Ministry of Commerce announced that the Government was considering replacing the MMTG Act with a full-fledged, comprehensive national logistics law (</a:t>
            </a:r>
            <a:r>
              <a:rPr lang="en-US" sz="1800" i="1" dirty="0" smtClean="0">
                <a:latin typeface="Times New Roman" pitchFamily="18" charset="0"/>
                <a:cs typeface="Times New Roman" pitchFamily="18" charset="0"/>
              </a:rPr>
              <a:t>tentatively named as the National Logistics Efficiency Advancement Predictability and Safety Act (</a:t>
            </a:r>
            <a:r>
              <a:rPr lang="en-US" sz="1800" b="1" i="1" dirty="0" smtClean="0">
                <a:latin typeface="Times New Roman" pitchFamily="18" charset="0"/>
                <a:cs typeface="Times New Roman" pitchFamily="18" charset="0"/>
              </a:rPr>
              <a:t>“NLEAPS”</a:t>
            </a:r>
            <a:r>
              <a:rPr lang="en-US" sz="1800" i="1"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to promote the growth of the logistics sector and to thereby promote trade and exports and increase the competitiveness of Indian products in international markets.</a:t>
            </a:r>
          </a:p>
          <a:p>
            <a:pPr>
              <a:buNone/>
            </a:pP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1993-Custom procedures for Export &amp; Import</a:t>
            </a:r>
            <a:endParaRPr lang="en-US" b="1" u="sng"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Times New Roman" pitchFamily="18" charset="0"/>
                <a:cs typeface="Times New Roman" pitchFamily="18" charset="0"/>
              </a:rPr>
              <a:t>We outline the steps involved in importing of goods.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Obtain IEC. ...</a:t>
            </a:r>
          </a:p>
          <a:p>
            <a:r>
              <a:rPr lang="en-US" dirty="0" smtClean="0">
                <a:latin typeface="Times New Roman" pitchFamily="18" charset="0"/>
                <a:cs typeface="Times New Roman" pitchFamily="18" charset="0"/>
              </a:rPr>
              <a:t>Ensure legal compliance under different trade laws. ...</a:t>
            </a:r>
          </a:p>
          <a:p>
            <a:r>
              <a:rPr lang="en-US" dirty="0" smtClean="0">
                <a:latin typeface="Times New Roman" pitchFamily="18" charset="0"/>
                <a:cs typeface="Times New Roman" pitchFamily="18" charset="0"/>
              </a:rPr>
              <a:t>Procure import licenses. ...</a:t>
            </a:r>
          </a:p>
          <a:p>
            <a:r>
              <a:rPr lang="en-US" dirty="0" smtClean="0">
                <a:latin typeface="Times New Roman" pitchFamily="18" charset="0"/>
                <a:cs typeface="Times New Roman" pitchFamily="18" charset="0"/>
              </a:rPr>
              <a:t>File Bill of Entry and other documents to complete customs clearing formalities. ...</a:t>
            </a:r>
          </a:p>
          <a:p>
            <a:r>
              <a:rPr lang="en-US" dirty="0" smtClean="0">
                <a:latin typeface="Times New Roman" pitchFamily="18" charset="0"/>
                <a:cs typeface="Times New Roman" pitchFamily="18" charset="0"/>
              </a:rPr>
              <a:t>Determine import duty rate for clearance of goods.</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BILLS OF LADING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dirty="0" smtClean="0">
                <a:latin typeface="Times New Roman" pitchFamily="18" charset="0"/>
                <a:cs typeface="Times New Roman" pitchFamily="18" charset="0"/>
              </a:rPr>
              <a:t>A Bill of Lading is a legal document that has a few important functions in shipping and logistics. It is firstly a contract between the shipper, carrier and consignee stating what goods are being shipped, where the shipment is coming from and where it’s headed </a:t>
            </a:r>
            <a:r>
              <a:rPr lang="en-US" sz="1800" dirty="0" err="1" smtClean="0">
                <a:latin typeface="Times New Roman" pitchFamily="18" charset="0"/>
                <a:cs typeface="Times New Roman" pitchFamily="18" charset="0"/>
              </a:rPr>
              <a:t>to.Now</a:t>
            </a:r>
            <a:r>
              <a:rPr lang="en-US" sz="1800" dirty="0" smtClean="0">
                <a:latin typeface="Times New Roman" pitchFamily="18" charset="0"/>
                <a:cs typeface="Times New Roman" pitchFamily="18" charset="0"/>
              </a:rPr>
              <a:t> if you’re new to logistics, terms like shipper, carrier and consignee can be confusing – so let’s clear it up:</a:t>
            </a:r>
          </a:p>
          <a:p>
            <a:pPr>
              <a:buNone/>
            </a:pPr>
            <a:r>
              <a:rPr lang="en-US" sz="1800" b="1" dirty="0" smtClean="0">
                <a:latin typeface="Times New Roman" pitchFamily="18" charset="0"/>
                <a:cs typeface="Times New Roman" pitchFamily="18" charset="0"/>
              </a:rPr>
              <a:t>The shipper – </a:t>
            </a:r>
            <a:r>
              <a:rPr lang="en-US" sz="1800" dirty="0" smtClean="0">
                <a:latin typeface="Times New Roman" pitchFamily="18" charset="0"/>
                <a:cs typeface="Times New Roman" pitchFamily="18" charset="0"/>
              </a:rPr>
              <a:t>Is responsible for packing and preparing the shipment for transportation. This might be your supplier, or your own warehouse/manufacturer.</a:t>
            </a:r>
          </a:p>
          <a:p>
            <a:pPr>
              <a:buNone/>
            </a:pPr>
            <a:r>
              <a:rPr lang="en-US" sz="1800" b="1" dirty="0" smtClean="0">
                <a:latin typeface="Times New Roman" pitchFamily="18" charset="0"/>
                <a:cs typeface="Times New Roman" pitchFamily="18" charset="0"/>
              </a:rPr>
              <a:t>The carrier – </a:t>
            </a:r>
            <a:r>
              <a:rPr lang="en-US" sz="1800" dirty="0" smtClean="0">
                <a:latin typeface="Times New Roman" pitchFamily="18" charset="0"/>
                <a:cs typeface="Times New Roman" pitchFamily="18" charset="0"/>
              </a:rPr>
              <a:t>Is the party that moves the cargo. So, through Twill this would be our colleagues at </a:t>
            </a:r>
            <a:r>
              <a:rPr lang="en-US" sz="1800" dirty="0" err="1" smtClean="0">
                <a:latin typeface="Times New Roman" pitchFamily="18" charset="0"/>
                <a:cs typeface="Times New Roman" pitchFamily="18" charset="0"/>
              </a:rPr>
              <a:t>Maersk</a:t>
            </a:r>
            <a:r>
              <a:rPr lang="en-US" sz="1800" dirty="0" smtClean="0">
                <a:latin typeface="Times New Roman" pitchFamily="18" charset="0"/>
                <a:cs typeface="Times New Roman" pitchFamily="18" charset="0"/>
              </a:rPr>
              <a:t> – or any shipping line, haulage company or airline that carries your cargo.</a:t>
            </a:r>
          </a:p>
          <a:p>
            <a:pPr>
              <a:buNone/>
            </a:pPr>
            <a:r>
              <a:rPr lang="en-US" sz="1800" b="1" dirty="0" smtClean="0">
                <a:latin typeface="Times New Roman" pitchFamily="18" charset="0"/>
                <a:cs typeface="Times New Roman" pitchFamily="18" charset="0"/>
              </a:rPr>
              <a:t>Consignee – </a:t>
            </a:r>
            <a:r>
              <a:rPr lang="en-US" sz="1800" dirty="0" smtClean="0">
                <a:latin typeface="Times New Roman" pitchFamily="18" charset="0"/>
                <a:cs typeface="Times New Roman" pitchFamily="18" charset="0"/>
              </a:rPr>
              <a:t>Is the party designated to receive the shipment. Again, depending on what you’re shipping this could be your company, or a manufacturer who uses parts you’re shipping.</a:t>
            </a:r>
          </a:p>
          <a:p>
            <a:pPr>
              <a:buNone/>
            </a:pPr>
            <a:r>
              <a:rPr lang="en-US" sz="1800" dirty="0" smtClean="0">
                <a:latin typeface="Times New Roman" pitchFamily="18" charset="0"/>
                <a:cs typeface="Times New Roman" pitchFamily="18" charset="0"/>
              </a:rPr>
              <a:t>The Bill of Lading is only issued after vessel departure from the Port of Loading and the customer has provided us with all the details, such as the shipper, consignee, notify party, commodity, weight, cargo description, etc. It also serves as a receipt, i.e., an acknowledgement that the goods have been loaded (not where the cargo is) and contains or evidences the terms of the contract of carriage.</a:t>
            </a:r>
          </a:p>
          <a:p>
            <a:pPr>
              <a:buNone/>
            </a:pP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u="sng" dirty="0" smtClean="0">
                <a:latin typeface="Times New Roman" pitchFamily="18" charset="0"/>
                <a:cs typeface="Times New Roman" pitchFamily="18" charset="0"/>
              </a:rPr>
              <a:t>Hague Rules</a:t>
            </a:r>
            <a:endParaRPr lang="en-US" b="1" u="sng" dirty="0"/>
          </a:p>
        </p:txBody>
      </p:sp>
      <p:sp>
        <p:nvSpPr>
          <p:cNvPr id="3" name="Content Placeholder 2"/>
          <p:cNvSpPr>
            <a:spLocks noGrp="1"/>
          </p:cNvSpPr>
          <p:nvPr>
            <p:ph idx="1"/>
          </p:nvPr>
        </p:nvSpPr>
        <p:spPr>
          <a:xfrm>
            <a:off x="457200" y="1371600"/>
            <a:ext cx="8305800" cy="4525963"/>
          </a:xfrm>
        </p:spPr>
        <p:txBody>
          <a:bodyPr>
            <a:noAutofit/>
          </a:bodyPr>
          <a:lstStyle/>
          <a:p>
            <a:pPr>
              <a:buNone/>
            </a:pPr>
            <a:r>
              <a:rPr lang="en-US" sz="2000" dirty="0" smtClean="0">
                <a:latin typeface="Times New Roman" pitchFamily="18" charset="0"/>
                <a:cs typeface="Times New Roman" pitchFamily="18" charset="0"/>
              </a:rPr>
              <a:t>Hague Rules, in maritime law, </a:t>
            </a:r>
            <a:r>
              <a:rPr lang="en-US" sz="2000" b="1" dirty="0" smtClean="0">
                <a:latin typeface="Times New Roman" pitchFamily="18" charset="0"/>
                <a:cs typeface="Times New Roman" pitchFamily="18" charset="0"/>
              </a:rPr>
              <a:t>international code defining the rights and liabilities of a carrier</a:t>
            </a:r>
            <a:r>
              <a:rPr lang="en-US" sz="2000" dirty="0" smtClean="0">
                <a:latin typeface="Times New Roman" pitchFamily="18" charset="0"/>
                <a:cs typeface="Times New Roman" pitchFamily="18" charset="0"/>
              </a:rPr>
              <a:t>. Introduced at the International Law Association meeting in Brussels in 1921, they were adopted first as clauses in bills of lading and after 1923 as the Brussels Convention on Limitation of Liability.</a:t>
            </a:r>
          </a:p>
          <a:p>
            <a:r>
              <a:rPr lang="en-US" sz="2000" dirty="0" smtClean="0">
                <a:latin typeface="Times New Roman" pitchFamily="18" charset="0"/>
                <a:cs typeface="Times New Roman" pitchFamily="18" charset="0"/>
              </a:rPr>
              <a:t>The Hague Rules represented the first attempt by the international community to find a workable and uniform way to address the problem of shipowners regularly excluding themselves from all liability for loss or damage to cargo. The objective of the Hague Rules was to establish a minimum mandatory liability of carriers.</a:t>
            </a:r>
          </a:p>
          <a:p>
            <a:r>
              <a:rPr lang="en-US" sz="2000" dirty="0" smtClean="0">
                <a:latin typeface="Times New Roman" pitchFamily="18" charset="0"/>
                <a:cs typeface="Times New Roman" pitchFamily="18" charset="0"/>
              </a:rPr>
              <a:t>Under the Hague Rules the shipper bears the cost of lost/damaged goods if they cannot prove that the vessel was unseaworthy, improperly manned or unable to safely transport and preserve the cargo, i.e. the carrier can avoid liability for risks resulting from human errors provided they exercise due diligence and their vessel is properly manned and seaworthy. These provisions have frequently been the subject of discussion between shipowners and cargo interests on whether they provide an appropriate balance in liability.</a:t>
            </a:r>
          </a:p>
          <a:p>
            <a:pPr>
              <a:buNone/>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Hague Rules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The Hague Rules form the basis of national legislation in almost all of the world's major trading nations, and cover nearly all the present international shipping. The Hague Rules have been updated by two protocols, but neither of the readdressed the basic liability provisions, which remain unchanged. </a:t>
            </a:r>
          </a:p>
          <a:p>
            <a:pPr>
              <a:buNone/>
            </a:pPr>
            <a:r>
              <a:rPr lang="en-US" dirty="0" smtClean="0">
                <a:latin typeface="Times New Roman" pitchFamily="18" charset="0"/>
                <a:cs typeface="Times New Roman" pitchFamily="18" charset="0"/>
              </a:rPr>
              <a:t>The Hague Rules were slightly amended (beginning in 1931, and further in 1977 and 1982) to become the Hague-Visby Rules. In addition, the U.N. established a fairer and more modern set of rules, the Hamburg Rules (effective 1992). Also a more radical and extensive set of rules is the Rotterdam Rules, but as of August 2020, only 5 states have ratified these rules, so they are not yet in force</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Visby Rules/ Hamburg Rules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Hague and Hague/Visby Rules </a:t>
            </a:r>
            <a:r>
              <a:rPr lang="en-US" b="1" dirty="0" smtClean="0">
                <a:latin typeface="Times New Roman" pitchFamily="18" charset="0"/>
                <a:cs typeface="Times New Roman" pitchFamily="18" charset="0"/>
              </a:rPr>
              <a:t>apply to a contract of carriage covered by a bill of lading or similar document of title, whether or not a bill of lading was in fact issued</a:t>
            </a:r>
            <a:r>
              <a:rPr lang="en-US" dirty="0" smtClean="0">
                <a:latin typeface="Times New Roman" pitchFamily="18" charset="0"/>
                <a:cs typeface="Times New Roman" pitchFamily="18" charset="0"/>
              </a:rPr>
              <a:t>. This is particularly so because the bill of lading is not necessarily the contract of carriage but usually the best evidence of it.</a:t>
            </a:r>
          </a:p>
          <a:p>
            <a:pPr>
              <a:buNone/>
            </a:pP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Hamburg Rules</a:t>
            </a:r>
            <a:r>
              <a:rPr lang="en-US" dirty="0" smtClean="0">
                <a:latin typeface="Times New Roman" pitchFamily="18" charset="0"/>
                <a:cs typeface="Times New Roman" pitchFamily="18" charset="0"/>
              </a:rPr>
              <a:t> are a set of rules governing the international shipment of goods, resulting from the United Nations International Convention on the Carriage of Goods by Sea adopted in Hamburg on 31 March 1978. The Convention was an attempt to form a uniform legal base for the transportation of goods on oceangoing ships. A driving force behind the convention was the attempt by developing countries' to provide all participants a fair and equal chance of succeeding. It came into force on 1 November 1992.</a:t>
            </a:r>
            <a:r>
              <a:rPr lang="en-US" u="sng" baseline="30000" dirty="0" smtClean="0">
                <a:latin typeface="Times New Roman" pitchFamily="18" charset="0"/>
                <a:cs typeface="Times New Roman" pitchFamily="18" charset="0"/>
                <a:hlinkClick r:id="rId2"/>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76</a:t>
            </a:fld>
            <a:endParaRPr lang="en-US">
              <a:latin typeface="Times New Roman" pitchFamily="18" charset="0"/>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Voyage by Sea- INCOTERMS-meaning, explanation, list, and types.</a:t>
            </a:r>
            <a:endParaRPr lang="en-US" b="1" u="sng"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Voluntary Export Restriction - An understanding between trading partners in which the exporting nation, in order to reduce trade friction, agrees to limit its exports of a particular good. Also called voluntary restraint agreement.  Voluntary Restraint Agreement - Informal bilateral or multilateral understandings in which exporters voluntarily limit exports of certain products to a particular country destination in order to avoid economic dislocation in the importing country and the imposition of mandatory import restrictions. These arrangements do not involve an obligation on the part of the importing country to provide "compensation" to the exporting country, as would be the case if the importing country unilaterally imposed equivalent restraints on imports. See: Voluntary Export Restriction.</a:t>
            </a:r>
          </a:p>
          <a:p>
            <a:pPr>
              <a:buNone/>
            </a:pPr>
            <a:r>
              <a:rPr lang="en-US" sz="1800" dirty="0" smtClean="0">
                <a:latin typeface="Times New Roman" pitchFamily="18" charset="0"/>
                <a:cs typeface="Times New Roman" pitchFamily="18" charset="0"/>
              </a:rPr>
              <a:t>Voluntary Restraint Agreements (VRAs) - Generally, a bilateral arrangement whereby an exporting country agrees to reduce or restrict exports without the importing country having to make use of quotas, tariffs or other import controls. These agreements are generally undertaken to avoid action by the importing country against imports that may major or in some way threaten the positions of domestic firms in the industry in question.</a:t>
            </a:r>
          </a:p>
          <a:p>
            <a:pPr>
              <a:buNone/>
            </a:pPr>
            <a:endParaRPr lang="en-US" sz="1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Voyage by Sea- INCOTERMS-meaning, explanation, list, and types.</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400" dirty="0" smtClean="0">
                <a:latin typeface="Times New Roman" pitchFamily="18" charset="0"/>
                <a:cs typeface="Times New Roman" pitchFamily="18" charset="0"/>
              </a:rPr>
              <a:t>VO-MTO - Vessel-operating multimodal transport operator</a:t>
            </a:r>
          </a:p>
          <a:p>
            <a:pPr>
              <a:buNone/>
            </a:pPr>
            <a:r>
              <a:rPr lang="en-US" sz="2400" dirty="0" smtClean="0">
                <a:latin typeface="Times New Roman" pitchFamily="18" charset="0"/>
                <a:cs typeface="Times New Roman" pitchFamily="18" charset="0"/>
              </a:rPr>
              <a:t>Voyage Charter: A charter party hiring a vessel for a particular voyage in which the ship-owner provides the vessel, bunkers and crew whilst the charterer supplies the cargoes.</a:t>
            </a:r>
          </a:p>
          <a:p>
            <a:pPr>
              <a:buNone/>
            </a:pPr>
            <a:r>
              <a:rPr lang="en-US" sz="2400" dirty="0" smtClean="0">
                <a:latin typeface="Times New Roman" pitchFamily="18" charset="0"/>
                <a:cs typeface="Times New Roman" pitchFamily="18" charset="0"/>
              </a:rPr>
              <a:t>Voyage Direction: The sector of a round trip voyage normally denoted by the direction of the sailing.</a:t>
            </a:r>
          </a:p>
          <a:p>
            <a:pPr>
              <a:buNone/>
            </a:pPr>
            <a:r>
              <a:rPr lang="en-US" sz="2400" dirty="0" smtClean="0">
                <a:latin typeface="Times New Roman" pitchFamily="18" charset="0"/>
                <a:cs typeface="Times New Roman" pitchFamily="18" charset="0"/>
              </a:rPr>
              <a:t>Voyage Estimate - Calculation of the profitability of a prospective voyage of a ship using estimated figures. In the case of a tramp ship-owner, the estimate is used to compare two or more possible voyage in order to determine which is the most profitable. Similarly, a time charterer would compare two or more ships so as to charter the one that is least costly overall.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Voyage by Sea- INCOTERMS-meaning, explanation, list, and types.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The content of an estimate vanes according to the type and terms of the charter and whether a ship-owner or charterer is making the calculation. For an owner, the principal costs are running cost of the ship (or hire money for a time charterer), bunker costs, port charges and canal dues together with ship's agency fee and any cargo handling costs; the revenue is the daily hire, in the ease of a time charter, or the freight, less any commission in the case of a voyage charter.</a:t>
            </a:r>
          </a:p>
          <a:p>
            <a:pPr>
              <a:buNone/>
            </a:pPr>
            <a:r>
              <a:rPr lang="en-US" dirty="0" smtClean="0">
                <a:latin typeface="Times New Roman" pitchFamily="18" charset="0"/>
                <a:cs typeface="Times New Roman" pitchFamily="18" charset="0"/>
              </a:rPr>
              <a:t>Voyage: Refers to the passage in time and space from first to last port of call. In the Foreign-Going Trade, a Crew Agreement is defined as chronicling one voyage. In practice, one voyage could be made up of multiple smaller voyages, which could include the signing off of some crew and the engagement of substitutes, and a much-changed composition of crew before the last port of call. Six month “running” crew agreements for the Home Trade allowed masters to hire crew for any voyage over a six-month period in one document.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Advantage of Multimodal Transport </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381000" y="1570037"/>
            <a:ext cx="8458200" cy="4525963"/>
          </a:xfrm>
        </p:spPr>
        <p:txBody>
          <a:bodyPr>
            <a:noAutofit/>
          </a:bodyPr>
          <a:lstStyle/>
          <a:p>
            <a:pPr>
              <a:buNone/>
            </a:pPr>
            <a:r>
              <a:rPr lang="en-US" sz="2800" dirty="0" smtClean="0">
                <a:latin typeface="Times New Roman" pitchFamily="18" charset="0"/>
                <a:cs typeface="Times New Roman" pitchFamily="18" charset="0"/>
              </a:rPr>
              <a:t>1. Reduce Complication of Liability of Intermodal Transport.</a:t>
            </a:r>
          </a:p>
          <a:p>
            <a:pPr>
              <a:buNone/>
            </a:pPr>
            <a:r>
              <a:rPr lang="en-US" sz="2800" dirty="0" smtClean="0">
                <a:latin typeface="Times New Roman" pitchFamily="18" charset="0"/>
                <a:cs typeface="Times New Roman" pitchFamily="18" charset="0"/>
              </a:rPr>
              <a:t>2. Dealing with one operator for contract of carriage.</a:t>
            </a:r>
          </a:p>
          <a:p>
            <a:pPr>
              <a:buNone/>
            </a:pPr>
            <a:r>
              <a:rPr lang="en-US" sz="2800" dirty="0" smtClean="0">
                <a:latin typeface="Times New Roman" pitchFamily="18" charset="0"/>
                <a:cs typeface="Times New Roman" pitchFamily="18" charset="0"/>
              </a:rPr>
              <a:t>3. Fix the limitation of liability of operator</a:t>
            </a:r>
          </a:p>
          <a:p>
            <a:pPr>
              <a:buNone/>
            </a:pPr>
            <a:r>
              <a:rPr lang="en-US" sz="2800" dirty="0" smtClean="0">
                <a:latin typeface="Times New Roman" pitchFamily="18" charset="0"/>
                <a:cs typeface="Times New Roman" pitchFamily="18" charset="0"/>
              </a:rPr>
              <a:t>4. One single contract of carriage for entire routes</a:t>
            </a:r>
          </a:p>
          <a:p>
            <a:pPr>
              <a:buNone/>
            </a:pPr>
            <a:r>
              <a:rPr lang="en-US" sz="2800" dirty="0" smtClean="0">
                <a:latin typeface="Times New Roman" pitchFamily="18" charset="0"/>
                <a:cs typeface="Times New Roman" pitchFamily="18" charset="0"/>
              </a:rPr>
              <a:t>5. Door-to-Door Deliverable </a:t>
            </a:r>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Voyage by Sea- INCOTERMS-meaning, explanation, list, and types.</a:t>
            </a:r>
            <a:endParaRPr lang="en-US"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VRA - Voluntary Restraint Agreement</a:t>
            </a:r>
          </a:p>
          <a:p>
            <a:pPr>
              <a:buNone/>
            </a:pPr>
            <a:r>
              <a:rPr lang="en-US" sz="1800" dirty="0" smtClean="0">
                <a:latin typeface="Times New Roman" pitchFamily="18" charset="0"/>
                <a:cs typeface="Times New Roman" pitchFamily="18" charset="0"/>
              </a:rPr>
              <a:t>W.A. - With Average</a:t>
            </a:r>
          </a:p>
          <a:p>
            <a:pPr>
              <a:buNone/>
            </a:pPr>
            <a:r>
              <a:rPr lang="en-US" sz="1800" dirty="0" smtClean="0">
                <a:latin typeface="Times New Roman" pitchFamily="18" charset="0"/>
                <a:cs typeface="Times New Roman" pitchFamily="18" charset="0"/>
              </a:rPr>
              <a:t>W.B. - Water ballast, Warehouse Book, Way Bill</a:t>
            </a:r>
          </a:p>
          <a:p>
            <a:pPr>
              <a:buNone/>
            </a:pPr>
            <a:r>
              <a:rPr lang="en-US" sz="1800" dirty="0" smtClean="0">
                <a:latin typeface="Times New Roman" pitchFamily="18" charset="0"/>
                <a:cs typeface="Times New Roman" pitchFamily="18" charset="0"/>
              </a:rPr>
              <a:t>W.B./E.I. - West Britain/East Ireland</a:t>
            </a:r>
          </a:p>
          <a:p>
            <a:pPr>
              <a:buNone/>
            </a:pPr>
            <a:r>
              <a:rPr lang="en-US" sz="1800" dirty="0" smtClean="0">
                <a:latin typeface="Times New Roman" pitchFamily="18" charset="0"/>
                <a:cs typeface="Times New Roman" pitchFamily="18" charset="0"/>
              </a:rPr>
              <a:t>W.B.S. - Without benefit of salvage</a:t>
            </a:r>
          </a:p>
          <a:p>
            <a:pPr>
              <a:buNone/>
            </a:pPr>
            <a:r>
              <a:rPr lang="en-US" sz="1800" dirty="0" smtClean="0">
                <a:latin typeface="Times New Roman" pitchFamily="18" charset="0"/>
                <a:cs typeface="Times New Roman" pitchFamily="18" charset="0"/>
              </a:rPr>
              <a:t>W.C. - West Coast</a:t>
            </a:r>
          </a:p>
          <a:p>
            <a:pPr>
              <a:buNone/>
            </a:pPr>
            <a:r>
              <a:rPr lang="en-US" sz="1800" dirty="0" smtClean="0">
                <a:latin typeface="Times New Roman" pitchFamily="18" charset="0"/>
                <a:cs typeface="Times New Roman" pitchFamily="18" charset="0"/>
              </a:rPr>
              <a:t>W.C.I. - World Confederation of Labor</a:t>
            </a:r>
          </a:p>
          <a:p>
            <a:pPr>
              <a:buNone/>
            </a:pPr>
            <a:r>
              <a:rPr lang="en-US" sz="1800" dirty="0" smtClean="0">
                <a:latin typeface="Times New Roman" pitchFamily="18" charset="0"/>
                <a:cs typeface="Times New Roman" pitchFamily="18" charset="0"/>
              </a:rPr>
              <a:t>W.C.S.A. - West coast of South America</a:t>
            </a:r>
          </a:p>
          <a:p>
            <a:pPr>
              <a:buNone/>
            </a:pPr>
            <a:r>
              <a:rPr lang="en-US" sz="1800" dirty="0" smtClean="0">
                <a:latin typeface="Times New Roman" pitchFamily="18" charset="0"/>
                <a:cs typeface="Times New Roman" pitchFamily="18" charset="0"/>
              </a:rPr>
              <a:t>W.D.F. - Wireless direction finder</a:t>
            </a:r>
          </a:p>
          <a:p>
            <a:pPr>
              <a:buNone/>
            </a:pPr>
            <a:r>
              <a:rPr lang="en-US" sz="1800" dirty="0" smtClean="0">
                <a:latin typeface="Times New Roman" pitchFamily="18" charset="0"/>
                <a:cs typeface="Times New Roman" pitchFamily="18" charset="0"/>
              </a:rPr>
              <a:t>W.E.C.M. - Warranted existing class maintained</a:t>
            </a:r>
          </a:p>
          <a:p>
            <a:pPr>
              <a:buNone/>
            </a:pPr>
            <a:r>
              <a:rPr lang="en-US" sz="1800" dirty="0" smtClean="0">
                <a:latin typeface="Times New Roman" pitchFamily="18" charset="0"/>
                <a:cs typeface="Times New Roman" pitchFamily="18" charset="0"/>
              </a:rPr>
              <a:t>W.E.U. - Western European Union</a:t>
            </a:r>
          </a:p>
          <a:p>
            <a:pPr>
              <a:buNone/>
            </a:pPr>
            <a:r>
              <a:rPr lang="en-US" sz="1800" dirty="0" smtClean="0">
                <a:latin typeface="Times New Roman" pitchFamily="18" charset="0"/>
                <a:cs typeface="Times New Roman" pitchFamily="18" charset="0"/>
              </a:rPr>
              <a:t>W.F.T.U. - World Federation of Trade Unions</a:t>
            </a:r>
          </a:p>
          <a:p>
            <a:pPr>
              <a:buNone/>
            </a:pPr>
            <a:r>
              <a:rPr lang="en-US" sz="1800" dirty="0" smtClean="0">
                <a:latin typeface="Times New Roman" pitchFamily="18" charset="0"/>
                <a:cs typeface="Times New Roman" pitchFamily="18" charset="0"/>
              </a:rPr>
              <a:t>W.G. - Weight guaranteed</a:t>
            </a:r>
          </a:p>
          <a:p>
            <a:pPr>
              <a:buNone/>
            </a:pPr>
            <a:r>
              <a:rPr lang="en-US" sz="1800" dirty="0" smtClean="0">
                <a:latin typeface="Times New Roman" pitchFamily="18" charset="0"/>
                <a:cs typeface="Times New Roman" pitchFamily="18" charset="0"/>
              </a:rPr>
              <a:t>W.H.O. - World Health Organization</a:t>
            </a:r>
          </a:p>
          <a:p>
            <a:pPr>
              <a:buNone/>
            </a:pPr>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Voyage by Sea- INCOTERMS-meaning, explanation, list, and types.</a:t>
            </a:r>
            <a:endParaRPr lang="en-US"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W.M. (W/M):Abbreviation for "Weight or Measurement;" the basis for assessing freight charges. Also known as "worm." The rate charged under W/M will be whichever produces the highest revenue between the weight of the shipment and the measure of the shipment.</a:t>
            </a:r>
          </a:p>
          <a:p>
            <a:pPr>
              <a:buNone/>
            </a:pPr>
            <a:r>
              <a:rPr lang="en-US" sz="1800" dirty="0" smtClean="0">
                <a:latin typeface="Times New Roman" pitchFamily="18" charset="0"/>
                <a:cs typeface="Times New Roman" pitchFamily="18" charset="0"/>
              </a:rPr>
              <a:t>W.M.O. - World Meteorological Organization</a:t>
            </a:r>
          </a:p>
          <a:p>
            <a:pPr>
              <a:buNone/>
            </a:pPr>
            <a:r>
              <a:rPr lang="en-US" sz="1800" dirty="0" smtClean="0">
                <a:latin typeface="Times New Roman" pitchFamily="18" charset="0"/>
                <a:cs typeface="Times New Roman" pitchFamily="18" charset="0"/>
              </a:rPr>
              <a:t>W.N.A. - Winter North Atlantic</a:t>
            </a:r>
          </a:p>
          <a:p>
            <a:pPr>
              <a:buNone/>
            </a:pPr>
            <a:r>
              <a:rPr lang="en-US" sz="1800" dirty="0" smtClean="0">
                <a:latin typeface="Times New Roman" pitchFamily="18" charset="0"/>
                <a:cs typeface="Times New Roman" pitchFamily="18" charset="0"/>
              </a:rPr>
              <a:t>W.O.B. - Washed overboard</a:t>
            </a:r>
          </a:p>
          <a:p>
            <a:pPr>
              <a:buNone/>
            </a:pPr>
            <a:r>
              <a:rPr lang="en-US" sz="1800" dirty="0" smtClean="0">
                <a:latin typeface="Times New Roman" pitchFamily="18" charset="0"/>
                <a:cs typeface="Times New Roman" pitchFamily="18" charset="0"/>
              </a:rPr>
              <a:t>W.O.L. - </a:t>
            </a:r>
            <a:r>
              <a:rPr lang="en-US" sz="1800" dirty="0" err="1" smtClean="0">
                <a:latin typeface="Times New Roman" pitchFamily="18" charset="0"/>
                <a:cs typeface="Times New Roman" pitchFamily="18" charset="0"/>
              </a:rPr>
              <a:t>Wharfowners</a:t>
            </a:r>
            <a:r>
              <a:rPr lang="en-US" sz="1800" dirty="0" smtClean="0">
                <a:latin typeface="Times New Roman" pitchFamily="18" charset="0"/>
                <a:cs typeface="Times New Roman" pitchFamily="18" charset="0"/>
              </a:rPr>
              <a:t>' liability</a:t>
            </a:r>
          </a:p>
          <a:p>
            <a:pPr>
              <a:buNone/>
            </a:pPr>
            <a:r>
              <a:rPr lang="en-US" sz="1800" dirty="0" smtClean="0">
                <a:latin typeface="Times New Roman" pitchFamily="18" charset="0"/>
                <a:cs typeface="Times New Roman" pitchFamily="18" charset="0"/>
              </a:rPr>
              <a:t>W.P.  - Without prejudice, Weather permitting</a:t>
            </a:r>
          </a:p>
          <a:p>
            <a:pPr>
              <a:buNone/>
            </a:pPr>
            <a:r>
              <a:rPr lang="en-US" sz="1800" dirty="0" smtClean="0">
                <a:latin typeface="Times New Roman" pitchFamily="18" charset="0"/>
                <a:cs typeface="Times New Roman" pitchFamily="18" charset="0"/>
              </a:rPr>
              <a:t>W.P.A. - With particular average</a:t>
            </a:r>
          </a:p>
          <a:p>
            <a:pPr>
              <a:buNone/>
            </a:pPr>
            <a:r>
              <a:rPr lang="en-US" sz="1800" dirty="0" smtClean="0">
                <a:latin typeface="Times New Roman" pitchFamily="18" charset="0"/>
                <a:cs typeface="Times New Roman" pitchFamily="18" charset="0"/>
              </a:rPr>
              <a:t>W.P.P.  - Waterproof paper packing</a:t>
            </a:r>
          </a:p>
          <a:p>
            <a:pPr>
              <a:buNone/>
            </a:pPr>
            <a:r>
              <a:rPr lang="en-US" sz="1800" dirty="0" smtClean="0">
                <a:latin typeface="Times New Roman" pitchFamily="18" charset="0"/>
                <a:cs typeface="Times New Roman" pitchFamily="18" charset="0"/>
              </a:rPr>
              <a:t>W.R. - Warehouse receipts</a:t>
            </a:r>
          </a:p>
          <a:p>
            <a:pPr>
              <a:buNone/>
            </a:pPr>
            <a:r>
              <a:rPr lang="en-US" sz="1800" dirty="0" smtClean="0">
                <a:latin typeface="Times New Roman" pitchFamily="18" charset="0"/>
                <a:cs typeface="Times New Roman" pitchFamily="18" charset="0"/>
              </a:rPr>
              <a:t>W.R.O. - War risk only</a:t>
            </a:r>
          </a:p>
          <a:p>
            <a:pPr>
              <a:buNone/>
            </a:pPr>
            <a:r>
              <a:rPr lang="en-US" sz="1800" dirty="0" smtClean="0">
                <a:latin typeface="Times New Roman" pitchFamily="18" charset="0"/>
                <a:cs typeface="Times New Roman" pitchFamily="18" charset="0"/>
              </a:rPr>
              <a:t>W.R.T.D. - Without reference to date</a:t>
            </a:r>
          </a:p>
          <a:p>
            <a:pPr>
              <a:buNone/>
            </a:pPr>
            <a:r>
              <a:rPr lang="en-US" sz="1800" dirty="0" smtClean="0">
                <a:latin typeface="Times New Roman" pitchFamily="18" charset="0"/>
                <a:cs typeface="Times New Roman" pitchFamily="18" charset="0"/>
              </a:rPr>
              <a:t>W.T.B.A. - Wording to be agreed</a:t>
            </a:r>
          </a:p>
          <a:p>
            <a:pPr>
              <a:buNone/>
            </a:pPr>
            <a:endParaRPr lang="en-US" sz="1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Voyage by Sea- INCOTERMS-meaning, explanation, list, and types.</a:t>
            </a:r>
            <a:endParaRPr lang="en-US" dirty="0"/>
          </a:p>
        </p:txBody>
      </p:sp>
      <p:sp>
        <p:nvSpPr>
          <p:cNvPr id="3" name="Content Placeholder 2"/>
          <p:cNvSpPr>
            <a:spLocks noGrp="1"/>
          </p:cNvSpPr>
          <p:nvPr>
            <p:ph idx="1"/>
          </p:nvPr>
        </p:nvSpPr>
        <p:spPr/>
        <p:txBody>
          <a:bodyPr>
            <a:noAutofit/>
          </a:bodyPr>
          <a:lstStyle/>
          <a:p>
            <a:pPr>
              <a:buNone/>
            </a:pPr>
            <a:r>
              <a:rPr lang="en-US" sz="1800" dirty="0" err="1" smtClean="0">
                <a:latin typeface="Times New Roman" pitchFamily="18" charset="0"/>
                <a:cs typeface="Times New Roman" pitchFamily="18" charset="0"/>
              </a:rPr>
              <a:t>W.T.L.:Western</a:t>
            </a:r>
            <a:r>
              <a:rPr lang="en-US" sz="1800" dirty="0" smtClean="0">
                <a:latin typeface="Times New Roman" pitchFamily="18" charset="0"/>
                <a:cs typeface="Times New Roman" pitchFamily="18" charset="0"/>
              </a:rPr>
              <a:t> Truck Lines.</a:t>
            </a:r>
          </a:p>
          <a:p>
            <a:pPr>
              <a:buNone/>
            </a:pPr>
            <a:r>
              <a:rPr lang="en-US" sz="1800" dirty="0" smtClean="0">
                <a:latin typeface="Times New Roman" pitchFamily="18" charset="0"/>
                <a:cs typeface="Times New Roman" pitchFamily="18" charset="0"/>
              </a:rPr>
              <a:t>W.W.D.  - Weather working days </a:t>
            </a:r>
          </a:p>
          <a:p>
            <a:pPr>
              <a:buNone/>
            </a:pPr>
            <a:r>
              <a:rPr lang="en-US" sz="1800" dirty="0" smtClean="0">
                <a:latin typeface="Times New Roman" pitchFamily="18" charset="0"/>
                <a:cs typeface="Times New Roman" pitchFamily="18" charset="0"/>
              </a:rPr>
              <a:t>W/D– Warranted</a:t>
            </a:r>
          </a:p>
          <a:p>
            <a:pPr>
              <a:buNone/>
            </a:pPr>
            <a:r>
              <a:rPr lang="en-US" sz="1800" dirty="0" smtClean="0">
                <a:latin typeface="Times New Roman" pitchFamily="18" charset="0"/>
                <a:cs typeface="Times New Roman" pitchFamily="18" charset="0"/>
              </a:rPr>
              <a:t>W/M - Weight and /or Measurement</a:t>
            </a:r>
          </a:p>
          <a:p>
            <a:pPr>
              <a:buNone/>
            </a:pPr>
            <a:r>
              <a:rPr lang="en-US" sz="1800" dirty="0" smtClean="0">
                <a:latin typeface="Times New Roman" pitchFamily="18" charset="0"/>
                <a:cs typeface="Times New Roman" pitchFamily="18" charset="0"/>
              </a:rPr>
              <a:t>W/W - Warehouse warrant</a:t>
            </a:r>
          </a:p>
          <a:p>
            <a:pPr>
              <a:buNone/>
            </a:pPr>
            <a:r>
              <a:rPr lang="en-US" sz="1800" dirty="0" smtClean="0">
                <a:latin typeface="Times New Roman" pitchFamily="18" charset="0"/>
                <a:cs typeface="Times New Roman" pitchFamily="18" charset="0"/>
              </a:rPr>
              <a:t>WACH - West African Clearing House</a:t>
            </a:r>
          </a:p>
          <a:p>
            <a:pPr>
              <a:buNone/>
            </a:pPr>
            <a:r>
              <a:rPr lang="en-US" sz="1800" dirty="0" smtClean="0">
                <a:latin typeface="Times New Roman" pitchFamily="18" charset="0"/>
                <a:cs typeface="Times New Roman" pitchFamily="18" charset="0"/>
              </a:rPr>
              <a:t>WADB - West African Development Bank</a:t>
            </a:r>
          </a:p>
          <a:p>
            <a:pPr>
              <a:buNone/>
            </a:pPr>
            <a:r>
              <a:rPr lang="en-US" sz="1800" dirty="0" smtClean="0">
                <a:latin typeface="Times New Roman" pitchFamily="18" charset="0"/>
                <a:cs typeface="Times New Roman" pitchFamily="18" charset="0"/>
              </a:rPr>
              <a:t>WAEC - West African Economic Community</a:t>
            </a:r>
          </a:p>
          <a:p>
            <a:pPr>
              <a:buNone/>
            </a:pPr>
            <a:r>
              <a:rPr lang="en-US" sz="1800" dirty="0" smtClean="0">
                <a:latin typeface="Times New Roman" pitchFamily="18" charset="0"/>
                <a:cs typeface="Times New Roman" pitchFamily="18" charset="0"/>
              </a:rPr>
              <a:t>WAMU - West African Monetary Union</a:t>
            </a:r>
          </a:p>
          <a:p>
            <a:pPr>
              <a:buNone/>
            </a:pPr>
            <a:r>
              <a:rPr lang="en-US" sz="1800" dirty="0" smtClean="0">
                <a:latin typeface="Times New Roman" pitchFamily="18" charset="0"/>
                <a:cs typeface="Times New Roman" pitchFamily="18" charset="0"/>
              </a:rPr>
              <a:t>WAOB - World Agricultural Outlook Board</a:t>
            </a:r>
          </a:p>
          <a:p>
            <a:pPr>
              <a:buNone/>
            </a:pPr>
            <a:r>
              <a:rPr lang="en-US" sz="1800" dirty="0" smtClean="0">
                <a:latin typeface="Times New Roman" pitchFamily="18" charset="0"/>
                <a:cs typeface="Times New Roman" pitchFamily="18" charset="0"/>
              </a:rPr>
              <a:t>War Clause - Clause in a Bill of Lading or Charter-Party which sets out the course of action open to the master of a ship in the event that the ship or her cargo or crew would be put at risk because of war should the voyage proceed. The clause varies according to individual contracts but invariably the master would not be required to put his ship or crew at risk.</a:t>
            </a:r>
          </a:p>
          <a:p>
            <a:pPr>
              <a:buNone/>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Voyage by Sea- INCOTERMS-meaning, explanation, list, and types. </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2000" dirty="0" smtClean="0">
                <a:latin typeface="Times New Roman" pitchFamily="18" charset="0"/>
                <a:cs typeface="Times New Roman" pitchFamily="18" charset="0"/>
              </a:rPr>
              <a:t>WAR RISK INSURANCE: Insurance issued by marine underwriters against war-like operations specifically described in the policy. In former times, war risk insurance was taken out only in times of war, but currently many exporters cover most of their shipments with war risk insurance as a protection against losses from derelict torpedoes and floating mines placed during former wars, and also as a safeguard against unforeseen warlike developments. In the U.S.A., war risk insurance is written in a separate policy from the ordinary marine insurance; it is desirable to take out both policies with the same underwriter in order to avoid the ill effects of a possible dispute between underwriters as to the cause (marine peril or war peril) of a given loss.</a:t>
            </a:r>
          </a:p>
          <a:p>
            <a:pPr>
              <a:buNone/>
            </a:pPr>
            <a:r>
              <a:rPr lang="en-US" sz="2000" dirty="0" smtClean="0">
                <a:latin typeface="Times New Roman" pitchFamily="18" charset="0"/>
                <a:cs typeface="Times New Roman" pitchFamily="18" charset="0"/>
              </a:rPr>
              <a:t>WAR RISK: The possible aggressive actions against a ship and its cargo by a belligerent government. This risk can be insured by a marine policy with a risk clause.</a:t>
            </a:r>
          </a:p>
          <a:p>
            <a:pPr>
              <a:buNone/>
            </a:pPr>
            <a:r>
              <a:rPr lang="en-US" sz="2000" dirty="0" smtClean="0">
                <a:latin typeface="Times New Roman" pitchFamily="18" charset="0"/>
                <a:cs typeface="Times New Roman" pitchFamily="18" charset="0"/>
              </a:rPr>
              <a:t>War/Strike Clause: An insurance provision that covers loss due to war and/or strike.</a:t>
            </a:r>
          </a:p>
          <a:p>
            <a:pPr>
              <a:buNone/>
            </a:pPr>
            <a:r>
              <a:rPr lang="en-US" sz="2000" dirty="0" smtClean="0">
                <a:latin typeface="Times New Roman" pitchFamily="18" charset="0"/>
                <a:cs typeface="Times New Roman" pitchFamily="18" charset="0"/>
              </a:rPr>
              <a:t>WARC - World Administrative Radio Conference</a:t>
            </a:r>
          </a:p>
          <a:p>
            <a:pPr>
              <a:buNone/>
            </a:pPr>
            <a:r>
              <a:rPr lang="en-US" sz="2000" dirty="0" smtClean="0">
                <a:latin typeface="Times New Roman" pitchFamily="18" charset="0"/>
                <a:cs typeface="Times New Roman" pitchFamily="18" charset="0"/>
              </a:rPr>
              <a:t>WARDA - West Africa Rice Development Association</a:t>
            </a:r>
            <a:endParaRPr lang="en-US" sz="2000" dirty="0" smtClean="0"/>
          </a:p>
          <a:p>
            <a:pPr>
              <a:buNone/>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Discuss </a:t>
            </a:r>
            <a:r>
              <a:rPr lang="en-US" dirty="0" smtClean="0">
                <a:latin typeface="Times New Roman" pitchFamily="18" charset="0"/>
                <a:cs typeface="Times New Roman" pitchFamily="18" charset="0"/>
              </a:rPr>
              <a:t>Multi modal transportation Act &amp; </a:t>
            </a:r>
            <a:r>
              <a:rPr lang="en-US" dirty="0" smtClean="0">
                <a:latin typeface="Times New Roman" pitchFamily="18" charset="0"/>
                <a:cs typeface="Times New Roman" pitchFamily="18" charset="0"/>
              </a:rPr>
              <a:t>Procedures</a:t>
            </a:r>
          </a:p>
          <a:p>
            <a:pPr>
              <a:buNone/>
            </a:pPr>
            <a:r>
              <a:rPr lang="en-US" dirty="0" smtClean="0">
                <a:latin typeface="Times New Roman" pitchFamily="18" charset="0"/>
                <a:cs typeface="Times New Roman" pitchFamily="18" charset="0"/>
              </a:rPr>
              <a:t>Q.2. Explain INCOTERMS.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84</a:t>
            </a:fld>
            <a:endParaRPr lang="en-US">
              <a:latin typeface="Times New Roman" pitchFamily="18"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MODULE IV</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MMT and Indian Railways-PFT Policy- maintenance of rolling stock, cargo handling, customs, etc. Warehousing Policy- stuffing, destuffing, stacking, use of MHE, etc-Layout and design of Multi modal logistics parks.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MMT and Indian Railways-PFT</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600" dirty="0" smtClean="0">
                <a:latin typeface="Times New Roman" pitchFamily="18" charset="0"/>
                <a:cs typeface="Times New Roman" pitchFamily="18" charset="0"/>
              </a:rPr>
              <a:t>Multimodal transport refers to the transport of good from one point to another via more than one mode of transport. Multimodal Logistics can be viewed as “the chain that interconnects different links or modes of transport – air, sea, and land into one complete process that ensures an efficient and cost-effective </a:t>
            </a:r>
            <a:r>
              <a:rPr lang="en-US" sz="1600" dirty="0" err="1" smtClean="0">
                <a:latin typeface="Times New Roman" pitchFamily="18" charset="0"/>
                <a:cs typeface="Times New Roman" pitchFamily="18" charset="0"/>
              </a:rPr>
              <a:t>doorto</a:t>
            </a:r>
            <a:r>
              <a:rPr lang="en-US" sz="1600" dirty="0" smtClean="0">
                <a:latin typeface="Times New Roman" pitchFamily="18" charset="0"/>
                <a:cs typeface="Times New Roman" pitchFamily="18" charset="0"/>
              </a:rPr>
              <a:t>-door movement of goods under the responsibility of a single transport operator, known as a Multimodal Transport Operator (MTO), on one transport document”. The Multimodal transport act was passed by Indian Parliament in the year 1993; the main objective of the act was to establish a liability regime for Multimodal Transport operators. The Director General of Shipping was notified as a Competent Authority under the aegis of this law. The passing of the MMTG Act paved the way for various Indian Logistic Service providers to get themselves registered with the authorities and start issuing Multi Modal Transport Document. This helped the shipper community in India in a big way as now they could ship goods from any land point India to any destination in the world under a single Contract of Carriage. The manufacturing hubs in India are located deep in the hinterland and faraway from the gateway ports. The major manufacturing hubs are located in Punjab, Haryana, Uttar Pradesh and National Capital Region and they contribute a major part of exports. The states of Gujarat, Maharashtra and Tamil Nadu sum up the remaining part. Thus, the potential for multimodal transportation (including long and short hauls) is immense. Containerizations of goods is fast increasing and many new manufacturers and products are planning to use it. Being a convenient way to transport goods over long distances, containerization will further boost the potential for multimodal transportation. </a:t>
            </a: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MMT and Indian Railways-PFT</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600" dirty="0" smtClean="0">
                <a:latin typeface="Times New Roman" pitchFamily="18" charset="0"/>
                <a:cs typeface="Times New Roman" pitchFamily="18" charset="0"/>
              </a:rPr>
              <a:t>India’s international trade (both exports and imports combined) is growing at a brisk pace of 10 to 12 per cent. Industry experts predict that this trend is expected to continue in the near future and may achieve 20 million TEU per year by the year 2020. Indian Railways had opened the container transportation to private players in 2006 with the intention of bringing in more cargo to rail from road. Once the private rail operators </a:t>
            </a:r>
            <a:r>
              <a:rPr lang="en-US" sz="1600" dirty="0" err="1" smtClean="0">
                <a:latin typeface="Times New Roman" pitchFamily="18" charset="0"/>
                <a:cs typeface="Times New Roman" pitchFamily="18" charset="0"/>
              </a:rPr>
              <a:t>stabilise</a:t>
            </a:r>
            <a:r>
              <a:rPr lang="en-US" sz="1600" dirty="0" smtClean="0">
                <a:latin typeface="Times New Roman" pitchFamily="18" charset="0"/>
                <a:cs typeface="Times New Roman" pitchFamily="18" charset="0"/>
              </a:rPr>
              <a:t> themselves from the uncertainties in the formative years, more and more container cargo is expected to shift from road to rail, thus increasing the scope for multimodal transportation. Besides, the prestigious dedicated freight corridor project undertaken by the Ministry of Railways is expected to commence operations by 2015 and once this is through, share of rail transportation is expected to catapult </a:t>
            </a:r>
            <a:r>
              <a:rPr lang="en-US" sz="1600" dirty="0" err="1" smtClean="0">
                <a:latin typeface="Times New Roman" pitchFamily="18" charset="0"/>
                <a:cs typeface="Times New Roman" pitchFamily="18" charset="0"/>
              </a:rPr>
              <a:t>further.Advantages</a:t>
            </a:r>
            <a:r>
              <a:rPr lang="en-US" sz="1600" dirty="0" smtClean="0">
                <a:latin typeface="Times New Roman" pitchFamily="18" charset="0"/>
                <a:cs typeface="Times New Roman" pitchFamily="18" charset="0"/>
              </a:rPr>
              <a:t> of Multimodal Transportation The economic growth in India has increased the demand for practically all transport services and further underlines the importance of providing an efficient multimodal logistics infrastructure in India. MMLPs can help in saving of cost in transportation. In other words these services help in the reduction of costs which are incurred in the transportation of goods. This is possible because of use of right modal choice for the movement.  Learning from the worldwide state of the art practices would help in reducing costs, increase the overall efficiency within the system and reduce the environmental impacts of logistics. Association of Multimodal Transporters of India (AMTOI) says that the biggest advantage for a shipper in using a multimodal transport operator is that they get a single document for their shipments. “This means a single responsibility and uniform liability regime</a:t>
            </a: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MMT and Indian Railways-PFT</a:t>
            </a:r>
            <a:endParaRPr lang="en-US"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Minimizes time loss at trans-shipment points: Multimodal transport, which is planned and coordinated as a single operation, </a:t>
            </a:r>
            <a:r>
              <a:rPr lang="en-US" sz="1600" dirty="0" err="1" smtClean="0">
                <a:latin typeface="Times New Roman" pitchFamily="18" charset="0"/>
                <a:cs typeface="Times New Roman" pitchFamily="18" charset="0"/>
              </a:rPr>
              <a:t>minimises</a:t>
            </a:r>
            <a:r>
              <a:rPr lang="en-US" sz="1600" dirty="0" smtClean="0">
                <a:latin typeface="Times New Roman" pitchFamily="18" charset="0"/>
                <a:cs typeface="Times New Roman" pitchFamily="18" charset="0"/>
              </a:rPr>
              <a:t> the loss of time and the risk of loss, pilferage and damage to cargo at trans-shipment points. The multimodal transport operator maintains his own communication links and coordinates interchange and onward carriage smoothly at trans-shipment points. This avoids documentation and verification time from one agency to other. Also advance planning can be done by MTO because knowing status from initial stages. </a:t>
            </a:r>
          </a:p>
          <a:p>
            <a:pPr>
              <a:buNone/>
            </a:pPr>
            <a:r>
              <a:rPr lang="en-US" sz="1600" dirty="0" smtClean="0">
                <a:latin typeface="Times New Roman" pitchFamily="18" charset="0"/>
                <a:cs typeface="Times New Roman" pitchFamily="18" charset="0"/>
              </a:rPr>
              <a:t>ii) Provides faster transit of goods: The faster transit of goods made possible under multimodal transport reduces the disadvantages of distance from markets and tying-up of capital. In an era of Globalization the distance between origin or source of materials and consumer is increasing thanks to the development of multimodal transport. </a:t>
            </a:r>
          </a:p>
          <a:p>
            <a:pPr>
              <a:buNone/>
            </a:pPr>
            <a:r>
              <a:rPr lang="en-US" sz="1600" dirty="0" smtClean="0">
                <a:latin typeface="Times New Roman" pitchFamily="18" charset="0"/>
                <a:cs typeface="Times New Roman" pitchFamily="18" charset="0"/>
              </a:rPr>
              <a:t>iii) Reduces burden of documentation and formalities: The burden of issuing multiple documentation and other formalities connected with each segmented of the transport chain is reduced to a minimum. </a:t>
            </a:r>
          </a:p>
          <a:p>
            <a:pPr>
              <a:buNone/>
            </a:pPr>
            <a:r>
              <a:rPr lang="en-US" sz="1600" dirty="0" smtClean="0">
                <a:latin typeface="Times New Roman" pitchFamily="18" charset="0"/>
                <a:cs typeface="Times New Roman" pitchFamily="18" charset="0"/>
              </a:rPr>
              <a:t>iv) Save cost: The savings in costs resulting from these advantages are usually reflected in the through freight rates charged by the multimodal transport operator and also in the cost of cargo insurance. As savings are passed onto the consumer, demand increases. The inherent advantages of multimodal transport system will help to reduce the cost of exports and improve their competitive.</a:t>
            </a:r>
          </a:p>
          <a:p>
            <a:pPr>
              <a:buNone/>
            </a:pPr>
            <a:r>
              <a:rPr lang="en-US" sz="1600" dirty="0" smtClean="0">
                <a:latin typeface="Times New Roman" pitchFamily="18" charset="0"/>
                <a:cs typeface="Times New Roman" pitchFamily="18" charset="0"/>
              </a:rPr>
              <a:t> v) Single window operation: The consignor has to deal with only the multimodal transport operator in all matters relating to the transportation of his goods, including the settlement of claims for loss of goods, or damage to them or delays in delivery at destination.</a:t>
            </a: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88</a:t>
            </a:fld>
            <a:endParaRPr lang="en-US"/>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atin typeface="Times New Roman" pitchFamily="18" charset="0"/>
                <a:cs typeface="Times New Roman" pitchFamily="18" charset="0"/>
              </a:rPr>
              <a:t>Maintenance of Rolling Stock</a:t>
            </a:r>
            <a:endParaRPr lang="en-US" b="1" u="sng" dirty="0"/>
          </a:p>
        </p:txBody>
      </p:sp>
      <p:sp>
        <p:nvSpPr>
          <p:cNvPr id="3" name="Content Placeholder 2"/>
          <p:cNvSpPr>
            <a:spLocks noGrp="1"/>
          </p:cNvSpPr>
          <p:nvPr>
            <p:ph idx="1"/>
          </p:nvPr>
        </p:nvSpPr>
        <p:spPr>
          <a:xfrm>
            <a:off x="0" y="1143000"/>
            <a:ext cx="9144000" cy="4602163"/>
          </a:xfrm>
        </p:spPr>
        <p:txBody>
          <a:bodyPr>
            <a:noAutofit/>
          </a:bodyPr>
          <a:lstStyle/>
          <a:p>
            <a:pPr>
              <a:buNone/>
            </a:pPr>
            <a:r>
              <a:rPr lang="en-US" sz="1800" b="1" dirty="0" smtClean="0">
                <a:latin typeface="Times New Roman" pitchFamily="18" charset="0"/>
                <a:cs typeface="Times New Roman" pitchFamily="18" charset="0"/>
              </a:rPr>
              <a:t>Duties of Shop Superintendent/Chief Traction Foreman (Maintenance)</a:t>
            </a:r>
            <a:br>
              <a:rPr lang="en-US" sz="1800" b="1"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He being supervisor in charge of the loco shed directly under the control of DEE / AEE (RS), as the case may be, will be responsible for the maintenance of locos. His chief duties are:</a:t>
            </a:r>
          </a:p>
          <a:p>
            <a:pPr>
              <a:buAutoNum type="arabicPeriod"/>
            </a:pPr>
            <a:r>
              <a:rPr lang="en-US" sz="1800" dirty="0" smtClean="0">
                <a:latin typeface="Times New Roman" pitchFamily="18" charset="0"/>
                <a:cs typeface="Times New Roman" pitchFamily="18" charset="0"/>
              </a:rPr>
              <a:t>To guide and instruct supervisors and men under him in the correct methods and schedules laid down .for maintenance and repairs.</a:t>
            </a:r>
          </a:p>
          <a:p>
            <a:pPr>
              <a:buAutoNum type="arabicPeriod"/>
            </a:pPr>
            <a:r>
              <a:rPr lang="en-US" sz="1800" dirty="0" smtClean="0">
                <a:latin typeface="Times New Roman" pitchFamily="18" charset="0"/>
                <a:cs typeface="Times New Roman" pitchFamily="18" charset="0"/>
              </a:rPr>
              <a:t>To keep a close watch on maintenance so as to reduce the unscheduled withdrawal of locos to the minimum and to watch the performance of equipment involved in frequent troubles.</a:t>
            </a:r>
          </a:p>
          <a:p>
            <a:pPr>
              <a:buAutoNum type="arabicPeriod"/>
            </a:pPr>
            <a:r>
              <a:rPr lang="en-US" sz="1800" dirty="0" smtClean="0">
                <a:latin typeface="Times New Roman" pitchFamily="18" charset="0"/>
                <a:cs typeface="Times New Roman" pitchFamily="18" charset="0"/>
              </a:rPr>
              <a:t>To Initiate appropriate steps for </a:t>
            </a:r>
            <a:r>
              <a:rPr lang="en-US" sz="1800" dirty="0" err="1" smtClean="0">
                <a:latin typeface="Times New Roman" pitchFamily="18" charset="0"/>
                <a:cs typeface="Times New Roman" pitchFamily="18" charset="0"/>
              </a:rPr>
              <a:t>recommissioning</a:t>
            </a:r>
            <a:r>
              <a:rPr lang="en-US" sz="1800" dirty="0" smtClean="0">
                <a:latin typeface="Times New Roman" pitchFamily="18" charset="0"/>
                <a:cs typeface="Times New Roman" pitchFamily="18" charset="0"/>
              </a:rPr>
              <a:t> locos out of service.</a:t>
            </a:r>
          </a:p>
          <a:p>
            <a:pPr>
              <a:buAutoNum type="arabicPeriod"/>
            </a:pPr>
            <a:r>
              <a:rPr lang="en-US" sz="1800" dirty="0" smtClean="0">
                <a:latin typeface="Times New Roman" pitchFamily="18" charset="0"/>
                <a:cs typeface="Times New Roman" pitchFamily="18" charset="0"/>
              </a:rPr>
              <a:t>Execution of various approved modifications and to maintain locos and the loco shed in a clean condition.</a:t>
            </a:r>
          </a:p>
          <a:p>
            <a:pPr>
              <a:buAutoNum type="arabicPeriod"/>
            </a:pPr>
            <a:r>
              <a:rPr lang="en-US" sz="1800" dirty="0" smtClean="0">
                <a:latin typeface="Times New Roman" pitchFamily="18" charset="0"/>
                <a:cs typeface="Times New Roman" pitchFamily="18" charset="0"/>
              </a:rPr>
              <a:t>To keep a. watch on the availability of stores for maintenance and modifications and to initiate appropriate steps for timely recoupment.</a:t>
            </a:r>
          </a:p>
          <a:p>
            <a:pPr>
              <a:buAutoNum type="arabicPeriod"/>
            </a:pPr>
            <a:r>
              <a:rPr lang="en-US" sz="1800" dirty="0" smtClean="0">
                <a:latin typeface="Times New Roman" pitchFamily="18" charset="0"/>
                <a:cs typeface="Times New Roman" pitchFamily="18" charset="0"/>
              </a:rPr>
              <a:t>To ensure efficient maintenance of the shed plant and machinery and ancillary services.</a:t>
            </a:r>
          </a:p>
          <a:p>
            <a:pPr>
              <a:buAutoNum type="arabicPeriod"/>
            </a:pPr>
            <a:r>
              <a:rPr lang="en-US" sz="1800" dirty="0" smtClean="0">
                <a:latin typeface="Times New Roman" pitchFamily="18" charset="0"/>
                <a:cs typeface="Times New Roman" pitchFamily="18" charset="0"/>
              </a:rPr>
              <a:t>To coordinate with TLC and TF(R) regarding withdrawal of locos for shed attention, POH and nomination of relief locos from shed.</a:t>
            </a:r>
          </a:p>
          <a:p>
            <a:pPr>
              <a:buAutoNum type="arabicPeriod"/>
            </a:pPr>
            <a:r>
              <a:rPr lang="en-US" sz="1800" dirty="0" smtClean="0">
                <a:latin typeface="Times New Roman" pitchFamily="18" charset="0"/>
                <a:cs typeface="Times New Roman" pitchFamily="18" charset="0"/>
              </a:rPr>
              <a:t>To coordinate with the Training School regarding relief of staff for training and refresher courses.</a:t>
            </a:r>
          </a:p>
          <a:p>
            <a:pPr>
              <a:buAutoNum type="arabicPeriod"/>
            </a:pPr>
            <a:r>
              <a:rPr lang="en-US" sz="1800" dirty="0" smtClean="0">
                <a:latin typeface="Times New Roman" pitchFamily="18" charset="0"/>
                <a:cs typeface="Times New Roman" pitchFamily="18" charset="0"/>
              </a:rPr>
              <a:t> He will be the stock holder of all equipments on locos, assemblies and sub assemblies and unit exchange spares.</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89</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Advantage of Multimodal Transport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6. National Wealth as Hub of Transit</a:t>
            </a:r>
          </a:p>
          <a:p>
            <a:pPr>
              <a:buNone/>
            </a:pPr>
            <a:r>
              <a:rPr lang="en-US" dirty="0" smtClean="0">
                <a:latin typeface="Times New Roman" pitchFamily="18" charset="0"/>
                <a:cs typeface="Times New Roman" pitchFamily="18" charset="0"/>
              </a:rPr>
              <a:t>7. Reduction in the costs and time for coordination and operation of logistics.</a:t>
            </a:r>
          </a:p>
          <a:p>
            <a:pPr>
              <a:buNone/>
            </a:pPr>
            <a:r>
              <a:rPr lang="en-US" dirty="0" smtClean="0">
                <a:latin typeface="Times New Roman" pitchFamily="18" charset="0"/>
                <a:cs typeface="Times New Roman" pitchFamily="18" charset="0"/>
              </a:rPr>
              <a:t>8. Increased monitoring of shipments from stage to stage.</a:t>
            </a:r>
          </a:p>
          <a:p>
            <a:pPr>
              <a:buNone/>
            </a:pPr>
            <a:r>
              <a:rPr lang="en-US" dirty="0" smtClean="0">
                <a:latin typeface="Times New Roman" pitchFamily="18" charset="0"/>
                <a:cs typeface="Times New Roman" pitchFamily="18" charset="0"/>
              </a:rPr>
              <a:t>9. There is only one company in charge of meeting the shipment deadline; therefore, there is better control on management and less risk of merchandise theft or loss while responsibility lies on just one entity.</a:t>
            </a:r>
          </a:p>
          <a:p>
            <a:pPr>
              <a:buNone/>
            </a:pPr>
            <a:r>
              <a:rPr lang="en-US" dirty="0" smtClean="0">
                <a:latin typeface="Times New Roman" pitchFamily="18" charset="0"/>
                <a:cs typeface="Times New Roman" pitchFamily="18" charset="0"/>
              </a:rPr>
              <a:t>10. Scheduling routes, costs, staff, and logistics becomes easier.</a:t>
            </a:r>
          </a:p>
          <a:p>
            <a:pPr>
              <a:buNone/>
            </a:pPr>
            <a:r>
              <a:rPr lang="en-US" dirty="0" smtClean="0">
                <a:latin typeface="Times New Roman" pitchFamily="18" charset="0"/>
                <a:cs typeface="Times New Roman" pitchFamily="18" charset="0"/>
              </a:rPr>
              <a:t>11. The FBL document has preference to enter and go through customs.</a:t>
            </a:r>
          </a:p>
          <a:p>
            <a:pPr>
              <a:buNone/>
            </a:pPr>
            <a:endParaRPr lang="en-US" dirty="0"/>
          </a:p>
        </p:txBody>
      </p:sp>
      <p:sp>
        <p:nvSpPr>
          <p:cNvPr id="4" name="TextBox 3"/>
          <p:cNvSpPr txBox="1"/>
          <p:nvPr/>
        </p:nvSpPr>
        <p:spPr>
          <a:xfrm>
            <a:off x="1676400" y="6412468"/>
            <a:ext cx="5824095" cy="369332"/>
          </a:xfrm>
          <a:prstGeom prst="rect">
            <a:avLst/>
          </a:prstGeom>
          <a:noFill/>
        </p:spPr>
        <p:txBody>
          <a:bodyPr wrap="none" rtlCol="0">
            <a:spAutoFit/>
          </a:bodyPr>
          <a:lstStyle/>
          <a:p>
            <a:pPr algn="ctr"/>
            <a:r>
              <a:rPr lang="en-US" dirty="0" smtClean="0"/>
              <a:t>Multi- Modal Transportation                                         L21C27C</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Duties of Electrical Foreman (Planning and Progress Office)</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514350" indent="-514350">
              <a:buAutoNum type="arabicPeriod"/>
            </a:pPr>
            <a:r>
              <a:rPr lang="en-US" sz="1600" dirty="0" smtClean="0">
                <a:latin typeface="Times New Roman" pitchFamily="18" charset="0"/>
                <a:cs typeface="Times New Roman" pitchFamily="18" charset="0"/>
              </a:rPr>
              <a:t>To maintain liaison with the operating wing and ensure timely availability of locos from the shed.</a:t>
            </a:r>
          </a:p>
          <a:p>
            <a:pPr marL="514350" indent="-514350">
              <a:buAutoNum type="arabicPeriod"/>
            </a:pPr>
            <a:r>
              <a:rPr lang="en-US" sz="1600" dirty="0" smtClean="0">
                <a:latin typeface="Times New Roman" pitchFamily="18" charset="0"/>
                <a:cs typeface="Times New Roman" pitchFamily="18" charset="0"/>
              </a:rPr>
              <a:t> To plan the scheduled and unscheduled repairs of locos to the shed as required, keeping in view the shed capacity and proper utilization of inspection, lifting and heavy repair berths.</a:t>
            </a:r>
          </a:p>
          <a:p>
            <a:pPr marL="514350" indent="-514350">
              <a:buAutoNum type="arabicPeriod"/>
            </a:pPr>
            <a:r>
              <a:rPr lang="en-US" sz="1600" dirty="0" smtClean="0">
                <a:latin typeface="Times New Roman" pitchFamily="18" charset="0"/>
                <a:cs typeface="Times New Roman" pitchFamily="18" charset="0"/>
              </a:rPr>
              <a:t> To issue job cards and to coordinate the working of the sections so as to ensure timely turn-out of the locos after attention / repair.</a:t>
            </a:r>
          </a:p>
          <a:p>
            <a:pPr marL="514350" indent="-514350">
              <a:buAutoNum type="arabicPeriod"/>
            </a:pPr>
            <a:r>
              <a:rPr lang="en-US" sz="1600" dirty="0" smtClean="0">
                <a:latin typeface="Times New Roman" pitchFamily="18" charset="0"/>
                <a:cs typeface="Times New Roman" pitchFamily="18" charset="0"/>
              </a:rPr>
              <a:t>To maintain necessary documents to enable scheduled attention to various locos and for revision of maintenance practices and instructions.</a:t>
            </a:r>
          </a:p>
          <a:p>
            <a:pPr marL="514350" indent="-514350">
              <a:buAutoNum type="arabicPeriod"/>
            </a:pPr>
            <a:r>
              <a:rPr lang="en-US" sz="1600" dirty="0" smtClean="0">
                <a:latin typeface="Times New Roman" pitchFamily="18" charset="0"/>
                <a:cs typeface="Times New Roman" pitchFamily="18" charset="0"/>
              </a:rPr>
              <a:t> To keep a watch on tests and trials and performance of modified equipment and maintenance of requisite records in this connection.</a:t>
            </a:r>
          </a:p>
          <a:p>
            <a:pPr marL="514350" indent="-514350">
              <a:buAutoNum type="arabicPeriod"/>
            </a:pPr>
            <a:r>
              <a:rPr lang="en-US" sz="1600" dirty="0" smtClean="0">
                <a:latin typeface="Times New Roman" pitchFamily="18" charset="0"/>
                <a:cs typeface="Times New Roman" pitchFamily="18" charset="0"/>
              </a:rPr>
              <a:t> To maintain the History Register, Equipment Cards, Modification Charts and other prescribed records.</a:t>
            </a:r>
          </a:p>
          <a:p>
            <a:pPr marL="514350" indent="-514350">
              <a:buAutoNum type="arabicPeriod"/>
            </a:pPr>
            <a:r>
              <a:rPr lang="en-US" sz="1600" dirty="0" smtClean="0">
                <a:latin typeface="Times New Roman" pitchFamily="18" charset="0"/>
                <a:cs typeface="Times New Roman" pitchFamily="18" charset="0"/>
              </a:rPr>
              <a:t> To coordinate with the workshops regarding release of locos for POH and special shop repairs and to arrange for dispatch of requisite information and records to shops.</a:t>
            </a:r>
          </a:p>
          <a:p>
            <a:pPr marL="514350" indent="-514350">
              <a:buAutoNum type="arabicPeriod"/>
            </a:pPr>
            <a:r>
              <a:rPr lang="en-US" sz="1600" dirty="0" smtClean="0">
                <a:latin typeface="Times New Roman" pitchFamily="18" charset="0"/>
                <a:cs typeface="Times New Roman" pitchFamily="18" charset="0"/>
              </a:rPr>
              <a:t> To maintain statistics of engine-</a:t>
            </a:r>
            <a:r>
              <a:rPr lang="en-US" sz="1600" dirty="0" err="1" smtClean="0">
                <a:latin typeface="Times New Roman" pitchFamily="18" charset="0"/>
                <a:cs typeface="Times New Roman" pitchFamily="18" charset="0"/>
              </a:rPr>
              <a:t>kilometres</a:t>
            </a:r>
            <a:r>
              <a:rPr lang="en-US" sz="1600" dirty="0" smtClean="0">
                <a:latin typeface="Times New Roman" pitchFamily="18" charset="0"/>
                <a:cs typeface="Times New Roman" pitchFamily="18" charset="0"/>
              </a:rPr>
              <a:t>, failure records etc.</a:t>
            </a:r>
          </a:p>
          <a:p>
            <a:pPr marL="514350" indent="-514350">
              <a:buAutoNum type="arabicPeriod"/>
            </a:pPr>
            <a:r>
              <a:rPr lang="en-US" sz="1600" dirty="0" smtClean="0">
                <a:latin typeface="Times New Roman" pitchFamily="18" charset="0"/>
                <a:cs typeface="Times New Roman" pitchFamily="18" charset="0"/>
              </a:rPr>
              <a:t> To keep a record of wheel wear and to programme for </a:t>
            </a:r>
            <a:r>
              <a:rPr lang="en-US" sz="1600" dirty="0" err="1" smtClean="0">
                <a:latin typeface="Times New Roman" pitchFamily="18" charset="0"/>
                <a:cs typeface="Times New Roman" pitchFamily="18" charset="0"/>
              </a:rPr>
              <a:t>tyre</a:t>
            </a:r>
            <a:r>
              <a:rPr lang="en-US" sz="1600" dirty="0" smtClean="0">
                <a:latin typeface="Times New Roman" pitchFamily="18" charset="0"/>
                <a:cs typeface="Times New Roman" pitchFamily="18" charset="0"/>
              </a:rPr>
              <a:t>-turning.</a:t>
            </a:r>
          </a:p>
          <a:p>
            <a:pPr marL="514350" indent="-514350">
              <a:buAutoNum type="arabicPeriod"/>
            </a:pPr>
            <a:r>
              <a:rPr lang="en-US" sz="1600" dirty="0" smtClean="0">
                <a:latin typeface="Times New Roman" pitchFamily="18" charset="0"/>
                <a:cs typeface="Times New Roman" pitchFamily="18" charset="0"/>
              </a:rPr>
              <a:t> Furnishing shed statistics to HQ office.</a:t>
            </a:r>
            <a:br>
              <a:rPr lang="en-US" sz="1600" dirty="0" smtClean="0">
                <a:latin typeface="Times New Roman" pitchFamily="18" charset="0"/>
                <a:cs typeface="Times New Roman" pitchFamily="18" charset="0"/>
              </a:rPr>
            </a:br>
            <a:endParaRPr lang="en-US" sz="1600" dirty="0" smtClean="0">
              <a:latin typeface="Times New Roman" pitchFamily="18" charset="0"/>
              <a:cs typeface="Times New Roman" pitchFamily="18" charset="0"/>
            </a:endParaRPr>
          </a:p>
          <a:p>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Duties of Section Supervisors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Each of the sections mentioned in 30200 will be under a supervisor of appropriate rank who will be directly responsible for the following:</a:t>
            </a:r>
          </a:p>
          <a:p>
            <a:pPr>
              <a:buNone/>
            </a:pPr>
            <a:r>
              <a:rPr lang="en-US" dirty="0" smtClean="0">
                <a:latin typeface="Times New Roman" pitchFamily="18" charset="0"/>
                <a:cs typeface="Times New Roman" pitchFamily="18" charset="0"/>
              </a:rPr>
              <a:t>1.  He will scrutinize the job card for the loco received for inspection/unscheduled repairs, carefully study the work to be carried out and based on his personal inspection, list out additional items of work, if any.</a:t>
            </a:r>
          </a:p>
          <a:p>
            <a:pPr marL="514350" indent="-514350">
              <a:buAutoNum type="arabicPeriod" startAt="2"/>
            </a:pPr>
            <a:r>
              <a:rPr lang="en-US" dirty="0" smtClean="0">
                <a:latin typeface="Times New Roman" pitchFamily="18" charset="0"/>
                <a:cs typeface="Times New Roman" pitchFamily="18" charset="0"/>
              </a:rPr>
              <a:t>He will allot the work to the staff under him with special instructions, if any.</a:t>
            </a:r>
          </a:p>
          <a:p>
            <a:pPr marL="514350" indent="-514350">
              <a:buAutoNum type="arabicPeriod" startAt="2"/>
            </a:pPr>
            <a:r>
              <a:rPr lang="en-US" dirty="0" smtClean="0">
                <a:latin typeface="Times New Roman" pitchFamily="18" charset="0"/>
                <a:cs typeface="Times New Roman" pitchFamily="18" charset="0"/>
              </a:rPr>
              <a:t> He will ensure that the work is carried out within the time allotted and the loco released in time.</a:t>
            </a:r>
          </a:p>
          <a:p>
            <a:pPr marL="514350" indent="-514350">
              <a:buAutoNum type="arabicPeriod" startAt="2"/>
            </a:pPr>
            <a:r>
              <a:rPr lang="en-US" dirty="0" smtClean="0">
                <a:latin typeface="Times New Roman" pitchFamily="18" charset="0"/>
                <a:cs typeface="Times New Roman" pitchFamily="18" charset="0"/>
              </a:rPr>
              <a:t>The supervisor will maintain a record of work done by staff with the purpose of taking corrective action in the event of reported malfunctioning of the equipment immediately after overhaul/repair</a:t>
            </a:r>
          </a:p>
          <a:p>
            <a:pPr marL="514350" indent="-514350">
              <a:buAutoNum type="arabicPeriod" startAt="2"/>
            </a:pPr>
            <a:r>
              <a:rPr lang="en-US" dirty="0" smtClean="0">
                <a:latin typeface="Times New Roman" pitchFamily="18" charset="0"/>
                <a:cs typeface="Times New Roman" pitchFamily="18" charset="0"/>
              </a:rPr>
              <a:t>He is responsible for drawing, distributing and recording of all stores required by his section, as well as any tools and testing instruments.</a:t>
            </a:r>
          </a:p>
          <a:p>
            <a:pPr marL="514350" indent="-514350">
              <a:buAutoNum type="arabicPeriod" startAt="2"/>
            </a:pPr>
            <a:r>
              <a:rPr lang="en-US" dirty="0" smtClean="0">
                <a:latin typeface="Times New Roman" pitchFamily="18" charset="0"/>
                <a:cs typeface="Times New Roman" pitchFamily="18" charset="0"/>
              </a:rPr>
              <a:t>Before returning the job card in token of having completed the work, he will satisfy himself that all work has been done satisfactorily. To ensure this he will make frequent checks while the work is in progress.</a:t>
            </a:r>
          </a:p>
          <a:p>
            <a:pPr marL="514350" indent="-514350">
              <a:buAutoNum type="arabicPeriod" startAt="2"/>
            </a:pPr>
            <a:r>
              <a:rPr lang="en-US" dirty="0" smtClean="0">
                <a:latin typeface="Times New Roman" pitchFamily="18" charset="0"/>
                <a:cs typeface="Times New Roman" pitchFamily="18" charset="0"/>
              </a:rPr>
              <a:t>He will ensure necessary co-ordination with other sections as well as with PPO.</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Cargo Handling</a:t>
            </a:r>
            <a:endParaRPr lang="en-US" b="1" u="sng" dirty="0"/>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Cargo handling costs include the costs arising from both loading and unloading cargo together with any claims that may arise relating to the cargo. Cargo handling costs are excluded from voyage charter costs but have to be met in owner operation.</a:t>
            </a:r>
          </a:p>
          <a:p>
            <a:pPr>
              <a:buNone/>
            </a:pPr>
            <a:r>
              <a:rPr lang="en-US" dirty="0" smtClean="0">
                <a:latin typeface="Times New Roman" pitchFamily="18" charset="0"/>
                <a:cs typeface="Times New Roman" pitchFamily="18" charset="0"/>
              </a:rPr>
              <a:t>Cargo handling time can be reduced and with it the costs of this operation, by the provision of good cargo handling features such as:</a:t>
            </a:r>
          </a:p>
          <a:p>
            <a:pPr>
              <a:buNone/>
            </a:pPr>
            <a:r>
              <a:rPr lang="en-US" dirty="0" smtClean="0">
                <a:latin typeface="Times New Roman" pitchFamily="18" charset="0"/>
                <a:cs typeface="Times New Roman" pitchFamily="18" charset="0"/>
              </a:rPr>
              <a:t>1.large hatches giving good access;</a:t>
            </a:r>
          </a:p>
          <a:p>
            <a:pPr>
              <a:buNone/>
            </a:pPr>
            <a:r>
              <a:rPr lang="en-US" dirty="0" smtClean="0">
                <a:latin typeface="Times New Roman" pitchFamily="18" charset="0"/>
                <a:cs typeface="Times New Roman" pitchFamily="18" charset="0"/>
              </a:rPr>
              <a:t>2.shipside doors where appropriate;</a:t>
            </a:r>
          </a:p>
          <a:p>
            <a:pPr>
              <a:buNone/>
            </a:pPr>
            <a:r>
              <a:rPr lang="en-US" dirty="0" smtClean="0">
                <a:latin typeface="Times New Roman" pitchFamily="18" charset="0"/>
                <a:cs typeface="Times New Roman" pitchFamily="18" charset="0"/>
              </a:rPr>
              <a:t>3.</a:t>
            </a:r>
            <a:r>
              <a:rPr lang="en-US" dirty="0" smtClean="0">
                <a:latin typeface="Times New Roman" pitchFamily="18" charset="0"/>
                <a:cs typeface="Times New Roman" pitchFamily="18" charset="0"/>
                <a:hlinkClick r:id="rId2" tooltip="Learn more about hatch covers from ScienceDirect's AI-generated Topic Pages"/>
              </a:rPr>
              <a:t>hatch covers</a:t>
            </a:r>
            <a:r>
              <a:rPr lang="en-US" dirty="0" smtClean="0">
                <a:latin typeface="Times New Roman" pitchFamily="18" charset="0"/>
                <a:cs typeface="Times New Roman" pitchFamily="18" charset="0"/>
              </a:rPr>
              <a:t> which can be speedily opened and closed;</a:t>
            </a:r>
          </a:p>
          <a:p>
            <a:pPr>
              <a:buNone/>
            </a:pPr>
            <a:r>
              <a:rPr lang="en-US" dirty="0" smtClean="0">
                <a:latin typeface="Times New Roman" pitchFamily="18" charset="0"/>
                <a:cs typeface="Times New Roman" pitchFamily="18" charset="0"/>
              </a:rPr>
              <a:t>4.fork lift trucks to speed stowage;</a:t>
            </a:r>
          </a:p>
          <a:p>
            <a:pPr>
              <a:buNone/>
            </a:pPr>
            <a:r>
              <a:rPr lang="en-US" dirty="0" smtClean="0">
                <a:latin typeface="Times New Roman" pitchFamily="18" charset="0"/>
                <a:cs typeface="Times New Roman" pitchFamily="18" charset="0"/>
              </a:rPr>
              <a:t>5.cargo handling cranes or derricks on the ship with a lift capacity optimized to the cargo carried and a speedy cycle time;</a:t>
            </a:r>
          </a:p>
          <a:p>
            <a:pPr>
              <a:buNone/>
            </a:pPr>
            <a:r>
              <a:rPr lang="en-US" dirty="0" smtClean="0">
                <a:latin typeface="Times New Roman" pitchFamily="18" charset="0"/>
                <a:cs typeface="Times New Roman" pitchFamily="18" charset="0"/>
              </a:rPr>
              <a:t>6.in appropriate cases by providing the ships with self discharging facilities. Where the trade is based on a small number of specific ports there is the alternative of minimizing the ship cost and using </a:t>
            </a:r>
            <a:r>
              <a:rPr lang="en-US" dirty="0" err="1" smtClean="0">
                <a:latin typeface="Times New Roman" pitchFamily="18" charset="0"/>
                <a:cs typeface="Times New Roman" pitchFamily="18" charset="0"/>
              </a:rPr>
              <a:t>shoreside</a:t>
            </a:r>
            <a:r>
              <a:rPr lang="en-US" dirty="0" smtClean="0">
                <a:latin typeface="Times New Roman" pitchFamily="18" charset="0"/>
                <a:cs typeface="Times New Roman" pitchFamily="18" charset="0"/>
              </a:rPr>
              <a:t> cargo handling facilities. Containerization or </a:t>
            </a:r>
            <a:r>
              <a:rPr lang="en-US" dirty="0" err="1" smtClean="0">
                <a:latin typeface="Times New Roman" pitchFamily="18" charset="0"/>
                <a:cs typeface="Times New Roman" pitchFamily="18" charset="0"/>
              </a:rPr>
              <a:t>palletization</a:t>
            </a:r>
            <a:r>
              <a:rPr lang="en-US" dirty="0" smtClean="0">
                <a:latin typeface="Times New Roman" pitchFamily="18" charset="0"/>
                <a:cs typeface="Times New Roman" pitchFamily="18" charset="0"/>
              </a:rPr>
              <a:t> of the cargo can make a step change in cargo handling time and cost.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Customs</a:t>
            </a:r>
            <a:endParaRPr lang="en-US" b="1" u="sng" dirty="0"/>
          </a:p>
        </p:txBody>
      </p:sp>
      <p:sp>
        <p:nvSpPr>
          <p:cNvPr id="3" name="Content Placeholder 2"/>
          <p:cNvSpPr>
            <a:spLocks noGrp="1"/>
          </p:cNvSpPr>
          <p:nvPr>
            <p:ph idx="1"/>
          </p:nvPr>
        </p:nvSpPr>
        <p:spPr/>
        <p:txBody>
          <a:bodyPr>
            <a:normAutofit fontScale="70000" lnSpcReduction="20000"/>
          </a:bodyPr>
          <a:lstStyle/>
          <a:p>
            <a:r>
              <a:rPr lang="en-US" b="1" dirty="0" smtClean="0"/>
              <a:t>Customs</a:t>
            </a:r>
            <a:r>
              <a:rPr lang="en-US" dirty="0" smtClean="0"/>
              <a:t> is an authority or agency in a country responsible for collecting tariffs and for controlling the flow of goods, including animals, transports, personal effects, and hazardous items, into and out of a country.</a:t>
            </a:r>
            <a:r>
              <a:rPr lang="en-US" baseline="30000" dirty="0" smtClean="0"/>
              <a:t> </a:t>
            </a:r>
            <a:r>
              <a:rPr lang="en-US" dirty="0" smtClean="0"/>
              <a:t>Traditionally, customs has been considered as the fiscal subject that charges customs duties (i.e. tariffs) and other taxes on import and export. In recent decades, the views on the functions of customs have considerably expanded and now covers three basic issues: </a:t>
            </a:r>
            <a:r>
              <a:rPr lang="en-US" dirty="0" smtClean="0">
                <a:latin typeface="Times New Roman" pitchFamily="18" charset="0"/>
                <a:cs typeface="Times New Roman" pitchFamily="18" charset="0"/>
              </a:rPr>
              <a:t>taxation</a:t>
            </a:r>
            <a:r>
              <a:rPr lang="en-US" dirty="0" smtClean="0"/>
              <a:t>, security, and trade facilitation.</a:t>
            </a:r>
          </a:p>
          <a:p>
            <a:r>
              <a:rPr lang="en-US" dirty="0" smtClean="0"/>
              <a:t>Each country has its own laws and regulations for the import and export of goods into and out of a country, enforced by their respective customs authorities; the import/export of some goods may be restricted or forbidden entirely. A wide range of penalties are faced by those who break these laws.</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Warehousing Policy</a:t>
            </a:r>
            <a:endParaRPr lang="en-US" b="1" u="sng" dirty="0"/>
          </a:p>
        </p:txBody>
      </p:sp>
      <p:sp>
        <p:nvSpPr>
          <p:cNvPr id="3" name="Content Placeholder 2"/>
          <p:cNvSpPr>
            <a:spLocks noGrp="1"/>
          </p:cNvSpPr>
          <p:nvPr>
            <p:ph idx="1"/>
          </p:nvPr>
        </p:nvSpPr>
        <p:spPr/>
        <p:txBody>
          <a:bodyPr>
            <a:noAutofit/>
          </a:bodyPr>
          <a:lstStyle/>
          <a:p>
            <a:pPr fontAlgn="base">
              <a:buNone/>
            </a:pPr>
            <a:r>
              <a:rPr lang="en-US" sz="1400" b="1" dirty="0" smtClean="0">
                <a:latin typeface="Times New Roman" pitchFamily="18" charset="0"/>
                <a:cs typeface="Times New Roman" pitchFamily="18" charset="0"/>
              </a:rPr>
              <a:t>Warehousing: </a:t>
            </a:r>
            <a:r>
              <a:rPr lang="en-US" sz="1400" dirty="0" smtClean="0">
                <a:latin typeface="Times New Roman" pitchFamily="18" charset="0"/>
                <a:cs typeface="Times New Roman" pitchFamily="18" charset="0"/>
              </a:rPr>
              <a:t>Warehousing can be defined as the systematic </a:t>
            </a:r>
            <a:r>
              <a:rPr lang="en-US" sz="1400" b="1" dirty="0" smtClean="0">
                <a:latin typeface="Times New Roman" pitchFamily="18" charset="0"/>
                <a:cs typeface="Times New Roman" pitchFamily="18" charset="0"/>
              </a:rPr>
              <a:t>process of storing </a:t>
            </a:r>
            <a:r>
              <a:rPr lang="en-US" sz="1400" dirty="0" smtClean="0">
                <a:latin typeface="Times New Roman" pitchFamily="18" charset="0"/>
                <a:cs typeface="Times New Roman" pitchFamily="18" charset="0"/>
              </a:rPr>
              <a:t>and</a:t>
            </a:r>
            <a:r>
              <a:rPr lang="en-US" sz="1400" b="1" dirty="0" smtClean="0">
                <a:latin typeface="Times New Roman" pitchFamily="18" charset="0"/>
                <a:cs typeface="Times New Roman" pitchFamily="18" charset="0"/>
              </a:rPr>
              <a:t> preserving goods on a large scale</a:t>
            </a:r>
            <a:r>
              <a:rPr lang="en-US" sz="1400" dirty="0" smtClean="0">
                <a:latin typeface="Times New Roman" pitchFamily="18" charset="0"/>
                <a:cs typeface="Times New Roman" pitchFamily="18" charset="0"/>
              </a:rPr>
              <a:t> in a warehouse and making them available when they are demanded, i.e. for sale, distribution and consumption. The </a:t>
            </a:r>
            <a:r>
              <a:rPr lang="en-US" sz="1400" b="1" dirty="0" smtClean="0">
                <a:latin typeface="Times New Roman" pitchFamily="18" charset="0"/>
                <a:cs typeface="Times New Roman" pitchFamily="18" charset="0"/>
              </a:rPr>
              <a:t>e-commerce sector</a:t>
            </a:r>
            <a:r>
              <a:rPr lang="en-US" sz="1400" dirty="0" smtClean="0">
                <a:latin typeface="Times New Roman" pitchFamily="18" charset="0"/>
                <a:cs typeface="Times New Roman" pitchFamily="18" charset="0"/>
              </a:rPr>
              <a:t> has been driving the demand for logistics and warehousing across global markets. It has emerged as the most prominent driver of Indian warehousing market volumes, along with the </a:t>
            </a:r>
            <a:r>
              <a:rPr lang="en-US" sz="1400" b="1" dirty="0" smtClean="0">
                <a:latin typeface="Times New Roman" pitchFamily="18" charset="0"/>
                <a:cs typeface="Times New Roman" pitchFamily="18" charset="0"/>
              </a:rPr>
              <a:t>third party logistics sector</a:t>
            </a:r>
            <a:r>
              <a:rPr lang="en-US" sz="1400" dirty="0" smtClean="0">
                <a:latin typeface="Times New Roman" pitchFamily="18" charset="0"/>
                <a:cs typeface="Times New Roman" pitchFamily="18" charset="0"/>
              </a:rPr>
              <a:t>.</a:t>
            </a:r>
          </a:p>
          <a:p>
            <a:pPr fontAlgn="base">
              <a:buNone/>
            </a:pPr>
            <a:r>
              <a:rPr lang="en-US" sz="1400" b="1" dirty="0" smtClean="0">
                <a:latin typeface="Times New Roman" pitchFamily="18" charset="0"/>
                <a:cs typeface="Times New Roman" pitchFamily="18" charset="0"/>
              </a:rPr>
              <a:t> New Warehouse Policy:</a:t>
            </a:r>
            <a:endParaRPr lang="en-US" sz="1400" dirty="0" smtClean="0">
              <a:latin typeface="Times New Roman" pitchFamily="18" charset="0"/>
              <a:cs typeface="Times New Roman" pitchFamily="18" charset="0"/>
            </a:endParaRPr>
          </a:p>
          <a:p>
            <a:pPr fontAlgn="base">
              <a:buNone/>
            </a:pPr>
            <a:r>
              <a:rPr lang="en-US" sz="1400" b="1" dirty="0" smtClean="0">
                <a:latin typeface="Times New Roman" pitchFamily="18" charset="0"/>
                <a:cs typeface="Times New Roman" pitchFamily="18" charset="0"/>
              </a:rPr>
              <a:t> Aim: </a:t>
            </a:r>
            <a:r>
              <a:rPr lang="en-US" sz="1400" dirty="0" smtClean="0">
                <a:latin typeface="Times New Roman" pitchFamily="18" charset="0"/>
                <a:cs typeface="Times New Roman" pitchFamily="18" charset="0"/>
              </a:rPr>
              <a:t>The Policy aims to reduce logistic cost and ease transportation by developing exclusive warehousing zones in public-private partnership(PPP) model.</a:t>
            </a:r>
          </a:p>
          <a:p>
            <a:pPr fontAlgn="base">
              <a:buNone/>
            </a:pPr>
            <a:r>
              <a:rPr lang="en-US" sz="1400" dirty="0" smtClean="0">
                <a:latin typeface="Times New Roman" pitchFamily="18" charset="0"/>
                <a:cs typeface="Times New Roman" pitchFamily="18" charset="0"/>
              </a:rPr>
              <a:t>The policy will be framed and implemented by the </a:t>
            </a:r>
            <a:r>
              <a:rPr lang="en-US" sz="1400" b="1" dirty="0" smtClean="0">
                <a:latin typeface="Times New Roman" pitchFamily="18" charset="0"/>
                <a:cs typeface="Times New Roman" pitchFamily="18" charset="0"/>
              </a:rPr>
              <a:t>National Highways Authority of India (NHAI)</a:t>
            </a:r>
            <a:r>
              <a:rPr lang="en-US" sz="1400" dirty="0" smtClean="0">
                <a:latin typeface="Times New Roman" pitchFamily="18" charset="0"/>
                <a:cs typeface="Times New Roman" pitchFamily="18" charset="0"/>
              </a:rPr>
              <a:t>.</a:t>
            </a:r>
          </a:p>
          <a:p>
            <a:pPr fontAlgn="base">
              <a:buNone/>
            </a:pPr>
            <a:r>
              <a:rPr lang="en-US" sz="1400" dirty="0" smtClean="0">
                <a:latin typeface="Times New Roman" pitchFamily="18" charset="0"/>
                <a:cs typeface="Times New Roman" pitchFamily="18" charset="0"/>
              </a:rPr>
              <a:t>The warehouses will be located outside city </a:t>
            </a:r>
            <a:r>
              <a:rPr lang="en-US" sz="1400" dirty="0" err="1" smtClean="0">
                <a:latin typeface="Times New Roman" pitchFamily="18" charset="0"/>
                <a:cs typeface="Times New Roman" pitchFamily="18" charset="0"/>
              </a:rPr>
              <a:t>centres</a:t>
            </a:r>
            <a:r>
              <a:rPr lang="en-US" sz="1400" dirty="0" smtClean="0">
                <a:latin typeface="Times New Roman" pitchFamily="18" charset="0"/>
                <a:cs typeface="Times New Roman" pitchFamily="18" charset="0"/>
              </a:rPr>
              <a:t>, especially around the land available with NHAI along highways and expressways.</a:t>
            </a:r>
          </a:p>
          <a:p>
            <a:pPr fontAlgn="base">
              <a:buNone/>
            </a:pPr>
            <a:r>
              <a:rPr lang="en-US" sz="1400" dirty="0" smtClean="0">
                <a:latin typeface="Times New Roman" pitchFamily="18" charset="0"/>
                <a:cs typeface="Times New Roman" pitchFamily="18" charset="0"/>
              </a:rPr>
              <a:t>These warehouses will house cold-storage chains and will be able to store all kinds of cargo—wet and dry.</a:t>
            </a:r>
          </a:p>
          <a:p>
            <a:pPr fontAlgn="base">
              <a:buNone/>
            </a:pPr>
            <a:r>
              <a:rPr lang="en-US" sz="1400" dirty="0" smtClean="0">
                <a:latin typeface="Times New Roman" pitchFamily="18" charset="0"/>
                <a:cs typeface="Times New Roman" pitchFamily="18" charset="0"/>
              </a:rPr>
              <a:t>Moreover, since warehouses are expected to come up outside city </a:t>
            </a:r>
            <a:r>
              <a:rPr lang="en-US" sz="1400" dirty="0" err="1" smtClean="0">
                <a:latin typeface="Times New Roman" pitchFamily="18" charset="0"/>
                <a:cs typeface="Times New Roman" pitchFamily="18" charset="0"/>
              </a:rPr>
              <a:t>centres</a:t>
            </a:r>
            <a:r>
              <a:rPr lang="en-US" sz="1400"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large trucks carrying the cargo will not need to enter the city</a:t>
            </a:r>
            <a:r>
              <a:rPr lang="en-US" sz="1400" dirty="0" smtClean="0">
                <a:latin typeface="Times New Roman" pitchFamily="18" charset="0"/>
                <a:cs typeface="Times New Roman" pitchFamily="18" charset="0"/>
              </a:rPr>
              <a:t> to unload their goods. This will also help </a:t>
            </a:r>
            <a:r>
              <a:rPr lang="en-US" sz="1400" b="1" dirty="0" smtClean="0">
                <a:latin typeface="Times New Roman" pitchFamily="18" charset="0"/>
                <a:cs typeface="Times New Roman" pitchFamily="18" charset="0"/>
              </a:rPr>
              <a:t>boost bulk carrying capacity</a:t>
            </a:r>
            <a:r>
              <a:rPr lang="en-US" sz="1400" dirty="0" smtClean="0">
                <a:latin typeface="Times New Roman" pitchFamily="18" charset="0"/>
                <a:cs typeface="Times New Roman" pitchFamily="18" charset="0"/>
              </a:rPr>
              <a:t> and</a:t>
            </a:r>
            <a:r>
              <a:rPr lang="en-US" sz="1400" b="1" dirty="0" smtClean="0">
                <a:latin typeface="Times New Roman" pitchFamily="18" charset="0"/>
                <a:cs typeface="Times New Roman" pitchFamily="18" charset="0"/>
              </a:rPr>
              <a:t> save fuel</a:t>
            </a:r>
            <a:r>
              <a:rPr lang="en-US" sz="1400" dirty="0" smtClean="0">
                <a:latin typeface="Times New Roman" pitchFamily="18" charset="0"/>
                <a:cs typeface="Times New Roman" pitchFamily="18" charset="0"/>
              </a:rPr>
              <a:t>. These large vehicles can also transport more goods compared to the smaller trucks.</a:t>
            </a:r>
          </a:p>
          <a:p>
            <a:pPr fontAlgn="base">
              <a:buNone/>
            </a:pPr>
            <a:r>
              <a:rPr lang="en-US" sz="1400" b="1" dirty="0" smtClean="0">
                <a:latin typeface="Times New Roman" pitchFamily="18" charset="0"/>
                <a:cs typeface="Times New Roman" pitchFamily="18" charset="0"/>
              </a:rPr>
              <a:t> </a:t>
            </a:r>
          </a:p>
          <a:p>
            <a:pPr fontAlgn="base">
              <a:buNone/>
            </a:pPr>
            <a:r>
              <a:rPr lang="en-US" sz="1400" b="1" dirty="0" smtClean="0">
                <a:latin typeface="Times New Roman" pitchFamily="18" charset="0"/>
                <a:cs typeface="Times New Roman" pitchFamily="18" charset="0"/>
              </a:rPr>
              <a:t>What will be the impact of this policy on logistics cost?</a:t>
            </a:r>
            <a:endParaRPr lang="en-US" sz="1400" dirty="0" smtClean="0">
              <a:latin typeface="Times New Roman" pitchFamily="18" charset="0"/>
              <a:cs typeface="Times New Roman" pitchFamily="18" charset="0"/>
            </a:endParaRPr>
          </a:p>
          <a:p>
            <a:pPr fontAlgn="base">
              <a:buNone/>
            </a:pPr>
            <a:r>
              <a:rPr lang="en-US" sz="1400" dirty="0" smtClean="0">
                <a:latin typeface="Times New Roman" pitchFamily="18" charset="0"/>
                <a:cs typeface="Times New Roman" pitchFamily="18" charset="0"/>
              </a:rPr>
              <a:t>Warehousing zones will help </a:t>
            </a:r>
            <a:r>
              <a:rPr lang="en-US" sz="1400" b="1" dirty="0" smtClean="0">
                <a:latin typeface="Times New Roman" pitchFamily="18" charset="0"/>
                <a:cs typeface="Times New Roman" pitchFamily="18" charset="0"/>
              </a:rPr>
              <a:t>cut India’s logistics cost</a:t>
            </a:r>
            <a:r>
              <a:rPr lang="en-US" sz="1400" dirty="0" smtClean="0">
                <a:latin typeface="Times New Roman" pitchFamily="18" charset="0"/>
                <a:cs typeface="Times New Roman" pitchFamily="18" charset="0"/>
              </a:rPr>
              <a:t> which is 14%-16% of gross domestic product (GDP) compared to 8%-10%  of  GDP in China and 12%-13% in the  US.</a:t>
            </a:r>
          </a:p>
          <a:p>
            <a:pPr fontAlgn="base">
              <a:buNone/>
            </a:pPr>
            <a:r>
              <a:rPr lang="en-US" sz="1400" dirty="0" smtClean="0">
                <a:latin typeface="Times New Roman" pitchFamily="18" charset="0"/>
                <a:cs typeface="Times New Roman" pitchFamily="18" charset="0"/>
              </a:rPr>
              <a:t>Moreover, the Government of India is also developing 35 </a:t>
            </a:r>
            <a:r>
              <a:rPr lang="en-US" sz="1400" b="1" dirty="0" smtClean="0">
                <a:latin typeface="Times New Roman" pitchFamily="18" charset="0"/>
                <a:cs typeface="Times New Roman" pitchFamily="18" charset="0"/>
              </a:rPr>
              <a:t>Multi-Modal Logistics Parks (MMLPs)</a:t>
            </a:r>
            <a:r>
              <a:rPr lang="en-US" sz="1400" dirty="0" smtClean="0">
                <a:latin typeface="Times New Roman" pitchFamily="18" charset="0"/>
                <a:cs typeface="Times New Roman" pitchFamily="18" charset="0"/>
              </a:rPr>
              <a:t> to improve the country’s freight logistics sector. This will help aid the proposed warehousing policy</a:t>
            </a:r>
          </a:p>
          <a:p>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Stuffing, Destuffing, Stacking, use of MHE</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Stuffing is the loading of goods into a container while destuffing is the opposite of stuffing. It is the unloading of goods from a container.</a:t>
            </a:r>
          </a:p>
          <a:p>
            <a:pPr>
              <a:buNone/>
            </a:pPr>
            <a:r>
              <a:rPr lang="en-US" dirty="0" smtClean="0">
                <a:latin typeface="Times New Roman" pitchFamily="18" charset="0"/>
                <a:cs typeface="Times New Roman" pitchFamily="18" charset="0"/>
              </a:rPr>
              <a:t>About 85% of the 17 trillion USD worth of goods traded the world over in 2020 were transported in multimodal containers. The words ‘stuffing’ or ‘destuffing’ is mostly used when it comes to shipping containers.</a:t>
            </a:r>
          </a:p>
          <a:p>
            <a:pPr>
              <a:buNone/>
            </a:pPr>
            <a:r>
              <a:rPr lang="en-US" dirty="0" smtClean="0">
                <a:latin typeface="Times New Roman" pitchFamily="18" charset="0"/>
                <a:cs typeface="Times New Roman" pitchFamily="18" charset="0"/>
              </a:rPr>
              <a:t>However, they are also used when goods are loaded or unloaded from other modes of transport such as open trucks or large crates used to pack and transport goods.</a:t>
            </a:r>
          </a:p>
          <a:p>
            <a:pPr>
              <a:buNone/>
            </a:pPr>
            <a:r>
              <a:rPr lang="en-US" dirty="0" smtClean="0">
                <a:latin typeface="Times New Roman" pitchFamily="18" charset="0"/>
                <a:cs typeface="Times New Roman" pitchFamily="18" charset="0"/>
              </a:rPr>
              <a:t>Several factors are to be considered while stuffing or destuffing cargo. Here we have taken shipping cargo by sea, as the context. Let us take a look at stuffing first.</a:t>
            </a:r>
          </a:p>
          <a:p>
            <a:pPr>
              <a:buNone/>
            </a:pPr>
            <a:r>
              <a:rPr lang="en-US" dirty="0" smtClean="0">
                <a:latin typeface="Times New Roman" pitchFamily="18" charset="0"/>
                <a:cs typeface="Times New Roman" pitchFamily="18" charset="0"/>
              </a:rPr>
              <a:t>Every warehouse will have a daily plan for stuffing that is normally prepared by the warehouse operational staff. Stuffing of a container will usually coincide with the stack dates announced by the port for a particular vessel that the container is supposed to take</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Material handling equipment</a:t>
            </a:r>
            <a:r>
              <a:rPr lang="en-US"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MHE</a:t>
            </a:r>
            <a:r>
              <a:rPr lang="en-US" u="sng" dirty="0" smtClean="0">
                <a:latin typeface="Times New Roman" pitchFamily="18" charset="0"/>
                <a:cs typeface="Times New Roman" pitchFamily="18" charset="0"/>
              </a:rPr>
              <a: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dirty="0" smtClean="0">
                <a:latin typeface="Times New Roman" pitchFamily="18" charset="0"/>
                <a:cs typeface="Times New Roman" pitchFamily="18" charset="0"/>
              </a:rPr>
              <a:t>MHE is mechanical equipment used for the movement, storage, control, and protection of materials, goods and products throughout the process of manufacturing, distribution, consumption, and disposal. The different types of equipment can be classified into four major categories:</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transport equipment, positioning equipment, unit load formation equipment, and storage equipment.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96</a:t>
            </a:fld>
            <a:endParaRPr lang="en-US">
              <a:latin typeface="Times New Roman" pitchFamily="18" charset="0"/>
              <a:cs typeface="Times New Roman"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Layout and design of Multi modal logistics parks</a:t>
            </a:r>
            <a:endParaRPr lang="en-US" b="1" u="sng" dirty="0"/>
          </a:p>
        </p:txBody>
      </p:sp>
      <p:sp>
        <p:nvSpPr>
          <p:cNvPr id="3" name="Content Placeholder 2"/>
          <p:cNvSpPr>
            <a:spLocks noGrp="1"/>
          </p:cNvSpPr>
          <p:nvPr>
            <p:ph idx="1"/>
          </p:nvPr>
        </p:nvSpPr>
        <p:spPr/>
        <p:txBody>
          <a:bodyPr>
            <a:noAutofit/>
          </a:bodyPr>
          <a:lstStyle/>
          <a:p>
            <a:pPr>
              <a:buNone/>
            </a:pPr>
            <a:r>
              <a:rPr lang="en-US" sz="1400" b="1" dirty="0" smtClean="0">
                <a:latin typeface="Times New Roman" pitchFamily="18" charset="0"/>
                <a:cs typeface="Times New Roman" pitchFamily="18" charset="0"/>
              </a:rPr>
              <a:t>Multi-Modal Logistics Parks (MMLPs)</a:t>
            </a:r>
            <a:r>
              <a:rPr lang="en-US" sz="1400" dirty="0" smtClean="0">
                <a:latin typeface="Times New Roman" pitchFamily="18" charset="0"/>
                <a:cs typeface="Times New Roman" pitchFamily="18" charset="0"/>
              </a:rPr>
              <a:t> is a key policy initiative of the Government of India, led by National Highways Logistics Management Limited under Ministry of Road Transport and Highways (</a:t>
            </a:r>
            <a:r>
              <a:rPr lang="en-US" sz="1400" dirty="0" err="1" smtClean="0">
                <a:latin typeface="Times New Roman" pitchFamily="18" charset="0"/>
                <a:cs typeface="Times New Roman" pitchFamily="18" charset="0"/>
              </a:rPr>
              <a:t>MoRTH</a:t>
            </a:r>
            <a:r>
              <a:rPr lang="en-US" sz="1400" dirty="0" smtClean="0">
                <a:latin typeface="Times New Roman" pitchFamily="18" charset="0"/>
                <a:cs typeface="Times New Roman" pitchFamily="18" charset="0"/>
              </a:rPr>
              <a:t>) and the National Highways Authority of India (NHAI), to develop Multi-Modal Logistics Parks in hub-and-spoke model to improve the country's freight logistics sector by lowering overall freight costs and time, cutting warehousing costs, reducing vehicular pollution and congestion, improving the tracking and traceability of consignments through infrastructural, procedural, and information technology interventions. Since, in 2017, India had comparatively high logistics costs, 13% of total price of goods compared with 8% in other major economies and average 72% higher cost than China of exporting/importing a container in India.</a:t>
            </a:r>
            <a:r>
              <a:rPr lang="en-US" sz="1400" baseline="30000" dirty="0" smtClean="0">
                <a:latin typeface="Times New Roman" pitchFamily="18" charset="0"/>
                <a:cs typeface="Times New Roman" pitchFamily="18" charset="0"/>
              </a:rPr>
              <a:t> </a:t>
            </a:r>
            <a:r>
              <a:rPr lang="en-US" sz="1400" dirty="0" smtClean="0">
                <a:latin typeface="Times New Roman" pitchFamily="18" charset="0"/>
                <a:cs typeface="Times New Roman" pitchFamily="18" charset="0"/>
              </a:rPr>
              <a:t>To make India globally competitive by reducing these costs and time, the </a:t>
            </a:r>
            <a:r>
              <a:rPr lang="en-US" sz="1400" dirty="0" err="1" smtClean="0">
                <a:latin typeface="Times New Roman" pitchFamily="18" charset="0"/>
                <a:cs typeface="Times New Roman" pitchFamily="18" charset="0"/>
              </a:rPr>
              <a:t>MoRTH</a:t>
            </a:r>
            <a:r>
              <a:rPr lang="en-US" sz="1400" dirty="0" smtClean="0">
                <a:latin typeface="Times New Roman" pitchFamily="18" charset="0"/>
                <a:cs typeface="Times New Roman" pitchFamily="18" charset="0"/>
              </a:rPr>
              <a:t> is developing multi-modal logistics parks at selected locations in the country under its Logistics Efficiency Enhancement Program (LEEP).</a:t>
            </a:r>
          </a:p>
          <a:p>
            <a:pPr>
              <a:buNone/>
            </a:pPr>
            <a:r>
              <a:rPr lang="en-US" sz="1400" dirty="0" smtClean="0">
                <a:latin typeface="Times New Roman" pitchFamily="18" charset="0"/>
                <a:cs typeface="Times New Roman" pitchFamily="18" charset="0"/>
              </a:rPr>
              <a:t>MMLP is officially defined as a freight-handling facility with a minimum area of 100 acres (40.5 hectares), with various modes of transport access, mechanized warehouses, specialized storage solutions such as cold storage, facilities for mechanized material handling and inter-modal transfer container terminals, and bulk and break-bulk cargo terminals. Logistics parks will also provide value-added services such as customs clearance with bonded storage yards, quarantine zones, testing facilities, and warehousing management services. Provisions will also be made for late-stage manufacturing activities such as kitting and final assembly, grading, sorting, </a:t>
            </a:r>
            <a:r>
              <a:rPr lang="en-US" sz="1400" dirty="0" err="1" smtClean="0">
                <a:latin typeface="Times New Roman" pitchFamily="18" charset="0"/>
                <a:cs typeface="Times New Roman" pitchFamily="18" charset="0"/>
              </a:rPr>
              <a:t>labelling</a:t>
            </a:r>
            <a:r>
              <a:rPr lang="en-US" sz="1400" dirty="0" smtClean="0">
                <a:latin typeface="Times New Roman" pitchFamily="18" charset="0"/>
                <a:cs typeface="Times New Roman" pitchFamily="18" charset="0"/>
              </a:rPr>
              <a:t> and packaging activities, re-working, and returns management. As of July 2021, 35 MMLPs has been identified by </a:t>
            </a:r>
            <a:r>
              <a:rPr lang="en-US" sz="1400" dirty="0" err="1" smtClean="0">
                <a:latin typeface="Times New Roman" pitchFamily="18" charset="0"/>
                <a:cs typeface="Times New Roman" pitchFamily="18" charset="0"/>
              </a:rPr>
              <a:t>MoRTH</a:t>
            </a:r>
            <a:r>
              <a:rPr lang="en-US" sz="1400" dirty="0" smtClean="0">
                <a:latin typeface="Times New Roman" pitchFamily="18" charset="0"/>
                <a:cs typeface="Times New Roman" pitchFamily="18" charset="0"/>
              </a:rPr>
              <a:t>. Among those Bangalore, Chennai, </a:t>
            </a:r>
            <a:r>
              <a:rPr lang="en-US" sz="1400" dirty="0" err="1" smtClean="0">
                <a:latin typeface="Times New Roman" pitchFamily="18" charset="0"/>
                <a:cs typeface="Times New Roman" pitchFamily="18" charset="0"/>
              </a:rPr>
              <a:t>Guwahati</a:t>
            </a:r>
            <a:r>
              <a:rPr lang="en-US" sz="1400" dirty="0" smtClean="0">
                <a:latin typeface="Times New Roman" pitchFamily="18" charset="0"/>
                <a:cs typeface="Times New Roman" pitchFamily="18" charset="0"/>
              </a:rPr>
              <a:t> and Nagpur are under implementation, and the rest are in pre-planning and DPR is yet to be prepared.</a:t>
            </a:r>
          </a:p>
          <a:p>
            <a:pPr>
              <a:buNone/>
            </a:pPr>
            <a:endParaRPr lang="en-US" sz="1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Layout and design of Multi modal logistics parks</a:t>
            </a:r>
            <a:endParaRPr lang="en-US" dirty="0"/>
          </a:p>
        </p:txBody>
      </p:sp>
      <p:sp>
        <p:nvSpPr>
          <p:cNvPr id="3" name="Content Placeholder 2"/>
          <p:cNvSpPr>
            <a:spLocks noGrp="1"/>
          </p:cNvSpPr>
          <p:nvPr>
            <p:ph idx="1"/>
          </p:nvPr>
        </p:nvSpPr>
        <p:spPr/>
        <p:txBody>
          <a:bodyPr>
            <a:noAutofit/>
          </a:bodyPr>
          <a:lstStyle/>
          <a:p>
            <a:pPr>
              <a:buNone/>
            </a:pPr>
            <a:r>
              <a:rPr lang="en-US" sz="1600" b="1" dirty="0" smtClean="0">
                <a:latin typeface="Times New Roman" pitchFamily="18" charset="0"/>
                <a:cs typeface="Times New Roman" pitchFamily="18" charset="0"/>
              </a:rPr>
              <a:t>Expansion of logistics sector with India's economic growth</a:t>
            </a:r>
          </a:p>
          <a:p>
            <a:pPr>
              <a:buNone/>
            </a:pPr>
            <a:r>
              <a:rPr lang="en-US" sz="1600" dirty="0" smtClean="0">
                <a:latin typeface="Times New Roman" pitchFamily="18" charset="0"/>
                <a:cs typeface="Times New Roman" pitchFamily="18" charset="0"/>
              </a:rPr>
              <a:t>Keeping pace with India's rapid economic growth is the expansion of the country's logistics sector. The movement of freight in the country nearly doubled to around 2,300 billion ton-kilometers in fiscal year 2015 from 1,200 billion ton-</a:t>
            </a:r>
            <a:r>
              <a:rPr lang="en-US" sz="1600" dirty="0" err="1" smtClean="0">
                <a:latin typeface="Times New Roman" pitchFamily="18" charset="0"/>
                <a:cs typeface="Times New Roman" pitchFamily="18" charset="0"/>
              </a:rPr>
              <a:t>kilometres</a:t>
            </a:r>
            <a:r>
              <a:rPr lang="en-US" sz="1600" dirty="0" smtClean="0">
                <a:latin typeface="Times New Roman" pitchFamily="18" charset="0"/>
                <a:cs typeface="Times New Roman" pitchFamily="18" charset="0"/>
              </a:rPr>
              <a:t> in the fiscal year 2008.The government expects freight movement in the country to continue its growth trajectory, with expected annual growth of 8%–10% over the next 10 years. The logistics sector as a whole, according to a study commissioned by </a:t>
            </a:r>
            <a:r>
              <a:rPr lang="en-US" sz="1600" dirty="0" err="1" smtClean="0">
                <a:latin typeface="Times New Roman" pitchFamily="18" charset="0"/>
                <a:cs typeface="Times New Roman" pitchFamily="18" charset="0"/>
              </a:rPr>
              <a:t>MoRTH</a:t>
            </a:r>
            <a:r>
              <a:rPr lang="en-US" sz="1600" dirty="0" smtClean="0">
                <a:latin typeface="Times New Roman" pitchFamily="18" charset="0"/>
                <a:cs typeface="Times New Roman" pitchFamily="18" charset="0"/>
              </a:rPr>
              <a:t>, is poised to expand at roughly 1.2 times the rate of India's gross domestic product growth through 2032, by which time it is expected to generate $360 billion in value-added, up from $115 billion in 2017.</a:t>
            </a:r>
          </a:p>
          <a:p>
            <a:pPr>
              <a:buNone/>
            </a:pPr>
            <a:r>
              <a:rPr lang="en-US" sz="1600" dirty="0" smtClean="0">
                <a:latin typeface="Times New Roman" pitchFamily="18" charset="0"/>
                <a:cs typeface="Times New Roman" pitchFamily="18" charset="0"/>
              </a:rPr>
              <a:t>In 2016, India managed to improve its performance in the Logistics Performance Index (LPI), a ranking published by the World Bank to measure the logistics performance of countries.</a:t>
            </a:r>
            <a:r>
              <a:rPr lang="en-US" sz="1600" baseline="300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India's LPI ranking rose to 35th in 2016, up from 46th in 2012. India's ranking, however, still lags behind some of its economic peers, including other Asian countries. The best logistics performer in Asia is Singapore, which was ranked 5th in 2016, followed by Hong Kong, China (9th); Japan (12th); the Republic of Korea (24th); and the People's Republic of China (PRC) (27th). Among the grouping of so-called BRICS—comprising Brazil, Russia, India, the PRC, and South Africa—aside from the PRC, South Africa also outperformed India in 2016 with a ranking of 20th (World Bank, 2016).</a:t>
            </a:r>
          </a:p>
          <a:p>
            <a:pPr>
              <a:buNone/>
            </a:pPr>
            <a:r>
              <a:rPr lang="en-US" sz="1600" dirty="0" smtClean="0">
                <a:latin typeface="Times New Roman" pitchFamily="18" charset="0"/>
                <a:cs typeface="Times New Roman" pitchFamily="18" charset="0"/>
              </a:rPr>
              <a:t>Government's MMLP initiative</a:t>
            </a:r>
          </a:p>
          <a:p>
            <a:pPr>
              <a:buNone/>
            </a:pPr>
            <a:endParaRPr lang="en-US" sz="1600" dirty="0" smtClean="0">
              <a:latin typeface="Times New Roman" pitchFamily="18" charset="0"/>
              <a:cs typeface="Times New Roman" pitchFamily="18" charset="0"/>
            </a:endParaRPr>
          </a:p>
          <a:p>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India's Logistics Performance Index score</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r>
              <a:rPr lang="en-US" sz="1800" b="1" dirty="0" smtClean="0">
                <a:latin typeface="Times New Roman" pitchFamily="18" charset="0"/>
                <a:cs typeface="Times New Roman" pitchFamily="18" charset="0"/>
              </a:rPr>
              <a:t>Drivers and challenges for logistics sector development in India</a:t>
            </a:r>
          </a:p>
          <a:p>
            <a:pPr>
              <a:buNone/>
            </a:pPr>
            <a:r>
              <a:rPr lang="en-US" sz="1800" dirty="0" smtClean="0">
                <a:latin typeface="Times New Roman" pitchFamily="18" charset="0"/>
                <a:cs typeface="Times New Roman" pitchFamily="18" charset="0"/>
              </a:rPr>
              <a:t>Logistics costs are high in India relative to costs in developed countries, which were 13% of GDP in 2015 compared to approximately 8%–10% in developed nations. India's road freight cost per ton-kilometer, adjusted for purchasing power parity, is ₹1.90 ($0.03), which is almost double that of the United States. These higher logistics costs in India are primarily driven by the following five key factors.</a:t>
            </a:r>
          </a:p>
          <a:p>
            <a:pPr>
              <a:buNone/>
            </a:pPr>
            <a:r>
              <a:rPr lang="en-US" sz="1800" dirty="0" smtClean="0">
                <a:latin typeface="Times New Roman" pitchFamily="18" charset="0"/>
                <a:cs typeface="Times New Roman" pitchFamily="18" charset="0"/>
              </a:rPr>
              <a:t>Unfavorable inter-modal mix: 60% of freight movement skewed toward road transport despite the lower freight cost of rail transport.</a:t>
            </a:r>
          </a:p>
          <a:p>
            <a:pPr>
              <a:buNone/>
            </a:pPr>
            <a:r>
              <a:rPr lang="en-US" sz="1800" dirty="0" smtClean="0">
                <a:latin typeface="Times New Roman" pitchFamily="18" charset="0"/>
                <a:cs typeface="Times New Roman" pitchFamily="18" charset="0"/>
              </a:rPr>
              <a:t>Inefficient fleet mix: Characterized by smaller, inefficient trucks.</a:t>
            </a:r>
          </a:p>
          <a:p>
            <a:pPr>
              <a:buNone/>
            </a:pPr>
            <a:r>
              <a:rPr lang="en-US" sz="1800" dirty="0" smtClean="0">
                <a:latin typeface="Times New Roman" pitchFamily="18" charset="0"/>
                <a:cs typeface="Times New Roman" pitchFamily="18" charset="0"/>
              </a:rPr>
              <a:t>Underdeveloped material handling infrastructure: A fragmented industry consisting largely of small, unorganized warehouses with limited mechanization.</a:t>
            </a:r>
          </a:p>
          <a:p>
            <a:pPr>
              <a:buNone/>
            </a:pPr>
            <a:r>
              <a:rPr lang="en-US" sz="1800" dirty="0" smtClean="0">
                <a:latin typeface="Times New Roman" pitchFamily="18" charset="0"/>
                <a:cs typeface="Times New Roman" pitchFamily="18" charset="0"/>
              </a:rPr>
              <a:t>Underdeveloped road infrastructure: Limited presence of 4 and 6 lane national highways.</a:t>
            </a:r>
          </a:p>
          <a:p>
            <a:pPr>
              <a:buNone/>
            </a:pPr>
            <a:r>
              <a:rPr lang="en-US" sz="1800" dirty="0" smtClean="0">
                <a:latin typeface="Times New Roman" pitchFamily="18" charset="0"/>
                <a:cs typeface="Times New Roman" pitchFamily="18" charset="0"/>
              </a:rPr>
              <a:t>Institutional and regulatory bottlenecks: Such as complicated documentation and procedures related to toll collections, adversely impact logistics costs in India.</a:t>
            </a:r>
          </a:p>
          <a:p>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842</TotalTime>
  <Words>11843</Words>
  <Application>Microsoft Office PowerPoint</Application>
  <PresentationFormat>On-screen Show (4:3)</PresentationFormat>
  <Paragraphs>723</Paragraphs>
  <Slides>119</Slides>
  <Notes>0</Notes>
  <HiddenSlides>0</HiddenSlides>
  <MMClips>0</MMClips>
  <ScaleCrop>false</ScaleCrop>
  <HeadingPairs>
    <vt:vector size="4" baseType="variant">
      <vt:variant>
        <vt:lpstr>Theme</vt:lpstr>
      </vt:variant>
      <vt:variant>
        <vt:i4>1</vt:i4>
      </vt:variant>
      <vt:variant>
        <vt:lpstr>Slide Titles</vt:lpstr>
      </vt:variant>
      <vt:variant>
        <vt:i4>119</vt:i4>
      </vt:variant>
    </vt:vector>
  </HeadingPairs>
  <TitlesOfParts>
    <vt:vector size="120" baseType="lpstr">
      <vt:lpstr>Office Theme</vt:lpstr>
      <vt:lpstr>Multi-Modal Transportation L21C27C </vt:lpstr>
      <vt:lpstr>MODULE I</vt:lpstr>
      <vt:lpstr>Transportation Systems &amp; Multi modal transport</vt:lpstr>
      <vt:lpstr>Transportation Systems &amp; Multi modal transport</vt:lpstr>
      <vt:lpstr>Concept of Multi Modal </vt:lpstr>
      <vt:lpstr>Concept of Multimodal Transport </vt:lpstr>
      <vt:lpstr>Common understanding of difference between “Intermodal” and “Multimodal’</vt:lpstr>
      <vt:lpstr>Advantage of Multimodal Transport </vt:lpstr>
      <vt:lpstr>Advantage of Multimodal Transport </vt:lpstr>
      <vt:lpstr>Disadvantage of Multimodal Transport </vt:lpstr>
      <vt:lpstr>What is Intermodal Transport? </vt:lpstr>
      <vt:lpstr>What is Intermodal Transport ?</vt:lpstr>
      <vt:lpstr>Concept of Intermodal Transport</vt:lpstr>
      <vt:lpstr>Intermodal Transport Advantage</vt:lpstr>
      <vt:lpstr>Intermodal Transport Disadvantage</vt:lpstr>
      <vt:lpstr>What is the Difference Between Intermodal And Multimodal Transportation?</vt:lpstr>
      <vt:lpstr>Difference Between Intermodal And Multimodal Transportation.</vt:lpstr>
      <vt:lpstr>Difference Between Intermodal And Multimodal Transportation.</vt:lpstr>
      <vt:lpstr>Difference Between Intermodal And Multimodal Transportation.</vt:lpstr>
      <vt:lpstr>Difference Between Intermodal And Multimodal Transportation.</vt:lpstr>
      <vt:lpstr>Mode of transport</vt:lpstr>
      <vt:lpstr>Air</vt:lpstr>
      <vt:lpstr>Air</vt:lpstr>
      <vt:lpstr>Air</vt:lpstr>
      <vt:lpstr>Rail</vt:lpstr>
      <vt:lpstr>Road</vt:lpstr>
      <vt:lpstr>Water</vt:lpstr>
      <vt:lpstr>Pipelines</vt:lpstr>
      <vt:lpstr>Pipelines</vt:lpstr>
      <vt:lpstr>Parcel Carriers</vt:lpstr>
      <vt:lpstr>Need of Multimodal Transportation</vt:lpstr>
      <vt:lpstr>Need of Multimodal Transportation</vt:lpstr>
      <vt:lpstr>Need of Multimodal Transportation</vt:lpstr>
      <vt:lpstr>Need of Multimodal Transportation </vt:lpstr>
      <vt:lpstr>Key Issues of Multi Modal Transport</vt:lpstr>
      <vt:lpstr>Key Issues of Multi Modal Transport</vt:lpstr>
      <vt:lpstr>Key Issues of Multi Modal Transport</vt:lpstr>
      <vt:lpstr>Assignment</vt:lpstr>
      <vt:lpstr>MODULE II</vt:lpstr>
      <vt:lpstr>How to organize Multi modal transport?</vt:lpstr>
      <vt:lpstr>How to organize Multi modal transport?</vt:lpstr>
      <vt:lpstr>How to organize Multi modal transport?</vt:lpstr>
      <vt:lpstr>How to organize Multi modal transport?</vt:lpstr>
      <vt:lpstr>Transport-Role of Containerization in MMT-history</vt:lpstr>
      <vt:lpstr>Transport-Role of Containerization in MMT-history</vt:lpstr>
      <vt:lpstr>Salient Features of Containerization</vt:lpstr>
      <vt:lpstr>Noteworthy Development</vt:lpstr>
      <vt:lpstr>Detrimental Effects to the Cargo Shipping Sector</vt:lpstr>
      <vt:lpstr>Present-era: Container Shipping</vt:lpstr>
      <vt:lpstr>Utility of Multi Modal Transportation</vt:lpstr>
      <vt:lpstr>Types of Multi Modal Transportation</vt:lpstr>
      <vt:lpstr>Combined Container</vt:lpstr>
      <vt:lpstr>Rolling Road</vt:lpstr>
      <vt:lpstr>Forwarding of trailers</vt:lpstr>
      <vt:lpstr>RORO &amp; LASH transportation</vt:lpstr>
      <vt:lpstr>RORO &amp; LASH transportation</vt:lpstr>
      <vt:lpstr>RORO &amp; LASH transportation</vt:lpstr>
      <vt:lpstr>National Multi modal Transport Committee (NMTC) </vt:lpstr>
      <vt:lpstr>National Multi modal Transport Committee (NMTC) </vt:lpstr>
      <vt:lpstr>National Multi modal Transport Committee (NMTC) </vt:lpstr>
      <vt:lpstr>Logistics Policy of India-key features and importance</vt:lpstr>
      <vt:lpstr>Logistics Policy of India-key features and importance</vt:lpstr>
      <vt:lpstr>Logistics Policy of India-key features and importance</vt:lpstr>
      <vt:lpstr>Logistics Policy of India-key features and importance</vt:lpstr>
      <vt:lpstr>Assignment</vt:lpstr>
      <vt:lpstr>MODULE III</vt:lpstr>
      <vt:lpstr>Multi modal transportation Act &amp; Procedures- MMTG Act of 1993</vt:lpstr>
      <vt:lpstr>LAWS GOVERNING MULTIMODAL TRASPORTATION OF GOODS AND SERVICES </vt:lpstr>
      <vt:lpstr>REGISTRATIONS AND AUTHORITIES</vt:lpstr>
      <vt:lpstr>REGISTRATIONS AND AUTHORITIES</vt:lpstr>
      <vt:lpstr>OTHER LAWS GOVERNING THE CARRIAGE OF GOODS AND SERVICES </vt:lpstr>
      <vt:lpstr>1993-Custom procedures for Export &amp; Import</vt:lpstr>
      <vt:lpstr>BILLS OF LADING</vt:lpstr>
      <vt:lpstr>Hague Rules</vt:lpstr>
      <vt:lpstr>Hague Rules</vt:lpstr>
      <vt:lpstr>Visby Rules/ Hamburg Rules</vt:lpstr>
      <vt:lpstr>Voyage by Sea- INCOTERMS-meaning, explanation, list, and types.</vt:lpstr>
      <vt:lpstr>Voyage by Sea- INCOTERMS-meaning, explanation, list, and types.</vt:lpstr>
      <vt:lpstr>Voyage by Sea- INCOTERMS-meaning, explanation, list, and types.</vt:lpstr>
      <vt:lpstr>Voyage by Sea- INCOTERMS-meaning, explanation, list, and types.</vt:lpstr>
      <vt:lpstr>Voyage by Sea- INCOTERMS-meaning, explanation, list, and types.</vt:lpstr>
      <vt:lpstr>Voyage by Sea- INCOTERMS-meaning, explanation, list, and types.</vt:lpstr>
      <vt:lpstr>Voyage by Sea- INCOTERMS-meaning, explanation, list, and types. </vt:lpstr>
      <vt:lpstr>ASSIGNMENT</vt:lpstr>
      <vt:lpstr>MODULE IV</vt:lpstr>
      <vt:lpstr>MMT and Indian Railways-PFT</vt:lpstr>
      <vt:lpstr>MMT and Indian Railways-PFT</vt:lpstr>
      <vt:lpstr>MMT and Indian Railways-PFT</vt:lpstr>
      <vt:lpstr>Maintenance of Rolling Stock</vt:lpstr>
      <vt:lpstr>Duties of Electrical Foreman (Planning and Progress Office)</vt:lpstr>
      <vt:lpstr>Duties of Section Supervisors</vt:lpstr>
      <vt:lpstr>Cargo Handling</vt:lpstr>
      <vt:lpstr>Customs</vt:lpstr>
      <vt:lpstr>Warehousing Policy</vt:lpstr>
      <vt:lpstr>Stuffing, Destuffing, Stacking, use of MHE</vt:lpstr>
      <vt:lpstr>Material handling equipment (MHE)</vt:lpstr>
      <vt:lpstr>Layout and design of Multi modal logistics parks</vt:lpstr>
      <vt:lpstr>Layout and design of Multi modal logistics parks</vt:lpstr>
      <vt:lpstr>India's Logistics Performance Index score</vt:lpstr>
      <vt:lpstr>ASSIGNMENT</vt:lpstr>
      <vt:lpstr>MODULE V</vt:lpstr>
      <vt:lpstr>Multi modal transport &amp; Practice Today</vt:lpstr>
      <vt:lpstr>Multi modal transport &amp; Practice Today</vt:lpstr>
      <vt:lpstr>India’s growing conflict between Trade &amp; Transport</vt:lpstr>
      <vt:lpstr>India’s growing conflict between Trade &amp; Transport</vt:lpstr>
      <vt:lpstr>India’s growing conflict between Trade &amp; Transport</vt:lpstr>
      <vt:lpstr>Bharatmala</vt:lpstr>
      <vt:lpstr>Sagarmala</vt:lpstr>
      <vt:lpstr>Assam Inland Water Transport</vt:lpstr>
      <vt:lpstr>Dedicated Freight Corridor Corporation of India Limited (DFCCIL)</vt:lpstr>
      <vt:lpstr>Setting up Integrated Check Posts (ICPs)</vt:lpstr>
      <vt:lpstr>Setting up Integrated Check Posts (ICPs)</vt:lpstr>
      <vt:lpstr>Setting up Integrated Check Posts (ICPs)</vt:lpstr>
      <vt:lpstr>Setting up Integrated Check Posts (ICPs)</vt:lpstr>
      <vt:lpstr>Setting up Integrated Check Posts (ICPs)</vt:lpstr>
      <vt:lpstr>Setting up Integrated Check Posts (ICPs)</vt:lpstr>
      <vt:lpstr>Setting up Integrated Check Posts (ICPs)</vt:lpstr>
      <vt:lpstr>ASSIGNMENT</vt:lpstr>
      <vt:lpstr>Slide 119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Multi-Modal Transportation L21C27C </dc:title>
  <dc:creator>USER</dc:creator>
  <cp:lastModifiedBy>USER</cp:lastModifiedBy>
  <cp:revision>177</cp:revision>
  <dcterms:created xsi:type="dcterms:W3CDTF">2006-08-16T00:00:00Z</dcterms:created>
  <dcterms:modified xsi:type="dcterms:W3CDTF">2023-03-30T05:15:10Z</dcterms:modified>
</cp:coreProperties>
</file>