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notesSlides/notesSlide12.xml" ContentType="application/vnd.openxmlformats-officedocument.presentationml.notes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s/slide138.xml" ContentType="application/vnd.openxmlformats-officedocument.presentationml.slide+xml"/>
  <Override PartName="/ppt/notesSlides/notesSlide9.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slides/slide20.xml" ContentType="application/vnd.openxmlformats-officedocument.presentationml.slide+xml"/>
  <Override PartName="/ppt/slides/slide139.xml" ContentType="application/vnd.openxmlformats-officedocument.presentationml.slide+xml"/>
  <Override PartName="/ppt/notesSlides/notesSlide11.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7"/>
  </p:notesMasterIdLst>
  <p:sldIdLst>
    <p:sldId id="256" r:id="rId2"/>
    <p:sldId id="257" r:id="rId3"/>
    <p:sldId id="267" r:id="rId4"/>
    <p:sldId id="266" r:id="rId5"/>
    <p:sldId id="265" r:id="rId6"/>
    <p:sldId id="268" r:id="rId7"/>
    <p:sldId id="269" r:id="rId8"/>
    <p:sldId id="270" r:id="rId9"/>
    <p:sldId id="271" r:id="rId10"/>
    <p:sldId id="272" r:id="rId11"/>
    <p:sldId id="429" r:id="rId12"/>
    <p:sldId id="273" r:id="rId13"/>
    <p:sldId id="276" r:id="rId14"/>
    <p:sldId id="275" r:id="rId15"/>
    <p:sldId id="274" r:id="rId16"/>
    <p:sldId id="278" r:id="rId17"/>
    <p:sldId id="279" r:id="rId18"/>
    <p:sldId id="281" r:id="rId19"/>
    <p:sldId id="280" r:id="rId20"/>
    <p:sldId id="282" r:id="rId21"/>
    <p:sldId id="283" r:id="rId22"/>
    <p:sldId id="277" r:id="rId23"/>
    <p:sldId id="284" r:id="rId24"/>
    <p:sldId id="287" r:id="rId25"/>
    <p:sldId id="286" r:id="rId26"/>
    <p:sldId id="285" r:id="rId27"/>
    <p:sldId id="288" r:id="rId28"/>
    <p:sldId id="289" r:id="rId29"/>
    <p:sldId id="258" r:id="rId30"/>
    <p:sldId id="290" r:id="rId31"/>
    <p:sldId id="291" r:id="rId32"/>
    <p:sldId id="292" r:id="rId33"/>
    <p:sldId id="293" r:id="rId34"/>
    <p:sldId id="294" r:id="rId35"/>
    <p:sldId id="301" r:id="rId36"/>
    <p:sldId id="302" r:id="rId37"/>
    <p:sldId id="303" r:id="rId38"/>
    <p:sldId id="304" r:id="rId39"/>
    <p:sldId id="305" r:id="rId40"/>
    <p:sldId id="306" r:id="rId41"/>
    <p:sldId id="310" r:id="rId42"/>
    <p:sldId id="311" r:id="rId43"/>
    <p:sldId id="312" r:id="rId44"/>
    <p:sldId id="313" r:id="rId45"/>
    <p:sldId id="314" r:id="rId46"/>
    <p:sldId id="316" r:id="rId47"/>
    <p:sldId id="317" r:id="rId48"/>
    <p:sldId id="318" r:id="rId49"/>
    <p:sldId id="319" r:id="rId50"/>
    <p:sldId id="259" r:id="rId51"/>
    <p:sldId id="295" r:id="rId52"/>
    <p:sldId id="296" r:id="rId53"/>
    <p:sldId id="322" r:id="rId54"/>
    <p:sldId id="323" r:id="rId55"/>
    <p:sldId id="321" r:id="rId56"/>
    <p:sldId id="324" r:id="rId57"/>
    <p:sldId id="320" r:id="rId58"/>
    <p:sldId id="300" r:id="rId59"/>
    <p:sldId id="299" r:id="rId60"/>
    <p:sldId id="335" r:id="rId61"/>
    <p:sldId id="334" r:id="rId62"/>
    <p:sldId id="337" r:id="rId63"/>
    <p:sldId id="336" r:id="rId64"/>
    <p:sldId id="333" r:id="rId65"/>
    <p:sldId id="297" r:id="rId66"/>
    <p:sldId id="417" r:id="rId67"/>
    <p:sldId id="416" r:id="rId68"/>
    <p:sldId id="415" r:id="rId69"/>
    <p:sldId id="414" r:id="rId70"/>
    <p:sldId id="420" r:id="rId71"/>
    <p:sldId id="419" r:id="rId72"/>
    <p:sldId id="422" r:id="rId73"/>
    <p:sldId id="426" r:id="rId74"/>
    <p:sldId id="425" r:id="rId75"/>
    <p:sldId id="424" r:id="rId76"/>
    <p:sldId id="427" r:id="rId77"/>
    <p:sldId id="428" r:id="rId78"/>
    <p:sldId id="260" r:id="rId79"/>
    <p:sldId id="325" r:id="rId80"/>
    <p:sldId id="326" r:id="rId81"/>
    <p:sldId id="329" r:id="rId82"/>
    <p:sldId id="327" r:id="rId83"/>
    <p:sldId id="330" r:id="rId84"/>
    <p:sldId id="328" r:id="rId85"/>
    <p:sldId id="331" r:id="rId86"/>
    <p:sldId id="332" r:id="rId87"/>
    <p:sldId id="341" r:id="rId88"/>
    <p:sldId id="342" r:id="rId89"/>
    <p:sldId id="338" r:id="rId90"/>
    <p:sldId id="340" r:id="rId91"/>
    <p:sldId id="339" r:id="rId92"/>
    <p:sldId id="343" r:id="rId93"/>
    <p:sldId id="346" r:id="rId94"/>
    <p:sldId id="344" r:id="rId95"/>
    <p:sldId id="345" r:id="rId96"/>
    <p:sldId id="261" r:id="rId97"/>
    <p:sldId id="347" r:id="rId98"/>
    <p:sldId id="348" r:id="rId99"/>
    <p:sldId id="350" r:id="rId100"/>
    <p:sldId id="349" r:id="rId101"/>
    <p:sldId id="363" r:id="rId102"/>
    <p:sldId id="358" r:id="rId103"/>
    <p:sldId id="364" r:id="rId104"/>
    <p:sldId id="362" r:id="rId105"/>
    <p:sldId id="359" r:id="rId106"/>
    <p:sldId id="361" r:id="rId107"/>
    <p:sldId id="365" r:id="rId108"/>
    <p:sldId id="360" r:id="rId109"/>
    <p:sldId id="367" r:id="rId110"/>
    <p:sldId id="368" r:id="rId111"/>
    <p:sldId id="369" r:id="rId112"/>
    <p:sldId id="371" r:id="rId113"/>
    <p:sldId id="372" r:id="rId114"/>
    <p:sldId id="373" r:id="rId115"/>
    <p:sldId id="370" r:id="rId116"/>
    <p:sldId id="374" r:id="rId117"/>
    <p:sldId id="375" r:id="rId118"/>
    <p:sldId id="380" r:id="rId119"/>
    <p:sldId id="381" r:id="rId120"/>
    <p:sldId id="384" r:id="rId121"/>
    <p:sldId id="383" r:id="rId122"/>
    <p:sldId id="386" r:id="rId123"/>
    <p:sldId id="385" r:id="rId124"/>
    <p:sldId id="388" r:id="rId125"/>
    <p:sldId id="387" r:id="rId126"/>
    <p:sldId id="391" r:id="rId127"/>
    <p:sldId id="392" r:id="rId128"/>
    <p:sldId id="390" r:id="rId129"/>
    <p:sldId id="393" r:id="rId130"/>
    <p:sldId id="395" r:id="rId131"/>
    <p:sldId id="394" r:id="rId132"/>
    <p:sldId id="396" r:id="rId133"/>
    <p:sldId id="397" r:id="rId134"/>
    <p:sldId id="398" r:id="rId135"/>
    <p:sldId id="399" r:id="rId136"/>
    <p:sldId id="377" r:id="rId137"/>
    <p:sldId id="379" r:id="rId138"/>
    <p:sldId id="378" r:id="rId139"/>
    <p:sldId id="401" r:id="rId140"/>
    <p:sldId id="351" r:id="rId141"/>
    <p:sldId id="357" r:id="rId142"/>
    <p:sldId id="402" r:id="rId143"/>
    <p:sldId id="404" r:id="rId144"/>
    <p:sldId id="403" r:id="rId145"/>
    <p:sldId id="406" r:id="rId146"/>
    <p:sldId id="407" r:id="rId147"/>
    <p:sldId id="405" r:id="rId148"/>
    <p:sldId id="408" r:id="rId149"/>
    <p:sldId id="409" r:id="rId150"/>
    <p:sldId id="410" r:id="rId151"/>
    <p:sldId id="411" r:id="rId152"/>
    <p:sldId id="412" r:id="rId153"/>
    <p:sldId id="352" r:id="rId154"/>
    <p:sldId id="353" r:id="rId155"/>
    <p:sldId id="413" r:id="rId1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6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3BF57A-D38C-4578-9244-F89A978A8F71}" type="datetimeFigureOut">
              <a:rPr lang="en-US" smtClean="0"/>
              <a:pPr/>
              <a:t>9/13/2022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C1FA1F-B20F-426A-B4E2-F5A667F43C7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C1FA1F-B20F-426A-B4E2-F5A667F43C71}" type="slidenum">
              <a:rPr lang="en-US" smtClean="0"/>
              <a:pPr/>
              <a:t>30</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C1FA1F-B20F-426A-B4E2-F5A667F43C71}" type="slidenum">
              <a:rPr lang="en-US" smtClean="0"/>
              <a:pPr/>
              <a:t>39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C1FA1F-B20F-426A-B4E2-F5A667F43C71}" type="slidenum">
              <a:rPr lang="en-US" smtClean="0"/>
              <a:pPr/>
              <a:t>40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C1FA1F-B20F-426A-B4E2-F5A667F43C71}" type="slidenum">
              <a:rPr lang="en-US" smtClean="0"/>
              <a:pPr/>
              <a:t>41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C1FA1F-B20F-426A-B4E2-F5A667F43C71}" type="slidenum">
              <a:rPr lang="en-US" smtClean="0"/>
              <a:pPr/>
              <a:t>42</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C1FA1F-B20F-426A-B4E2-F5A667F43C71}" type="slidenum">
              <a:rPr lang="en-US" smtClean="0"/>
              <a:pPr/>
              <a:t>43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C1FA1F-B20F-426A-B4E2-F5A667F43C71}" type="slidenum">
              <a:rPr lang="en-US" smtClean="0"/>
              <a:pPr/>
              <a:t>44</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C1FA1F-B20F-426A-B4E2-F5A667F43C71}" type="slidenum">
              <a:rPr lang="en-US" smtClean="0"/>
              <a:pPr/>
              <a:t>45</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C1FA1F-B20F-426A-B4E2-F5A667F43C71}" type="slidenum">
              <a:rPr lang="en-US" smtClean="0"/>
              <a:pPr/>
              <a:t>46</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C1FA1F-B20F-426A-B4E2-F5A667F43C71}" type="slidenum">
              <a:rPr lang="en-US" smtClean="0"/>
              <a:pPr/>
              <a:t>47</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C1FA1F-B20F-426A-B4E2-F5A667F43C71}" type="slidenum">
              <a:rPr lang="en-US" smtClean="0"/>
              <a:pPr/>
              <a:t>48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C1FA1F-B20F-426A-B4E2-F5A667F43C71}" type="slidenum">
              <a:rPr lang="en-US" smtClean="0"/>
              <a:pPr/>
              <a:t>31</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C1FA1F-B20F-426A-B4E2-F5A667F43C71}" type="slidenum">
              <a:rPr lang="en-US" smtClean="0"/>
              <a:pPr/>
              <a:t>49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C1FA1F-B20F-426A-B4E2-F5A667F43C71}" type="slidenum">
              <a:rPr lang="en-US" smtClean="0"/>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C1FA1F-B20F-426A-B4E2-F5A667F43C71}" type="slidenum">
              <a:rPr lang="en-US" smtClean="0"/>
              <a:pPr/>
              <a:t>33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C1FA1F-B20F-426A-B4E2-F5A667F43C71}" type="slidenum">
              <a:rPr lang="en-US" smtClean="0"/>
              <a:pPr/>
              <a:t>34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C1FA1F-B20F-426A-B4E2-F5A667F43C71}" type="slidenum">
              <a:rPr lang="en-US" smtClean="0"/>
              <a:pPr/>
              <a:t>35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C1FA1F-B20F-426A-B4E2-F5A667F43C71}" type="slidenum">
              <a:rPr lang="en-US" smtClean="0"/>
              <a:pPr/>
              <a:t>36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C1FA1F-B20F-426A-B4E2-F5A667F43C71}" type="slidenum">
              <a:rPr lang="en-US" smtClean="0"/>
              <a:pPr/>
              <a:t>37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C1FA1F-B20F-426A-B4E2-F5A667F43C71}" type="slidenum">
              <a:rPr lang="en-US" smtClean="0"/>
              <a:pPr/>
              <a:t>38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0B6000-A4AB-46E0-8D63-4091C91E435F}" type="datetime1">
              <a:rPr lang="en-US" smtClean="0"/>
              <a:pPr/>
              <a:t>9/13/2022</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
        <p:nvSpPr>
          <p:cNvPr id="6" name="Slide Number Placeholder 5"/>
          <p:cNvSpPr>
            <a:spLocks noGrp="1"/>
          </p:cNvSpPr>
          <p:nvPr>
            <p:ph type="sldNum" sz="quarter" idx="12"/>
          </p:nvPr>
        </p:nvSpPr>
        <p:spPr/>
        <p:txBody>
          <a:bodyPr/>
          <a:lstStyle/>
          <a:p>
            <a:fld id="{E984D66D-6073-4BD5-A9D0-2D62D8DB0C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D69B27-68D9-4576-B9D7-3D3E31CECA68}" type="datetime1">
              <a:rPr lang="en-US" smtClean="0"/>
              <a:pPr/>
              <a:t>9/13/2022</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
        <p:nvSpPr>
          <p:cNvPr id="6" name="Slide Number Placeholder 5"/>
          <p:cNvSpPr>
            <a:spLocks noGrp="1"/>
          </p:cNvSpPr>
          <p:nvPr>
            <p:ph type="sldNum" sz="quarter" idx="12"/>
          </p:nvPr>
        </p:nvSpPr>
        <p:spPr/>
        <p:txBody>
          <a:bodyPr/>
          <a:lstStyle/>
          <a:p>
            <a:fld id="{E984D66D-6073-4BD5-A9D0-2D62D8DB0C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1683C0-CDD6-4D27-9AE0-7C41F7891A1C}" type="datetime1">
              <a:rPr lang="en-US" smtClean="0"/>
              <a:pPr/>
              <a:t>9/13/2022</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
        <p:nvSpPr>
          <p:cNvPr id="6" name="Slide Number Placeholder 5"/>
          <p:cNvSpPr>
            <a:spLocks noGrp="1"/>
          </p:cNvSpPr>
          <p:nvPr>
            <p:ph type="sldNum" sz="quarter" idx="12"/>
          </p:nvPr>
        </p:nvSpPr>
        <p:spPr/>
        <p:txBody>
          <a:bodyPr/>
          <a:lstStyle/>
          <a:p>
            <a:fld id="{E984D66D-6073-4BD5-A9D0-2D62D8DB0C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3991F0-EE26-4E3C-B166-893C1A9222DE}" type="datetime1">
              <a:rPr lang="en-US" smtClean="0"/>
              <a:pPr/>
              <a:t>9/13/2022</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
        <p:nvSpPr>
          <p:cNvPr id="6" name="Slide Number Placeholder 5"/>
          <p:cNvSpPr>
            <a:spLocks noGrp="1"/>
          </p:cNvSpPr>
          <p:nvPr>
            <p:ph type="sldNum" sz="quarter" idx="12"/>
          </p:nvPr>
        </p:nvSpPr>
        <p:spPr/>
        <p:txBody>
          <a:bodyPr/>
          <a:lstStyle/>
          <a:p>
            <a:fld id="{E984D66D-6073-4BD5-A9D0-2D62D8DB0C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427E2E-9F38-4147-9188-3B4074BD0BF2}" type="datetime1">
              <a:rPr lang="en-US" smtClean="0"/>
              <a:pPr/>
              <a:t>9/13/2022</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
        <p:nvSpPr>
          <p:cNvPr id="6" name="Slide Number Placeholder 5"/>
          <p:cNvSpPr>
            <a:spLocks noGrp="1"/>
          </p:cNvSpPr>
          <p:nvPr>
            <p:ph type="sldNum" sz="quarter" idx="12"/>
          </p:nvPr>
        </p:nvSpPr>
        <p:spPr/>
        <p:txBody>
          <a:bodyPr/>
          <a:lstStyle/>
          <a:p>
            <a:fld id="{E984D66D-6073-4BD5-A9D0-2D62D8DB0C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773644-93D1-4F01-B1D5-AF0086EE518B}" type="datetime1">
              <a:rPr lang="en-US" smtClean="0"/>
              <a:pPr/>
              <a:t>9/13/2022</a:t>
            </a:fld>
            <a:endParaRPr lang="en-US"/>
          </a:p>
        </p:txBody>
      </p:sp>
      <p:sp>
        <p:nvSpPr>
          <p:cNvPr id="6" name="Footer Placeholder 5"/>
          <p:cNvSpPr>
            <a:spLocks noGrp="1"/>
          </p:cNvSpPr>
          <p:nvPr>
            <p:ph type="ftr" sz="quarter" idx="11"/>
          </p:nvPr>
        </p:nvSpPr>
        <p:spPr/>
        <p:txBody>
          <a:bodyPr/>
          <a:lstStyle/>
          <a:p>
            <a:r>
              <a:rPr lang="en-US" smtClean="0"/>
              <a:t>International Business</a:t>
            </a:r>
            <a:endParaRPr lang="en-US"/>
          </a:p>
        </p:txBody>
      </p:sp>
      <p:sp>
        <p:nvSpPr>
          <p:cNvPr id="7" name="Slide Number Placeholder 6"/>
          <p:cNvSpPr>
            <a:spLocks noGrp="1"/>
          </p:cNvSpPr>
          <p:nvPr>
            <p:ph type="sldNum" sz="quarter" idx="12"/>
          </p:nvPr>
        </p:nvSpPr>
        <p:spPr/>
        <p:txBody>
          <a:bodyPr/>
          <a:lstStyle/>
          <a:p>
            <a:fld id="{E984D66D-6073-4BD5-A9D0-2D62D8DB0C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E1225C-C7DC-4079-BA5F-638BA34749BA}" type="datetime1">
              <a:rPr lang="en-US" smtClean="0"/>
              <a:pPr/>
              <a:t>9/13/2022</a:t>
            </a:fld>
            <a:endParaRPr lang="en-US"/>
          </a:p>
        </p:txBody>
      </p:sp>
      <p:sp>
        <p:nvSpPr>
          <p:cNvPr id="8" name="Footer Placeholder 7"/>
          <p:cNvSpPr>
            <a:spLocks noGrp="1"/>
          </p:cNvSpPr>
          <p:nvPr>
            <p:ph type="ftr" sz="quarter" idx="11"/>
          </p:nvPr>
        </p:nvSpPr>
        <p:spPr/>
        <p:txBody>
          <a:bodyPr/>
          <a:lstStyle/>
          <a:p>
            <a:r>
              <a:rPr lang="en-US" smtClean="0"/>
              <a:t>International Business</a:t>
            </a:r>
            <a:endParaRPr lang="en-US"/>
          </a:p>
        </p:txBody>
      </p:sp>
      <p:sp>
        <p:nvSpPr>
          <p:cNvPr id="9" name="Slide Number Placeholder 8"/>
          <p:cNvSpPr>
            <a:spLocks noGrp="1"/>
          </p:cNvSpPr>
          <p:nvPr>
            <p:ph type="sldNum" sz="quarter" idx="12"/>
          </p:nvPr>
        </p:nvSpPr>
        <p:spPr/>
        <p:txBody>
          <a:bodyPr/>
          <a:lstStyle/>
          <a:p>
            <a:fld id="{E984D66D-6073-4BD5-A9D0-2D62D8DB0C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32A05F-2E89-49FD-86A2-C1B331942B97}" type="datetime1">
              <a:rPr lang="en-US" smtClean="0"/>
              <a:pPr/>
              <a:t>9/13/2022</a:t>
            </a:fld>
            <a:endParaRPr lang="en-US"/>
          </a:p>
        </p:txBody>
      </p:sp>
      <p:sp>
        <p:nvSpPr>
          <p:cNvPr id="4" name="Footer Placeholder 3"/>
          <p:cNvSpPr>
            <a:spLocks noGrp="1"/>
          </p:cNvSpPr>
          <p:nvPr>
            <p:ph type="ftr" sz="quarter" idx="11"/>
          </p:nvPr>
        </p:nvSpPr>
        <p:spPr/>
        <p:txBody>
          <a:bodyPr/>
          <a:lstStyle/>
          <a:p>
            <a:r>
              <a:rPr lang="en-US" smtClean="0"/>
              <a:t>International Business</a:t>
            </a:r>
            <a:endParaRPr lang="en-US"/>
          </a:p>
        </p:txBody>
      </p:sp>
      <p:sp>
        <p:nvSpPr>
          <p:cNvPr id="5" name="Slide Number Placeholder 4"/>
          <p:cNvSpPr>
            <a:spLocks noGrp="1"/>
          </p:cNvSpPr>
          <p:nvPr>
            <p:ph type="sldNum" sz="quarter" idx="12"/>
          </p:nvPr>
        </p:nvSpPr>
        <p:spPr/>
        <p:txBody>
          <a:bodyPr/>
          <a:lstStyle/>
          <a:p>
            <a:fld id="{E984D66D-6073-4BD5-A9D0-2D62D8DB0C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6D5DD-FA2A-4A6E-B533-1F414C8880E8}" type="datetime1">
              <a:rPr lang="en-US" smtClean="0"/>
              <a:pPr/>
              <a:t>9/13/2022</a:t>
            </a:fld>
            <a:endParaRPr lang="en-US"/>
          </a:p>
        </p:txBody>
      </p:sp>
      <p:sp>
        <p:nvSpPr>
          <p:cNvPr id="3" name="Footer Placeholder 2"/>
          <p:cNvSpPr>
            <a:spLocks noGrp="1"/>
          </p:cNvSpPr>
          <p:nvPr>
            <p:ph type="ftr" sz="quarter" idx="11"/>
          </p:nvPr>
        </p:nvSpPr>
        <p:spPr/>
        <p:txBody>
          <a:bodyPr/>
          <a:lstStyle/>
          <a:p>
            <a:r>
              <a:rPr lang="en-US" smtClean="0"/>
              <a:t>International Business</a:t>
            </a:r>
            <a:endParaRPr lang="en-US"/>
          </a:p>
        </p:txBody>
      </p:sp>
      <p:sp>
        <p:nvSpPr>
          <p:cNvPr id="4" name="Slide Number Placeholder 3"/>
          <p:cNvSpPr>
            <a:spLocks noGrp="1"/>
          </p:cNvSpPr>
          <p:nvPr>
            <p:ph type="sldNum" sz="quarter" idx="12"/>
          </p:nvPr>
        </p:nvSpPr>
        <p:spPr/>
        <p:txBody>
          <a:bodyPr/>
          <a:lstStyle/>
          <a:p>
            <a:fld id="{E984D66D-6073-4BD5-A9D0-2D62D8DB0C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5CC640-BAAB-4D7B-BB6C-0CFEFF075B1C}" type="datetime1">
              <a:rPr lang="en-US" smtClean="0"/>
              <a:pPr/>
              <a:t>9/13/2022</a:t>
            </a:fld>
            <a:endParaRPr lang="en-US"/>
          </a:p>
        </p:txBody>
      </p:sp>
      <p:sp>
        <p:nvSpPr>
          <p:cNvPr id="6" name="Footer Placeholder 5"/>
          <p:cNvSpPr>
            <a:spLocks noGrp="1"/>
          </p:cNvSpPr>
          <p:nvPr>
            <p:ph type="ftr" sz="quarter" idx="11"/>
          </p:nvPr>
        </p:nvSpPr>
        <p:spPr/>
        <p:txBody>
          <a:bodyPr/>
          <a:lstStyle/>
          <a:p>
            <a:r>
              <a:rPr lang="en-US" smtClean="0"/>
              <a:t>International Business</a:t>
            </a:r>
            <a:endParaRPr lang="en-US"/>
          </a:p>
        </p:txBody>
      </p:sp>
      <p:sp>
        <p:nvSpPr>
          <p:cNvPr id="7" name="Slide Number Placeholder 6"/>
          <p:cNvSpPr>
            <a:spLocks noGrp="1"/>
          </p:cNvSpPr>
          <p:nvPr>
            <p:ph type="sldNum" sz="quarter" idx="12"/>
          </p:nvPr>
        </p:nvSpPr>
        <p:spPr/>
        <p:txBody>
          <a:bodyPr/>
          <a:lstStyle/>
          <a:p>
            <a:fld id="{E984D66D-6073-4BD5-A9D0-2D62D8DB0C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5EC773-06FA-43DC-BAE0-F3EB7025C0BB}" type="datetime1">
              <a:rPr lang="en-US" smtClean="0"/>
              <a:pPr/>
              <a:t>9/13/2022</a:t>
            </a:fld>
            <a:endParaRPr lang="en-US"/>
          </a:p>
        </p:txBody>
      </p:sp>
      <p:sp>
        <p:nvSpPr>
          <p:cNvPr id="6" name="Footer Placeholder 5"/>
          <p:cNvSpPr>
            <a:spLocks noGrp="1"/>
          </p:cNvSpPr>
          <p:nvPr>
            <p:ph type="ftr" sz="quarter" idx="11"/>
          </p:nvPr>
        </p:nvSpPr>
        <p:spPr/>
        <p:txBody>
          <a:bodyPr/>
          <a:lstStyle/>
          <a:p>
            <a:r>
              <a:rPr lang="en-US" smtClean="0"/>
              <a:t>International Business</a:t>
            </a:r>
            <a:endParaRPr lang="en-US"/>
          </a:p>
        </p:txBody>
      </p:sp>
      <p:sp>
        <p:nvSpPr>
          <p:cNvPr id="7" name="Slide Number Placeholder 6"/>
          <p:cNvSpPr>
            <a:spLocks noGrp="1"/>
          </p:cNvSpPr>
          <p:nvPr>
            <p:ph type="sldNum" sz="quarter" idx="12"/>
          </p:nvPr>
        </p:nvSpPr>
        <p:spPr/>
        <p:txBody>
          <a:bodyPr/>
          <a:lstStyle/>
          <a:p>
            <a:fld id="{E984D66D-6073-4BD5-A9D0-2D62D8DB0C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352B91-E8C5-44FD-9919-5A795F1EA691}" type="datetime1">
              <a:rPr lang="en-US" smtClean="0"/>
              <a:pPr/>
              <a:t>9/13/2022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International Business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84D66D-6073-4BD5-A9D0-2D62D8DB0C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676401"/>
            <a:ext cx="9144000" cy="1371599"/>
          </a:xfrm>
          <a:solidFill>
            <a:srgbClr val="C00000"/>
          </a:solidFill>
        </p:spPr>
        <p:txBody>
          <a:bodyPr/>
          <a:lstStyle/>
          <a:p>
            <a:r>
              <a:rPr lang="en-US" b="1" dirty="0" smtClean="0">
                <a:latin typeface="Arial Black" pitchFamily="34" charset="0"/>
              </a:rPr>
              <a:t>International Business</a:t>
            </a:r>
            <a:endParaRPr lang="en-US" b="1" dirty="0">
              <a:latin typeface="Arial Black" pitchFamily="34" charset="0"/>
            </a:endParaRPr>
          </a:p>
        </p:txBody>
      </p:sp>
      <p:sp>
        <p:nvSpPr>
          <p:cNvPr id="5" name="Subtitle 4"/>
          <p:cNvSpPr>
            <a:spLocks noGrp="1"/>
          </p:cNvSpPr>
          <p:nvPr>
            <p:ph type="subTitle" idx="1"/>
          </p:nvPr>
        </p:nvSpPr>
        <p:spPr>
          <a:xfrm>
            <a:off x="0" y="3886200"/>
            <a:ext cx="9144000" cy="1752600"/>
          </a:xfrm>
        </p:spPr>
        <p:txBody>
          <a:bodyPr>
            <a:normAutofit fontScale="92500"/>
          </a:bodyPr>
          <a:lstStyle/>
          <a:p>
            <a:r>
              <a:rPr lang="en-US" b="1" dirty="0" smtClean="0">
                <a:solidFill>
                  <a:schemeClr val="tx1"/>
                </a:solidFill>
                <a:latin typeface="Arial" pitchFamily="34" charset="0"/>
                <a:cs typeface="Arial" pitchFamily="34" charset="0"/>
              </a:rPr>
              <a:t>By </a:t>
            </a:r>
          </a:p>
          <a:p>
            <a:r>
              <a:rPr lang="en-US" b="1" dirty="0" smtClean="0">
                <a:solidFill>
                  <a:schemeClr val="tx1"/>
                </a:solidFill>
                <a:latin typeface="Arial" pitchFamily="34" charset="0"/>
                <a:cs typeface="Arial" pitchFamily="34" charset="0"/>
              </a:rPr>
              <a:t>Dr. </a:t>
            </a:r>
            <a:r>
              <a:rPr lang="en-US" b="1" dirty="0" err="1" smtClean="0">
                <a:solidFill>
                  <a:schemeClr val="tx1"/>
                </a:solidFill>
                <a:latin typeface="Arial" pitchFamily="34" charset="0"/>
                <a:cs typeface="Arial" pitchFamily="34" charset="0"/>
              </a:rPr>
              <a:t>Madhu</a:t>
            </a:r>
            <a:r>
              <a:rPr lang="en-US" b="1" dirty="0" smtClean="0">
                <a:solidFill>
                  <a:schemeClr val="tx1"/>
                </a:solidFill>
                <a:latin typeface="Arial" pitchFamily="34" charset="0"/>
                <a:cs typeface="Arial" pitchFamily="34" charset="0"/>
              </a:rPr>
              <a:t> V </a:t>
            </a:r>
            <a:r>
              <a:rPr lang="en-US" b="1" dirty="0" err="1" smtClean="0">
                <a:solidFill>
                  <a:schemeClr val="tx1"/>
                </a:solidFill>
                <a:latin typeface="Arial" pitchFamily="34" charset="0"/>
                <a:cs typeface="Arial" pitchFamily="34" charset="0"/>
              </a:rPr>
              <a:t>Menon</a:t>
            </a:r>
            <a:endParaRPr lang="en-US" b="1" dirty="0" smtClean="0">
              <a:solidFill>
                <a:schemeClr val="tx1"/>
              </a:solidFill>
              <a:latin typeface="Arial" pitchFamily="34" charset="0"/>
              <a:cs typeface="Arial" pitchFamily="34" charset="0"/>
            </a:endParaRPr>
          </a:p>
          <a:p>
            <a:r>
              <a:rPr lang="en-US" b="1" dirty="0" smtClean="0">
                <a:solidFill>
                  <a:schemeClr val="tx1"/>
                </a:solidFill>
                <a:latin typeface="Arial" pitchFamily="34" charset="0"/>
                <a:cs typeface="Arial" pitchFamily="34" charset="0"/>
              </a:rPr>
              <a:t>Mats School of Management Studies &amp; Research</a:t>
            </a:r>
            <a:endParaRPr lang="en-US" b="1" dirty="0">
              <a:solidFill>
                <a:schemeClr val="tx1"/>
              </a:solidFill>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E984D66D-6073-4BD5-A9D0-2D62D8DB0C89}" type="slidenum">
              <a:rPr lang="en-US" smtClean="0"/>
              <a:pPr/>
              <a:t>1</a:t>
            </a:fld>
            <a:endParaRPr lang="en-US"/>
          </a:p>
        </p:txBody>
      </p:sp>
      <p:sp>
        <p:nvSpPr>
          <p:cNvPr id="7" name="Footer Placeholder 6"/>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lstStyle/>
          <a:p>
            <a:r>
              <a:rPr lang="en-US" dirty="0" smtClean="0"/>
              <a:t>Evaluation Of International Business</a:t>
            </a:r>
            <a:endParaRPr lang="en-US" dirty="0"/>
          </a:p>
        </p:txBody>
      </p:sp>
      <p:sp>
        <p:nvSpPr>
          <p:cNvPr id="3" name="Content Placeholder 2"/>
          <p:cNvSpPr>
            <a:spLocks noGrp="1"/>
          </p:cNvSpPr>
          <p:nvPr>
            <p:ph idx="1"/>
          </p:nvPr>
        </p:nvSpPr>
        <p:spPr/>
        <p:txBody>
          <a:bodyPr/>
          <a:lstStyle/>
          <a:p>
            <a:r>
              <a:rPr lang="en-US" dirty="0" smtClean="0"/>
              <a:t>One of the oldest known trading routes and perhaps the longest and most successful in the history was the Silk Road. </a:t>
            </a:r>
          </a:p>
          <a:p>
            <a:r>
              <a:rPr lang="en-US" dirty="0" smtClean="0"/>
              <a:t>The Silk Road was a network of many trading routes that originated in China and ended at the Mediterranean Sea and Europe.</a:t>
            </a:r>
          </a:p>
          <a:p>
            <a:r>
              <a:rPr lang="en-US" dirty="0" smtClean="0"/>
              <a:t>Silk road was used between 50 BCE to 250 CE is perhaps the most well-known example of IT.   </a:t>
            </a:r>
            <a:endParaRPr lang="en-US"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Exports of India</a:t>
            </a:r>
            <a:br>
              <a:rPr lang="en-US" b="1" dirty="0" smtClean="0"/>
            </a:b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Times New Roman" pitchFamily="18" charset="0"/>
                <a:cs typeface="Times New Roman" pitchFamily="18" charset="0"/>
              </a:rPr>
              <a:t>Petroleum products, precious stones, drug formulations &amp; </a:t>
            </a:r>
            <a:r>
              <a:rPr lang="en-US" dirty="0" err="1" smtClean="0">
                <a:latin typeface="Times New Roman" pitchFamily="18" charset="0"/>
                <a:cs typeface="Times New Roman" pitchFamily="18" charset="0"/>
              </a:rPr>
              <a:t>biologicals</a:t>
            </a:r>
            <a:r>
              <a:rPr lang="en-US" dirty="0" smtClean="0">
                <a:latin typeface="Times New Roman" pitchFamily="18" charset="0"/>
                <a:cs typeface="Times New Roman" pitchFamily="18" charset="0"/>
              </a:rPr>
              <a:t>, gold and other precious metals are the top exported commodities.</a:t>
            </a:r>
          </a:p>
          <a:p>
            <a:pPr algn="just"/>
            <a:r>
              <a:rPr lang="en-US" dirty="0" smtClean="0">
                <a:latin typeface="Times New Roman" pitchFamily="18" charset="0"/>
                <a:cs typeface="Times New Roman" pitchFamily="18" charset="0"/>
              </a:rPr>
              <a:t>India’s merchandise exports are less than its merchandise imports.</a:t>
            </a:r>
          </a:p>
          <a:p>
            <a:pPr algn="just"/>
            <a:r>
              <a:rPr lang="en-US" dirty="0" smtClean="0">
                <a:latin typeface="Times New Roman" pitchFamily="18" charset="0"/>
                <a:cs typeface="Times New Roman" pitchFamily="18" charset="0"/>
              </a:rPr>
              <a:t>Still, India’s merchandise trade balance has improved from 2009-14 to 2014-19 although most of the improvement in the latter period was on account of more than fifty per cent decline in crude prices in 2016-17.</a:t>
            </a: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100</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Exports of India</a:t>
            </a:r>
            <a:br>
              <a:rPr lang="en-US" b="1" dirty="0" smtClean="0"/>
            </a:br>
            <a:r>
              <a:rPr lang="en-US" b="1" dirty="0" smtClean="0"/>
              <a:t/>
            </a:r>
            <a:br>
              <a:rPr lang="en-US" b="1" dirty="0" smtClean="0"/>
            </a:br>
            <a:endParaRPr lang="en-US" dirty="0"/>
          </a:p>
        </p:txBody>
      </p:sp>
      <p:sp>
        <p:nvSpPr>
          <p:cNvPr id="3" name="Content Placeholder 2"/>
          <p:cNvSpPr>
            <a:spLocks noGrp="1"/>
          </p:cNvSpPr>
          <p:nvPr>
            <p:ph idx="1"/>
          </p:nvPr>
        </p:nvSpPr>
        <p:spPr>
          <a:xfrm>
            <a:off x="457200" y="1371600"/>
            <a:ext cx="8229600" cy="4953000"/>
          </a:xfrm>
        </p:spPr>
        <p:txBody>
          <a:bodyPr>
            <a:normAutofit fontScale="85000" lnSpcReduction="20000"/>
          </a:bodyPr>
          <a:lstStyle/>
          <a:p>
            <a:pPr>
              <a:buFont typeface="Wingdings" pitchFamily="2" charset="2"/>
              <a:buChar char="q"/>
            </a:pPr>
            <a:r>
              <a:rPr lang="en-US" b="1" dirty="0" smtClean="0"/>
              <a:t>Top 10 Export Commodities</a:t>
            </a:r>
          </a:p>
          <a:p>
            <a:pPr marL="514350" indent="-514350">
              <a:buFont typeface="+mj-lt"/>
              <a:buAutoNum type="arabicPeriod"/>
            </a:pPr>
            <a:r>
              <a:rPr lang="en-US" sz="3300" dirty="0" smtClean="0">
                <a:latin typeface="Times New Roman" pitchFamily="18" charset="0"/>
                <a:cs typeface="Times New Roman" pitchFamily="18" charset="0"/>
              </a:rPr>
              <a:t>Petroleum Products</a:t>
            </a:r>
          </a:p>
          <a:p>
            <a:pPr marL="514350" indent="-514350">
              <a:buFont typeface="+mj-lt"/>
              <a:buAutoNum type="arabicPeriod"/>
            </a:pPr>
            <a:r>
              <a:rPr lang="en-US" sz="3300" dirty="0" smtClean="0">
                <a:latin typeface="Times New Roman" pitchFamily="18" charset="0"/>
                <a:cs typeface="Times New Roman" pitchFamily="18" charset="0"/>
              </a:rPr>
              <a:t>Pearl, Precious, Semiprecious Stones</a:t>
            </a:r>
          </a:p>
          <a:p>
            <a:pPr marL="514350" indent="-514350">
              <a:buFont typeface="+mj-lt"/>
              <a:buAutoNum type="arabicPeriod"/>
            </a:pPr>
            <a:r>
              <a:rPr lang="en-US" sz="3300" dirty="0" smtClean="0">
                <a:latin typeface="Times New Roman" pitchFamily="18" charset="0"/>
                <a:cs typeface="Times New Roman" pitchFamily="18" charset="0"/>
              </a:rPr>
              <a:t>Drug Formulations, </a:t>
            </a:r>
            <a:r>
              <a:rPr lang="en-US" sz="3300" dirty="0" err="1" smtClean="0">
                <a:latin typeface="Times New Roman" pitchFamily="18" charset="0"/>
                <a:cs typeface="Times New Roman" pitchFamily="18" charset="0"/>
              </a:rPr>
              <a:t>Biologicals</a:t>
            </a:r>
            <a:endParaRPr lang="en-US" sz="3300" dirty="0" smtClean="0">
              <a:latin typeface="Times New Roman" pitchFamily="18" charset="0"/>
              <a:cs typeface="Times New Roman" pitchFamily="18" charset="0"/>
            </a:endParaRPr>
          </a:p>
          <a:p>
            <a:pPr marL="514350" indent="-514350">
              <a:buFont typeface="+mj-lt"/>
              <a:buAutoNum type="arabicPeriod"/>
            </a:pPr>
            <a:r>
              <a:rPr lang="en-US" sz="3300" dirty="0" smtClean="0">
                <a:latin typeface="Times New Roman" pitchFamily="18" charset="0"/>
                <a:cs typeface="Times New Roman" pitchFamily="18" charset="0"/>
              </a:rPr>
              <a:t>Gold and Other Precious Metal </a:t>
            </a:r>
            <a:r>
              <a:rPr lang="en-US" sz="3300" dirty="0" err="1" smtClean="0">
                <a:latin typeface="Times New Roman" pitchFamily="18" charset="0"/>
                <a:cs typeface="Times New Roman" pitchFamily="18" charset="0"/>
              </a:rPr>
              <a:t>Jewellery</a:t>
            </a:r>
            <a:endParaRPr lang="en-US" sz="3300" dirty="0" smtClean="0">
              <a:latin typeface="Times New Roman" pitchFamily="18" charset="0"/>
              <a:cs typeface="Times New Roman" pitchFamily="18" charset="0"/>
            </a:endParaRPr>
          </a:p>
          <a:p>
            <a:pPr marL="514350" indent="-514350">
              <a:buFont typeface="+mj-lt"/>
              <a:buAutoNum type="arabicPeriod"/>
            </a:pPr>
            <a:r>
              <a:rPr lang="en-US" sz="3300" dirty="0" smtClean="0">
                <a:latin typeface="Times New Roman" pitchFamily="18" charset="0"/>
                <a:cs typeface="Times New Roman" pitchFamily="18" charset="0"/>
              </a:rPr>
              <a:t>Iron and Steel</a:t>
            </a:r>
          </a:p>
          <a:p>
            <a:pPr marL="514350" indent="-514350">
              <a:buFont typeface="+mj-lt"/>
              <a:buAutoNum type="arabicPeriod"/>
            </a:pPr>
            <a:r>
              <a:rPr lang="en-US" sz="3300" dirty="0" smtClean="0">
                <a:latin typeface="Times New Roman" pitchFamily="18" charset="0"/>
                <a:cs typeface="Times New Roman" pitchFamily="18" charset="0"/>
              </a:rPr>
              <a:t>Electric Machinery and equipment</a:t>
            </a:r>
          </a:p>
          <a:p>
            <a:pPr marL="514350" indent="-514350">
              <a:buFont typeface="+mj-lt"/>
              <a:buAutoNum type="arabicPeriod"/>
            </a:pPr>
            <a:r>
              <a:rPr lang="en-US" sz="3300" dirty="0" smtClean="0">
                <a:latin typeface="Times New Roman" pitchFamily="18" charset="0"/>
                <a:cs typeface="Times New Roman" pitchFamily="18" charset="0"/>
              </a:rPr>
              <a:t>Organic Chemicals</a:t>
            </a:r>
          </a:p>
          <a:p>
            <a:pPr marL="514350" indent="-514350">
              <a:buFont typeface="+mj-lt"/>
              <a:buAutoNum type="arabicPeriod"/>
            </a:pPr>
            <a:r>
              <a:rPr lang="en-US" sz="3300" dirty="0" smtClean="0">
                <a:latin typeface="Times New Roman" pitchFamily="18" charset="0"/>
                <a:cs typeface="Times New Roman" pitchFamily="18" charset="0"/>
              </a:rPr>
              <a:t>RMG Cotton including Accessories</a:t>
            </a:r>
          </a:p>
          <a:p>
            <a:pPr marL="514350" indent="-514350">
              <a:buFont typeface="+mj-lt"/>
              <a:buAutoNum type="arabicPeriod"/>
            </a:pPr>
            <a:r>
              <a:rPr lang="en-US" sz="3300" dirty="0" smtClean="0">
                <a:latin typeface="Times New Roman" pitchFamily="18" charset="0"/>
                <a:cs typeface="Times New Roman" pitchFamily="18" charset="0"/>
              </a:rPr>
              <a:t>Motor Vehicles/ Cars</a:t>
            </a:r>
          </a:p>
          <a:p>
            <a:pPr marL="514350" indent="-514350">
              <a:buFont typeface="+mj-lt"/>
              <a:buAutoNum type="arabicPeriod"/>
            </a:pPr>
            <a:r>
              <a:rPr lang="en-US" sz="3300" dirty="0" smtClean="0">
                <a:latin typeface="Times New Roman" pitchFamily="18" charset="0"/>
                <a:cs typeface="Times New Roman" pitchFamily="18" charset="0"/>
              </a:rPr>
              <a:t>Marine Products</a:t>
            </a: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101</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normAutofit fontScale="90000"/>
          </a:bodyPr>
          <a:lstStyle/>
          <a:p>
            <a:r>
              <a:rPr lang="en-US" b="1" dirty="0" smtClean="0"/>
              <a:t/>
            </a:r>
            <a:br>
              <a:rPr lang="en-US" b="1" dirty="0" smtClean="0"/>
            </a:br>
            <a:r>
              <a:rPr lang="en-US" b="1" dirty="0" smtClean="0"/>
              <a:t>Imports of India: </a:t>
            </a:r>
            <a:br>
              <a:rPr lang="en-US" b="1" dirty="0" smtClean="0"/>
            </a:b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pPr algn="just"/>
            <a:r>
              <a:rPr lang="en-US" dirty="0" smtClean="0"/>
              <a:t>Crude petroleum, gold, petroleum products, coal, coke &amp; briquettes constitute top import items. </a:t>
            </a:r>
          </a:p>
          <a:p>
            <a:pPr algn="just"/>
            <a:r>
              <a:rPr lang="en-US" dirty="0" smtClean="0"/>
              <a:t>India’s service exports are more than its service imports. This means that India has a net service surplus. </a:t>
            </a:r>
          </a:p>
          <a:p>
            <a:pPr algn="just"/>
            <a:r>
              <a:rPr lang="en-US" dirty="0" smtClean="0"/>
              <a:t>However, India’s net services surplus has been steadily declining in relation to GDP. </a:t>
            </a:r>
          </a:p>
          <a:p>
            <a:pPr algn="just"/>
            <a:r>
              <a:rPr lang="en-US" dirty="0" smtClean="0"/>
              <a:t>Now, India’s service surplus finance about 50 per cent of the merchandise deficit (the trade balance)</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102</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normAutofit fontScale="90000"/>
          </a:bodyPr>
          <a:lstStyle/>
          <a:p>
            <a:r>
              <a:rPr lang="en-US" b="1" dirty="0" smtClean="0"/>
              <a:t/>
            </a:r>
            <a:br>
              <a:rPr lang="en-US" b="1" dirty="0" smtClean="0"/>
            </a:br>
            <a:r>
              <a:rPr lang="en-US" b="1" dirty="0" smtClean="0"/>
              <a:t>Imports of India: </a:t>
            </a:r>
            <a:br>
              <a:rPr lang="en-US" b="1" dirty="0" smtClean="0"/>
            </a:br>
            <a:endParaRPr lang="en-US" dirty="0"/>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pPr>
              <a:buFont typeface="Wingdings" pitchFamily="2" charset="2"/>
              <a:buChar char="q"/>
            </a:pPr>
            <a:r>
              <a:rPr lang="en-US" b="1" dirty="0" smtClean="0"/>
              <a:t>Top 10 Import Commodities:</a:t>
            </a:r>
          </a:p>
          <a:p>
            <a:pPr marL="514350" indent="-514350">
              <a:buFont typeface="+mj-lt"/>
              <a:buAutoNum type="arabicPeriod"/>
            </a:pPr>
            <a:r>
              <a:rPr lang="en-US" dirty="0" smtClean="0">
                <a:latin typeface="Times New Roman" pitchFamily="18" charset="0"/>
                <a:cs typeface="Times New Roman" pitchFamily="18" charset="0"/>
              </a:rPr>
              <a:t>Petroleum: Crude</a:t>
            </a:r>
          </a:p>
          <a:p>
            <a:pPr marL="514350" indent="-514350">
              <a:buFont typeface="+mj-lt"/>
              <a:buAutoNum type="arabicPeriod"/>
            </a:pPr>
            <a:r>
              <a:rPr lang="en-US" dirty="0" smtClean="0">
                <a:latin typeface="Times New Roman" pitchFamily="18" charset="0"/>
                <a:cs typeface="Times New Roman" pitchFamily="18" charset="0"/>
              </a:rPr>
              <a:t>Gold</a:t>
            </a:r>
          </a:p>
          <a:p>
            <a:pPr marL="514350" indent="-514350">
              <a:buFont typeface="+mj-lt"/>
              <a:buAutoNum type="arabicPeriod"/>
            </a:pPr>
            <a:r>
              <a:rPr lang="en-US" dirty="0" smtClean="0">
                <a:latin typeface="Times New Roman" pitchFamily="18" charset="0"/>
                <a:cs typeface="Times New Roman" pitchFamily="18" charset="0"/>
              </a:rPr>
              <a:t>Petroleum Products</a:t>
            </a:r>
          </a:p>
          <a:p>
            <a:pPr marL="514350" indent="-514350">
              <a:buFont typeface="+mj-lt"/>
              <a:buAutoNum type="arabicPeriod"/>
            </a:pPr>
            <a:r>
              <a:rPr lang="en-US" dirty="0" smtClean="0">
                <a:latin typeface="Times New Roman" pitchFamily="18" charset="0"/>
                <a:cs typeface="Times New Roman" pitchFamily="18" charset="0"/>
              </a:rPr>
              <a:t>Coal, Coke and Briquettes, etc.</a:t>
            </a:r>
          </a:p>
          <a:p>
            <a:pPr marL="514350" indent="-514350">
              <a:buFont typeface="+mj-lt"/>
              <a:buAutoNum type="arabicPeriod"/>
            </a:pPr>
            <a:r>
              <a:rPr lang="en-US" dirty="0" smtClean="0">
                <a:latin typeface="Times New Roman" pitchFamily="18" charset="0"/>
                <a:cs typeface="Times New Roman" pitchFamily="18" charset="0"/>
              </a:rPr>
              <a:t>Pearl, Precious, Semiprecious Stones</a:t>
            </a:r>
          </a:p>
          <a:p>
            <a:pPr marL="514350" indent="-514350">
              <a:buFont typeface="+mj-lt"/>
              <a:buAutoNum type="arabicPeriod"/>
            </a:pPr>
            <a:r>
              <a:rPr lang="en-US" dirty="0" smtClean="0">
                <a:latin typeface="Times New Roman" pitchFamily="18" charset="0"/>
                <a:cs typeface="Times New Roman" pitchFamily="18" charset="0"/>
              </a:rPr>
              <a:t>Electronic Components</a:t>
            </a:r>
          </a:p>
          <a:p>
            <a:pPr marL="514350" indent="-514350">
              <a:buFont typeface="+mj-lt"/>
              <a:buAutoNum type="arabicPeriod"/>
            </a:pPr>
            <a:r>
              <a:rPr lang="en-US" dirty="0" smtClean="0">
                <a:latin typeface="Times New Roman" pitchFamily="18" charset="0"/>
                <a:cs typeface="Times New Roman" pitchFamily="18" charset="0"/>
              </a:rPr>
              <a:t>Telecom Instruments</a:t>
            </a:r>
          </a:p>
          <a:p>
            <a:pPr marL="514350" indent="-514350">
              <a:buFont typeface="+mj-lt"/>
              <a:buAutoNum type="arabicPeriod"/>
            </a:pPr>
            <a:r>
              <a:rPr lang="en-US" dirty="0" smtClean="0">
                <a:latin typeface="Times New Roman" pitchFamily="18" charset="0"/>
                <a:cs typeface="Times New Roman" pitchFamily="18" charset="0"/>
              </a:rPr>
              <a:t>Organic Chemicals</a:t>
            </a:r>
          </a:p>
          <a:p>
            <a:pPr marL="514350" indent="-514350">
              <a:buFont typeface="+mj-lt"/>
              <a:buAutoNum type="arabicPeriod"/>
            </a:pPr>
            <a:r>
              <a:rPr lang="en-US" dirty="0" smtClean="0">
                <a:latin typeface="Times New Roman" pitchFamily="18" charset="0"/>
                <a:cs typeface="Times New Roman" pitchFamily="18" charset="0"/>
              </a:rPr>
              <a:t>Industrial Machinery for Dairy etc.</a:t>
            </a:r>
          </a:p>
          <a:p>
            <a:pPr marL="514350" indent="-514350">
              <a:buFont typeface="+mj-lt"/>
              <a:buAutoNum type="arabicPeriod"/>
            </a:pPr>
            <a:r>
              <a:rPr lang="en-US" dirty="0" smtClean="0">
                <a:latin typeface="Times New Roman" pitchFamily="18" charset="0"/>
                <a:cs typeface="Times New Roman" pitchFamily="18" charset="0"/>
              </a:rPr>
              <a:t>Iron and Steel</a:t>
            </a: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103</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Service Exports: Top Services</a:t>
            </a:r>
            <a:br>
              <a:rPr lang="en-US" b="1" dirty="0" smtClean="0"/>
            </a:br>
            <a:r>
              <a:rPr lang="en-US" b="1" dirty="0" smtClean="0"/>
              <a:t> </a:t>
            </a:r>
            <a:br>
              <a:rPr lang="en-US" b="1" dirty="0" smtClean="0"/>
            </a:b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algn="just"/>
            <a:r>
              <a:rPr lang="en-US" sz="2800" dirty="0" smtClean="0">
                <a:latin typeface="Times New Roman" pitchFamily="18" charset="0"/>
                <a:cs typeface="Times New Roman" pitchFamily="18" charset="0"/>
              </a:rPr>
              <a:t>The composition of service exports has remained largely unchanged over the years.</a:t>
            </a:r>
          </a:p>
          <a:p>
            <a:pPr algn="just"/>
            <a:r>
              <a:rPr lang="en-US" sz="2800" dirty="0" smtClean="0">
                <a:latin typeface="Times New Roman" pitchFamily="18" charset="0"/>
                <a:cs typeface="Times New Roman" pitchFamily="18" charset="0"/>
              </a:rPr>
              <a:t>Software services constitute the bulk of it at around 40-45 per cent, followed by business services at about 18-20 per cent, travel at 11-14 per cent and transportation at 9-11 per cent.</a:t>
            </a:r>
          </a:p>
          <a:p>
            <a:pPr algn="just"/>
            <a:r>
              <a:rPr lang="en-US" sz="2800" dirty="0" smtClean="0">
                <a:latin typeface="Times New Roman" pitchFamily="18" charset="0"/>
                <a:cs typeface="Times New Roman" pitchFamily="18" charset="0"/>
              </a:rPr>
              <a:t>India’s Services exports for the first time achieve the targeted $ 250 Billion during April-March 2021-22, exhibiting a positive growth of 21.31 per cent over the fiscal 2020-21</a:t>
            </a:r>
          </a:p>
          <a:p>
            <a:pPr algn="just"/>
            <a:endParaRPr lang="en-US" sz="2800"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104</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normAutofit fontScale="90000"/>
          </a:bodyPr>
          <a:lstStyle/>
          <a:p>
            <a:r>
              <a:rPr lang="en-US" b="1" dirty="0" smtClean="0"/>
              <a:t/>
            </a:r>
            <a:br>
              <a:rPr lang="en-US" b="1" dirty="0" smtClean="0"/>
            </a:br>
            <a:r>
              <a:rPr lang="en-US" b="1" dirty="0" smtClean="0"/>
              <a:t>Top Trading Partners of India</a:t>
            </a:r>
            <a:br>
              <a:rPr lang="en-US" b="1" dirty="0" smtClean="0"/>
            </a:br>
            <a:endParaRPr lang="en-US" dirty="0"/>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 </a:t>
            </a:r>
            <a:r>
              <a:rPr lang="en-US" dirty="0" smtClean="0"/>
              <a:t>India’s top five trading partners continue to be </a:t>
            </a:r>
          </a:p>
          <a:p>
            <a:pPr algn="just"/>
            <a:r>
              <a:rPr lang="en-US" dirty="0" smtClean="0"/>
              <a:t>The </a:t>
            </a:r>
            <a:r>
              <a:rPr lang="en-US" i="1" dirty="0" smtClean="0"/>
              <a:t>United States of America</a:t>
            </a:r>
            <a:r>
              <a:rPr lang="en-US" dirty="0" smtClean="0"/>
              <a:t> (</a:t>
            </a:r>
            <a:r>
              <a:rPr lang="en-US" i="1" dirty="0" smtClean="0"/>
              <a:t>U.S.A.)</a:t>
            </a:r>
            <a:endParaRPr lang="en-US" dirty="0" smtClean="0"/>
          </a:p>
          <a:p>
            <a:pPr algn="just"/>
            <a:r>
              <a:rPr lang="en-US" dirty="0" smtClean="0"/>
              <a:t>People's Republic of China or Chinese </a:t>
            </a:r>
          </a:p>
          <a:p>
            <a:pPr algn="just"/>
            <a:r>
              <a:rPr lang="en-US" dirty="0" smtClean="0"/>
              <a:t>The United Arab Emirates (UAE)</a:t>
            </a:r>
          </a:p>
          <a:p>
            <a:pPr algn="just"/>
            <a:r>
              <a:rPr lang="en-US" dirty="0" smtClean="0"/>
              <a:t> Saudi Arabia and </a:t>
            </a:r>
          </a:p>
          <a:p>
            <a:pPr algn="just"/>
            <a:r>
              <a:rPr lang="en-US" dirty="0" smtClean="0"/>
              <a:t>Hong Kong.</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105</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Direction of India Foreign Trade </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We list India’s export import trends for merchandise goods in FY 2021-22. India’s merchandise exports soared to a record high of US$417.81 billion during FY 2021-22, surpassing the government’s target of US$400 billion.</a:t>
            </a:r>
          </a:p>
          <a:p>
            <a:pPr algn="just"/>
            <a:r>
              <a:rPr lang="en-US" dirty="0" smtClean="0"/>
              <a:t> The export growth was mainly driven by a surge in demand for products like petroleum, cotton yarn, textiles, chemicals, and engineering goods. At the same time, </a:t>
            </a:r>
          </a:p>
          <a:p>
            <a:pPr algn="just"/>
            <a:r>
              <a:rPr lang="en-US" dirty="0" smtClean="0"/>
              <a:t>Indian goods imports also surged at US$610.22 billion, mainly driven by increase in imports of crude, coal, gold, and electronics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106</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Direction of India Foreign Trade </a:t>
            </a:r>
            <a:endParaRPr lang="en-US" dirty="0"/>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India </a:t>
            </a:r>
            <a:r>
              <a:rPr lang="en-US" dirty="0" smtClean="0"/>
              <a:t>merchandise exports from India reached a new high at US$ 417.81 billion during the  FY- 2021-22, marking a surge of 43.18 percent over the US$291.18 billion recorded in the previous fiscal, and an increase of 33.33 percent over US$313.36 billion during FY - 2019-20. </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107</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Direction of India Foreign Trade </a:t>
            </a:r>
            <a:endParaRPr lang="en-US" dirty="0"/>
          </a:p>
        </p:txBody>
      </p:sp>
      <p:sp>
        <p:nvSpPr>
          <p:cNvPr id="3" name="Content Placeholder 2"/>
          <p:cNvSpPr>
            <a:spLocks noGrp="1"/>
          </p:cNvSpPr>
          <p:nvPr>
            <p:ph idx="1"/>
          </p:nvPr>
        </p:nvSpPr>
        <p:spPr/>
        <p:txBody>
          <a:bodyPr>
            <a:normAutofit lnSpcReduction="10000"/>
          </a:bodyPr>
          <a:lstStyle/>
          <a:p>
            <a:r>
              <a:rPr lang="en-US" dirty="0">
                <a:latin typeface="Times New Roman" pitchFamily="18" charset="0"/>
                <a:cs typeface="Times New Roman" pitchFamily="18" charset="0"/>
              </a:rPr>
              <a:t> </a:t>
            </a:r>
            <a:r>
              <a:rPr lang="en-US" dirty="0" smtClean="0"/>
              <a:t>At the same time, India’s merchandise imports in FY 2021-22 soared to US$610.22 billion, an increase of 54.71 percent over the U$394.44 billion registered during FY 2020-21, and an increase of 28.55 percent over US$474.71 billion in FY 2019-20.</a:t>
            </a:r>
          </a:p>
          <a:p>
            <a:r>
              <a:rPr lang="en-US" dirty="0" smtClean="0"/>
              <a:t>India’s trade deficit widened to 87.5 percent to US$192.41 billion in FY 2021-22 as against US$102.63 billion in the previous fiscal.</a:t>
            </a: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108</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Direction of India Foreign Trade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India’s import of merchandise goods has surged even higher than its export target, resulting in a high trade deficit at 87.5 percent. </a:t>
            </a:r>
          </a:p>
          <a:p>
            <a:pPr algn="just"/>
            <a:r>
              <a:rPr lang="en-US" dirty="0" smtClean="0">
                <a:latin typeface="Times New Roman" pitchFamily="18" charset="0"/>
                <a:cs typeface="Times New Roman" pitchFamily="18" charset="0"/>
              </a:rPr>
              <a:t>Major factors contributing to this soaring import bill include sharp growth in imports of crude oil, coal, gold, electronics, and chemicals as the economy reopened and business and consumption activity stabilized.</a:t>
            </a:r>
          </a:p>
          <a:p>
            <a:pPr algn="just"/>
            <a:r>
              <a:rPr lang="en-US" dirty="0" smtClean="0">
                <a:latin typeface="Times New Roman" pitchFamily="18" charset="0"/>
                <a:cs typeface="Times New Roman" pitchFamily="18" charset="0"/>
              </a:rPr>
              <a:t> Rising prices of commodities, including crude oil and coal, have played a significant role in adding to India’s import valuation.</a:t>
            </a: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109</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lstStyle/>
          <a:p>
            <a:r>
              <a:rPr lang="en-US" dirty="0" smtClean="0"/>
              <a:t>Evaluation Of International Business</a:t>
            </a:r>
            <a:endParaRPr lang="en-US" dirty="0"/>
          </a:p>
        </p:txBody>
      </p:sp>
      <p:sp>
        <p:nvSpPr>
          <p:cNvPr id="3" name="Content Placeholder 2"/>
          <p:cNvSpPr>
            <a:spLocks noGrp="1"/>
          </p:cNvSpPr>
          <p:nvPr>
            <p:ph idx="1"/>
          </p:nvPr>
        </p:nvSpPr>
        <p:spPr/>
        <p:txBody>
          <a:bodyPr/>
          <a:lstStyle/>
          <a:p>
            <a:r>
              <a:rPr lang="en-US" dirty="0" smtClean="0"/>
              <a:t>The 17 Century so Industry Revolution in Europe.</a:t>
            </a:r>
          </a:p>
          <a:p>
            <a:r>
              <a:rPr lang="en-US" dirty="0" smtClean="0"/>
              <a:t>   </a:t>
            </a:r>
            <a:endParaRPr lang="en-US"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Direction of India Foreign Trade </a:t>
            </a:r>
            <a:endParaRPr lang="en-US" dirty="0"/>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China remained the top source for Indian imports during FY 2021-22, followed by the UAE, USA, Saudi Arabia, Iraq, and Switzerland. Other important countries contributing to India’s import basket during FY 2021-22 were Hong Kong, Singapore, South Korea, and Germany.</a:t>
            </a: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110</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Export Trade </a:t>
            </a:r>
            <a:endParaRPr lang="en-US" dirty="0"/>
          </a:p>
        </p:txBody>
      </p:sp>
      <p:sp>
        <p:nvSpPr>
          <p:cNvPr id="3" name="Content Placeholder 2"/>
          <p:cNvSpPr>
            <a:spLocks noGrp="1"/>
          </p:cNvSpPr>
          <p:nvPr>
            <p:ph idx="1"/>
          </p:nvPr>
        </p:nvSpPr>
        <p:spPr>
          <a:xfrm>
            <a:off x="457200" y="1371600"/>
            <a:ext cx="8229600" cy="4754563"/>
          </a:xfrm>
        </p:spPr>
        <p:txBody>
          <a:bodyPr>
            <a:normAutofit lnSpcReduction="10000"/>
          </a:bodyPr>
          <a:lstStyle/>
          <a:p>
            <a:pPr algn="just">
              <a:buFont typeface="Wingdings" pitchFamily="2" charset="2"/>
              <a:buChar char="q"/>
            </a:pPr>
            <a:r>
              <a:rPr lang="en-US" dirty="0" smtClean="0">
                <a:latin typeface="Times New Roman" pitchFamily="18" charset="0"/>
                <a:cs typeface="Times New Roman" pitchFamily="18" charset="0"/>
              </a:rPr>
              <a:t>Export Trade – Procedure:</a:t>
            </a:r>
          </a:p>
          <a:p>
            <a:pPr algn="just"/>
            <a:r>
              <a:rPr lang="en-US" dirty="0" smtClean="0">
                <a:latin typeface="Times New Roman" pitchFamily="18" charset="0"/>
                <a:cs typeface="Times New Roman" pitchFamily="18" charset="0"/>
              </a:rPr>
              <a:t>Exports, is one of the major components of international trade.</a:t>
            </a:r>
          </a:p>
          <a:p>
            <a:pPr algn="just"/>
            <a:r>
              <a:rPr lang="en-US" dirty="0" smtClean="0">
                <a:latin typeface="Times New Roman" pitchFamily="18" charset="0"/>
                <a:cs typeface="Times New Roman" pitchFamily="18" charset="0"/>
              </a:rPr>
              <a:t>Exporting done by the country is bound to many formalities both legal and compulsory made by the exported nation</a:t>
            </a:r>
          </a:p>
          <a:p>
            <a:pPr algn="just"/>
            <a:r>
              <a:rPr lang="en-US" dirty="0" smtClean="0">
                <a:latin typeface="Times New Roman" pitchFamily="18" charset="0"/>
                <a:cs typeface="Times New Roman" pitchFamily="18" charset="0"/>
              </a:rPr>
              <a:t> An export procedure initiates with the willingness to send the goods and services to other foreign nations at some price</a:t>
            </a: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111</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Export Trade </a:t>
            </a:r>
            <a:endParaRPr lang="en-US" dirty="0"/>
          </a:p>
        </p:txBody>
      </p:sp>
      <p:sp>
        <p:nvSpPr>
          <p:cNvPr id="3" name="Content Placeholder 2"/>
          <p:cNvSpPr>
            <a:spLocks noGrp="1"/>
          </p:cNvSpPr>
          <p:nvPr>
            <p:ph idx="1"/>
          </p:nvPr>
        </p:nvSpPr>
        <p:spPr>
          <a:xfrm>
            <a:off x="457200" y="1406770"/>
            <a:ext cx="8229600" cy="4719394"/>
          </a:xfrm>
        </p:spPr>
        <p:txBody>
          <a:bodyPr>
            <a:normAutofit fontScale="85000" lnSpcReduction="20000"/>
          </a:bodyPr>
          <a:lstStyle/>
          <a:p>
            <a:pPr algn="just"/>
            <a:r>
              <a:rPr lang="en-US" dirty="0" smtClean="0">
                <a:latin typeface="Times New Roman" pitchFamily="18" charset="0"/>
                <a:cs typeface="Times New Roman" pitchFamily="18" charset="0"/>
              </a:rPr>
              <a:t>Step 1: Receipt Order.</a:t>
            </a:r>
          </a:p>
          <a:p>
            <a:pPr algn="just"/>
            <a:r>
              <a:rPr lang="en-US" dirty="0" smtClean="0">
                <a:latin typeface="Times New Roman" pitchFamily="18" charset="0"/>
                <a:cs typeface="Times New Roman" pitchFamily="18" charset="0"/>
              </a:rPr>
              <a:t>Step 2: Obtaining License and Quota</a:t>
            </a:r>
          </a:p>
          <a:p>
            <a:pPr algn="just"/>
            <a:r>
              <a:rPr lang="en-US" dirty="0" smtClean="0">
                <a:latin typeface="Times New Roman" pitchFamily="18" charset="0"/>
                <a:cs typeface="Times New Roman" pitchFamily="18" charset="0"/>
              </a:rPr>
              <a:t>Step 3: Letter of Credit </a:t>
            </a:r>
          </a:p>
          <a:p>
            <a:pPr lvl="0" fontAlgn="base"/>
            <a:r>
              <a:rPr lang="en-US" dirty="0" smtClean="0">
                <a:latin typeface="Times New Roman" pitchFamily="18" charset="0"/>
                <a:cs typeface="Times New Roman" pitchFamily="18" charset="0"/>
              </a:rPr>
              <a:t>Step 4: Fixing the Exchange Rate</a:t>
            </a:r>
          </a:p>
          <a:p>
            <a:r>
              <a:rPr lang="en-US" dirty="0" smtClean="0">
                <a:latin typeface="Times New Roman" pitchFamily="18" charset="0"/>
                <a:cs typeface="Times New Roman" pitchFamily="18" charset="0"/>
              </a:rPr>
              <a:t>Step 5: Foreign Exchange Formalities</a:t>
            </a:r>
          </a:p>
          <a:p>
            <a:r>
              <a:rPr lang="en-US" dirty="0" smtClean="0">
                <a:latin typeface="Times New Roman" pitchFamily="18" charset="0"/>
                <a:cs typeface="Times New Roman" pitchFamily="18" charset="0"/>
              </a:rPr>
              <a:t> Step 6: Preparation for Executing the Order</a:t>
            </a:r>
          </a:p>
          <a:p>
            <a:r>
              <a:rPr lang="en-US" dirty="0" smtClean="0">
                <a:latin typeface="Times New Roman" pitchFamily="18" charset="0"/>
                <a:cs typeface="Times New Roman" pitchFamily="18" charset="0"/>
              </a:rPr>
              <a:t> Step 7: Formalities by a Forwarding Agent</a:t>
            </a:r>
          </a:p>
          <a:p>
            <a:r>
              <a:rPr lang="en-US" dirty="0" smtClean="0">
                <a:latin typeface="Times New Roman" pitchFamily="18" charset="0"/>
                <a:cs typeface="Times New Roman" pitchFamily="18" charset="0"/>
              </a:rPr>
              <a:t> Step 8: Bill of Lading</a:t>
            </a:r>
          </a:p>
          <a:p>
            <a:r>
              <a:rPr lang="en-US" dirty="0" smtClean="0">
                <a:latin typeface="Times New Roman" pitchFamily="18" charset="0"/>
                <a:cs typeface="Times New Roman" pitchFamily="18" charset="0"/>
              </a:rPr>
              <a:t> Step 9: Shipment Advice to the Importer</a:t>
            </a:r>
          </a:p>
          <a:p>
            <a:r>
              <a:rPr lang="en-US" dirty="0" smtClean="0">
                <a:latin typeface="Times New Roman" pitchFamily="18" charset="0"/>
                <a:cs typeface="Times New Roman" pitchFamily="18" charset="0"/>
              </a:rPr>
              <a:t> Step 10: Presentation of Documents to the Bank </a:t>
            </a:r>
          </a:p>
          <a:p>
            <a:r>
              <a:rPr lang="en-US" dirty="0" smtClean="0">
                <a:latin typeface="Times New Roman" pitchFamily="18" charset="0"/>
                <a:cs typeface="Times New Roman" pitchFamily="18" charset="0"/>
              </a:rPr>
              <a:t>Step 11: The Realization of Export Proceeds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112</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Export Trade </a:t>
            </a: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pPr algn="just">
              <a:buFont typeface="Wingdings" pitchFamily="2" charset="2"/>
              <a:buChar char="q"/>
            </a:pPr>
            <a:r>
              <a:rPr lang="en-US" b="1" dirty="0" smtClean="0">
                <a:latin typeface="Times New Roman" pitchFamily="18" charset="0"/>
                <a:cs typeface="Times New Roman" pitchFamily="18" charset="0"/>
              </a:rPr>
              <a:t>Documents Required for Exporting</a:t>
            </a:r>
          </a:p>
          <a:p>
            <a:pPr algn="just"/>
            <a:r>
              <a:rPr lang="en-US" dirty="0" smtClean="0">
                <a:latin typeface="Times New Roman" pitchFamily="18" charset="0"/>
                <a:cs typeface="Times New Roman" pitchFamily="18" charset="0"/>
              </a:rPr>
              <a:t>When deciding which documents are necessary for an export procedure, the best place to start is with your overseas customer/importer or a freight forwarder. </a:t>
            </a:r>
          </a:p>
          <a:p>
            <a:pPr algn="just"/>
            <a:r>
              <a:rPr lang="en-US" dirty="0" smtClean="0">
                <a:latin typeface="Times New Roman" pitchFamily="18" charset="0"/>
                <a:cs typeface="Times New Roman" pitchFamily="18" charset="0"/>
              </a:rPr>
              <a:t>You may help your customer in clearing items with customs in the target market by gathering precise information.</a:t>
            </a:r>
          </a:p>
          <a:p>
            <a:pPr algn="just"/>
            <a:r>
              <a:rPr lang="en-US" dirty="0" smtClean="0">
                <a:latin typeface="Times New Roman" pitchFamily="18" charset="0"/>
                <a:cs typeface="Times New Roman" pitchFamily="18" charset="0"/>
              </a:rPr>
              <a:t> Commonly used expert documents are:</a:t>
            </a:r>
          </a:p>
          <a:p>
            <a:pPr marL="514350" indent="-514350" algn="just">
              <a:buFont typeface="+mj-lt"/>
              <a:buAutoNum type="arabicPeriod"/>
            </a:pPr>
            <a:r>
              <a:rPr lang="en-US" dirty="0" smtClean="0">
                <a:latin typeface="Times New Roman" pitchFamily="18" charset="0"/>
                <a:cs typeface="Times New Roman" pitchFamily="18" charset="0"/>
              </a:rPr>
              <a:t>Pro Forma Invoice.  </a:t>
            </a:r>
          </a:p>
          <a:p>
            <a:pPr marL="514350" indent="-514350" algn="just">
              <a:buFont typeface="+mj-lt"/>
              <a:buAutoNum type="arabicPeriod"/>
            </a:pPr>
            <a:r>
              <a:rPr lang="en-US" dirty="0" smtClean="0">
                <a:latin typeface="Times New Roman" pitchFamily="18" charset="0"/>
                <a:cs typeface="Times New Roman" pitchFamily="18" charset="0"/>
              </a:rPr>
              <a:t>Commercial Invoice</a:t>
            </a:r>
          </a:p>
          <a:p>
            <a:pPr marL="514350" indent="-514350" algn="just">
              <a:buFont typeface="+mj-lt"/>
              <a:buAutoNum type="arabicPeriod"/>
            </a:pPr>
            <a:r>
              <a:rPr lang="en-US" dirty="0" smtClean="0">
                <a:latin typeface="Times New Roman" pitchFamily="18" charset="0"/>
                <a:cs typeface="Times New Roman" pitchFamily="18" charset="0"/>
              </a:rPr>
              <a:t>Packing List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113</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Export Trade </a:t>
            </a:r>
            <a:endParaRPr lang="en-US" dirty="0"/>
          </a:p>
        </p:txBody>
      </p:sp>
      <p:sp>
        <p:nvSpPr>
          <p:cNvPr id="3" name="Content Placeholder 2"/>
          <p:cNvSpPr>
            <a:spLocks noGrp="1"/>
          </p:cNvSpPr>
          <p:nvPr>
            <p:ph idx="1"/>
          </p:nvPr>
        </p:nvSpPr>
        <p:spPr/>
        <p:txBody>
          <a:bodyPr>
            <a:normAutofit/>
          </a:bodyPr>
          <a:lstStyle/>
          <a:p>
            <a:pPr algn="just">
              <a:buNone/>
            </a:pPr>
            <a:r>
              <a:rPr lang="en-US" dirty="0" smtClean="0">
                <a:latin typeface="Times New Roman" pitchFamily="18" charset="0"/>
                <a:cs typeface="Times New Roman" pitchFamily="18" charset="0"/>
              </a:rPr>
              <a:t>4. Air Waybill</a:t>
            </a:r>
          </a:p>
          <a:p>
            <a:pPr algn="just">
              <a:buNone/>
            </a:pPr>
            <a:r>
              <a:rPr lang="en-US" dirty="0" smtClean="0">
                <a:latin typeface="Times New Roman" pitchFamily="18" charset="0"/>
                <a:cs typeface="Times New Roman" pitchFamily="18" charset="0"/>
              </a:rPr>
              <a:t>5. Export Licenses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114</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685800"/>
          </a:xfrm>
          <a:solidFill>
            <a:srgbClr val="C00000"/>
          </a:solidFill>
        </p:spPr>
        <p:txBody>
          <a:bodyPr>
            <a:normAutofit fontScale="90000"/>
          </a:bodyPr>
          <a:lstStyle/>
          <a:p>
            <a:r>
              <a:rPr lang="en-US" dirty="0" smtClean="0"/>
              <a:t>Export Trade </a:t>
            </a:r>
            <a:endParaRPr lang="en-US" dirty="0"/>
          </a:p>
        </p:txBody>
      </p:sp>
      <p:sp>
        <p:nvSpPr>
          <p:cNvPr id="3" name="Content Placeholder 2"/>
          <p:cNvSpPr>
            <a:spLocks noGrp="1"/>
          </p:cNvSpPr>
          <p:nvPr>
            <p:ph idx="1"/>
          </p:nvPr>
        </p:nvSpPr>
        <p:spPr>
          <a:xfrm>
            <a:off x="457200" y="1219200"/>
            <a:ext cx="8229600" cy="4906963"/>
          </a:xfrm>
        </p:spPr>
        <p:txBody>
          <a:bodyPr>
            <a:noAutofit/>
          </a:bodyPr>
          <a:lstStyle/>
          <a:p>
            <a:pPr algn="just">
              <a:buFont typeface="Wingdings" pitchFamily="2" charset="2"/>
              <a:buChar char="q"/>
            </a:pPr>
            <a:r>
              <a:rPr lang="en-US" sz="2400" b="1" dirty="0" smtClean="0">
                <a:latin typeface="Times New Roman" pitchFamily="18" charset="0"/>
                <a:cs typeface="Times New Roman" pitchFamily="18" charset="0"/>
              </a:rPr>
              <a:t>Preparation for Executing an Order</a:t>
            </a:r>
          </a:p>
          <a:p>
            <a:pPr algn="just"/>
            <a:r>
              <a:rPr lang="en-US" sz="2400" dirty="0" smtClean="0">
                <a:latin typeface="Times New Roman" pitchFamily="18" charset="0"/>
                <a:cs typeface="Times New Roman" pitchFamily="18" charset="0"/>
              </a:rPr>
              <a:t>The exporter must make the following arrangements in order to carry out the order</a:t>
            </a:r>
          </a:p>
          <a:p>
            <a:pPr marL="514350" indent="-514350" algn="just">
              <a:buFont typeface="+mj-lt"/>
              <a:buAutoNum type="arabicPeriod"/>
            </a:pPr>
            <a:r>
              <a:rPr lang="en-US" sz="2400" dirty="0" smtClean="0">
                <a:latin typeface="Times New Roman" pitchFamily="18" charset="0"/>
                <a:cs typeface="Times New Roman" pitchFamily="18" charset="0"/>
              </a:rPr>
              <a:t>Marking and packaging of products to be exported in accordance with the importer's standards.</a:t>
            </a:r>
          </a:p>
          <a:p>
            <a:pPr marL="514350" indent="-514350" algn="just">
              <a:buFont typeface="+mj-lt"/>
              <a:buAutoNum type="arabicPeriod"/>
            </a:pPr>
            <a:r>
              <a:rPr lang="en-US" sz="2400" dirty="0" smtClean="0">
                <a:latin typeface="Times New Roman" pitchFamily="18" charset="0"/>
                <a:cs typeface="Times New Roman" pitchFamily="18" charset="0"/>
              </a:rPr>
              <a:t>Obtaining an inspection certificate from the Export Inspection Agency after scheduling a pre-shipment inspection.</a:t>
            </a:r>
          </a:p>
          <a:p>
            <a:pPr marL="514350" indent="-514350" algn="just">
              <a:buFont typeface="+mj-lt"/>
              <a:buAutoNum type="arabicPeriod"/>
            </a:pPr>
            <a:r>
              <a:rPr lang="en-US" sz="2400" dirty="0" smtClean="0">
                <a:latin typeface="Times New Roman" pitchFamily="18" charset="0"/>
                <a:cs typeface="Times New Roman" pitchFamily="18" charset="0"/>
              </a:rPr>
              <a:t>Getting an insurance policy from the Export Credit Guarantee Corporation to safeguard against credit risks.</a:t>
            </a:r>
          </a:p>
          <a:p>
            <a:pPr marL="514350" indent="-514350" algn="just">
              <a:buFont typeface="+mj-lt"/>
              <a:buAutoNum type="arabicPeriod"/>
            </a:pPr>
            <a:r>
              <a:rPr lang="en-US" sz="2400" dirty="0" smtClean="0">
                <a:latin typeface="Times New Roman" pitchFamily="18" charset="0"/>
                <a:cs typeface="Times New Roman" pitchFamily="18" charset="0"/>
              </a:rPr>
              <a:t>Obtaining the necessary marine insurance coverage.</a:t>
            </a:r>
          </a:p>
          <a:p>
            <a:pPr marL="514350" indent="-514350" algn="just">
              <a:buFont typeface="+mj-lt"/>
              <a:buAutoNum type="arabicPeriod"/>
            </a:pPr>
            <a:r>
              <a:rPr lang="en-US" sz="2400" dirty="0" smtClean="0">
                <a:latin typeface="Times New Roman" pitchFamily="18" charset="0"/>
                <a:cs typeface="Times New Roman" pitchFamily="18" charset="0"/>
              </a:rPr>
              <a:t>Appoint a forwarding agent, often known as a custom house agent, to handle customs and other related issues.</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115</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Export Financing </a:t>
            </a:r>
            <a:endParaRPr lang="en-US" dirty="0"/>
          </a:p>
        </p:txBody>
      </p:sp>
      <p:sp>
        <p:nvSpPr>
          <p:cNvPr id="3" name="Content Placeholder 2"/>
          <p:cNvSpPr>
            <a:spLocks noGrp="1"/>
          </p:cNvSpPr>
          <p:nvPr>
            <p:ph idx="1"/>
          </p:nvPr>
        </p:nvSpPr>
        <p:spPr>
          <a:xfrm>
            <a:off x="457200" y="1371600"/>
            <a:ext cx="8229600" cy="4754563"/>
          </a:xfrm>
        </p:spPr>
        <p:txBody>
          <a:bodyPr>
            <a:noAutofit/>
          </a:bodyPr>
          <a:lstStyle/>
          <a:p>
            <a:pPr algn="just"/>
            <a:r>
              <a:rPr lang="en-US" sz="2700" dirty="0" smtClean="0">
                <a:latin typeface="Times New Roman" pitchFamily="18" charset="0"/>
                <a:cs typeface="Times New Roman" pitchFamily="18" charset="0"/>
              </a:rPr>
              <a:t>Institutional framework for providing finance comprises Reserve Bank of India, Commercial</a:t>
            </a:r>
            <a:br>
              <a:rPr lang="en-US"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Banks, Export Import Bank of India and Export Credit and Guarantee Corporation. </a:t>
            </a:r>
          </a:p>
          <a:p>
            <a:pPr algn="just"/>
            <a:r>
              <a:rPr lang="en-US" sz="2700" dirty="0" smtClean="0">
                <a:latin typeface="Times New Roman" pitchFamily="18" charset="0"/>
                <a:cs typeface="Times New Roman" pitchFamily="18" charset="0"/>
              </a:rPr>
              <a:t>Export finance short or medium term, is provided exclusively by the Indian and foreign commercial banks which are members of the Foreign</a:t>
            </a:r>
            <a:br>
              <a:rPr lang="en-US"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Exchange Dealer's Association.</a:t>
            </a:r>
          </a:p>
          <a:p>
            <a:pPr algn="just"/>
            <a:r>
              <a:rPr lang="en-US" sz="2700" dirty="0" smtClean="0">
                <a:latin typeface="Times New Roman" pitchFamily="18" charset="0"/>
                <a:cs typeface="Times New Roman" pitchFamily="18" charset="0"/>
              </a:rPr>
              <a:t>ECGC also plays an important role</a:t>
            </a:r>
            <a:br>
              <a:rPr lang="en-US"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through its various policies and guarantees providing cover for commercial and political risks</a:t>
            </a:r>
            <a:br>
              <a:rPr lang="en-US"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involved in export trade</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116</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Export Finance </a:t>
            </a:r>
            <a:endParaRPr lang="en-US" dirty="0"/>
          </a:p>
        </p:txBody>
      </p:sp>
      <p:sp>
        <p:nvSpPr>
          <p:cNvPr id="3" name="Content Placeholder 2"/>
          <p:cNvSpPr>
            <a:spLocks noGrp="1"/>
          </p:cNvSpPr>
          <p:nvPr>
            <p:ph idx="1"/>
          </p:nvPr>
        </p:nvSpPr>
        <p:spPr>
          <a:xfrm>
            <a:off x="457200" y="1447800"/>
            <a:ext cx="8229600" cy="4678363"/>
          </a:xfrm>
        </p:spPr>
        <p:txBody>
          <a:bodyPr>
            <a:normAutofit fontScale="92500" lnSpcReduction="20000"/>
          </a:bodyPr>
          <a:lstStyle/>
          <a:p>
            <a:pPr algn="just">
              <a:buFont typeface="Wingdings" pitchFamily="2" charset="2"/>
              <a:buChar char="q"/>
            </a:pPr>
            <a:r>
              <a:rPr lang="en-US" b="1" dirty="0" smtClean="0">
                <a:latin typeface="Times New Roman" pitchFamily="18" charset="0"/>
                <a:cs typeface="Times New Roman" pitchFamily="18" charset="0"/>
              </a:rPr>
              <a:t>Pre-shipment Finance</a:t>
            </a:r>
          </a:p>
          <a:p>
            <a:pPr algn="just"/>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Pre-shipment finance is provided to the exporters for the purchase of raw materials,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processing them and converting them into finished goods for the purpose of export.</a:t>
            </a:r>
          </a:p>
          <a:p>
            <a:pPr algn="just">
              <a:buFont typeface="Wingdings" pitchFamily="2" charset="2"/>
              <a:buChar char="q"/>
            </a:pPr>
            <a:r>
              <a:rPr lang="en-US" b="1" dirty="0" smtClean="0">
                <a:latin typeface="Times New Roman" pitchFamily="18" charset="0"/>
                <a:cs typeface="Times New Roman" pitchFamily="18" charset="0"/>
              </a:rPr>
              <a:t> Post-shipment Finance</a:t>
            </a:r>
          </a:p>
          <a:p>
            <a:pPr algn="just">
              <a:buFont typeface="Wingdings" pitchFamily="2" charset="2"/>
              <a:buChar char="§"/>
            </a:pPr>
            <a:r>
              <a:rPr lang="en-US" dirty="0" smtClean="0">
                <a:latin typeface="Times New Roman" pitchFamily="18" charset="0"/>
                <a:cs typeface="Times New Roman" pitchFamily="18" charset="0"/>
              </a:rPr>
              <a:t>"any loan or advance granted or any other credit provided by a bank to</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 exporter of goods from India from the date of extending the credit after shipment of goods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to the date of realization of export proceeds.</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117</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Export Finance </a:t>
            </a:r>
            <a:endParaRPr lang="en-US" dirty="0"/>
          </a:p>
        </p:txBody>
      </p:sp>
      <p:sp>
        <p:nvSpPr>
          <p:cNvPr id="3" name="Content Placeholder 2"/>
          <p:cNvSpPr>
            <a:spLocks noGrp="1"/>
          </p:cNvSpPr>
          <p:nvPr>
            <p:ph idx="1"/>
          </p:nvPr>
        </p:nvSpPr>
        <p:spPr>
          <a:xfrm>
            <a:off x="457200" y="1447800"/>
            <a:ext cx="8229600" cy="4678363"/>
          </a:xfrm>
        </p:spPr>
        <p:txBody>
          <a:bodyPr>
            <a:normAutofit fontScale="92500" lnSpcReduction="20000"/>
          </a:bodyPr>
          <a:lstStyle/>
          <a:p>
            <a:pPr algn="just">
              <a:buFont typeface="Wingdings" pitchFamily="2" charset="2"/>
              <a:buChar char="q"/>
            </a:pPr>
            <a:r>
              <a:rPr lang="en-US" b="1" dirty="0" smtClean="0">
                <a:latin typeface="Times New Roman" pitchFamily="18" charset="0"/>
                <a:cs typeface="Times New Roman" pitchFamily="18" charset="0"/>
              </a:rPr>
              <a:t>Pre-shipment Finance</a:t>
            </a:r>
          </a:p>
          <a:p>
            <a:pPr algn="just"/>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Pre-shipment finance is provided to the exporters for the purchase of raw materials,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processing them and converting them into finished goods for the purpose of export.</a:t>
            </a:r>
          </a:p>
          <a:p>
            <a:pPr algn="just">
              <a:buFont typeface="Wingdings" pitchFamily="2" charset="2"/>
              <a:buChar char="q"/>
            </a:pPr>
            <a:r>
              <a:rPr lang="en-US" b="1" dirty="0" smtClean="0">
                <a:latin typeface="Times New Roman" pitchFamily="18" charset="0"/>
                <a:cs typeface="Times New Roman" pitchFamily="18" charset="0"/>
              </a:rPr>
              <a:t> Post-shipment Finance</a:t>
            </a:r>
          </a:p>
          <a:p>
            <a:pPr algn="just">
              <a:buFont typeface="Wingdings" pitchFamily="2" charset="2"/>
              <a:buChar char="§"/>
            </a:pPr>
            <a:r>
              <a:rPr lang="en-US" dirty="0" smtClean="0">
                <a:latin typeface="Times New Roman" pitchFamily="18" charset="0"/>
                <a:cs typeface="Times New Roman" pitchFamily="18" charset="0"/>
              </a:rPr>
              <a:t>"any loan or advance granted or any other credit provided by a bank to</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 exporter of goods from India from the date of extending the credit after shipment of goods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to the date of realization of export proceeds.</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118</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Import Trade </a:t>
            </a:r>
            <a:endParaRPr lang="en-US" dirty="0"/>
          </a:p>
        </p:txBody>
      </p:sp>
      <p:sp>
        <p:nvSpPr>
          <p:cNvPr id="3" name="Content Placeholder 2"/>
          <p:cNvSpPr>
            <a:spLocks noGrp="1"/>
          </p:cNvSpPr>
          <p:nvPr>
            <p:ph idx="1"/>
          </p:nvPr>
        </p:nvSpPr>
        <p:spPr/>
        <p:txBody>
          <a:bodyPr>
            <a:normAutofit/>
          </a:bodyPr>
          <a:lstStyle/>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119</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lstStyle/>
          <a:p>
            <a:r>
              <a:rPr lang="en-US" dirty="0" smtClean="0"/>
              <a:t>Distinction Between</a:t>
            </a:r>
            <a:endParaRPr lang="en-US" dirty="0"/>
          </a:p>
        </p:txBody>
      </p:sp>
      <p:graphicFrame>
        <p:nvGraphicFramePr>
          <p:cNvPr id="6" name="Content Placeholder 5"/>
          <p:cNvGraphicFramePr>
            <a:graphicFrameLocks noGrp="1"/>
          </p:cNvGraphicFramePr>
          <p:nvPr>
            <p:ph idx="1"/>
          </p:nvPr>
        </p:nvGraphicFramePr>
        <p:xfrm>
          <a:off x="457200" y="1447800"/>
          <a:ext cx="8229600" cy="51866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sz="2800" dirty="0" smtClean="0"/>
                        <a:t>International Business</a:t>
                      </a:r>
                      <a:endParaRPr lang="en-US" sz="2800" dirty="0"/>
                    </a:p>
                  </a:txBody>
                  <a:tcPr/>
                </a:tc>
                <a:tc>
                  <a:txBody>
                    <a:bodyPr/>
                    <a:lstStyle/>
                    <a:p>
                      <a:pPr algn="ctr"/>
                      <a:r>
                        <a:rPr lang="en-US" sz="2800" dirty="0" smtClean="0"/>
                        <a:t>Domestic Business </a:t>
                      </a:r>
                      <a:endParaRPr lang="en-US" sz="2800" dirty="0"/>
                    </a:p>
                  </a:txBody>
                  <a:tcPr/>
                </a:tc>
              </a:tr>
              <a:tr h="370840">
                <a:tc>
                  <a:txBody>
                    <a:bodyPr/>
                    <a:lstStyle/>
                    <a:p>
                      <a:pPr algn="just"/>
                      <a:r>
                        <a:rPr lang="en-US" sz="2400" dirty="0" smtClean="0">
                          <a:latin typeface="Times New Roman" pitchFamily="18" charset="0"/>
                          <a:cs typeface="Times New Roman" pitchFamily="18" charset="0"/>
                        </a:rPr>
                        <a:t>Domestic business  (DB) involves those economic transactions that take place within the geographical boundaries of a country.</a:t>
                      </a:r>
                      <a:endParaRPr lang="en-US" sz="2400" dirty="0">
                        <a:latin typeface="Times New Roman" pitchFamily="18" charset="0"/>
                        <a:cs typeface="Times New Roman" pitchFamily="18" charset="0"/>
                      </a:endParaRPr>
                    </a:p>
                  </a:txBody>
                  <a:tcPr/>
                </a:tc>
                <a:tc>
                  <a:txBody>
                    <a:bodyPr/>
                    <a:lstStyle/>
                    <a:p>
                      <a:pPr algn="just"/>
                      <a:r>
                        <a:rPr lang="en-US" sz="2400" dirty="0" smtClean="0">
                          <a:latin typeface="Times New Roman" pitchFamily="18" charset="0"/>
                          <a:cs typeface="Times New Roman" pitchFamily="18" charset="0"/>
                        </a:rPr>
                        <a:t>International business  (IB) involves those economic transactions that take place outside the geographical boundaries of a country.</a:t>
                      </a:r>
                      <a:endParaRPr lang="en-US" sz="2400" dirty="0">
                        <a:latin typeface="Times New Roman" pitchFamily="18" charset="0"/>
                        <a:cs typeface="Times New Roman" pitchFamily="18" charset="0"/>
                      </a:endParaRPr>
                    </a:p>
                  </a:txBody>
                  <a:tcPr/>
                </a:tc>
              </a:tr>
              <a:tr h="370840">
                <a:tc>
                  <a:txBody>
                    <a:bodyPr/>
                    <a:lstStyle/>
                    <a:p>
                      <a:pPr algn="just"/>
                      <a:r>
                        <a:rPr lang="en-US" sz="2400" dirty="0" smtClean="0">
                          <a:latin typeface="Times New Roman" pitchFamily="18" charset="0"/>
                          <a:cs typeface="Times New Roman" pitchFamily="18" charset="0"/>
                        </a:rPr>
                        <a:t>The Buyer and seller belong to the same country in DB</a:t>
                      </a:r>
                      <a:endParaRPr lang="en-US" sz="2400" dirty="0">
                        <a:latin typeface="Times New Roman" pitchFamily="18" charset="0"/>
                        <a:cs typeface="Times New Roman" pitchFamily="18" charset="0"/>
                      </a:endParaRPr>
                    </a:p>
                  </a:txBody>
                  <a:tcPr/>
                </a:tc>
                <a:tc>
                  <a:txBody>
                    <a:bodyPr/>
                    <a:lstStyle/>
                    <a:p>
                      <a:pPr algn="just"/>
                      <a:r>
                        <a:rPr lang="en-US" sz="2400" dirty="0" smtClean="0">
                          <a:latin typeface="Times New Roman" pitchFamily="18" charset="0"/>
                          <a:cs typeface="Times New Roman" pitchFamily="18" charset="0"/>
                        </a:rPr>
                        <a:t>The buyer and seller belong to different countries in IB</a:t>
                      </a:r>
                      <a:endParaRPr lang="en-US" sz="2400" dirty="0">
                        <a:latin typeface="Times New Roman" pitchFamily="18" charset="0"/>
                        <a:cs typeface="Times New Roman" pitchFamily="18" charset="0"/>
                      </a:endParaRPr>
                    </a:p>
                  </a:txBody>
                  <a:tcPr/>
                </a:tc>
              </a:tr>
              <a:tr h="370840">
                <a:tc>
                  <a:txBody>
                    <a:bodyPr/>
                    <a:lstStyle/>
                    <a:p>
                      <a:pPr algn="just"/>
                      <a:r>
                        <a:rPr lang="en-US" sz="2400" dirty="0" smtClean="0">
                          <a:latin typeface="Times New Roman" pitchFamily="18" charset="0"/>
                          <a:cs typeface="Times New Roman" pitchFamily="18" charset="0"/>
                        </a:rPr>
                        <a:t>DB</a:t>
                      </a:r>
                      <a:r>
                        <a:rPr lang="en-US" sz="2400" baseline="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deal with the same currency since both the buyer and seller are from the same country.</a:t>
                      </a:r>
                      <a:endParaRPr lang="en-US" sz="2400" dirty="0">
                        <a:latin typeface="Times New Roman" pitchFamily="18" charset="0"/>
                        <a:cs typeface="Times New Roman" pitchFamily="18" charset="0"/>
                      </a:endParaRPr>
                    </a:p>
                  </a:txBody>
                  <a:tcPr/>
                </a:tc>
                <a:tc>
                  <a:txBody>
                    <a:bodyPr/>
                    <a:lstStyle/>
                    <a:p>
                      <a:pPr algn="just"/>
                      <a:r>
                        <a:rPr lang="en-US" sz="2400" dirty="0" smtClean="0">
                          <a:latin typeface="Times New Roman" pitchFamily="18" charset="0"/>
                          <a:cs typeface="Times New Roman" pitchFamily="18" charset="0"/>
                        </a:rPr>
                        <a:t>IB deal with different currencies since the buyer and seller are not from the same country.</a:t>
                      </a:r>
                      <a:endParaRPr lang="en-US" sz="2400" dirty="0">
                        <a:latin typeface="Times New Roman" pitchFamily="18" charset="0"/>
                        <a:cs typeface="Times New Roman" pitchFamily="18" charset="0"/>
                      </a:endParaRPr>
                    </a:p>
                  </a:txBody>
                  <a:tcPr/>
                </a:tc>
              </a:tr>
              <a:tr h="370840">
                <a:tc>
                  <a:txBody>
                    <a:bodyPr/>
                    <a:lstStyle/>
                    <a:p>
                      <a:endParaRPr lang="en-US"/>
                    </a:p>
                  </a:txBody>
                  <a:tcPr/>
                </a:tc>
                <a:tc>
                  <a:txBody>
                    <a:bodyPr/>
                    <a:lstStyle/>
                    <a:p>
                      <a:endParaRPr lang="en-US" dirty="0"/>
                    </a:p>
                  </a:txBody>
                  <a:tcPr/>
                </a:tc>
              </a:tr>
            </a:tbl>
          </a:graphicData>
        </a:graphic>
      </p:graphicFrame>
      <p:sp>
        <p:nvSpPr>
          <p:cNvPr id="4" name="Slide Number Placeholder 3"/>
          <p:cNvSpPr>
            <a:spLocks noGrp="1"/>
          </p:cNvSpPr>
          <p:nvPr>
            <p:ph type="sldNum" sz="quarter" idx="12"/>
          </p:nvPr>
        </p:nvSpPr>
        <p:spPr/>
        <p:txBody>
          <a:bodyPr/>
          <a:lstStyle/>
          <a:p>
            <a:fld id="{E984D66D-6073-4BD5-A9D0-2D62D8DB0C89}"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Import Trade </a:t>
            </a:r>
            <a:endParaRPr lang="en-US" dirty="0"/>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pPr algn="just"/>
            <a:r>
              <a:rPr lang="en-US" dirty="0" smtClean="0">
                <a:latin typeface="Times New Roman" pitchFamily="18" charset="0"/>
                <a:cs typeface="Times New Roman" pitchFamily="18" charset="0"/>
              </a:rPr>
              <a:t>A very important role is played by the Import and Customs authorities.</a:t>
            </a:r>
          </a:p>
          <a:p>
            <a:pPr algn="just"/>
            <a:r>
              <a:rPr lang="en-US" dirty="0" smtClean="0">
                <a:latin typeface="Times New Roman" pitchFamily="18" charset="0"/>
                <a:cs typeface="Times New Roman" pitchFamily="18" charset="0"/>
              </a:rPr>
              <a:t>The era of globalization ushered in more and more interactions between different countries of the world.</a:t>
            </a:r>
          </a:p>
          <a:p>
            <a:pPr algn="just"/>
            <a:r>
              <a:rPr lang="en-US" dirty="0" smtClean="0">
                <a:latin typeface="Times New Roman" pitchFamily="18" charset="0"/>
                <a:cs typeface="Times New Roman" pitchFamily="18" charset="0"/>
              </a:rPr>
              <a:t> Era of globalization leading to an increase in the masses of imports and exports.</a:t>
            </a:r>
          </a:p>
          <a:p>
            <a:pPr algn="just"/>
            <a:r>
              <a:rPr lang="en-US" dirty="0" smtClean="0">
                <a:latin typeface="Times New Roman" pitchFamily="18" charset="0"/>
                <a:cs typeface="Times New Roman" pitchFamily="18" charset="0"/>
              </a:rPr>
              <a:t>Import procedures and documentation are required for any good that crosses the international borders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120</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Import Trade </a:t>
            </a:r>
            <a:endParaRPr lang="en-US" dirty="0"/>
          </a:p>
        </p:txBody>
      </p:sp>
      <p:sp>
        <p:nvSpPr>
          <p:cNvPr id="3" name="Content Placeholder 2"/>
          <p:cNvSpPr>
            <a:spLocks noGrp="1"/>
          </p:cNvSpPr>
          <p:nvPr>
            <p:ph idx="1"/>
          </p:nvPr>
        </p:nvSpPr>
        <p:spPr>
          <a:xfrm>
            <a:off x="457200" y="1447800"/>
            <a:ext cx="8229600" cy="4678363"/>
          </a:xfrm>
        </p:spPr>
        <p:txBody>
          <a:bodyPr>
            <a:noAutofit/>
          </a:bodyPr>
          <a:lstStyle/>
          <a:p>
            <a:pPr algn="just">
              <a:buFont typeface="Wingdings" pitchFamily="2" charset="2"/>
              <a:buChar char="q"/>
            </a:pPr>
            <a:r>
              <a:rPr lang="en-US" sz="2600" dirty="0" smtClean="0">
                <a:latin typeface="Times New Roman" pitchFamily="18" charset="0"/>
                <a:cs typeface="Times New Roman" pitchFamily="18" charset="0"/>
              </a:rPr>
              <a:t> </a:t>
            </a:r>
            <a:r>
              <a:rPr lang="en-US" sz="2600" b="1" dirty="0" smtClean="0">
                <a:latin typeface="Times New Roman" pitchFamily="18" charset="0"/>
                <a:cs typeface="Times New Roman" pitchFamily="18" charset="0"/>
              </a:rPr>
              <a:t>Steps for the Process of Import Procedure: </a:t>
            </a:r>
          </a:p>
          <a:p>
            <a:pPr algn="just"/>
            <a:r>
              <a:rPr lang="en-US" sz="2600" dirty="0" smtClean="0">
                <a:latin typeface="Times New Roman" pitchFamily="18" charset="0"/>
                <a:cs typeface="Times New Roman" pitchFamily="18" charset="0"/>
              </a:rPr>
              <a:t>The following steps can adequately explain the process of import procedure and documentation:</a:t>
            </a:r>
          </a:p>
          <a:p>
            <a:pPr marL="514350" indent="-514350" algn="just">
              <a:buFont typeface="+mj-lt"/>
              <a:buAutoNum type="arabicPeriod"/>
            </a:pPr>
            <a:r>
              <a:rPr lang="en-US" sz="2600" dirty="0" smtClean="0">
                <a:latin typeface="Times New Roman" pitchFamily="18" charset="0"/>
                <a:cs typeface="Times New Roman" pitchFamily="18" charset="0"/>
              </a:rPr>
              <a:t>First and foremost, before anything can enter the country, a comprehensive list of what item is being imported and for what purpose needs to be updated and registered. Data like this can be obtained from trade associations and trade organizations. </a:t>
            </a:r>
          </a:p>
          <a:p>
            <a:pPr marL="514350" indent="-514350" algn="just">
              <a:buFont typeface="+mj-lt"/>
              <a:buAutoNum type="arabicPeriod"/>
            </a:pPr>
            <a:r>
              <a:rPr lang="en-US" sz="2600" dirty="0" smtClean="0">
                <a:latin typeface="Times New Roman" pitchFamily="18" charset="0"/>
                <a:cs typeface="Times New Roman" pitchFamily="18" charset="0"/>
              </a:rPr>
              <a:t>The EXIM Policy is then consulted by the Importer to make sure that all rules and regulations are followed and standards are met.</a:t>
            </a:r>
          </a:p>
        </p:txBody>
      </p:sp>
      <p:sp>
        <p:nvSpPr>
          <p:cNvPr id="4" name="Slide Number Placeholder 3"/>
          <p:cNvSpPr>
            <a:spLocks noGrp="1"/>
          </p:cNvSpPr>
          <p:nvPr>
            <p:ph type="sldNum" sz="quarter" idx="12"/>
          </p:nvPr>
        </p:nvSpPr>
        <p:spPr/>
        <p:txBody>
          <a:bodyPr/>
          <a:lstStyle/>
          <a:p>
            <a:fld id="{E984D66D-6073-4BD5-A9D0-2D62D8DB0C89}" type="slidenum">
              <a:rPr lang="en-US" smtClean="0"/>
              <a:pPr/>
              <a:t>121</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Import Trade </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latin typeface="Times New Roman" pitchFamily="18" charset="0"/>
                <a:cs typeface="Times New Roman" pitchFamily="18" charset="0"/>
              </a:rPr>
              <a:t>3. Then the request of the installment of foreign cash takes place which includes the trading of Indian Currency into foreign notes. In this matter, The Exchange Control Department of the RBI manages foreign trade exchange in India. </a:t>
            </a:r>
          </a:p>
          <a:p>
            <a:pPr algn="just">
              <a:buNone/>
            </a:pPr>
            <a:r>
              <a:rPr lang="en-US" dirty="0" smtClean="0">
                <a:latin typeface="Times New Roman" pitchFamily="18" charset="0"/>
                <a:cs typeface="Times New Roman" pitchFamily="18" charset="0"/>
              </a:rPr>
              <a:t>4. The importer then puts in an import request with the exporter for the supply of merchandise. </a:t>
            </a:r>
          </a:p>
          <a:p>
            <a:pPr algn="just">
              <a:buNone/>
            </a:pPr>
            <a:r>
              <a:rPr lang="en-US" dirty="0" smtClean="0">
                <a:latin typeface="Times New Roman" pitchFamily="18" charset="0"/>
                <a:cs typeface="Times New Roman" pitchFamily="18" charset="0"/>
              </a:rPr>
              <a:t>5. Once the payments are settled between the importer and the seller, a letter of credit is issued to the importer.</a:t>
            </a:r>
          </a:p>
          <a:p>
            <a:pPr algn="just">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122</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Import Trade </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latin typeface="Times New Roman" pitchFamily="18" charset="0"/>
                <a:cs typeface="Times New Roman" pitchFamily="18" charset="0"/>
              </a:rPr>
              <a:t>6. The importer arranges for the payment of the advance money on arrival of the goods at the port. This saves the importer from the high penalties. </a:t>
            </a:r>
          </a:p>
          <a:p>
            <a:pPr algn="just">
              <a:buNone/>
            </a:pPr>
            <a:r>
              <a:rPr lang="en-US" dirty="0" smtClean="0">
                <a:latin typeface="Times New Roman" pitchFamily="18" charset="0"/>
                <a:cs typeface="Times New Roman" pitchFamily="18" charset="0"/>
              </a:rPr>
              <a:t> 7. The overseas supplier after in-loading the merchandise on the ship dispatches the “Shipment Advice” to the importer to give information with respect to the shipment of goods.</a:t>
            </a:r>
          </a:p>
          <a:p>
            <a:pPr algn="just">
              <a:buNone/>
            </a:pPr>
            <a:r>
              <a:rPr lang="en-US" dirty="0" smtClean="0">
                <a:latin typeface="Times New Roman" pitchFamily="18" charset="0"/>
                <a:cs typeface="Times New Roman" pitchFamily="18" charset="0"/>
              </a:rPr>
              <a:t>8. Dock charges are also paid out by the importer once the goods are received and all inspections are completed.</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123</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Import Trade </a:t>
            </a:r>
            <a:endParaRPr lang="en-US" dirty="0"/>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In India, the procedure of imports usually follows this outline, unless the goods are otherwise specified as hazardous or are specially requested by the government of the country. </a:t>
            </a:r>
          </a:p>
          <a:p>
            <a:pPr algn="just"/>
            <a:r>
              <a:rPr lang="en-US" dirty="0" smtClean="0">
                <a:latin typeface="Times New Roman" pitchFamily="18" charset="0"/>
                <a:cs typeface="Times New Roman" pitchFamily="18" charset="0"/>
              </a:rPr>
              <a:t>A number of documents are required to make sure that this process takes place seamlessly</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124</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Import Trade </a:t>
            </a:r>
            <a:endParaRPr lang="en-US" dirty="0"/>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These Documentations Include </a:t>
            </a:r>
          </a:p>
          <a:p>
            <a:pPr marL="514350" indent="-514350" algn="just">
              <a:buFont typeface="+mj-lt"/>
              <a:buAutoNum type="arabicPeriod"/>
            </a:pPr>
            <a:r>
              <a:rPr lang="en-US" dirty="0" smtClean="0">
                <a:latin typeface="Times New Roman" pitchFamily="18" charset="0"/>
                <a:cs typeface="Times New Roman" pitchFamily="18" charset="0"/>
              </a:rPr>
              <a:t>All invoices, packing lists, certificates specifying the origins of the product and its description, GATT declaration, IET documents and any other document that the government specifies. </a:t>
            </a:r>
          </a:p>
          <a:p>
            <a:pPr marL="514350" indent="-514350" algn="just">
              <a:buFont typeface="+mj-lt"/>
              <a:buAutoNum type="arabicPeriod"/>
            </a:pPr>
            <a:r>
              <a:rPr lang="en-US" dirty="0" smtClean="0">
                <a:latin typeface="Times New Roman" pitchFamily="18" charset="0"/>
                <a:cs typeface="Times New Roman" pitchFamily="18" charset="0"/>
              </a:rPr>
              <a:t>Catalogue, Technical Write ups – required for import of machinery and equipment.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125</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Import Trade </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latin typeface="Times New Roman" pitchFamily="18" charset="0"/>
                <a:cs typeface="Times New Roman" pitchFamily="18" charset="0"/>
              </a:rPr>
              <a:t>3. Chemical Composition, Test bond required by the respective customs – all are needed in case of Chemical Import.</a:t>
            </a:r>
          </a:p>
          <a:p>
            <a:pPr algn="just">
              <a:buNone/>
            </a:pPr>
            <a:r>
              <a:rPr lang="en-US" dirty="0" smtClean="0">
                <a:latin typeface="Times New Roman" pitchFamily="18" charset="0"/>
                <a:cs typeface="Times New Roman" pitchFamily="18" charset="0"/>
              </a:rPr>
              <a:t>4. </a:t>
            </a:r>
            <a:r>
              <a:rPr lang="en-US" dirty="0" err="1" smtClean="0">
                <a:latin typeface="Times New Roman" pitchFamily="18" charset="0"/>
                <a:cs typeface="Times New Roman" pitchFamily="18" charset="0"/>
              </a:rPr>
              <a:t>Phytosanitary</a:t>
            </a:r>
            <a:r>
              <a:rPr lang="en-US" dirty="0" smtClean="0">
                <a:latin typeface="Times New Roman" pitchFamily="18" charset="0"/>
                <a:cs typeface="Times New Roman" pitchFamily="18" charset="0"/>
              </a:rPr>
              <a:t> Certificate with Fumigation, Certificate of Origin – required for un-processed food, plant products, wood imprints, fruits and seeds import.</a:t>
            </a:r>
          </a:p>
          <a:p>
            <a:pPr algn="just">
              <a:buNone/>
            </a:pPr>
            <a:r>
              <a:rPr lang="en-US" dirty="0" smtClean="0">
                <a:latin typeface="Times New Roman" pitchFamily="18" charset="0"/>
                <a:cs typeface="Times New Roman" pitchFamily="18" charset="0"/>
              </a:rPr>
              <a:t>5. Test Report and Composition – for processed food product import.</a:t>
            </a:r>
          </a:p>
          <a:p>
            <a:pPr algn="just">
              <a:buNone/>
            </a:pPr>
            <a:r>
              <a:rPr lang="en-US" dirty="0" smtClean="0">
                <a:latin typeface="Times New Roman" pitchFamily="18" charset="0"/>
                <a:cs typeface="Times New Roman" pitchFamily="18" charset="0"/>
              </a:rPr>
              <a:t>6. </a:t>
            </a:r>
            <a:r>
              <a:rPr lang="en-US" dirty="0" err="1" smtClean="0">
                <a:latin typeface="Times New Roman" pitchFamily="18" charset="0"/>
                <a:cs typeface="Times New Roman" pitchFamily="18" charset="0"/>
              </a:rPr>
              <a:t>Azo</a:t>
            </a:r>
            <a:r>
              <a:rPr lang="en-US" dirty="0" smtClean="0">
                <a:latin typeface="Times New Roman" pitchFamily="18" charset="0"/>
                <a:cs typeface="Times New Roman" pitchFamily="18" charset="0"/>
              </a:rPr>
              <a:t> Dye Inspection Certificate – in Import of Fabric.</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126</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Import Trade </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latin typeface="Times New Roman" pitchFamily="18" charset="0"/>
                <a:cs typeface="Times New Roman" pitchFamily="18" charset="0"/>
              </a:rPr>
              <a:t>7. PLAT T essential for valuation – In case of import of Plastic Granules.</a:t>
            </a:r>
          </a:p>
          <a:p>
            <a:pPr algn="just">
              <a:buNone/>
            </a:pPr>
            <a:r>
              <a:rPr lang="en-US" dirty="0" smtClean="0">
                <a:latin typeface="Times New Roman" pitchFamily="18" charset="0"/>
                <a:cs typeface="Times New Roman" pitchFamily="18" charset="0"/>
              </a:rPr>
              <a:t>8. Registered EPCG License, </a:t>
            </a:r>
            <a:r>
              <a:rPr lang="en-US" dirty="0" err="1" smtClean="0">
                <a:latin typeface="Times New Roman" pitchFamily="18" charset="0"/>
                <a:cs typeface="Times New Roman" pitchFamily="18" charset="0"/>
              </a:rPr>
              <a:t>Panelised</a:t>
            </a:r>
            <a:r>
              <a:rPr lang="en-US" dirty="0" smtClean="0">
                <a:latin typeface="Times New Roman" pitchFamily="18" charset="0"/>
                <a:cs typeface="Times New Roman" pitchFamily="18" charset="0"/>
              </a:rPr>
              <a:t> Undertaking by Importer, Bond com BG Bank Covering Letter, Signature Attestation from Bank, Copy of Board of Regulation, Particles of Memorandum, and Detail of Previous License – Import under EPCG license.</a:t>
            </a:r>
          </a:p>
          <a:p>
            <a:pPr algn="just">
              <a:buNone/>
            </a:pPr>
            <a:r>
              <a:rPr lang="en-US" dirty="0" smtClean="0">
                <a:latin typeface="Times New Roman" pitchFamily="18" charset="0"/>
                <a:cs typeface="Times New Roman" pitchFamily="18" charset="0"/>
              </a:rPr>
              <a:t>9. Form necessary from Supplier for customs duty advantage – Import of Ceramic Tiles.</a:t>
            </a:r>
          </a:p>
          <a:p>
            <a:pPr algn="just">
              <a:buNone/>
            </a:pPr>
            <a:r>
              <a:rPr lang="en-US" dirty="0" smtClean="0">
                <a:latin typeface="Times New Roman" pitchFamily="18" charset="0"/>
                <a:cs typeface="Times New Roman" pitchFamily="18" charset="0"/>
              </a:rPr>
              <a:t>10. Test Certificate – Import of Wine and Whiskey.</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127</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Import Trade </a:t>
            </a:r>
            <a:endParaRPr lang="en-US" dirty="0"/>
          </a:p>
        </p:txBody>
      </p:sp>
      <p:sp>
        <p:nvSpPr>
          <p:cNvPr id="3" name="Content Placeholder 2"/>
          <p:cNvSpPr>
            <a:spLocks noGrp="1"/>
          </p:cNvSpPr>
          <p:nvPr>
            <p:ph idx="1"/>
          </p:nvPr>
        </p:nvSpPr>
        <p:spPr/>
        <p:txBody>
          <a:bodyPr>
            <a:normAutofit fontScale="77500" lnSpcReduction="20000"/>
          </a:bodyPr>
          <a:lstStyle/>
          <a:p>
            <a:pPr algn="just">
              <a:buFont typeface="Wingdings" pitchFamily="2" charset="2"/>
              <a:buChar char="q"/>
            </a:pPr>
            <a:r>
              <a:rPr lang="en-US" b="1" dirty="0" smtClean="0">
                <a:latin typeface="Times New Roman" pitchFamily="18" charset="0"/>
                <a:cs typeface="Times New Roman" pitchFamily="18" charset="0"/>
              </a:rPr>
              <a:t>Import Procedure:</a:t>
            </a:r>
          </a:p>
          <a:p>
            <a:pPr algn="just"/>
            <a:r>
              <a:rPr lang="en-US" dirty="0" smtClean="0">
                <a:latin typeface="Times New Roman" pitchFamily="18" charset="0"/>
                <a:cs typeface="Times New Roman" pitchFamily="18" charset="0"/>
              </a:rPr>
              <a:t>Import procedure means all the steps involved in purchase of goods from any foreign country. </a:t>
            </a:r>
          </a:p>
          <a:p>
            <a:pPr algn="just"/>
            <a:r>
              <a:rPr lang="en-US" dirty="0" smtClean="0">
                <a:latin typeface="Times New Roman" pitchFamily="18" charset="0"/>
                <a:cs typeface="Times New Roman" pitchFamily="18" charset="0"/>
              </a:rPr>
              <a:t>The procedural steps involved in import trade differ from country to country in respect of their import policy, statutory requirements. </a:t>
            </a:r>
          </a:p>
          <a:p>
            <a:pPr algn="just"/>
            <a:r>
              <a:rPr lang="en-US" dirty="0" smtClean="0">
                <a:latin typeface="Times New Roman" pitchFamily="18" charset="0"/>
                <a:cs typeface="Times New Roman" pitchFamily="18" charset="0"/>
              </a:rPr>
              <a:t>In majority of the countries import trade is being controlled by the government.</a:t>
            </a:r>
          </a:p>
          <a:p>
            <a:pPr algn="just"/>
            <a:r>
              <a:rPr lang="en-US" dirty="0" smtClean="0">
                <a:latin typeface="Times New Roman" pitchFamily="18" charset="0"/>
                <a:cs typeface="Times New Roman" pitchFamily="18" charset="0"/>
              </a:rPr>
              <a:t> The objective of empowering the government in the import trade is to keep a strict restriction policy in regards of foreign exchange, protection of Indigenous industries etc.</a:t>
            </a:r>
          </a:p>
          <a:p>
            <a:pPr algn="just"/>
            <a:r>
              <a:rPr lang="en-US" dirty="0" smtClean="0">
                <a:latin typeface="Times New Roman" pitchFamily="18" charset="0"/>
                <a:cs typeface="Times New Roman" pitchFamily="18" charset="0"/>
              </a:rPr>
              <a:t> For importing goods, a specified and regulated procedure is to be followed.</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128</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Import Trade </a:t>
            </a:r>
            <a:endParaRPr lang="en-US" dirty="0"/>
          </a:p>
        </p:txBody>
      </p:sp>
      <p:sp>
        <p:nvSpPr>
          <p:cNvPr id="3" name="Content Placeholder 2"/>
          <p:cNvSpPr>
            <a:spLocks noGrp="1"/>
          </p:cNvSpPr>
          <p:nvPr>
            <p:ph idx="1"/>
          </p:nvPr>
        </p:nvSpPr>
        <p:spPr>
          <a:xfrm>
            <a:off x="457200" y="1371600"/>
            <a:ext cx="8229600" cy="4876800"/>
          </a:xfrm>
        </p:spPr>
        <p:txBody>
          <a:bodyPr>
            <a:normAutofit fontScale="85000" lnSpcReduction="10000"/>
          </a:bodyPr>
          <a:lstStyle/>
          <a:p>
            <a:pPr algn="just"/>
            <a:r>
              <a:rPr lang="en-US" dirty="0" smtClean="0">
                <a:latin typeface="Times New Roman" pitchFamily="18" charset="0"/>
                <a:cs typeface="Times New Roman" pitchFamily="18" charset="0"/>
              </a:rPr>
              <a:t>The procedure is summed into quick steps as below: </a:t>
            </a:r>
          </a:p>
          <a:p>
            <a:pPr marL="514350" indent="-514350" algn="just">
              <a:buFont typeface="+mj-lt"/>
              <a:buAutoNum type="arabicPeriod"/>
            </a:pPr>
            <a:r>
              <a:rPr lang="en-US" dirty="0" smtClean="0">
                <a:latin typeface="Times New Roman" pitchFamily="18" charset="0"/>
                <a:cs typeface="Times New Roman" pitchFamily="18" charset="0"/>
              </a:rPr>
              <a:t>Trade Enquiry</a:t>
            </a:r>
          </a:p>
          <a:p>
            <a:pPr marL="514350" indent="-514350" algn="just">
              <a:buFont typeface="+mj-lt"/>
              <a:buAutoNum type="arabicPeriod"/>
            </a:pPr>
            <a:r>
              <a:rPr lang="en-US" dirty="0" smtClean="0">
                <a:latin typeface="Times New Roman" pitchFamily="18" charset="0"/>
                <a:cs typeface="Times New Roman" pitchFamily="18" charset="0"/>
              </a:rPr>
              <a:t>Procurement of Import License and Quota</a:t>
            </a:r>
          </a:p>
          <a:p>
            <a:pPr marL="514350" indent="-514350" algn="just">
              <a:buFont typeface="+mj-lt"/>
              <a:buAutoNum type="arabicPeriod"/>
            </a:pPr>
            <a:r>
              <a:rPr lang="en-US" dirty="0" smtClean="0">
                <a:latin typeface="Times New Roman" pitchFamily="18" charset="0"/>
                <a:cs typeface="Times New Roman" pitchFamily="18" charset="0"/>
              </a:rPr>
              <a:t>Obtaining Foreign Exchange</a:t>
            </a:r>
          </a:p>
          <a:p>
            <a:pPr marL="514350" indent="-514350" algn="just">
              <a:buFont typeface="+mj-lt"/>
              <a:buAutoNum type="arabicPeriod"/>
            </a:pPr>
            <a:r>
              <a:rPr lang="en-US" dirty="0" smtClean="0">
                <a:latin typeface="Times New Roman" pitchFamily="18" charset="0"/>
                <a:cs typeface="Times New Roman" pitchFamily="18" charset="0"/>
              </a:rPr>
              <a:t>Placing the Order</a:t>
            </a:r>
          </a:p>
          <a:p>
            <a:pPr marL="514350" indent="-514350" algn="just">
              <a:buFont typeface="+mj-lt"/>
              <a:buAutoNum type="arabicPeriod"/>
            </a:pPr>
            <a:r>
              <a:rPr lang="en-US" dirty="0" smtClean="0">
                <a:latin typeface="Times New Roman" pitchFamily="18" charset="0"/>
                <a:cs typeface="Times New Roman" pitchFamily="18" charset="0"/>
              </a:rPr>
              <a:t>Dispatching a letter of Credit</a:t>
            </a:r>
          </a:p>
          <a:p>
            <a:pPr marL="514350" indent="-514350" algn="just">
              <a:buFont typeface="+mj-lt"/>
              <a:buAutoNum type="arabicPeriod"/>
            </a:pPr>
            <a:r>
              <a:rPr lang="en-US" dirty="0" smtClean="0">
                <a:latin typeface="Times New Roman" pitchFamily="18" charset="0"/>
                <a:cs typeface="Times New Roman" pitchFamily="18" charset="0"/>
              </a:rPr>
              <a:t>Obtaining Necessary Documents</a:t>
            </a:r>
          </a:p>
          <a:p>
            <a:pPr marL="514350" indent="-514350" algn="just">
              <a:buFont typeface="+mj-lt"/>
              <a:buAutoNum type="arabicPeriod"/>
            </a:pPr>
            <a:r>
              <a:rPr lang="en-US" dirty="0" smtClean="0">
                <a:latin typeface="Times New Roman" pitchFamily="18" charset="0"/>
                <a:cs typeface="Times New Roman" pitchFamily="18" charset="0"/>
              </a:rPr>
              <a:t>Customs Formalities and Clearing of Goods</a:t>
            </a:r>
          </a:p>
          <a:p>
            <a:pPr marL="514350" indent="-514350" algn="just">
              <a:buFont typeface="+mj-lt"/>
              <a:buAutoNum type="arabicPeriod"/>
            </a:pPr>
            <a:r>
              <a:rPr lang="en-US" dirty="0" smtClean="0">
                <a:latin typeface="Times New Roman" pitchFamily="18" charset="0"/>
                <a:cs typeface="Times New Roman" pitchFamily="18" charset="0"/>
              </a:rPr>
              <a:t>Making the Payment</a:t>
            </a:r>
          </a:p>
          <a:p>
            <a:pPr marL="514350" indent="-514350" algn="just">
              <a:buFont typeface="+mj-lt"/>
              <a:buAutoNum type="arabicPeriod"/>
            </a:pPr>
            <a:r>
              <a:rPr lang="en-US" dirty="0" smtClean="0">
                <a:latin typeface="Times New Roman" pitchFamily="18" charset="0"/>
                <a:cs typeface="Times New Roman" pitchFamily="18" charset="0"/>
              </a:rPr>
              <a:t>Closing the transactions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129</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lstStyle/>
          <a:p>
            <a:r>
              <a:rPr lang="en-US" dirty="0" smtClean="0"/>
              <a:t>Distinction Between</a:t>
            </a:r>
            <a:endParaRPr lang="en-US" dirty="0"/>
          </a:p>
        </p:txBody>
      </p:sp>
      <p:graphicFrame>
        <p:nvGraphicFramePr>
          <p:cNvPr id="6" name="Content Placeholder 5"/>
          <p:cNvGraphicFramePr>
            <a:graphicFrameLocks noGrp="1"/>
          </p:cNvGraphicFramePr>
          <p:nvPr>
            <p:ph idx="1"/>
          </p:nvPr>
        </p:nvGraphicFramePr>
        <p:xfrm>
          <a:off x="457200" y="1447800"/>
          <a:ext cx="8229600" cy="49072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sz="2800" dirty="0" smtClean="0"/>
                        <a:t>International Business</a:t>
                      </a:r>
                      <a:endParaRPr lang="en-US" sz="2800" dirty="0"/>
                    </a:p>
                  </a:txBody>
                  <a:tcPr/>
                </a:tc>
                <a:tc>
                  <a:txBody>
                    <a:bodyPr/>
                    <a:lstStyle/>
                    <a:p>
                      <a:pPr algn="ctr"/>
                      <a:r>
                        <a:rPr lang="en-US" sz="2800" dirty="0" smtClean="0"/>
                        <a:t>Domestic Business </a:t>
                      </a:r>
                      <a:endParaRPr lang="en-US" sz="2800" dirty="0"/>
                    </a:p>
                  </a:txBody>
                  <a:tcPr/>
                </a:tc>
              </a:tr>
              <a:tr h="370840">
                <a:tc>
                  <a:txBody>
                    <a:bodyPr/>
                    <a:lstStyle/>
                    <a:p>
                      <a:pPr algn="just"/>
                      <a:r>
                        <a:rPr lang="en-US" sz="2400" dirty="0" smtClean="0"/>
                        <a:t>There is greater homogeneity in terms of the nature of customers of DB</a:t>
                      </a:r>
                      <a:endParaRPr lang="en-US" sz="2400" dirty="0"/>
                    </a:p>
                  </a:txBody>
                  <a:tcPr/>
                </a:tc>
                <a:tc>
                  <a:txBody>
                    <a:bodyPr/>
                    <a:lstStyle/>
                    <a:p>
                      <a:pPr algn="just"/>
                      <a:r>
                        <a:rPr lang="en-US" sz="2400" dirty="0" smtClean="0"/>
                        <a:t>There is greater heterogeneity in terms of the nature of customers of IB</a:t>
                      </a:r>
                      <a:endParaRPr lang="en-US" sz="2400" dirty="0"/>
                    </a:p>
                  </a:txBody>
                  <a:tcPr/>
                </a:tc>
              </a:tr>
              <a:tr h="370840">
                <a:tc>
                  <a:txBody>
                    <a:bodyPr/>
                    <a:lstStyle/>
                    <a:p>
                      <a:pPr algn="just"/>
                      <a:r>
                        <a:rPr lang="en-US" sz="2400" dirty="0" smtClean="0"/>
                        <a:t>Geographical boundaries limit DB</a:t>
                      </a:r>
                      <a:endParaRPr lang="en-US" sz="2400" dirty="0"/>
                    </a:p>
                  </a:txBody>
                  <a:tcPr/>
                </a:tc>
                <a:tc>
                  <a:txBody>
                    <a:bodyPr/>
                    <a:lstStyle/>
                    <a:p>
                      <a:pPr algn="just"/>
                      <a:r>
                        <a:rPr lang="en-US" sz="2400" dirty="0" smtClean="0"/>
                        <a:t>Geographical boundaries do not limit IB</a:t>
                      </a:r>
                      <a:endParaRPr lang="en-US" sz="2400" dirty="0"/>
                    </a:p>
                  </a:txBody>
                  <a:tcPr/>
                </a:tc>
              </a:tr>
              <a:tr h="370840">
                <a:tc>
                  <a:txBody>
                    <a:bodyPr/>
                    <a:lstStyle/>
                    <a:p>
                      <a:pPr algn="just"/>
                      <a:r>
                        <a:rPr lang="en-US" sz="2400" dirty="0" smtClean="0"/>
                        <a:t>Capital investment is lower for companies that are involved in DB</a:t>
                      </a:r>
                      <a:endParaRPr lang="en-US" sz="2400" dirty="0"/>
                    </a:p>
                  </a:txBody>
                  <a:tcPr/>
                </a:tc>
                <a:tc>
                  <a:txBody>
                    <a:bodyPr/>
                    <a:lstStyle/>
                    <a:p>
                      <a:pPr algn="just"/>
                      <a:r>
                        <a:rPr lang="en-US" sz="2400" dirty="0" smtClean="0"/>
                        <a:t>Capital investment is higher for companies that are involved in IB</a:t>
                      </a:r>
                      <a:endParaRPr lang="en-US" sz="2400" dirty="0"/>
                    </a:p>
                  </a:txBody>
                  <a:tcPr/>
                </a:tc>
              </a:tr>
              <a:tr h="370840">
                <a:tc>
                  <a:txBody>
                    <a:bodyPr/>
                    <a:lstStyle/>
                    <a:p>
                      <a:pPr algn="just"/>
                      <a:r>
                        <a:rPr lang="en-US" sz="2400" dirty="0" smtClean="0"/>
                        <a:t>The DB has greater mobility of factors of production compared to IB</a:t>
                      </a:r>
                      <a:endParaRPr lang="en-US" sz="2400" dirty="0"/>
                    </a:p>
                  </a:txBody>
                  <a:tcPr/>
                </a:tc>
                <a:tc>
                  <a:txBody>
                    <a:bodyPr/>
                    <a:lstStyle/>
                    <a:p>
                      <a:pPr algn="just"/>
                      <a:r>
                        <a:rPr lang="en-US" sz="2400" dirty="0" smtClean="0"/>
                        <a:t>The IB has lesser mobility of factors of production compared to IB</a:t>
                      </a:r>
                      <a:endParaRPr lang="en-US" sz="2400" dirty="0"/>
                    </a:p>
                  </a:txBody>
                  <a:tcPr/>
                </a:tc>
              </a:tr>
            </a:tbl>
          </a:graphicData>
        </a:graphic>
      </p:graphicFrame>
      <p:sp>
        <p:nvSpPr>
          <p:cNvPr id="4" name="Slide Number Placeholder 3"/>
          <p:cNvSpPr>
            <a:spLocks noGrp="1"/>
          </p:cNvSpPr>
          <p:nvPr>
            <p:ph type="sldNum" sz="quarter" idx="12"/>
          </p:nvPr>
        </p:nvSpPr>
        <p:spPr/>
        <p:txBody>
          <a:bodyPr/>
          <a:lstStyle/>
          <a:p>
            <a:fld id="{E984D66D-6073-4BD5-A9D0-2D62D8DB0C89}"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EXIM Policy </a:t>
            </a:r>
            <a:endParaRPr lang="en-US" dirty="0"/>
          </a:p>
        </p:txBody>
      </p:sp>
      <p:sp>
        <p:nvSpPr>
          <p:cNvPr id="3" name="Content Placeholder 2"/>
          <p:cNvSpPr>
            <a:spLocks noGrp="1"/>
          </p:cNvSpPr>
          <p:nvPr>
            <p:ph idx="1"/>
          </p:nvPr>
        </p:nvSpPr>
        <p:spPr>
          <a:xfrm>
            <a:off x="457200" y="1447800"/>
            <a:ext cx="8229600" cy="4678363"/>
          </a:xfrm>
        </p:spPr>
        <p:txBody>
          <a:bodyPr>
            <a:normAutofit/>
          </a:bodyPr>
          <a:lstStyle/>
          <a:p>
            <a:pPr algn="just"/>
            <a:r>
              <a:rPr lang="en-US" dirty="0" smtClean="0"/>
              <a:t>Export Import Policy or better known as </a:t>
            </a:r>
            <a:r>
              <a:rPr lang="en-US" dirty="0" err="1" smtClean="0"/>
              <a:t>Exim</a:t>
            </a:r>
            <a:r>
              <a:rPr lang="en-US" dirty="0" smtClean="0"/>
              <a:t> Policy is a set of guidelines and instructions related to the import and export of goods.</a:t>
            </a:r>
          </a:p>
          <a:p>
            <a:pPr algn="just"/>
            <a:r>
              <a:rPr lang="en-US" dirty="0" smtClean="0">
                <a:latin typeface="Times New Roman" pitchFamily="18" charset="0"/>
                <a:cs typeface="Times New Roman" pitchFamily="18" charset="0"/>
              </a:rPr>
              <a:t> </a:t>
            </a:r>
            <a:r>
              <a:rPr lang="en-US" dirty="0" smtClean="0"/>
              <a:t>The Government of India notifies the </a:t>
            </a:r>
            <a:r>
              <a:rPr lang="en-US" dirty="0" err="1" smtClean="0"/>
              <a:t>Exim</a:t>
            </a:r>
            <a:r>
              <a:rPr lang="en-US" dirty="0" smtClean="0"/>
              <a:t> Policy for a period of five years under Section 5 of the Foreign Trade (Development and Regulation Act), 1992.</a:t>
            </a:r>
          </a:p>
          <a:p>
            <a:pPr algn="just"/>
            <a:r>
              <a:rPr lang="en-US" dirty="0" smtClean="0">
                <a:latin typeface="Times New Roman" pitchFamily="18" charset="0"/>
                <a:cs typeface="Times New Roman" pitchFamily="18" charset="0"/>
              </a:rPr>
              <a:t> The Current EXIM policy 2015-20 is valid </a:t>
            </a:r>
            <a:r>
              <a:rPr lang="en-US" dirty="0" err="1" smtClean="0">
                <a:latin typeface="Times New Roman" pitchFamily="18" charset="0"/>
                <a:cs typeface="Times New Roman" pitchFamily="18" charset="0"/>
              </a:rPr>
              <a:t>upto</a:t>
            </a:r>
            <a:r>
              <a:rPr lang="en-US" dirty="0" smtClean="0">
                <a:latin typeface="Times New Roman" pitchFamily="18" charset="0"/>
                <a:cs typeface="Times New Roman" pitchFamily="18" charset="0"/>
              </a:rPr>
              <a:t> to September 2022.</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130</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EXIM Policy </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algn="just"/>
            <a:r>
              <a:rPr lang="en-US" sz="2900" b="1" dirty="0" smtClean="0">
                <a:latin typeface="Times New Roman" pitchFamily="18" charset="0"/>
                <a:cs typeface="Times New Roman" pitchFamily="18" charset="0"/>
              </a:rPr>
              <a:t>Highlight of Foreign Trade Policy- 2015-20</a:t>
            </a:r>
          </a:p>
          <a:p>
            <a:pPr marL="514350" indent="-514350" algn="just">
              <a:buFont typeface="+mj-lt"/>
              <a:buAutoNum type="arabicPeriod"/>
            </a:pPr>
            <a:r>
              <a:rPr lang="en-US" sz="2900" dirty="0" smtClean="0">
                <a:latin typeface="Times New Roman" pitchFamily="18" charset="0"/>
                <a:cs typeface="Times New Roman" pitchFamily="18" charset="0"/>
              </a:rPr>
              <a:t>Merchandise Exports from India Scheme (MEIS) </a:t>
            </a:r>
          </a:p>
          <a:p>
            <a:pPr marL="514350" indent="-514350" algn="just">
              <a:buFont typeface="+mj-lt"/>
              <a:buAutoNum type="arabicPeriod"/>
            </a:pPr>
            <a:r>
              <a:rPr lang="en-US" sz="2900" dirty="0" smtClean="0">
                <a:latin typeface="Times New Roman" pitchFamily="18" charset="0"/>
                <a:cs typeface="Times New Roman" pitchFamily="18" charset="0"/>
              </a:rPr>
              <a:t> Service Exports from India Scheme (SEIS)</a:t>
            </a:r>
          </a:p>
          <a:p>
            <a:pPr algn="just"/>
            <a:r>
              <a:rPr lang="en-US" sz="2900" b="1" dirty="0" smtClean="0">
                <a:latin typeface="Times New Roman" pitchFamily="18" charset="0"/>
                <a:cs typeface="Times New Roman" pitchFamily="18" charset="0"/>
              </a:rPr>
              <a:t>Extension of incentive Scheme (MEIS &amp; SEIS): – </a:t>
            </a:r>
            <a:r>
              <a:rPr lang="en-US" sz="2900" dirty="0" smtClean="0">
                <a:latin typeface="Times New Roman" pitchFamily="18" charset="0"/>
                <a:cs typeface="Times New Roman" pitchFamily="18" charset="0"/>
              </a:rPr>
              <a:t>It is now proposed to extend Chapter-3 Incentives (MEIS &amp; SEIS) to units located in SEZs also.</a:t>
            </a:r>
          </a:p>
          <a:p>
            <a:pPr algn="just"/>
            <a:r>
              <a:rPr lang="en-US" sz="2900" dirty="0" smtClean="0">
                <a:latin typeface="Times New Roman" pitchFamily="18" charset="0"/>
                <a:cs typeface="Times New Roman" pitchFamily="18" charset="0"/>
              </a:rPr>
              <a:t> </a:t>
            </a:r>
            <a:r>
              <a:rPr lang="en-US" sz="2900" b="1" dirty="0" smtClean="0">
                <a:latin typeface="Times New Roman" pitchFamily="18" charset="0"/>
                <a:cs typeface="Times New Roman" pitchFamily="18" charset="0"/>
              </a:rPr>
              <a:t>Trade Facilitation and Ease of doing Business</a:t>
            </a:r>
          </a:p>
          <a:p>
            <a:pPr marL="514350" indent="-514350" algn="just">
              <a:buFont typeface="+mj-lt"/>
              <a:buAutoNum type="arabicPeriod"/>
            </a:pPr>
            <a:r>
              <a:rPr lang="en-US" sz="2900" dirty="0" smtClean="0">
                <a:latin typeface="Times New Roman" pitchFamily="18" charset="0"/>
                <a:cs typeface="Times New Roman" pitchFamily="18" charset="0"/>
              </a:rPr>
              <a:t>Online filing of documents/applications-</a:t>
            </a:r>
          </a:p>
          <a:p>
            <a:pPr marL="514350" indent="-514350" algn="just">
              <a:buFont typeface="+mj-lt"/>
              <a:buAutoNum type="arabicPeriod"/>
            </a:pPr>
            <a:r>
              <a:rPr lang="en-US" sz="2900" dirty="0" smtClean="0">
                <a:latin typeface="Times New Roman" pitchFamily="18" charset="0"/>
                <a:cs typeface="Times New Roman" pitchFamily="18" charset="0"/>
              </a:rPr>
              <a:t>Online inter-ministerial consultation- </a:t>
            </a:r>
            <a:endParaRPr lang="en-US" sz="29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131</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EXIM Policy </a:t>
            </a:r>
            <a:endParaRPr lang="en-US" dirty="0"/>
          </a:p>
        </p:txBody>
      </p:sp>
      <p:sp>
        <p:nvSpPr>
          <p:cNvPr id="3" name="Content Placeholder 2"/>
          <p:cNvSpPr>
            <a:spLocks noGrp="1"/>
          </p:cNvSpPr>
          <p:nvPr>
            <p:ph idx="1"/>
          </p:nvPr>
        </p:nvSpPr>
        <p:spPr/>
        <p:txBody>
          <a:bodyPr>
            <a:normAutofit lnSpcReduction="10000"/>
          </a:bodyPr>
          <a:lstStyle/>
          <a:p>
            <a:pPr algn="just"/>
            <a:r>
              <a:rPr lang="en-US" sz="2800" b="1" dirty="0" smtClean="0"/>
              <a:t>Simplification of procedures/processes, digitization and e-governance</a:t>
            </a:r>
          </a:p>
          <a:p>
            <a:pPr algn="just"/>
            <a:r>
              <a:rPr lang="en-US" sz="2800" dirty="0" smtClean="0">
                <a:latin typeface="Times New Roman" pitchFamily="18" charset="0"/>
                <a:cs typeface="Times New Roman" pitchFamily="18" charset="0"/>
              </a:rPr>
              <a:t>EPCG Authorization</a:t>
            </a:r>
          </a:p>
          <a:p>
            <a:pPr algn="just"/>
            <a:r>
              <a:rPr lang="en-US" sz="2800" dirty="0" smtClean="0">
                <a:latin typeface="Times New Roman" pitchFamily="18" charset="0"/>
                <a:cs typeface="Times New Roman" pitchFamily="18" charset="0"/>
              </a:rPr>
              <a:t>Record Maintenance:- </a:t>
            </a:r>
          </a:p>
          <a:p>
            <a:pPr algn="just"/>
            <a:r>
              <a:rPr lang="en-US" sz="2800" dirty="0" smtClean="0">
                <a:latin typeface="Times New Roman" pitchFamily="18" charset="0"/>
                <a:cs typeface="Times New Roman" pitchFamily="18" charset="0"/>
              </a:rPr>
              <a:t>Exporter Importer Profile: –</a:t>
            </a:r>
          </a:p>
          <a:p>
            <a:pPr algn="just"/>
            <a:r>
              <a:rPr lang="en-US" sz="2800" dirty="0" smtClean="0">
                <a:latin typeface="Times New Roman" pitchFamily="18" charset="0"/>
                <a:cs typeface="Times New Roman" pitchFamily="18" charset="0"/>
              </a:rPr>
              <a:t>Communication with Exporters/Importers</a:t>
            </a:r>
          </a:p>
          <a:p>
            <a:pPr algn="just"/>
            <a:r>
              <a:rPr lang="en-US" sz="2800" dirty="0" smtClean="0">
                <a:latin typeface="Times New Roman" pitchFamily="18" charset="0"/>
                <a:cs typeface="Times New Roman" pitchFamily="18" charset="0"/>
              </a:rPr>
              <a:t>Online message exchange with CBDT &amp; MCA</a:t>
            </a:r>
          </a:p>
          <a:p>
            <a:pPr algn="just"/>
            <a:r>
              <a:rPr lang="en-US" sz="2800" dirty="0" smtClean="0"/>
              <a:t>Communication with Committees of DGFT</a:t>
            </a:r>
          </a:p>
          <a:p>
            <a:pPr algn="just"/>
            <a:r>
              <a:rPr lang="en-US" sz="2800" dirty="0" smtClean="0"/>
              <a:t>Online application for refunds:- </a:t>
            </a:r>
            <a:endParaRPr lang="en-US" sz="28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132</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EXIM Policy </a:t>
            </a:r>
            <a:endParaRPr lang="en-US" dirty="0"/>
          </a:p>
        </p:txBody>
      </p:sp>
      <p:sp>
        <p:nvSpPr>
          <p:cNvPr id="3" name="Content Placeholder 2"/>
          <p:cNvSpPr>
            <a:spLocks noGrp="1"/>
          </p:cNvSpPr>
          <p:nvPr>
            <p:ph idx="1"/>
          </p:nvPr>
        </p:nvSpPr>
        <p:spPr/>
        <p:txBody>
          <a:bodyPr>
            <a:normAutofit fontScale="92500" lnSpcReduction="10000"/>
          </a:bodyPr>
          <a:lstStyle/>
          <a:p>
            <a:r>
              <a:rPr lang="en-US" sz="2800" b="1" dirty="0" smtClean="0"/>
              <a:t>Facilitating &amp; Encouraging Export of dual use items (SCOMET)</a:t>
            </a:r>
            <a:endParaRPr lang="en-US" sz="2800" dirty="0" smtClean="0"/>
          </a:p>
          <a:p>
            <a:r>
              <a:rPr lang="en-US" sz="2800" dirty="0" smtClean="0"/>
              <a:t>Validity of SCOMET export authorization has been extended from the present 12 months to 24 months.</a:t>
            </a:r>
          </a:p>
          <a:p>
            <a:r>
              <a:rPr lang="en-US" sz="2800" dirty="0" smtClean="0"/>
              <a:t>Authorization for repeat orders will be considered on automatic basis subject to certain conditions.</a:t>
            </a:r>
          </a:p>
          <a:p>
            <a:r>
              <a:rPr lang="en-US" sz="2800" dirty="0" smtClean="0"/>
              <a:t>Verification of End User Certificate (EUC) is being simplified if SCOMET item is being exported under Defense Export Offset Policy</a:t>
            </a:r>
          </a:p>
          <a:p>
            <a:r>
              <a:rPr lang="en-US" sz="2800" dirty="0" smtClean="0"/>
              <a:t>Outreach </a:t>
            </a:r>
            <a:r>
              <a:rPr lang="en-US" sz="2800" dirty="0" err="1" smtClean="0"/>
              <a:t>programmes</a:t>
            </a:r>
            <a:r>
              <a:rPr lang="en-US" sz="2800" dirty="0" smtClean="0"/>
              <a:t> will be conducted at different locations to raise awareness among various stakeholders.</a:t>
            </a:r>
          </a:p>
          <a:p>
            <a:pPr algn="just"/>
            <a:endParaRPr lang="en-US" sz="28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133</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EXIM Policy </a:t>
            </a:r>
            <a:endParaRPr lang="en-US" dirty="0"/>
          </a:p>
        </p:txBody>
      </p:sp>
      <p:sp>
        <p:nvSpPr>
          <p:cNvPr id="3" name="Content Placeholder 2"/>
          <p:cNvSpPr>
            <a:spLocks noGrp="1"/>
          </p:cNvSpPr>
          <p:nvPr>
            <p:ph idx="1"/>
          </p:nvPr>
        </p:nvSpPr>
        <p:spPr/>
        <p:txBody>
          <a:bodyPr>
            <a:normAutofit fontScale="85000" lnSpcReduction="20000"/>
          </a:bodyPr>
          <a:lstStyle/>
          <a:p>
            <a:r>
              <a:rPr lang="en-US" sz="2800" b="1" dirty="0" smtClean="0"/>
              <a:t>E-commerce Exports</a:t>
            </a:r>
            <a:endParaRPr lang="en-US" sz="2800" dirty="0" smtClean="0"/>
          </a:p>
          <a:p>
            <a:r>
              <a:rPr lang="en-US" sz="2800" dirty="0" smtClean="0"/>
              <a:t>Goods falling in the category of handloom products, books/ periodicals, leather footwear, toys and customized fashion, having FOB value up to Rs 25000/consignment shall be eligible for benefit under FTP.</a:t>
            </a:r>
          </a:p>
          <a:p>
            <a:r>
              <a:rPr lang="en-US" sz="2800" dirty="0" smtClean="0"/>
              <a:t>Such goods can be exported in manual mode through Foreign Post offices at New Delhi, Mumbai &amp; Chennai</a:t>
            </a:r>
          </a:p>
          <a:p>
            <a:r>
              <a:rPr lang="en-US" sz="2800" dirty="0" smtClean="0"/>
              <a:t>Export of such goods under Courier Regulations shall be allowed manually on pilot basis through Airports at Delhi, Mumbai and Chennai as per appropriate amendments in regulations to be made by Department of Revenue. Department of Revenue shall fast track the implementation of EDI mode at courier terminals.</a:t>
            </a:r>
          </a:p>
          <a:p>
            <a:pPr>
              <a:buNone/>
            </a:pPr>
            <a:r>
              <a:rPr lang="en-US" sz="2800" dirty="0" smtClean="0"/>
              <a:t> </a:t>
            </a:r>
          </a:p>
          <a:p>
            <a:pPr algn="just"/>
            <a:endParaRPr lang="en-US" sz="28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134</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EXIM Policy </a:t>
            </a:r>
            <a:endParaRPr lang="en-US" dirty="0"/>
          </a:p>
        </p:txBody>
      </p:sp>
      <p:sp>
        <p:nvSpPr>
          <p:cNvPr id="3" name="Content Placeholder 2"/>
          <p:cNvSpPr>
            <a:spLocks noGrp="1"/>
          </p:cNvSpPr>
          <p:nvPr>
            <p:ph idx="1"/>
          </p:nvPr>
        </p:nvSpPr>
        <p:spPr/>
        <p:txBody>
          <a:bodyPr>
            <a:normAutofit/>
          </a:bodyPr>
          <a:lstStyle/>
          <a:p>
            <a:pPr algn="just"/>
            <a:r>
              <a:rPr lang="en-US" sz="2800" b="1" dirty="0" smtClean="0"/>
              <a:t>Duty Free tariff Preference (DFTP) Scheme:-</a:t>
            </a:r>
            <a:r>
              <a:rPr lang="en-US" sz="2800" dirty="0" smtClean="0"/>
              <a:t> India has already extended duty free tariff preference to 33 Least Developed Countries (LDCs) across the globe. This is being notified under FTP.</a:t>
            </a:r>
          </a:p>
          <a:p>
            <a:pPr algn="just"/>
            <a:r>
              <a:rPr lang="en-US" sz="2800" b="1" dirty="0" smtClean="0">
                <a:latin typeface="Times New Roman" pitchFamily="18" charset="0"/>
                <a:cs typeface="Times New Roman" pitchFamily="18" charset="0"/>
              </a:rPr>
              <a:t> </a:t>
            </a:r>
            <a:r>
              <a:rPr lang="en-US" sz="2800" b="1" dirty="0" smtClean="0"/>
              <a:t>Vishakhapatnam &amp; </a:t>
            </a:r>
            <a:r>
              <a:rPr lang="en-US" sz="2800" b="1" dirty="0" err="1" smtClean="0"/>
              <a:t>Bhimavaram</a:t>
            </a:r>
            <a:r>
              <a:rPr lang="en-US" sz="2800" b="1" dirty="0" smtClean="0"/>
              <a:t> added as Town of Export Excellence: –</a:t>
            </a:r>
            <a:r>
              <a:rPr lang="en-US" sz="2800" dirty="0" smtClean="0"/>
              <a:t> Government has already recognized 33 towns as export excellence towns. It has been decided to add Vishakhapatnam and </a:t>
            </a:r>
            <a:r>
              <a:rPr lang="en-US" sz="2800" dirty="0" err="1" smtClean="0"/>
              <a:t>Bhimavaram</a:t>
            </a:r>
            <a:r>
              <a:rPr lang="en-US" sz="2800" smtClean="0"/>
              <a:t> in Andhra Pradesh as towns of export excellence (Product Category– Seafood)</a:t>
            </a:r>
            <a:endParaRPr lang="en-US" sz="28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135</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normAutofit/>
          </a:bodyPr>
          <a:lstStyle/>
          <a:p>
            <a:r>
              <a:rPr lang="en-US" b="1" dirty="0" smtClean="0"/>
              <a:t>Balance of Payments</a:t>
            </a:r>
            <a:endParaRPr lang="en-US" dirty="0"/>
          </a:p>
        </p:txBody>
      </p:sp>
      <p:pic>
        <p:nvPicPr>
          <p:cNvPr id="6" name="Content Placeholder 5" descr="1.png"/>
          <p:cNvPicPr>
            <a:picLocks noGrp="1" noChangeAspect="1"/>
          </p:cNvPicPr>
          <p:nvPr>
            <p:ph idx="1"/>
          </p:nvPr>
        </p:nvPicPr>
        <p:blipFill>
          <a:blip r:embed="rId2"/>
          <a:stretch>
            <a:fillRect/>
          </a:stretch>
        </p:blipFill>
        <p:spPr>
          <a:xfrm>
            <a:off x="2166601" y="1700704"/>
            <a:ext cx="4810797" cy="4324954"/>
          </a:xfrm>
        </p:spPr>
      </p:pic>
      <p:sp>
        <p:nvSpPr>
          <p:cNvPr id="4" name="Slide Number Placeholder 3"/>
          <p:cNvSpPr>
            <a:spLocks noGrp="1"/>
          </p:cNvSpPr>
          <p:nvPr>
            <p:ph type="sldNum" sz="quarter" idx="12"/>
          </p:nvPr>
        </p:nvSpPr>
        <p:spPr/>
        <p:txBody>
          <a:bodyPr/>
          <a:lstStyle/>
          <a:p>
            <a:fld id="{E984D66D-6073-4BD5-A9D0-2D62D8DB0C89}" type="slidenum">
              <a:rPr lang="en-US" smtClean="0"/>
              <a:pPr/>
              <a:t>136</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normAutofit/>
          </a:bodyPr>
          <a:lstStyle/>
          <a:p>
            <a:r>
              <a:rPr lang="en-US" b="1" dirty="0" smtClean="0"/>
              <a:t>Balance of Payments</a:t>
            </a:r>
            <a:endParaRPr lang="en-US" dirty="0"/>
          </a:p>
        </p:txBody>
      </p:sp>
      <p:sp>
        <p:nvSpPr>
          <p:cNvPr id="3" name="Content Placeholder 2"/>
          <p:cNvSpPr>
            <a:spLocks noGrp="1"/>
          </p:cNvSpPr>
          <p:nvPr>
            <p:ph idx="1"/>
          </p:nvPr>
        </p:nvSpPr>
        <p:spPr>
          <a:xfrm>
            <a:off x="457200" y="1371600"/>
            <a:ext cx="8229600" cy="5029200"/>
          </a:xfrm>
        </p:spPr>
        <p:txBody>
          <a:bodyPr>
            <a:normAutofit lnSpcReduction="10000"/>
          </a:bodyPr>
          <a:lstStyle/>
          <a:p>
            <a:pPr algn="just"/>
            <a:r>
              <a:rPr lang="en-US" sz="2800" dirty="0" smtClean="0">
                <a:latin typeface="Times New Roman" pitchFamily="18" charset="0"/>
                <a:cs typeface="Times New Roman" pitchFamily="18" charset="0"/>
              </a:rPr>
              <a:t>Balance of Payments statistics systematically summarize, for a specific period, the economic transactions of an economy with the rest of the world.</a:t>
            </a:r>
          </a:p>
          <a:p>
            <a:pPr algn="just"/>
            <a:r>
              <a:rPr lang="en-US" sz="2800" dirty="0" smtClean="0">
                <a:latin typeface="Times New Roman" pitchFamily="18" charset="0"/>
                <a:cs typeface="Times New Roman" pitchFamily="18" charset="0"/>
              </a:rPr>
              <a:t>The compilation and dissemination of BoP data is the prime responsibility of RBI.</a:t>
            </a:r>
          </a:p>
          <a:p>
            <a:pPr algn="just"/>
            <a:r>
              <a:rPr lang="en-US" sz="2800" b="1" dirty="0" smtClean="0">
                <a:latin typeface="Times New Roman" pitchFamily="18" charset="0"/>
                <a:cs typeface="Times New Roman" pitchFamily="18" charset="0"/>
              </a:rPr>
              <a:t>BoP = Net credit in ( Current Account + Capital Account and Financial Account).</a:t>
            </a:r>
          </a:p>
          <a:p>
            <a:pPr algn="just"/>
            <a:r>
              <a:rPr lang="en-US" sz="2800" dirty="0" smtClean="0">
                <a:latin typeface="Times New Roman" pitchFamily="18" charset="0"/>
                <a:cs typeface="Times New Roman" pitchFamily="18" charset="0"/>
              </a:rPr>
              <a:t>India’s Balance of Payments  position witnessed great improvement since liberalization in 1991.</a:t>
            </a:r>
          </a:p>
          <a:p>
            <a:pPr algn="just"/>
            <a:r>
              <a:rPr lang="en-US" sz="2800" dirty="0" smtClean="0">
                <a:latin typeface="Times New Roman" pitchFamily="18" charset="0"/>
                <a:cs typeface="Times New Roman" pitchFamily="18" charset="0"/>
              </a:rPr>
              <a:t>India’s foreign reserves stood at US$ 572 billion as on November 2020.</a:t>
            </a:r>
          </a:p>
          <a:p>
            <a:pPr algn="just"/>
            <a:endParaRPr lang="en-US" sz="2800"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137</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normAutofit/>
          </a:bodyPr>
          <a:lstStyle/>
          <a:p>
            <a:r>
              <a:rPr lang="en-US" b="1" dirty="0" smtClean="0"/>
              <a:t>Balance of Payments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latin typeface="Times New Roman" pitchFamily="18" charset="0"/>
                <a:cs typeface="Times New Roman" pitchFamily="18" charset="0"/>
              </a:rPr>
              <a:t>Foreign Exchange (</a:t>
            </a:r>
            <a:r>
              <a:rPr lang="en-US" dirty="0" err="1" smtClean="0">
                <a:latin typeface="Times New Roman" pitchFamily="18" charset="0"/>
                <a:cs typeface="Times New Roman" pitchFamily="18" charset="0"/>
              </a:rPr>
              <a:t>Forex</a:t>
            </a:r>
            <a:r>
              <a:rPr lang="en-US" dirty="0" smtClean="0">
                <a:latin typeface="Times New Roman" pitchFamily="18" charset="0"/>
                <a:cs typeface="Times New Roman" pitchFamily="18" charset="0"/>
              </a:rPr>
              <a:t>) Reserves include Foreign Currency Assets, Gold,  Special Drawing Rights (SDRs), and Reserve Position in the IMF (Gold Tranche or Reserve Tranche).</a:t>
            </a:r>
          </a:p>
          <a:p>
            <a:pPr algn="just"/>
            <a:r>
              <a:rPr lang="en-US" dirty="0" smtClean="0">
                <a:latin typeface="Times New Roman" pitchFamily="18" charset="0"/>
                <a:cs typeface="Times New Roman" pitchFamily="18" charset="0"/>
              </a:rPr>
              <a:t>Net Remittances are part of the Current Account in the Balance of Payments statement published by RBI.</a:t>
            </a:r>
          </a:p>
          <a:p>
            <a:pPr algn="just"/>
            <a:r>
              <a:rPr lang="en-US" dirty="0" smtClean="0">
                <a:latin typeface="Times New Roman" pitchFamily="18" charset="0"/>
                <a:cs typeface="Times New Roman" pitchFamily="18" charset="0"/>
              </a:rPr>
              <a:t>Net remittances from Indians employed overseas has been constantly increasing year after year.</a:t>
            </a: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138</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normAutofit/>
          </a:bodyPr>
          <a:lstStyle/>
          <a:p>
            <a:r>
              <a:rPr lang="en-US" b="1" dirty="0" smtClean="0"/>
              <a:t>Balance of Payments</a:t>
            </a:r>
            <a:endParaRPr lang="en-US" dirty="0"/>
          </a:p>
        </p:txBody>
      </p:sp>
      <p:sp>
        <p:nvSpPr>
          <p:cNvPr id="3" name="Content Placeholder 2"/>
          <p:cNvSpPr>
            <a:spLocks noGrp="1"/>
          </p:cNvSpPr>
          <p:nvPr>
            <p:ph idx="1"/>
          </p:nvPr>
        </p:nvSpPr>
        <p:spPr/>
        <p:txBody>
          <a:bodyPr>
            <a:normAutofit fontScale="92500" lnSpcReduction="20000"/>
          </a:bodyPr>
          <a:lstStyle/>
          <a:p>
            <a:pPr algn="just">
              <a:buFont typeface="Wingdings" pitchFamily="2" charset="2"/>
              <a:buChar char="q"/>
            </a:pPr>
            <a:r>
              <a:rPr lang="en-US" b="1" dirty="0" smtClean="0">
                <a:latin typeface="Times New Roman" pitchFamily="18" charset="0"/>
                <a:cs typeface="Times New Roman" pitchFamily="18" charset="0"/>
              </a:rPr>
              <a:t> </a:t>
            </a:r>
            <a:r>
              <a:rPr lang="en-US" b="1" dirty="0" smtClean="0"/>
              <a:t>Methods to Correct Disequilibrium in Balance of Payments (BOP) </a:t>
            </a:r>
          </a:p>
          <a:p>
            <a:pPr marL="514350" indent="-514350">
              <a:buFont typeface="+mj-lt"/>
              <a:buAutoNum type="arabicPeriod"/>
            </a:pPr>
            <a:r>
              <a:rPr lang="en-US" dirty="0" smtClean="0"/>
              <a:t>Monetary Policy (Deflection)  </a:t>
            </a:r>
          </a:p>
          <a:p>
            <a:pPr marL="514350" indent="-514350">
              <a:buFont typeface="+mj-lt"/>
              <a:buAutoNum type="arabicPeriod"/>
            </a:pPr>
            <a:r>
              <a:rPr lang="en-US" dirty="0" smtClean="0"/>
              <a:t>Exchange Depreciation.</a:t>
            </a:r>
          </a:p>
          <a:p>
            <a:pPr marL="514350" indent="-514350">
              <a:buFont typeface="+mj-lt"/>
              <a:buAutoNum type="arabicPeriod"/>
            </a:pPr>
            <a:r>
              <a:rPr lang="en-US" dirty="0" smtClean="0"/>
              <a:t>Devaluation.</a:t>
            </a:r>
          </a:p>
          <a:p>
            <a:pPr marL="514350" indent="-514350">
              <a:buFont typeface="+mj-lt"/>
              <a:buAutoNum type="arabicPeriod"/>
            </a:pPr>
            <a:r>
              <a:rPr lang="en-US" dirty="0" smtClean="0"/>
              <a:t>Exchange Control.  </a:t>
            </a:r>
          </a:p>
          <a:p>
            <a:pPr marL="514350" indent="-514350">
              <a:buFont typeface="+mj-lt"/>
              <a:buAutoNum type="arabicPeriod"/>
            </a:pPr>
            <a:r>
              <a:rPr lang="en-US" dirty="0" smtClean="0"/>
              <a:t>Fiscal Policy- Import Duties.  </a:t>
            </a:r>
          </a:p>
          <a:p>
            <a:pPr marL="514350" indent="-514350">
              <a:buFont typeface="+mj-lt"/>
              <a:buAutoNum type="arabicPeriod"/>
            </a:pPr>
            <a:r>
              <a:rPr lang="en-US" dirty="0" smtClean="0"/>
              <a:t>Import Policy (Import Quotes)  </a:t>
            </a:r>
          </a:p>
          <a:p>
            <a:pPr marL="514350" indent="-514350">
              <a:buFont typeface="+mj-lt"/>
              <a:buAutoNum type="arabicPeriod"/>
            </a:pPr>
            <a:r>
              <a:rPr lang="en-US" dirty="0" smtClean="0"/>
              <a:t>Stimulating/Improving Export.</a:t>
            </a:r>
          </a:p>
          <a:p>
            <a:pPr marL="514350" indent="-514350">
              <a:buFont typeface="+mj-lt"/>
              <a:buAutoNum type="arabicPeriod"/>
            </a:pPr>
            <a:r>
              <a:rPr lang="en-US" dirty="0" smtClean="0"/>
              <a:t>Foreign Loans.</a:t>
            </a:r>
          </a:p>
          <a:p>
            <a:pPr algn="just">
              <a:buNone/>
            </a:pP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139</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normAutofit fontScale="90000"/>
          </a:bodyPr>
          <a:lstStyle/>
          <a:p>
            <a:r>
              <a:rPr lang="en-US" b="1" dirty="0" smtClean="0"/>
              <a:t/>
            </a:r>
            <a:br>
              <a:rPr lang="en-US" b="1" dirty="0" smtClean="0"/>
            </a:br>
            <a:r>
              <a:rPr lang="en-US" b="1" dirty="0" smtClean="0"/>
              <a:t>Stages in Internationalization</a:t>
            </a:r>
            <a:br>
              <a:rPr lang="en-US" b="1" dirty="0" smtClean="0"/>
            </a:br>
            <a:endParaRPr lang="en-US" dirty="0"/>
          </a:p>
        </p:txBody>
      </p:sp>
      <p:sp>
        <p:nvSpPr>
          <p:cNvPr id="3" name="Content Placeholder 2"/>
          <p:cNvSpPr>
            <a:spLocks noGrp="1"/>
          </p:cNvSpPr>
          <p:nvPr>
            <p:ph idx="1"/>
          </p:nvPr>
        </p:nvSpPr>
        <p:spPr>
          <a:xfrm>
            <a:off x="457200" y="1371600"/>
            <a:ext cx="8229600" cy="4876800"/>
          </a:xfrm>
        </p:spPr>
        <p:txBody>
          <a:bodyPr>
            <a:normAutofit lnSpcReduction="10000"/>
          </a:bodyPr>
          <a:lstStyle/>
          <a:p>
            <a:pPr algn="just"/>
            <a:r>
              <a:rPr lang="en-US" sz="3000" dirty="0" smtClean="0">
                <a:latin typeface="Times New Roman" pitchFamily="18" charset="0"/>
                <a:cs typeface="Times New Roman" pitchFamily="18" charset="0"/>
              </a:rPr>
              <a:t>Internationalization is the process of increasing involvement of enterprises in international markets.</a:t>
            </a:r>
          </a:p>
          <a:p>
            <a:pPr algn="just"/>
            <a:r>
              <a:rPr lang="en-US" sz="3000" dirty="0" smtClean="0">
                <a:latin typeface="Times New Roman" pitchFamily="18" charset="0"/>
                <a:cs typeface="Times New Roman" pitchFamily="18" charset="0"/>
              </a:rPr>
              <a:t>Reach out to the international market more often than not is faced with hitches and challenges one.</a:t>
            </a:r>
          </a:p>
          <a:p>
            <a:pPr algn="just"/>
            <a:r>
              <a:rPr lang="en-US" sz="3000" dirty="0" smtClean="0">
                <a:latin typeface="Times New Roman" pitchFamily="18" charset="0"/>
                <a:cs typeface="Times New Roman" pitchFamily="18" charset="0"/>
              </a:rPr>
              <a:t>The optimal strategic attractive available to firms depend upon different levels of internationalization</a:t>
            </a:r>
            <a:r>
              <a:rPr lang="en-US" sz="2800" dirty="0" smtClean="0"/>
              <a:t>.</a:t>
            </a:r>
          </a:p>
          <a:p>
            <a:pPr algn="just"/>
            <a:r>
              <a:rPr lang="en-US" sz="2800" dirty="0" smtClean="0"/>
              <a:t>Most companies view foreign operations as riskier than domestic ones because they must operate in environments which are less familiar to them.</a:t>
            </a:r>
            <a:endParaRPr lang="en-US" sz="30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Institutions Connect with EXIM Trade </a:t>
            </a:r>
            <a:endParaRPr lang="en-US" dirty="0"/>
          </a:p>
        </p:txBody>
      </p:sp>
      <p:sp>
        <p:nvSpPr>
          <p:cNvPr id="3" name="Content Placeholder 2"/>
          <p:cNvSpPr>
            <a:spLocks noGrp="1"/>
          </p:cNvSpPr>
          <p:nvPr>
            <p:ph idx="1"/>
          </p:nvPr>
        </p:nvSpPr>
        <p:spPr/>
        <p:txBody>
          <a:bodyPr>
            <a:normAutofit/>
          </a:bodyPr>
          <a:lstStyle/>
          <a:p>
            <a:pPr algn="just"/>
            <a:r>
              <a:rPr lang="en-US" dirty="0"/>
              <a:t> </a:t>
            </a:r>
            <a:r>
              <a:rPr lang="en-US" dirty="0" smtClean="0"/>
              <a:t>The aim of set up machinery for consultation is to create the required forum and environment for consulting various quarters interested and engaged in foreign trade.</a:t>
            </a:r>
          </a:p>
          <a:p>
            <a:pPr algn="just"/>
            <a:r>
              <a:rPr lang="en-US" dirty="0" smtClean="0"/>
              <a:t>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140</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Institutions Connect with EXIM Trade </a:t>
            </a:r>
            <a:endParaRPr lang="en-US" dirty="0"/>
          </a:p>
        </p:txBody>
      </p:sp>
      <p:sp>
        <p:nvSpPr>
          <p:cNvPr id="3" name="Content Placeholder 2"/>
          <p:cNvSpPr>
            <a:spLocks noGrp="1"/>
          </p:cNvSpPr>
          <p:nvPr>
            <p:ph idx="1"/>
          </p:nvPr>
        </p:nvSpPr>
        <p:spPr/>
        <p:txBody>
          <a:bodyPr>
            <a:normAutofit fontScale="92500" lnSpcReduction="20000"/>
          </a:bodyPr>
          <a:lstStyle/>
          <a:p>
            <a:pPr algn="just">
              <a:buFont typeface="Wingdings" pitchFamily="2" charset="2"/>
              <a:buChar char="q"/>
            </a:pPr>
            <a:r>
              <a:rPr lang="en-US" dirty="0" smtClean="0"/>
              <a:t> </a:t>
            </a:r>
            <a:r>
              <a:rPr lang="en-US" b="1" dirty="0" smtClean="0"/>
              <a:t>Export Promotion Councils (EPC)</a:t>
            </a:r>
          </a:p>
          <a:p>
            <a:pPr algn="just"/>
            <a:r>
              <a:rPr lang="en-US" b="1" dirty="0" smtClean="0">
                <a:latin typeface="Times New Roman" pitchFamily="18" charset="0"/>
                <a:cs typeface="Times New Roman" pitchFamily="18" charset="0"/>
              </a:rPr>
              <a:t> </a:t>
            </a:r>
            <a:r>
              <a:rPr lang="en-US" dirty="0" smtClean="0"/>
              <a:t>Export Promotion Councils are registered as non -profit organizations under the Indian Companies Act. </a:t>
            </a:r>
          </a:p>
          <a:p>
            <a:pPr algn="just"/>
            <a:r>
              <a:rPr lang="en-US" dirty="0" smtClean="0"/>
              <a:t>At present there are eleven Export Promotion Councils under the administrative control of the Department of Commerce and nine export promotion councils related to textile sector under the administrative control of Ministry of Textiles.</a:t>
            </a:r>
          </a:p>
          <a:p>
            <a:pPr algn="just"/>
            <a:r>
              <a:rPr lang="en-US" dirty="0" smtClean="0"/>
              <a:t> The Export Promotion Councils perform both advisory and executive functions.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141</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Institutions Connect with EXIM Trade </a:t>
            </a: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q"/>
            </a:pPr>
            <a:r>
              <a:rPr lang="en-US" dirty="0" smtClean="0"/>
              <a:t> </a:t>
            </a:r>
            <a:r>
              <a:rPr lang="en-US" b="1" dirty="0" smtClean="0"/>
              <a:t>Federation of Indian Export </a:t>
            </a:r>
            <a:r>
              <a:rPr lang="en-US" b="1" dirty="0" err="1" smtClean="0"/>
              <a:t>Organisations</a:t>
            </a:r>
            <a:r>
              <a:rPr lang="en-US" b="1" dirty="0" smtClean="0"/>
              <a:t> </a:t>
            </a:r>
          </a:p>
          <a:p>
            <a:pPr algn="just"/>
            <a:r>
              <a:rPr lang="en-US" dirty="0" smtClean="0"/>
              <a:t>FIEO was set up jointly by the Ministry of Commerce, Government of India and private trade and industry in the year 1965. </a:t>
            </a:r>
          </a:p>
          <a:p>
            <a:pPr algn="just"/>
            <a:r>
              <a:rPr lang="en-US" dirty="0" smtClean="0"/>
              <a:t>FIEO is thus a partner of the Government of India in promoting India’s exports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142</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Institutions Connect with EXIM Trade </a:t>
            </a:r>
            <a:endParaRPr lang="en-US" dirty="0"/>
          </a:p>
        </p:txBody>
      </p:sp>
      <p:sp>
        <p:nvSpPr>
          <p:cNvPr id="3" name="Content Placeholder 2"/>
          <p:cNvSpPr>
            <a:spLocks noGrp="1"/>
          </p:cNvSpPr>
          <p:nvPr>
            <p:ph idx="1"/>
          </p:nvPr>
        </p:nvSpPr>
        <p:spPr/>
        <p:txBody>
          <a:bodyPr>
            <a:normAutofit fontScale="92500"/>
          </a:bodyPr>
          <a:lstStyle/>
          <a:p>
            <a:pPr algn="just">
              <a:buFont typeface="Wingdings" pitchFamily="2" charset="2"/>
              <a:buChar char="q"/>
            </a:pPr>
            <a:r>
              <a:rPr lang="en-US" dirty="0" smtClean="0"/>
              <a:t> </a:t>
            </a:r>
            <a:r>
              <a:rPr lang="en-US" b="1" dirty="0" smtClean="0"/>
              <a:t>Commodity Board </a:t>
            </a:r>
          </a:p>
          <a:p>
            <a:pPr algn="just"/>
            <a:r>
              <a:rPr lang="en-US" dirty="0" smtClean="0"/>
              <a:t>Commodity Board is registered agency designated by the Ministry of Commerce, Government of India for purposes of export-promotion and has offices in India and abroad.</a:t>
            </a:r>
          </a:p>
          <a:p>
            <a:pPr algn="just"/>
            <a:r>
              <a:rPr lang="en-US" dirty="0" smtClean="0"/>
              <a:t> There are five statutory Commodity Boards, which are responsible for production, development and export of tea, coffee, rubber, spices and tobacco.</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143</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Institutions Connect with EXIM Trade </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q"/>
            </a:pPr>
            <a:r>
              <a:rPr lang="en-US" dirty="0" smtClean="0"/>
              <a:t> </a:t>
            </a:r>
            <a:r>
              <a:rPr lang="en-US" b="1" dirty="0" smtClean="0"/>
              <a:t>Indian Institution of Packaging (IIP)</a:t>
            </a:r>
            <a:endParaRPr lang="en-US" dirty="0" smtClean="0"/>
          </a:p>
          <a:p>
            <a:pPr algn="just"/>
            <a:r>
              <a:rPr lang="en-US" dirty="0" smtClean="0">
                <a:latin typeface="Times New Roman" pitchFamily="18" charset="0"/>
                <a:cs typeface="Times New Roman" pitchFamily="18" charset="0"/>
              </a:rPr>
              <a:t>The Indian Institute of Packaging or IIP in short was established in 1966 under the Societies Registration Act (1860). </a:t>
            </a:r>
          </a:p>
          <a:p>
            <a:pPr algn="just"/>
            <a:r>
              <a:rPr lang="en-US" dirty="0" smtClean="0">
                <a:latin typeface="Times New Roman" pitchFamily="18" charset="0"/>
                <a:cs typeface="Times New Roman" pitchFamily="18" charset="0"/>
              </a:rPr>
              <a:t>Headquartered in Mumbai,</a:t>
            </a:r>
          </a:p>
          <a:p>
            <a:pPr algn="just"/>
            <a:r>
              <a:rPr lang="en-US" dirty="0" smtClean="0">
                <a:latin typeface="Times New Roman" pitchFamily="18" charset="0"/>
                <a:cs typeface="Times New Roman" pitchFamily="18" charset="0"/>
              </a:rPr>
              <a:t>IIP also has testing and development laboratories at Calcutta, New Delhi and Chennai. </a:t>
            </a:r>
          </a:p>
          <a:p>
            <a:pPr algn="just"/>
            <a:r>
              <a:rPr lang="en-US" dirty="0" smtClean="0">
                <a:latin typeface="Times New Roman" pitchFamily="18" charset="0"/>
                <a:cs typeface="Times New Roman" pitchFamily="18" charset="0"/>
              </a:rPr>
              <a:t>The Institute is closely linked with international organizations and is recognized by the UNIDO (United Nations Industrial Development </a:t>
            </a:r>
            <a:r>
              <a:rPr lang="en-US" dirty="0" err="1" smtClean="0">
                <a:latin typeface="Times New Roman" pitchFamily="18" charset="0"/>
                <a:cs typeface="Times New Roman" pitchFamily="18" charset="0"/>
              </a:rPr>
              <a:t>Organisation</a:t>
            </a:r>
            <a:r>
              <a:rPr lang="en-US" dirty="0" smtClean="0">
                <a:latin typeface="Times New Roman" pitchFamily="18" charset="0"/>
                <a:cs typeface="Times New Roman" pitchFamily="18" charset="0"/>
              </a:rPr>
              <a:t>) and the ITC (International Trading Centre) for consultancy and training. The IIP is a member of the Asian Packaging Federation (APF), </a:t>
            </a:r>
          </a:p>
          <a:p>
            <a:pPr algn="just">
              <a:buFont typeface="Wingdings" pitchFamily="2" charset="2"/>
              <a:buChar char="q"/>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144</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Institutions Connect with EXIM Trade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dirty="0" smtClean="0"/>
              <a:t> </a:t>
            </a:r>
            <a:r>
              <a:rPr lang="en-US" b="1" dirty="0" smtClean="0"/>
              <a:t>Export Inspection Council (EIC)</a:t>
            </a:r>
            <a:endParaRPr lang="en-US" dirty="0" smtClean="0"/>
          </a:p>
          <a:p>
            <a:r>
              <a:rPr lang="en-US" dirty="0" smtClean="0"/>
              <a:t>The Export Inspection Council or EIC in short, was set up by the Government of India under Section 3 of the Export (Quality Control and Inspection) Act, 1963 in order to ensure sound development of export trade of India through Quality Control and Inspection</a:t>
            </a:r>
          </a:p>
          <a:p>
            <a:pPr algn="just">
              <a:buFont typeface="Wingdings" pitchFamily="2" charset="2"/>
              <a:buChar char="q"/>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145</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Institutions Connect with EXIM Trade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dirty="0" smtClean="0"/>
              <a:t> </a:t>
            </a:r>
            <a:r>
              <a:rPr lang="en-US" b="1" dirty="0" smtClean="0"/>
              <a:t>Export Inspection Council (EIC)</a:t>
            </a:r>
            <a:endParaRPr lang="en-US" dirty="0" smtClean="0"/>
          </a:p>
          <a:p>
            <a:r>
              <a:rPr lang="en-US" dirty="0" smtClean="0"/>
              <a:t>The Export Inspection Council or EIC in short, was set up by the Government of India under Section 3 of the Export (Quality Control and Inspection) Act, 1963 in order to ensure sound development of export trade of India through Quality Control and Inspection</a:t>
            </a:r>
          </a:p>
          <a:p>
            <a:pPr algn="just">
              <a:buFont typeface="Wingdings" pitchFamily="2" charset="2"/>
              <a:buChar char="q"/>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146</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Institutions Connect with EXIM Trade </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q"/>
            </a:pPr>
            <a:r>
              <a:rPr lang="en-US" dirty="0" smtClean="0"/>
              <a:t> </a:t>
            </a:r>
            <a:r>
              <a:rPr lang="en-US" b="1" dirty="0" smtClean="0"/>
              <a:t>Indian Council of Arbitration (ICA)</a:t>
            </a:r>
            <a:endParaRPr lang="en-US" dirty="0" smtClean="0"/>
          </a:p>
          <a:p>
            <a:pPr algn="just"/>
            <a:r>
              <a:rPr lang="en-US" dirty="0" smtClean="0"/>
              <a:t>The Indian Council for Arbitration (ICA) was established on April 15, 1965. </a:t>
            </a:r>
          </a:p>
          <a:p>
            <a:pPr algn="just"/>
            <a:r>
              <a:rPr lang="en-US" dirty="0" smtClean="0"/>
              <a:t>ICA provides arbitration facilities for all types of Indian and international commercial disputes through its international panel of arbitrators with eminent and experienced persons from different lines of trade and professions. </a:t>
            </a:r>
          </a:p>
          <a:p>
            <a:pPr algn="just">
              <a:buFont typeface="Wingdings" pitchFamily="2" charset="2"/>
              <a:buChar char="q"/>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147</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Institutions Connect with EXIM Trade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India Trade Promotion </a:t>
            </a:r>
            <a:r>
              <a:rPr lang="en-US" b="1" dirty="0" err="1" smtClean="0"/>
              <a:t>Organisation</a:t>
            </a:r>
            <a:r>
              <a:rPr lang="en-US" b="1" dirty="0" smtClean="0"/>
              <a:t> (ITPO)</a:t>
            </a:r>
            <a:endParaRPr lang="en-US" dirty="0" smtClean="0"/>
          </a:p>
          <a:p>
            <a:r>
              <a:rPr lang="en-US" dirty="0" smtClean="0"/>
              <a:t>ITPO is a government </a:t>
            </a:r>
            <a:r>
              <a:rPr lang="en-US" dirty="0" err="1" smtClean="0"/>
              <a:t>organisation</a:t>
            </a:r>
            <a:r>
              <a:rPr lang="en-US" dirty="0" smtClean="0"/>
              <a:t> for promoting the country’s external trade. Its promotional tools include organizing of fairs and exhibitions in India and abroad, Buyer-Seller Meets, Contact Promotion </a:t>
            </a:r>
            <a:r>
              <a:rPr lang="en-US" dirty="0" err="1" smtClean="0"/>
              <a:t>Programmes</a:t>
            </a:r>
            <a:r>
              <a:rPr lang="en-US" dirty="0" smtClean="0"/>
              <a:t>, Product Promotion </a:t>
            </a:r>
            <a:r>
              <a:rPr lang="en-US" dirty="0" err="1" smtClean="0"/>
              <a:t>Programmes</a:t>
            </a:r>
            <a:r>
              <a:rPr lang="en-US" dirty="0" smtClean="0"/>
              <a:t>, Promotion through Overseas Department Stores, Market Surveys and Information Dissemination.</a:t>
            </a:r>
          </a:p>
          <a:p>
            <a:pPr algn="just">
              <a:buFont typeface="Wingdings" pitchFamily="2" charset="2"/>
              <a:buChar char="q"/>
            </a:pPr>
            <a:r>
              <a:rPr lang="en-US" dirty="0" smtClean="0"/>
              <a:t>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148</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Institutions Connect with EXIM Trade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India Trade Promotion Organization (ITPO)</a:t>
            </a:r>
            <a:endParaRPr lang="en-US" dirty="0" smtClean="0"/>
          </a:p>
          <a:p>
            <a:r>
              <a:rPr lang="en-US" dirty="0" smtClean="0"/>
              <a:t>ITPO is a government organization for promoting the country’s external trade. Its promotional tools include organizing of fairs and exhibitions in India and abroad, Buyer-Seller Meets, Contact Promotion </a:t>
            </a:r>
            <a:r>
              <a:rPr lang="en-US" dirty="0" err="1" smtClean="0"/>
              <a:t>Programmes</a:t>
            </a:r>
            <a:r>
              <a:rPr lang="en-US" dirty="0" smtClean="0"/>
              <a:t>, Product Promotion </a:t>
            </a:r>
            <a:r>
              <a:rPr lang="en-US" dirty="0" err="1" smtClean="0"/>
              <a:t>Programmes</a:t>
            </a:r>
            <a:r>
              <a:rPr lang="en-US" dirty="0" smtClean="0"/>
              <a:t>, Promotion through Overseas Department Stores, Market Surveys and Information Dissemination.</a:t>
            </a:r>
          </a:p>
          <a:p>
            <a:pPr algn="just">
              <a:buFont typeface="Wingdings" pitchFamily="2" charset="2"/>
              <a:buChar char="q"/>
            </a:pPr>
            <a:r>
              <a:rPr lang="en-US" dirty="0" smtClean="0"/>
              <a:t>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149</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lstStyle/>
          <a:p>
            <a:r>
              <a:rPr lang="en-US" b="1" dirty="0" smtClean="0"/>
              <a:t>Stages in Internationalization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Times New Roman" pitchFamily="18" charset="0"/>
                <a:cs typeface="Times New Roman" pitchFamily="18" charset="0"/>
              </a:rPr>
              <a:t>Enterprises undertake international activities reluctantly and follow practices to minimize their risks.</a:t>
            </a:r>
          </a:p>
          <a:p>
            <a:pPr algn="just"/>
            <a:r>
              <a:rPr lang="en-US" dirty="0" smtClean="0">
                <a:latin typeface="Times New Roman" pitchFamily="18" charset="0"/>
                <a:cs typeface="Times New Roman" pitchFamily="18" charset="0"/>
              </a:rPr>
              <a:t>Stages of internationalization can be followed: </a:t>
            </a:r>
          </a:p>
          <a:p>
            <a:pPr marL="514350" indent="-514350" algn="just">
              <a:buFont typeface="+mj-lt"/>
              <a:buAutoNum type="arabicPeriod"/>
            </a:pPr>
            <a:r>
              <a:rPr lang="en-US" dirty="0" smtClean="0">
                <a:latin typeface="Times New Roman" pitchFamily="18" charset="0"/>
                <a:cs typeface="Times New Roman" pitchFamily="18" charset="0"/>
              </a:rPr>
              <a:t>Domestic Company.</a:t>
            </a:r>
          </a:p>
          <a:p>
            <a:pPr marL="514350" indent="-514350" algn="just">
              <a:buFont typeface="+mj-lt"/>
              <a:buAutoNum type="arabicPeriod"/>
            </a:pPr>
            <a:r>
              <a:rPr lang="en-US" dirty="0" smtClean="0">
                <a:latin typeface="Times New Roman" pitchFamily="18" charset="0"/>
                <a:cs typeface="Times New Roman" pitchFamily="18" charset="0"/>
              </a:rPr>
              <a:t>International Company</a:t>
            </a:r>
          </a:p>
          <a:p>
            <a:pPr marL="514350" indent="-514350" algn="just">
              <a:buFont typeface="+mj-lt"/>
              <a:buAutoNum type="arabicPeriod"/>
            </a:pPr>
            <a:r>
              <a:rPr lang="en-US" dirty="0" smtClean="0">
                <a:latin typeface="Times New Roman" pitchFamily="18" charset="0"/>
                <a:cs typeface="Times New Roman" pitchFamily="18" charset="0"/>
              </a:rPr>
              <a:t>Multinational Company</a:t>
            </a:r>
          </a:p>
          <a:p>
            <a:pPr marL="514350" indent="-514350" algn="just">
              <a:buFont typeface="+mj-lt"/>
              <a:buAutoNum type="arabicPeriod"/>
            </a:pPr>
            <a:r>
              <a:rPr lang="en-US" dirty="0" smtClean="0">
                <a:latin typeface="Times New Roman" pitchFamily="18" charset="0"/>
                <a:cs typeface="Times New Roman" pitchFamily="18" charset="0"/>
              </a:rPr>
              <a:t>Global Company:</a:t>
            </a:r>
          </a:p>
          <a:p>
            <a:pPr marL="514350" indent="-514350" algn="just">
              <a:buFont typeface="+mj-lt"/>
              <a:buAutoNum type="arabicPeriod"/>
            </a:pPr>
            <a:r>
              <a:rPr lang="en-US" dirty="0" smtClean="0">
                <a:latin typeface="Times New Roman" pitchFamily="18" charset="0"/>
                <a:cs typeface="Times New Roman" pitchFamily="18" charset="0"/>
              </a:rPr>
              <a:t>Transnational Company:</a:t>
            </a:r>
          </a:p>
        </p:txBody>
      </p:sp>
      <p:sp>
        <p:nvSpPr>
          <p:cNvPr id="4" name="Slide Number Placeholder 3"/>
          <p:cNvSpPr>
            <a:spLocks noGrp="1"/>
          </p:cNvSpPr>
          <p:nvPr>
            <p:ph type="sldNum" sz="quarter" idx="12"/>
          </p:nvPr>
        </p:nvSpPr>
        <p:spPr/>
        <p:txBody>
          <a:bodyPr/>
          <a:lstStyle/>
          <a:p>
            <a:fld id="{E984D66D-6073-4BD5-A9D0-2D62D8DB0C89}"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Institutions Connect with EXIM Trade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India Trade Promotion Organization (ITPO)</a:t>
            </a:r>
            <a:endParaRPr lang="en-US" dirty="0" smtClean="0"/>
          </a:p>
          <a:p>
            <a:r>
              <a:rPr lang="en-US" dirty="0" smtClean="0"/>
              <a:t>ITPO is a government organization for promoting the country’s external trade. Its promotional tools include organizing of fairs and exhibitions in India and abroad, Buyer-Seller Meets, Contact Promotion </a:t>
            </a:r>
            <a:r>
              <a:rPr lang="en-US" dirty="0" err="1" smtClean="0"/>
              <a:t>Programmes</a:t>
            </a:r>
            <a:r>
              <a:rPr lang="en-US" dirty="0" smtClean="0"/>
              <a:t>, Product Promotion </a:t>
            </a:r>
            <a:r>
              <a:rPr lang="en-US" dirty="0" err="1" smtClean="0"/>
              <a:t>Programmes</a:t>
            </a:r>
            <a:r>
              <a:rPr lang="en-US" dirty="0" smtClean="0"/>
              <a:t>, Promotion through Overseas Department Stores, Market Surveys and Information Dissemination.</a:t>
            </a:r>
          </a:p>
          <a:p>
            <a:pPr algn="just">
              <a:buFont typeface="Wingdings" pitchFamily="2" charset="2"/>
              <a:buChar char="q"/>
            </a:pPr>
            <a:r>
              <a:rPr lang="en-US" dirty="0" smtClean="0"/>
              <a:t>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150</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Institutions Connect with EXIM Trade </a:t>
            </a: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q"/>
            </a:pPr>
            <a:r>
              <a:rPr lang="en-US" dirty="0" smtClean="0"/>
              <a:t> </a:t>
            </a:r>
            <a:r>
              <a:rPr lang="en-US" b="1" dirty="0" smtClean="0"/>
              <a:t>Marine Products Export Development Authority (MPEDA)</a:t>
            </a:r>
            <a:endParaRPr lang="en-US" dirty="0" smtClean="0"/>
          </a:p>
          <a:p>
            <a:r>
              <a:rPr lang="en-US" dirty="0" smtClean="0"/>
              <a:t>The Marine Products Export Development Authority (MPEDA) was constituted in 1972 under the Marine Products Export Development Authority Act 1972 and plays an active role in the development of marine products meant for export with special reference to processing, packaging, storage and marketing etc</a:t>
            </a:r>
          </a:p>
          <a:p>
            <a:pPr algn="just">
              <a:buFont typeface="Wingdings" pitchFamily="2" charset="2"/>
              <a:buChar char="q"/>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151</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Institutions Connect with EXIM Trade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dirty="0" smtClean="0"/>
              <a:t> </a:t>
            </a:r>
            <a:r>
              <a:rPr lang="en-US" b="1" dirty="0" smtClean="0"/>
              <a:t>Directorate General of Foreign Trade (DGFT)</a:t>
            </a:r>
            <a:endParaRPr lang="en-US" dirty="0" smtClean="0"/>
          </a:p>
          <a:p>
            <a:pPr algn="just"/>
            <a:r>
              <a:rPr lang="en-US" dirty="0" smtClean="0"/>
              <a:t>DGFT or Directorate General of Foreign Trade is a government organization in India responsible for the formulation of guidelines and principles for importers and exporters of country.</a:t>
            </a:r>
          </a:p>
          <a:p>
            <a:pPr>
              <a:buFont typeface="Wingdings" pitchFamily="2" charset="2"/>
              <a:buChar char="q"/>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152</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Institutions Connect with EXIM Trade </a:t>
            </a:r>
            <a:endParaRPr lang="en-US" dirty="0"/>
          </a:p>
        </p:txBody>
      </p:sp>
      <p:sp>
        <p:nvSpPr>
          <p:cNvPr id="3" name="Content Placeholder 2"/>
          <p:cNvSpPr>
            <a:spLocks noGrp="1"/>
          </p:cNvSpPr>
          <p:nvPr>
            <p:ph idx="1"/>
          </p:nvPr>
        </p:nvSpPr>
        <p:spPr/>
        <p:txBody>
          <a:bodyPr>
            <a:normAutofit fontScale="92500"/>
          </a:bodyPr>
          <a:lstStyle/>
          <a:p>
            <a:pPr algn="just">
              <a:buFont typeface="Wingdings" pitchFamily="2" charset="2"/>
              <a:buChar char="q"/>
            </a:pPr>
            <a:r>
              <a:rPr lang="en-US" dirty="0"/>
              <a:t> </a:t>
            </a:r>
            <a:r>
              <a:rPr lang="en-US" b="1" dirty="0" smtClean="0"/>
              <a:t>Export and Import Bank of India </a:t>
            </a:r>
          </a:p>
          <a:p>
            <a:pPr algn="just"/>
            <a:r>
              <a:rPr lang="en-US" dirty="0" smtClean="0"/>
              <a:t>The Export and Import Bank of India, popularly known as the EXIM Bank was set up in 1982</a:t>
            </a:r>
            <a:endParaRPr lang="en-US" b="1" dirty="0" smtClean="0"/>
          </a:p>
          <a:p>
            <a:pPr algn="just">
              <a:buFont typeface="Wingdings" pitchFamily="2" charset="2"/>
              <a:buChar char="§"/>
            </a:pPr>
            <a:r>
              <a:rPr lang="en-US" dirty="0" smtClean="0">
                <a:latin typeface="Times New Roman" pitchFamily="18" charset="0"/>
                <a:cs typeface="Times New Roman" pitchFamily="18" charset="0"/>
              </a:rPr>
              <a:t>India </a:t>
            </a:r>
            <a:r>
              <a:rPr lang="en-US" dirty="0" smtClean="0"/>
              <a:t>post liberalization and globalization, the import and export industry became a huge sector in our economy.</a:t>
            </a:r>
          </a:p>
          <a:p>
            <a:pPr algn="just">
              <a:buFont typeface="Wingdings" pitchFamily="2" charset="2"/>
              <a:buChar char="§"/>
            </a:pPr>
            <a:r>
              <a:rPr lang="en-US" dirty="0" smtClean="0">
                <a:latin typeface="Times New Roman" pitchFamily="18" charset="0"/>
                <a:cs typeface="Times New Roman" pitchFamily="18" charset="0"/>
              </a:rPr>
              <a:t>T</a:t>
            </a:r>
            <a:r>
              <a:rPr lang="en-US" dirty="0" smtClean="0"/>
              <a:t>o provide financial support to importers and exporters the government set up the EXIM Bank</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153</a:t>
            </a:fld>
            <a:endParaRPr lang="en-US"/>
          </a:p>
        </p:txBody>
      </p:sp>
      <p:sp>
        <p:nvSpPr>
          <p:cNvPr id="5" name="Footer Placeholder 4"/>
          <p:cNvSpPr>
            <a:spLocks noGrp="1"/>
          </p:cNvSpPr>
          <p:nvPr>
            <p:ph type="ftr" sz="quarter" idx="11"/>
          </p:nvPr>
        </p:nvSpPr>
        <p:spPr/>
        <p:txBody>
          <a:bodyPr/>
          <a:lstStyle/>
          <a:p>
            <a:r>
              <a:rPr lang="en-US" dirty="0" smtClean="0"/>
              <a:t>International Business</a:t>
            </a:r>
            <a:endParaRPr lang="en-US"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Institutions Connect with EXIM Trade </a:t>
            </a:r>
            <a:endParaRPr lang="en-US" dirty="0"/>
          </a:p>
        </p:txBody>
      </p:sp>
      <p:sp>
        <p:nvSpPr>
          <p:cNvPr id="3" name="Content Placeholder 2"/>
          <p:cNvSpPr>
            <a:spLocks noGrp="1"/>
          </p:cNvSpPr>
          <p:nvPr>
            <p:ph idx="1"/>
          </p:nvPr>
        </p:nvSpPr>
        <p:spPr/>
        <p:txBody>
          <a:bodyPr>
            <a:normAutofit/>
          </a:bodyPr>
          <a:lstStyle/>
          <a:p>
            <a:pPr algn="just"/>
            <a:r>
              <a:rPr lang="en-US" dirty="0" smtClean="0"/>
              <a:t>It is the principal financial institution in India for foreign and international trade.</a:t>
            </a:r>
          </a:p>
          <a:p>
            <a:pPr algn="just"/>
            <a:r>
              <a:rPr lang="en-US" dirty="0" smtClean="0"/>
              <a:t>It oversees and coordinates the working of other institutions that work in the import-export sector.</a:t>
            </a:r>
          </a:p>
          <a:p>
            <a:pPr algn="just"/>
            <a:r>
              <a:rPr lang="en-US" dirty="0" smtClean="0">
                <a:latin typeface="Times New Roman" pitchFamily="18" charset="0"/>
                <a:cs typeface="Times New Roman" pitchFamily="18" charset="0"/>
              </a:rPr>
              <a:t> </a:t>
            </a:r>
            <a:r>
              <a:rPr lang="en-US" dirty="0" smtClean="0"/>
              <a:t>The ultimate aim is to promote foreign trade activities in the country</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154</a:t>
            </a:fld>
            <a:endParaRPr lang="en-US"/>
          </a:p>
        </p:txBody>
      </p:sp>
      <p:sp>
        <p:nvSpPr>
          <p:cNvPr id="5" name="Footer Placeholder 4"/>
          <p:cNvSpPr>
            <a:spLocks noGrp="1"/>
          </p:cNvSpPr>
          <p:nvPr>
            <p:ph type="ftr" sz="quarter" idx="11"/>
          </p:nvPr>
        </p:nvSpPr>
        <p:spPr/>
        <p:txBody>
          <a:bodyPr/>
          <a:lstStyle/>
          <a:p>
            <a:r>
              <a:rPr lang="en-US" dirty="0" smtClean="0"/>
              <a:t>International Business</a:t>
            </a:r>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1">
              <a:lumMod val="60000"/>
              <a:lumOff val="40000"/>
            </a:schemeClr>
          </a:solidFill>
        </p:spPr>
        <p:txBody>
          <a:bodyPr/>
          <a:lstStyle/>
          <a:p>
            <a:endParaRPr lang="en-US" dirty="0" smtClean="0"/>
          </a:p>
          <a:p>
            <a:endParaRPr lang="en-US" dirty="0" smtClean="0"/>
          </a:p>
          <a:p>
            <a:endParaRPr lang="en-US" dirty="0" smtClean="0"/>
          </a:p>
          <a:p>
            <a:endParaRPr lang="en-US" dirty="0" smtClean="0"/>
          </a:p>
          <a:p>
            <a:pPr algn="ctr">
              <a:buNone/>
            </a:pPr>
            <a:r>
              <a:rPr lang="en-US" sz="8800" dirty="0" smtClean="0"/>
              <a:t>Thank You</a:t>
            </a:r>
            <a:endParaRPr lang="en-US" sz="8800" dirty="0"/>
          </a:p>
        </p:txBody>
      </p:sp>
      <p:sp>
        <p:nvSpPr>
          <p:cNvPr id="4" name="Footer Placeholder 3"/>
          <p:cNvSpPr>
            <a:spLocks noGrp="1"/>
          </p:cNvSpPr>
          <p:nvPr>
            <p:ph type="ftr" sz="quarter" idx="11"/>
          </p:nvPr>
        </p:nvSpPr>
        <p:spPr/>
        <p:txBody>
          <a:bodyPr/>
          <a:lstStyle/>
          <a:p>
            <a:r>
              <a:rPr lang="en-US" smtClean="0"/>
              <a:t>International Business</a:t>
            </a:r>
            <a:endParaRPr lang="en-US"/>
          </a:p>
        </p:txBody>
      </p:sp>
      <p:sp>
        <p:nvSpPr>
          <p:cNvPr id="5" name="Slide Number Placeholder 4"/>
          <p:cNvSpPr>
            <a:spLocks noGrp="1"/>
          </p:cNvSpPr>
          <p:nvPr>
            <p:ph type="sldNum" sz="quarter" idx="12"/>
          </p:nvPr>
        </p:nvSpPr>
        <p:spPr/>
        <p:txBody>
          <a:bodyPr/>
          <a:lstStyle/>
          <a:p>
            <a:fld id="{E984D66D-6073-4BD5-A9D0-2D62D8DB0C89}" type="slidenum">
              <a:rPr lang="en-US" smtClean="0"/>
              <a:pPr/>
              <a:t>155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lstStyle/>
          <a:p>
            <a:r>
              <a:rPr lang="en-US" b="1" dirty="0" smtClean="0"/>
              <a:t>Stages in Internationalization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smtClean="0">
                <a:latin typeface="Times New Roman" pitchFamily="18" charset="0"/>
                <a:cs typeface="Times New Roman" pitchFamily="18" charset="0"/>
              </a:rPr>
              <a:t>Domestic Company: </a:t>
            </a:r>
          </a:p>
          <a:p>
            <a:pPr algn="just"/>
            <a:r>
              <a:rPr lang="en-US" dirty="0" smtClean="0">
                <a:latin typeface="Times New Roman" pitchFamily="18" charset="0"/>
                <a:cs typeface="Times New Roman" pitchFamily="18" charset="0"/>
              </a:rPr>
              <a:t>It  limits its operations, mission and vision to the national political boundaries. </a:t>
            </a:r>
          </a:p>
          <a:p>
            <a:pPr algn="just"/>
            <a:r>
              <a:rPr lang="en-US" dirty="0" smtClean="0">
                <a:latin typeface="Times New Roman" pitchFamily="18" charset="0"/>
                <a:cs typeface="Times New Roman" pitchFamily="18" charset="0"/>
              </a:rPr>
              <a:t>These companies focus its view on the domestic market opportunities, domestic suppliers, domestic financial companies, domestic customers etc.</a:t>
            </a:r>
          </a:p>
          <a:p>
            <a:pPr algn="just"/>
            <a:r>
              <a:rPr lang="en-US" dirty="0" smtClean="0">
                <a:latin typeface="Times New Roman" pitchFamily="18" charset="0"/>
                <a:cs typeface="Times New Roman" pitchFamily="18" charset="0"/>
              </a:rPr>
              <a:t> These companies analyze the national environment of the country, formulate the strategies to exploit the opportunities offered by the environment.</a:t>
            </a:r>
          </a:p>
        </p:txBody>
      </p:sp>
      <p:sp>
        <p:nvSpPr>
          <p:cNvPr id="4" name="Slide Number Placeholder 3"/>
          <p:cNvSpPr>
            <a:spLocks noGrp="1"/>
          </p:cNvSpPr>
          <p:nvPr>
            <p:ph type="sldNum" sz="quarter" idx="12"/>
          </p:nvPr>
        </p:nvSpPr>
        <p:spPr/>
        <p:txBody>
          <a:bodyPr/>
          <a:lstStyle/>
          <a:p>
            <a:fld id="{E984D66D-6073-4BD5-A9D0-2D62D8DB0C89}"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lstStyle/>
          <a:p>
            <a:r>
              <a:rPr lang="en-US" b="1" dirty="0" smtClean="0"/>
              <a:t>Stages in Internationalization</a:t>
            </a:r>
            <a:endParaRPr lang="en-US" dirty="0"/>
          </a:p>
        </p:txBody>
      </p:sp>
      <p:sp>
        <p:nvSpPr>
          <p:cNvPr id="3" name="Content Placeholder 2"/>
          <p:cNvSpPr>
            <a:spLocks noGrp="1"/>
          </p:cNvSpPr>
          <p:nvPr>
            <p:ph idx="1"/>
          </p:nvPr>
        </p:nvSpPr>
        <p:spPr>
          <a:xfrm>
            <a:off x="457200" y="1524000"/>
            <a:ext cx="8229600" cy="4800600"/>
          </a:xfrm>
        </p:spPr>
        <p:txBody>
          <a:bodyPr>
            <a:normAutofit fontScale="85000" lnSpcReduction="20000"/>
          </a:bodyPr>
          <a:lstStyle/>
          <a:p>
            <a:pPr algn="just"/>
            <a:r>
              <a:rPr lang="en-US" b="1" dirty="0" smtClean="0"/>
              <a:t>International Company:</a:t>
            </a:r>
          </a:p>
          <a:p>
            <a:pPr algn="just"/>
            <a:r>
              <a:rPr lang="en-US" dirty="0" smtClean="0"/>
              <a:t>These companies select the strategy of locating the branch in the foreign market and extend the same domestic operations into foreign markets. </a:t>
            </a:r>
          </a:p>
          <a:p>
            <a:pPr algn="just"/>
            <a:r>
              <a:rPr lang="en-US" dirty="0" smtClean="0"/>
              <a:t>These companies remain ethnocentric or domestic country oriented. </a:t>
            </a:r>
          </a:p>
          <a:p>
            <a:pPr algn="just"/>
            <a:r>
              <a:rPr lang="en-US" dirty="0" smtClean="0"/>
              <a:t>Normally internalization process of most of the global companies starts with this stage of two processes.</a:t>
            </a:r>
          </a:p>
          <a:p>
            <a:pPr algn="just"/>
            <a:r>
              <a:rPr lang="en-US" dirty="0" smtClean="0"/>
              <a:t>Many of the companies follow this strategy due to limited resources and also to learn from the foreign market gradually before becoming a global company without much risk.</a:t>
            </a: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lstStyle/>
          <a:p>
            <a:r>
              <a:rPr lang="en-US" b="1" dirty="0" smtClean="0"/>
              <a:t>Stages in Internationalization</a:t>
            </a:r>
            <a:endParaRPr lang="en-US" dirty="0"/>
          </a:p>
        </p:txBody>
      </p:sp>
      <p:sp>
        <p:nvSpPr>
          <p:cNvPr id="3" name="Content Placeholder 2"/>
          <p:cNvSpPr>
            <a:spLocks noGrp="1"/>
          </p:cNvSpPr>
          <p:nvPr>
            <p:ph idx="1"/>
          </p:nvPr>
        </p:nvSpPr>
        <p:spPr>
          <a:xfrm>
            <a:off x="457200" y="1447800"/>
            <a:ext cx="8229600" cy="4678363"/>
          </a:xfrm>
        </p:spPr>
        <p:txBody>
          <a:bodyPr>
            <a:normAutofit fontScale="85000" lnSpcReduction="10000"/>
          </a:bodyPr>
          <a:lstStyle/>
          <a:p>
            <a:pPr algn="just"/>
            <a:r>
              <a:rPr lang="en-US" b="1" dirty="0" smtClean="0">
                <a:latin typeface="Times New Roman" pitchFamily="18" charset="0"/>
                <a:cs typeface="Times New Roman" pitchFamily="18" charset="0"/>
              </a:rPr>
              <a:t>Multinational Company</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This stage of multinational company is also referred as multi-domestic company</a:t>
            </a:r>
          </a:p>
          <a:p>
            <a:pPr algn="just"/>
            <a:r>
              <a:rPr lang="en-US" dirty="0" smtClean="0">
                <a:latin typeface="Times New Roman" pitchFamily="18" charset="0"/>
                <a:cs typeface="Times New Roman" pitchFamily="18" charset="0"/>
              </a:rPr>
              <a:t>It formulates different strategies for different market </a:t>
            </a:r>
          </a:p>
          <a:p>
            <a:pPr algn="just"/>
            <a:r>
              <a:rPr lang="en-US" dirty="0" smtClean="0">
                <a:latin typeface="Times New Roman" pitchFamily="18" charset="0"/>
                <a:cs typeface="Times New Roman" pitchFamily="18" charset="0"/>
              </a:rPr>
              <a:t>thus the orientation shift from ethnocentric to polycentric. </a:t>
            </a:r>
          </a:p>
          <a:p>
            <a:pPr algn="just"/>
            <a:r>
              <a:rPr lang="en-US" dirty="0" smtClean="0">
                <a:latin typeface="Times New Roman" pitchFamily="18" charset="0"/>
                <a:cs typeface="Times New Roman" pitchFamily="18" charset="0"/>
              </a:rPr>
              <a:t>Under polycentric orientation the offices/branches/ subsidiaries of a MNC work like a domestic company in each country where they operate with distinct policies and strategies suitable to that country concerned.</a:t>
            </a:r>
          </a:p>
        </p:txBody>
      </p:sp>
      <p:sp>
        <p:nvSpPr>
          <p:cNvPr id="4" name="Slide Number Placeholder 3"/>
          <p:cNvSpPr>
            <a:spLocks noGrp="1"/>
          </p:cNvSpPr>
          <p:nvPr>
            <p:ph type="sldNum" sz="quarter" idx="12"/>
          </p:nvPr>
        </p:nvSpPr>
        <p:spPr/>
        <p:txBody>
          <a:bodyPr/>
          <a:lstStyle/>
          <a:p>
            <a:fld id="{E984D66D-6073-4BD5-A9D0-2D62D8DB0C89}"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lstStyle/>
          <a:p>
            <a:r>
              <a:rPr lang="en-US" b="1" dirty="0" smtClean="0"/>
              <a:t>Stages in Internationalization</a:t>
            </a:r>
            <a:endParaRPr lang="en-US" dirty="0"/>
          </a:p>
        </p:txBody>
      </p:sp>
      <p:sp>
        <p:nvSpPr>
          <p:cNvPr id="3" name="Content Placeholder 2"/>
          <p:cNvSpPr>
            <a:spLocks noGrp="1"/>
          </p:cNvSpPr>
          <p:nvPr>
            <p:ph idx="1"/>
          </p:nvPr>
        </p:nvSpPr>
        <p:spPr/>
        <p:txBody>
          <a:bodyPr>
            <a:normAutofit lnSpcReduction="10000"/>
          </a:bodyPr>
          <a:lstStyle/>
          <a:p>
            <a:pPr algn="just"/>
            <a:r>
              <a:rPr lang="en-US" b="1" dirty="0" smtClean="0"/>
              <a:t>Global Company: </a:t>
            </a:r>
          </a:p>
          <a:p>
            <a:pPr algn="just"/>
            <a:r>
              <a:rPr lang="en-US" dirty="0" smtClean="0"/>
              <a:t>An International Company that centralizes management and other decisions in the home country.</a:t>
            </a:r>
          </a:p>
          <a:p>
            <a:pPr algn="just"/>
            <a:r>
              <a:rPr lang="en-US" dirty="0" smtClean="0"/>
              <a:t>It is the one which has either produces in home country or in a single country and focuses on marketing these products globally and focuses on marketing these products domestically.</a:t>
            </a: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Syllabus </a:t>
            </a:r>
            <a:endParaRPr lang="en-US" dirty="0"/>
          </a:p>
        </p:txBody>
      </p:sp>
      <p:sp>
        <p:nvSpPr>
          <p:cNvPr id="3" name="Content Placeholder 2"/>
          <p:cNvSpPr>
            <a:spLocks noGrp="1"/>
          </p:cNvSpPr>
          <p:nvPr>
            <p:ph idx="1"/>
          </p:nvPr>
        </p:nvSpPr>
        <p:spPr/>
        <p:txBody>
          <a:bodyPr>
            <a:normAutofit fontScale="92500" lnSpcReduction="10000"/>
          </a:bodyPr>
          <a:lstStyle/>
          <a:p>
            <a:r>
              <a:rPr lang="en-US" dirty="0"/>
              <a:t> </a:t>
            </a:r>
            <a:r>
              <a:rPr lang="en-US" b="1" dirty="0"/>
              <a:t>MODULE I</a:t>
            </a:r>
            <a:endParaRPr lang="en-US" dirty="0"/>
          </a:p>
          <a:p>
            <a:pPr algn="just"/>
            <a:r>
              <a:rPr lang="en-US" b="1" dirty="0">
                <a:latin typeface="Times New Roman" pitchFamily="18" charset="0"/>
                <a:cs typeface="Times New Roman" pitchFamily="18" charset="0"/>
              </a:rPr>
              <a:t>Introduction to International </a:t>
            </a:r>
            <a:r>
              <a:rPr lang="en-US" b="1" dirty="0" smtClean="0">
                <a:latin typeface="Times New Roman" pitchFamily="18" charset="0"/>
                <a:cs typeface="Times New Roman" pitchFamily="18" charset="0"/>
              </a:rPr>
              <a:t>Business: </a:t>
            </a:r>
            <a:r>
              <a:rPr lang="en-US" dirty="0" smtClean="0">
                <a:latin typeface="Times New Roman" pitchFamily="18" charset="0"/>
                <a:cs typeface="Times New Roman" pitchFamily="18" charset="0"/>
              </a:rPr>
              <a:t>Meaning</a:t>
            </a:r>
            <a:r>
              <a:rPr lang="en-US" dirty="0">
                <a:latin typeface="Times New Roman" pitchFamily="18" charset="0"/>
                <a:cs typeface="Times New Roman" pitchFamily="18" charset="0"/>
              </a:rPr>
              <a:t>, need for International Business, Evolution of international Business; distinction between international Business and domestic Business, Stages of Internationalization, Globalization- Meaning, Features, Stages- Production, Investment and Technology, Advantages and Disadvantages, MNC’s and International Business</a:t>
            </a:r>
          </a:p>
        </p:txBody>
      </p:sp>
      <p:sp>
        <p:nvSpPr>
          <p:cNvPr id="4" name="Slide Number Placeholder 3"/>
          <p:cNvSpPr>
            <a:spLocks noGrp="1"/>
          </p:cNvSpPr>
          <p:nvPr>
            <p:ph type="sldNum" sz="quarter" idx="12"/>
          </p:nvPr>
        </p:nvSpPr>
        <p:spPr/>
        <p:txBody>
          <a:bodyPr/>
          <a:lstStyle/>
          <a:p>
            <a:fld id="{E984D66D-6073-4BD5-A9D0-2D62D8DB0C89}"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lstStyle/>
          <a:p>
            <a:r>
              <a:rPr lang="en-US" b="1" dirty="0" smtClean="0"/>
              <a:t>Stages in Internationalization</a:t>
            </a:r>
            <a:endParaRPr lang="en-US" dirty="0"/>
          </a:p>
        </p:txBody>
      </p:sp>
      <p:sp>
        <p:nvSpPr>
          <p:cNvPr id="3" name="Content Placeholder 2"/>
          <p:cNvSpPr>
            <a:spLocks noGrp="1"/>
          </p:cNvSpPr>
          <p:nvPr>
            <p:ph idx="1"/>
          </p:nvPr>
        </p:nvSpPr>
        <p:spPr>
          <a:xfrm>
            <a:off x="457200" y="1447800"/>
            <a:ext cx="8229600" cy="4678363"/>
          </a:xfrm>
        </p:spPr>
        <p:txBody>
          <a:bodyPr>
            <a:normAutofit/>
          </a:bodyPr>
          <a:lstStyle/>
          <a:p>
            <a:pPr algn="just"/>
            <a:r>
              <a:rPr lang="en-US" sz="3000" b="1" dirty="0" smtClean="0">
                <a:latin typeface="Times New Roman" pitchFamily="18" charset="0"/>
                <a:cs typeface="Times New Roman" pitchFamily="18" charset="0"/>
              </a:rPr>
              <a:t>Transnational Company: </a:t>
            </a:r>
          </a:p>
          <a:p>
            <a:pPr algn="just"/>
            <a:r>
              <a:rPr lang="en-US" sz="3000" dirty="0" smtClean="0">
                <a:latin typeface="Times New Roman" pitchFamily="18" charset="0"/>
                <a:cs typeface="Times New Roman" pitchFamily="18" charset="0"/>
              </a:rPr>
              <a:t> A commercial enterprise that runs several facilities and conducts business in multiple countries.</a:t>
            </a:r>
          </a:p>
          <a:p>
            <a:pPr algn="just"/>
            <a:r>
              <a:rPr lang="en-US" sz="3000" dirty="0" smtClean="0">
                <a:latin typeface="Times New Roman" pitchFamily="18" charset="0"/>
                <a:cs typeface="Times New Roman" pitchFamily="18" charset="0"/>
              </a:rPr>
              <a:t>These company produces, market, invests and operate across the world.</a:t>
            </a:r>
          </a:p>
          <a:p>
            <a:pPr algn="just"/>
            <a:r>
              <a:rPr lang="en-US" sz="3000" dirty="0" smtClean="0">
                <a:latin typeface="Times New Roman" pitchFamily="18" charset="0"/>
                <a:cs typeface="Times New Roman" pitchFamily="18" charset="0"/>
              </a:rPr>
              <a:t> It is an integrated global enterprise which links global resources with global market at profits.</a:t>
            </a:r>
          </a:p>
          <a:p>
            <a:pPr algn="just"/>
            <a:r>
              <a:rPr lang="en-US" sz="3000" dirty="0" smtClean="0">
                <a:latin typeface="Times New Roman" pitchFamily="18" charset="0"/>
                <a:cs typeface="Times New Roman" pitchFamily="18" charset="0"/>
              </a:rPr>
              <a:t> There is no such pure transnational corporation.</a:t>
            </a:r>
          </a:p>
        </p:txBody>
      </p:sp>
      <p:sp>
        <p:nvSpPr>
          <p:cNvPr id="4" name="Slide Number Placeholder 3"/>
          <p:cNvSpPr>
            <a:spLocks noGrp="1"/>
          </p:cNvSpPr>
          <p:nvPr>
            <p:ph type="sldNum" sz="quarter" idx="12"/>
          </p:nvPr>
        </p:nvSpPr>
        <p:spPr/>
        <p:txBody>
          <a:bodyPr/>
          <a:lstStyle/>
          <a:p>
            <a:fld id="{E984D66D-6073-4BD5-A9D0-2D62D8DB0C89}"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lstStyle/>
          <a:p>
            <a:r>
              <a:rPr lang="en-US" b="1" dirty="0" smtClean="0"/>
              <a:t>Stages in Internationalization</a:t>
            </a:r>
            <a:endParaRPr lang="en-US" dirty="0"/>
          </a:p>
        </p:txBody>
      </p:sp>
      <p:sp>
        <p:nvSpPr>
          <p:cNvPr id="3" name="Content Placeholder 2"/>
          <p:cNvSpPr>
            <a:spLocks noGrp="1"/>
          </p:cNvSpPr>
          <p:nvPr>
            <p:ph idx="1"/>
          </p:nvPr>
        </p:nvSpPr>
        <p:spPr/>
        <p:txBody>
          <a:bodyPr>
            <a:normAutofit/>
          </a:bodyPr>
          <a:lstStyle/>
          <a:p>
            <a:pPr algn="just">
              <a:buNone/>
            </a:pPr>
            <a:r>
              <a:rPr lang="en-US" sz="2800" b="1" dirty="0" smtClean="0"/>
              <a:t>Characteristics of a Transnational Company</a:t>
            </a:r>
          </a:p>
          <a:p>
            <a:pPr algn="just"/>
            <a:r>
              <a:rPr lang="en-US" sz="2800" b="1" dirty="0" smtClean="0">
                <a:latin typeface="Times New Roman" pitchFamily="18" charset="0"/>
                <a:cs typeface="Times New Roman" pitchFamily="18" charset="0"/>
              </a:rPr>
              <a:t> </a:t>
            </a:r>
            <a:r>
              <a:rPr lang="en-US" sz="2800" dirty="0" smtClean="0"/>
              <a:t>This company thinks globally and acts locally.</a:t>
            </a:r>
          </a:p>
          <a:p>
            <a:pPr algn="just"/>
            <a:r>
              <a:rPr lang="en-US" sz="2800" dirty="0" smtClean="0">
                <a:latin typeface="Times New Roman" pitchFamily="18" charset="0"/>
                <a:cs typeface="Times New Roman" pitchFamily="18" charset="0"/>
              </a:rPr>
              <a:t> </a:t>
            </a:r>
            <a:r>
              <a:rPr lang="en-US" sz="2800" dirty="0" smtClean="0"/>
              <a:t>This company adopts global strategy but allow value addition to the customer of a domestic country.</a:t>
            </a:r>
          </a:p>
          <a:p>
            <a:pPr algn="just"/>
            <a:r>
              <a:rPr lang="en-US" sz="2800" dirty="0" smtClean="0"/>
              <a:t>The assets of a transnational company are distributed throughout the world, independent and specialized.</a:t>
            </a:r>
          </a:p>
          <a:p>
            <a:pPr algn="just"/>
            <a:r>
              <a:rPr lang="en-US" sz="2800" dirty="0" smtClean="0"/>
              <a:t>The R&amp;D facilities of a transnational company are spread in many countries</a:t>
            </a:r>
            <a:endParaRPr lang="en-US" sz="30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lstStyle/>
          <a:p>
            <a:r>
              <a:rPr lang="en-US" b="1" dirty="0" smtClean="0"/>
              <a:t>Globalization</a:t>
            </a:r>
            <a:endParaRPr lang="en-US" b="1" dirty="0"/>
          </a:p>
        </p:txBody>
      </p:sp>
      <p:sp>
        <p:nvSpPr>
          <p:cNvPr id="3" name="Content Placeholder 2"/>
          <p:cNvSpPr>
            <a:spLocks noGrp="1"/>
          </p:cNvSpPr>
          <p:nvPr>
            <p:ph idx="1"/>
          </p:nvPr>
        </p:nvSpPr>
        <p:spPr>
          <a:xfrm>
            <a:off x="457200" y="1371600"/>
            <a:ext cx="8229600" cy="4754563"/>
          </a:xfrm>
        </p:spPr>
        <p:txBody>
          <a:bodyPr>
            <a:normAutofit/>
          </a:bodyPr>
          <a:lstStyle/>
          <a:p>
            <a:pPr marL="514350" indent="-514350" algn="just"/>
            <a:r>
              <a:rPr lang="en-US" sz="3000" dirty="0" smtClean="0">
                <a:latin typeface="Times New Roman" pitchFamily="18" charset="0"/>
                <a:cs typeface="Times New Roman" pitchFamily="18" charset="0"/>
              </a:rPr>
              <a:t>The term globalization refers to the integration of the economy of the nation with the world economy.</a:t>
            </a:r>
          </a:p>
          <a:p>
            <a:pPr algn="just"/>
            <a:r>
              <a:rPr lang="en-US" sz="3000" dirty="0" smtClean="0">
                <a:latin typeface="Times New Roman" pitchFamily="18" charset="0"/>
                <a:cs typeface="Times New Roman" pitchFamily="18" charset="0"/>
              </a:rPr>
              <a:t>Globalization is the free movement of goods, services and people across the world in a seamless and integrated manner. </a:t>
            </a:r>
          </a:p>
          <a:p>
            <a:pPr algn="just"/>
            <a:r>
              <a:rPr lang="en-US" sz="3000" b="1"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Globalization can be thought of to be the result of the opening up of the global economy and the concomitant increase in trade between nations.</a:t>
            </a: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lstStyle/>
          <a:p>
            <a:r>
              <a:rPr lang="en-US" b="1" dirty="0" smtClean="0"/>
              <a:t>Globalization</a:t>
            </a:r>
            <a:endParaRPr lang="en-US" b="1" dirty="0"/>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r>
              <a:rPr lang="en-US" sz="2800" b="1" dirty="0" smtClean="0"/>
              <a:t> Production &amp; Investment</a:t>
            </a:r>
          </a:p>
          <a:p>
            <a:r>
              <a:rPr lang="en-US" sz="3000" dirty="0" smtClean="0">
                <a:latin typeface="Times New Roman" pitchFamily="18" charset="0"/>
                <a:cs typeface="Times New Roman" pitchFamily="18" charset="0"/>
              </a:rPr>
              <a:t>The barriers on foreign trade and foreign investment were removed to a large extent. </a:t>
            </a:r>
          </a:p>
          <a:p>
            <a:r>
              <a:rPr lang="en-US" sz="3000" dirty="0" smtClean="0">
                <a:latin typeface="Times New Roman" pitchFamily="18" charset="0"/>
                <a:cs typeface="Times New Roman" pitchFamily="18" charset="0"/>
              </a:rPr>
              <a:t>This meant that goods could be imported and exported easily and also foreign companies could set up factories and offices here.</a:t>
            </a:r>
          </a:p>
          <a:p>
            <a:r>
              <a:rPr lang="en-US" sz="3000" dirty="0" smtClean="0">
                <a:latin typeface="Times New Roman" pitchFamily="18" charset="0"/>
                <a:cs typeface="Times New Roman" pitchFamily="18" charset="0"/>
              </a:rPr>
              <a:t> Removing barriers or restrictions set by the government is what is known as liberalization. </a:t>
            </a:r>
          </a:p>
          <a:p>
            <a:r>
              <a:rPr lang="en-US" sz="3000" dirty="0" smtClean="0">
                <a:latin typeface="Times New Roman" pitchFamily="18" charset="0"/>
                <a:cs typeface="Times New Roman" pitchFamily="18" charset="0"/>
              </a:rPr>
              <a:t>With liberalization of trade, businesses are allowed to make decisions freely about what they wish to import or export..</a:t>
            </a: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lstStyle/>
          <a:p>
            <a:r>
              <a:rPr lang="en-US" b="1" dirty="0" smtClean="0"/>
              <a:t>Globalization</a:t>
            </a:r>
            <a:endParaRPr lang="en-US" b="1" dirty="0"/>
          </a:p>
        </p:txBody>
      </p:sp>
      <p:sp>
        <p:nvSpPr>
          <p:cNvPr id="3" name="Content Placeholder 2"/>
          <p:cNvSpPr>
            <a:spLocks noGrp="1"/>
          </p:cNvSpPr>
          <p:nvPr>
            <p:ph idx="1"/>
          </p:nvPr>
        </p:nvSpPr>
        <p:spPr>
          <a:xfrm>
            <a:off x="457200" y="1371600"/>
            <a:ext cx="8229600" cy="4754563"/>
          </a:xfrm>
        </p:spPr>
        <p:txBody>
          <a:bodyPr>
            <a:normAutofit lnSpcReduction="10000"/>
          </a:bodyPr>
          <a:lstStyle/>
          <a:p>
            <a:pPr marL="514350" indent="-514350" algn="just">
              <a:buNone/>
            </a:pPr>
            <a:r>
              <a:rPr lang="en-US" sz="2800" b="1" dirty="0" smtClean="0"/>
              <a:t> Factors that have Enabled Globalization</a:t>
            </a:r>
          </a:p>
          <a:p>
            <a:pPr>
              <a:buFont typeface="Wingdings" pitchFamily="2" charset="2"/>
              <a:buChar char="Ø"/>
            </a:pPr>
            <a:r>
              <a:rPr lang="en-US" sz="2800" b="1" dirty="0" smtClean="0"/>
              <a:t>Technology</a:t>
            </a:r>
            <a:endParaRPr lang="en-US" sz="2800" dirty="0" smtClean="0"/>
          </a:p>
          <a:p>
            <a:pPr algn="just"/>
            <a:r>
              <a:rPr lang="en-US" sz="2800" dirty="0" smtClean="0"/>
              <a:t>Rapid improvement in technology has been one major factor that has stimulated the globalization process. </a:t>
            </a:r>
          </a:p>
          <a:p>
            <a:pPr algn="just"/>
            <a:r>
              <a:rPr lang="en-US" sz="2800" dirty="0" smtClean="0"/>
              <a:t>This has made possible much faster delivery of goods across long distances at lower costs. The developments in information and communication technology have made information instantly accessible.</a:t>
            </a:r>
          </a:p>
          <a:p>
            <a:pPr marL="514350" indent="-514350" algn="just">
              <a:buNone/>
            </a:pPr>
            <a:r>
              <a:rPr lang="en-US" sz="3000" dirty="0" smtClean="0">
                <a:latin typeface="Times New Roman" pitchFamily="18" charset="0"/>
                <a:cs typeface="Times New Roman" pitchFamily="18" charset="0"/>
              </a:rPr>
              <a:t>.</a:t>
            </a: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lstStyle/>
          <a:p>
            <a:r>
              <a:rPr lang="en-US" b="1" dirty="0" smtClean="0"/>
              <a:t>Globalization</a:t>
            </a:r>
            <a:endParaRPr lang="en-US" b="1" dirty="0"/>
          </a:p>
        </p:txBody>
      </p:sp>
      <p:sp>
        <p:nvSpPr>
          <p:cNvPr id="3" name="Content Placeholder 2"/>
          <p:cNvSpPr>
            <a:spLocks noGrp="1"/>
          </p:cNvSpPr>
          <p:nvPr>
            <p:ph idx="1"/>
          </p:nvPr>
        </p:nvSpPr>
        <p:spPr>
          <a:xfrm>
            <a:off x="457200" y="1371600"/>
            <a:ext cx="8229600" cy="4754563"/>
          </a:xfrm>
        </p:spPr>
        <p:txBody>
          <a:bodyPr>
            <a:normAutofit lnSpcReduction="10000"/>
          </a:bodyPr>
          <a:lstStyle/>
          <a:p>
            <a:pPr marL="514350" indent="-514350" algn="just"/>
            <a:r>
              <a:rPr lang="en-US" sz="2800" b="1" dirty="0" smtClean="0"/>
              <a:t>Advantages of Globalization</a:t>
            </a:r>
          </a:p>
          <a:p>
            <a:pPr marL="514350" indent="-514350" algn="just">
              <a:buFont typeface="+mj-lt"/>
              <a:buAutoNum type="arabicPeriod"/>
            </a:pPr>
            <a:r>
              <a:rPr lang="en-US" sz="2800" dirty="0" smtClean="0">
                <a:latin typeface="Times New Roman" pitchFamily="18" charset="0"/>
                <a:cs typeface="Times New Roman" pitchFamily="18" charset="0"/>
              </a:rPr>
              <a:t>Transfer of Technology</a:t>
            </a:r>
          </a:p>
          <a:p>
            <a:pPr marL="514350" indent="-514350" algn="just">
              <a:buFont typeface="+mj-lt"/>
              <a:buAutoNum type="arabicPeriod"/>
            </a:pPr>
            <a:r>
              <a:rPr lang="en-US" sz="2800" dirty="0" smtClean="0">
                <a:latin typeface="Times New Roman" pitchFamily="18" charset="0"/>
                <a:cs typeface="Times New Roman" pitchFamily="18" charset="0"/>
              </a:rPr>
              <a:t>Better Services</a:t>
            </a:r>
          </a:p>
          <a:p>
            <a:pPr marL="514350" indent="-514350" algn="just">
              <a:buFont typeface="+mj-lt"/>
              <a:buAutoNum type="arabicPeriod"/>
            </a:pPr>
            <a:r>
              <a:rPr lang="en-US" sz="2800" dirty="0" smtClean="0">
                <a:latin typeface="Times New Roman" pitchFamily="18" charset="0"/>
                <a:cs typeface="Times New Roman" pitchFamily="18" charset="0"/>
              </a:rPr>
              <a:t>Standardization of Living</a:t>
            </a:r>
          </a:p>
          <a:p>
            <a:pPr marL="514350" indent="-514350" algn="just">
              <a:buFont typeface="+mj-lt"/>
              <a:buAutoNum type="arabicPeriod"/>
            </a:pPr>
            <a:r>
              <a:rPr lang="en-US" sz="2800" dirty="0" smtClean="0">
                <a:latin typeface="Times New Roman" pitchFamily="18" charset="0"/>
                <a:cs typeface="Times New Roman" pitchFamily="18" charset="0"/>
              </a:rPr>
              <a:t>Development of Infrastructure</a:t>
            </a:r>
          </a:p>
          <a:p>
            <a:pPr marL="514350" indent="-514350" algn="just">
              <a:buFont typeface="+mj-lt"/>
              <a:buAutoNum type="arabicPeriod"/>
            </a:pPr>
            <a:r>
              <a:rPr lang="en-US" sz="2800" dirty="0" smtClean="0">
                <a:latin typeface="Times New Roman" pitchFamily="18" charset="0"/>
                <a:cs typeface="Times New Roman" pitchFamily="18" charset="0"/>
              </a:rPr>
              <a:t>Foreign Exchange Reserves</a:t>
            </a:r>
          </a:p>
          <a:p>
            <a:pPr marL="514350" indent="-514350" algn="just">
              <a:buFont typeface="+mj-lt"/>
              <a:buAutoNum type="arabicPeriod"/>
            </a:pPr>
            <a:r>
              <a:rPr lang="en-US" sz="2800" dirty="0" smtClean="0">
                <a:latin typeface="Times New Roman" pitchFamily="18" charset="0"/>
                <a:cs typeface="Times New Roman" pitchFamily="18" charset="0"/>
              </a:rPr>
              <a:t>Economic Growth</a:t>
            </a:r>
          </a:p>
          <a:p>
            <a:pPr marL="514350" indent="-514350" algn="just">
              <a:buFont typeface="+mj-lt"/>
              <a:buAutoNum type="arabicPeriod"/>
            </a:pPr>
            <a:r>
              <a:rPr lang="en-US" sz="2800" dirty="0" smtClean="0">
                <a:latin typeface="Times New Roman" pitchFamily="18" charset="0"/>
                <a:cs typeface="Times New Roman" pitchFamily="18" charset="0"/>
              </a:rPr>
              <a:t>Affordable Products</a:t>
            </a:r>
          </a:p>
          <a:p>
            <a:pPr marL="514350" indent="-514350" algn="just">
              <a:buFont typeface="+mj-lt"/>
              <a:buAutoNum type="arabicPeriod"/>
            </a:pPr>
            <a:r>
              <a:rPr lang="en-US" sz="2800" dirty="0" smtClean="0">
                <a:latin typeface="Times New Roman" pitchFamily="18" charset="0"/>
                <a:cs typeface="Times New Roman" pitchFamily="18" charset="0"/>
              </a:rPr>
              <a:t>Contribution to World GDP Growth Rate</a:t>
            </a:r>
          </a:p>
          <a:p>
            <a:pPr marL="514350" indent="-514350" algn="just">
              <a:buFont typeface="+mj-lt"/>
              <a:buAutoNum type="arabicPeriod"/>
            </a:pPr>
            <a:r>
              <a:rPr lang="en-US" sz="2800" dirty="0" smtClean="0">
                <a:latin typeface="Times New Roman" pitchFamily="18" charset="0"/>
                <a:cs typeface="Times New Roman" pitchFamily="18" charset="0"/>
              </a:rPr>
              <a:t>Extensions of Market </a:t>
            </a:r>
            <a:r>
              <a:rPr lang="en-US" sz="3000" dirty="0" smtClean="0">
                <a:latin typeface="Times New Roman" pitchFamily="18" charset="0"/>
                <a:cs typeface="Times New Roman" pitchFamily="18" charset="0"/>
              </a:rPr>
              <a:t>.</a:t>
            </a: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lstStyle/>
          <a:p>
            <a:r>
              <a:rPr lang="en-US" b="1" dirty="0" smtClean="0"/>
              <a:t>Globalization</a:t>
            </a:r>
            <a:endParaRPr lang="en-US" b="1" dirty="0"/>
          </a:p>
        </p:txBody>
      </p:sp>
      <p:sp>
        <p:nvSpPr>
          <p:cNvPr id="3" name="Content Placeholder 2"/>
          <p:cNvSpPr>
            <a:spLocks noGrp="1"/>
          </p:cNvSpPr>
          <p:nvPr>
            <p:ph idx="1"/>
          </p:nvPr>
        </p:nvSpPr>
        <p:spPr>
          <a:xfrm>
            <a:off x="457200" y="1371600"/>
            <a:ext cx="8229600" cy="4754563"/>
          </a:xfrm>
        </p:spPr>
        <p:txBody>
          <a:bodyPr>
            <a:normAutofit/>
          </a:bodyPr>
          <a:lstStyle/>
          <a:p>
            <a:r>
              <a:rPr lang="en-US" sz="2800" b="1" dirty="0" smtClean="0">
                <a:latin typeface="Times New Roman" pitchFamily="18" charset="0"/>
                <a:cs typeface="Times New Roman" pitchFamily="18" charset="0"/>
              </a:rPr>
              <a:t>Disadvantages of Globalization</a:t>
            </a:r>
          </a:p>
          <a:p>
            <a:pPr marL="514350" indent="-514350">
              <a:buFont typeface="+mj-lt"/>
              <a:buAutoNum type="arabicPeriod"/>
            </a:pPr>
            <a:r>
              <a:rPr lang="en-US" sz="2800" dirty="0" smtClean="0">
                <a:latin typeface="Times New Roman" pitchFamily="18" charset="0"/>
                <a:cs typeface="Times New Roman" pitchFamily="18" charset="0"/>
              </a:rPr>
              <a:t>Growing Inequality:</a:t>
            </a:r>
          </a:p>
          <a:p>
            <a:pPr marL="514350" indent="-514350">
              <a:buFont typeface="+mj-lt"/>
              <a:buAutoNum type="arabicPeriod"/>
            </a:pPr>
            <a:r>
              <a:rPr lang="en-US" sz="2800" dirty="0" smtClean="0">
                <a:latin typeface="Times New Roman" pitchFamily="18" charset="0"/>
                <a:cs typeface="Times New Roman" pitchFamily="18" charset="0"/>
              </a:rPr>
              <a:t>Increasing of the Unemployment rate:</a:t>
            </a:r>
          </a:p>
          <a:p>
            <a:pPr marL="514350" indent="-514350">
              <a:buFont typeface="+mj-lt"/>
              <a:buAutoNum type="arabicPeriod"/>
            </a:pPr>
            <a:r>
              <a:rPr lang="en-US" sz="2800" dirty="0" smtClean="0">
                <a:latin typeface="Times New Roman" pitchFamily="18" charset="0"/>
                <a:cs typeface="Times New Roman" pitchFamily="18" charset="0"/>
              </a:rPr>
              <a:t>Trade Imbalance:</a:t>
            </a:r>
          </a:p>
          <a:p>
            <a:pPr marL="514350" indent="-514350">
              <a:buFont typeface="+mj-lt"/>
              <a:buAutoNum type="arabicPeriod"/>
            </a:pPr>
            <a:r>
              <a:rPr lang="en-US" sz="2800" dirty="0" smtClean="0">
                <a:latin typeface="Times New Roman" pitchFamily="18" charset="0"/>
                <a:cs typeface="Times New Roman" pitchFamily="18" charset="0"/>
              </a:rPr>
              <a:t>Environmental Loots:</a:t>
            </a: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lstStyle/>
          <a:p>
            <a:r>
              <a:rPr lang="en-US" b="1" dirty="0" smtClean="0"/>
              <a:t>MNC &amp; International Business</a:t>
            </a:r>
            <a:endParaRPr lang="en-US" b="1" dirty="0"/>
          </a:p>
        </p:txBody>
      </p:sp>
      <p:sp>
        <p:nvSpPr>
          <p:cNvPr id="3" name="Content Placeholder 2"/>
          <p:cNvSpPr>
            <a:spLocks noGrp="1"/>
          </p:cNvSpPr>
          <p:nvPr>
            <p:ph idx="1"/>
          </p:nvPr>
        </p:nvSpPr>
        <p:spPr>
          <a:xfrm>
            <a:off x="457200" y="1371600"/>
            <a:ext cx="8229600" cy="4754563"/>
          </a:xfrm>
        </p:spPr>
        <p:txBody>
          <a:bodyPr>
            <a:normAutofit/>
          </a:bodyPr>
          <a:lstStyle/>
          <a:p>
            <a:pPr algn="just"/>
            <a:r>
              <a:rPr lang="en-US" sz="3000" dirty="0" smtClean="0">
                <a:latin typeface="Times New Roman" pitchFamily="18" charset="0"/>
                <a:cs typeface="Times New Roman" pitchFamily="18" charset="0"/>
              </a:rPr>
              <a:t>A multinational corporation (MNC) has facilities and other assets in at least one country other than its home country.</a:t>
            </a:r>
          </a:p>
          <a:p>
            <a:pPr algn="just"/>
            <a:r>
              <a:rPr lang="en-US" sz="3000" dirty="0" smtClean="0">
                <a:latin typeface="Times New Roman" pitchFamily="18" charset="0"/>
                <a:cs typeface="Times New Roman" pitchFamily="18" charset="0"/>
              </a:rPr>
              <a:t>MNC generally has offices and/or factories in different countries and a centralized head office where they coordinate global management.</a:t>
            </a:r>
          </a:p>
          <a:p>
            <a:pPr algn="just"/>
            <a:r>
              <a:rPr lang="en-US" sz="2800" dirty="0" smtClean="0"/>
              <a:t>Having a presence in a foreign country such as China allows a corporation to meet Chinese demand for its product without the transaction costs associated with long-distance shipping.  </a:t>
            </a:r>
            <a:endParaRPr lang="en-US" sz="30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lstStyle/>
          <a:p>
            <a:r>
              <a:rPr lang="en-US" b="1" dirty="0" smtClean="0"/>
              <a:t>MNC &amp; International Business</a:t>
            </a:r>
            <a:endParaRPr lang="en-US" b="1" dirty="0"/>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pPr algn="just"/>
            <a:r>
              <a:rPr lang="en-US" sz="3700" dirty="0" smtClean="0">
                <a:latin typeface="Times New Roman" pitchFamily="18" charset="0"/>
                <a:cs typeface="Times New Roman" pitchFamily="18" charset="0"/>
              </a:rPr>
              <a:t>MNC tend to establish operations in markets where their capital is most efficient or wages are lowest.</a:t>
            </a:r>
          </a:p>
          <a:p>
            <a:pPr algn="just"/>
            <a:r>
              <a:rPr lang="en-US" sz="3700" dirty="0" smtClean="0">
                <a:latin typeface="Times New Roman" pitchFamily="18" charset="0"/>
                <a:cs typeface="Times New Roman" pitchFamily="18" charset="0"/>
              </a:rPr>
              <a:t>By producing the same quality of goods at lower costs, multinationals reduce prices and increase the purchasing power of consumers worldwide.</a:t>
            </a:r>
          </a:p>
          <a:p>
            <a:pPr algn="just"/>
            <a:r>
              <a:rPr lang="en-US" sz="3700" dirty="0" smtClean="0">
                <a:latin typeface="Times New Roman" pitchFamily="18" charset="0"/>
                <a:cs typeface="Times New Roman" pitchFamily="18" charset="0"/>
              </a:rPr>
              <a:t>Establishing operations in many different countries, a multinational is able to take advantage of tax variations. </a:t>
            </a:r>
          </a:p>
          <a:p>
            <a:pPr algn="just"/>
            <a:r>
              <a:rPr lang="en-US" sz="3700" dirty="0" smtClean="0">
                <a:latin typeface="Times New Roman" pitchFamily="18" charset="0"/>
                <a:cs typeface="Times New Roman" pitchFamily="18" charset="0"/>
              </a:rPr>
              <a:t>The other benefits include spurring job growth in the local economies, potential increases in the company's tax revenues, and increased variety of goods</a:t>
            </a:r>
            <a:r>
              <a:rPr lang="en-US" sz="2800" dirty="0" smtClean="0"/>
              <a:t>. </a:t>
            </a:r>
            <a:endParaRPr lang="en-US" sz="30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b="1" dirty="0" smtClean="0">
                <a:latin typeface="Times New Roman" pitchFamily="18" charset="0"/>
                <a:cs typeface="Times New Roman" pitchFamily="18" charset="0"/>
              </a:rPr>
              <a:t>MODULE  - II</a:t>
            </a:r>
            <a:r>
              <a:rPr lang="en-US" dirty="0" smtClean="0">
                <a:latin typeface="Times New Roman" pitchFamily="18" charset="0"/>
                <a:cs typeface="Times New Roman" pitchFamily="18" charset="0"/>
              </a:rPr>
              <a:t>	</a:t>
            </a:r>
            <a:endParaRPr lang="en-US" dirty="0"/>
          </a:p>
        </p:txBody>
      </p:sp>
      <p:sp>
        <p:nvSpPr>
          <p:cNvPr id="3" name="Content Placeholder 2"/>
          <p:cNvSpPr>
            <a:spLocks noGrp="1"/>
          </p:cNvSpPr>
          <p:nvPr>
            <p:ph idx="1"/>
          </p:nvPr>
        </p:nvSpPr>
        <p:spPr/>
        <p:txBody>
          <a:bodyPr/>
          <a:lstStyle/>
          <a:p>
            <a:r>
              <a:rPr lang="en-US" dirty="0"/>
              <a:t> </a:t>
            </a:r>
            <a:r>
              <a:rPr lang="en-US" sz="3000" b="1" dirty="0">
                <a:latin typeface="Times New Roman" pitchFamily="18" charset="0"/>
                <a:cs typeface="Times New Roman" pitchFamily="18" charset="0"/>
              </a:rPr>
              <a:t>MODULE II</a:t>
            </a:r>
            <a:r>
              <a:rPr lang="en-US" sz="3000" dirty="0">
                <a:latin typeface="Times New Roman" pitchFamily="18" charset="0"/>
                <a:cs typeface="Times New Roman" pitchFamily="18" charset="0"/>
              </a:rPr>
              <a:t>	</a:t>
            </a:r>
          </a:p>
          <a:p>
            <a:pPr algn="just"/>
            <a:r>
              <a:rPr lang="en-US" sz="3000" b="1" dirty="0">
                <a:latin typeface="Times New Roman" pitchFamily="18" charset="0"/>
                <a:cs typeface="Times New Roman" pitchFamily="18" charset="0"/>
              </a:rPr>
              <a:t>Theories of International </a:t>
            </a:r>
            <a:r>
              <a:rPr lang="en-US" sz="3000" b="1" dirty="0" smtClean="0">
                <a:latin typeface="Times New Roman" pitchFamily="18" charset="0"/>
                <a:cs typeface="Times New Roman" pitchFamily="18" charset="0"/>
              </a:rPr>
              <a:t>Trade: </a:t>
            </a:r>
            <a:r>
              <a:rPr lang="en-US" sz="3000" dirty="0" smtClean="0">
                <a:latin typeface="Times New Roman" pitchFamily="18" charset="0"/>
                <a:cs typeface="Times New Roman" pitchFamily="18" charset="0"/>
              </a:rPr>
              <a:t>Classical </a:t>
            </a:r>
            <a:r>
              <a:rPr lang="en-US" sz="3000" dirty="0">
                <a:latin typeface="Times New Roman" pitchFamily="18" charset="0"/>
                <a:cs typeface="Times New Roman" pitchFamily="18" charset="0"/>
              </a:rPr>
              <a:t>and </a:t>
            </a:r>
            <a:r>
              <a:rPr lang="en-US" sz="3000" dirty="0" smtClean="0">
                <a:latin typeface="Times New Roman" pitchFamily="18" charset="0"/>
                <a:cs typeface="Times New Roman" pitchFamily="18" charset="0"/>
              </a:rPr>
              <a:t>Neo-classical </a:t>
            </a:r>
            <a:r>
              <a:rPr lang="en-US" sz="3000" dirty="0">
                <a:latin typeface="Times New Roman" pitchFamily="18" charset="0"/>
                <a:cs typeface="Times New Roman" pitchFamily="18" charset="0"/>
              </a:rPr>
              <a:t>theories, Mercantilism, Absolute Cost Advantage theory, </a:t>
            </a:r>
            <a:r>
              <a:rPr lang="en-IN" sz="3000" dirty="0">
                <a:latin typeface="Times New Roman" pitchFamily="18" charset="0"/>
                <a:cs typeface="Times New Roman" pitchFamily="18" charset="0"/>
              </a:rPr>
              <a:t>Comparative advantage theory, Factor-proportions theory, Product Life Cycle theory.</a:t>
            </a:r>
            <a:endParaRPr lang="en-US" sz="3000" dirty="0">
              <a:latin typeface="Times New Roman" pitchFamily="18" charset="0"/>
              <a:cs typeface="Times New Roman" pitchFamily="18" charset="0"/>
            </a:endParaRPr>
          </a:p>
          <a:p>
            <a:pPr>
              <a:buNone/>
            </a:pPr>
            <a:endParaRPr lang="en-US" dirty="0"/>
          </a:p>
          <a:p>
            <a:endParaRPr lang="en-US"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29</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lstStyle/>
          <a:p>
            <a:r>
              <a:rPr lang="en-US" dirty="0" smtClean="0"/>
              <a:t>What is International Business</a:t>
            </a:r>
            <a:endParaRPr lang="en-US" dirty="0"/>
          </a:p>
        </p:txBody>
      </p:sp>
      <p:sp>
        <p:nvSpPr>
          <p:cNvPr id="3" name="Content Placeholder 2"/>
          <p:cNvSpPr>
            <a:spLocks noGrp="1"/>
          </p:cNvSpPr>
          <p:nvPr>
            <p:ph idx="1"/>
          </p:nvPr>
        </p:nvSpPr>
        <p:spPr/>
        <p:txBody>
          <a:bodyPr>
            <a:noAutofit/>
          </a:bodyPr>
          <a:lstStyle/>
          <a:p>
            <a:pPr algn="just"/>
            <a:r>
              <a:rPr lang="en-US" sz="3000" dirty="0">
                <a:latin typeface="Times New Roman" pitchFamily="18" charset="0"/>
                <a:cs typeface="Times New Roman" pitchFamily="18" charset="0"/>
              </a:rPr>
              <a:t>International business consists of transactions that are c</a:t>
            </a:r>
            <a:r>
              <a:rPr lang="en-US" sz="3000" dirty="0" smtClean="0">
                <a:latin typeface="Times New Roman" pitchFamily="18" charset="0"/>
                <a:cs typeface="Times New Roman" pitchFamily="18" charset="0"/>
              </a:rPr>
              <a:t>arried </a:t>
            </a:r>
            <a:r>
              <a:rPr lang="en-US" sz="3000" dirty="0">
                <a:latin typeface="Times New Roman" pitchFamily="18" charset="0"/>
                <a:cs typeface="Times New Roman" pitchFamily="18" charset="0"/>
              </a:rPr>
              <a:t>out across </a:t>
            </a:r>
            <a:r>
              <a:rPr lang="en-US" sz="3000" dirty="0" smtClean="0">
                <a:latin typeface="Times New Roman" pitchFamily="18" charset="0"/>
                <a:cs typeface="Times New Roman" pitchFamily="18" charset="0"/>
              </a:rPr>
              <a:t>national borders </a:t>
            </a:r>
            <a:r>
              <a:rPr lang="en-US" sz="3000" dirty="0">
                <a:latin typeface="Times New Roman" pitchFamily="18" charset="0"/>
                <a:cs typeface="Times New Roman" pitchFamily="18" charset="0"/>
              </a:rPr>
              <a:t>to satisfy the objectives of individuals, companies, and </a:t>
            </a:r>
            <a:r>
              <a:rPr lang="en-US" sz="3000" dirty="0" smtClean="0">
                <a:latin typeface="Times New Roman" pitchFamily="18" charset="0"/>
                <a:cs typeface="Times New Roman" pitchFamily="18" charset="0"/>
              </a:rPr>
              <a:t>organizations.</a:t>
            </a:r>
          </a:p>
          <a:p>
            <a:pPr algn="just"/>
            <a:r>
              <a:rPr lang="en-US" sz="3000" dirty="0" smtClean="0">
                <a:latin typeface="Times New Roman" pitchFamily="18" charset="0"/>
                <a:cs typeface="Times New Roman" pitchFamily="18" charset="0"/>
              </a:rPr>
              <a:t>International </a:t>
            </a:r>
            <a:r>
              <a:rPr lang="en-US" sz="3000" dirty="0">
                <a:latin typeface="Times New Roman" pitchFamily="18" charset="0"/>
                <a:cs typeface="Times New Roman" pitchFamily="18" charset="0"/>
              </a:rPr>
              <a:t>Business conducts business transactions all over the world</a:t>
            </a:r>
            <a:r>
              <a:rPr lang="en-US" sz="3000" dirty="0" smtClean="0">
                <a:latin typeface="Times New Roman" pitchFamily="18" charset="0"/>
                <a:cs typeface="Times New Roman" pitchFamily="18" charset="0"/>
              </a:rPr>
              <a:t>.</a:t>
            </a:r>
          </a:p>
          <a:p>
            <a:r>
              <a:rPr lang="en-US" sz="3000" dirty="0">
                <a:latin typeface="Times New Roman" pitchFamily="18" charset="0"/>
                <a:cs typeface="Times New Roman" pitchFamily="18" charset="0"/>
              </a:rPr>
              <a:t>These </a:t>
            </a:r>
            <a:r>
              <a:rPr lang="en-US" sz="3000" dirty="0" smtClean="0">
                <a:latin typeface="Times New Roman" pitchFamily="18" charset="0"/>
                <a:cs typeface="Times New Roman" pitchFamily="18" charset="0"/>
              </a:rPr>
              <a:t>transactions include </a:t>
            </a:r>
            <a:r>
              <a:rPr lang="en-US" sz="3000" dirty="0">
                <a:latin typeface="Times New Roman" pitchFamily="18" charset="0"/>
                <a:cs typeface="Times New Roman" pitchFamily="18" charset="0"/>
              </a:rPr>
              <a:t>the transfer of goods, services, technology, managerial knowledge, and capital to </a:t>
            </a:r>
            <a:r>
              <a:rPr lang="en-US" sz="3000" dirty="0" smtClean="0">
                <a:latin typeface="Times New Roman" pitchFamily="18" charset="0"/>
                <a:cs typeface="Times New Roman" pitchFamily="18" charset="0"/>
              </a:rPr>
              <a:t>other countries</a:t>
            </a:r>
            <a:r>
              <a:rPr lang="en-US" sz="3000" dirty="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E984D66D-6073-4BD5-A9D0-2D62D8DB0C89}"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b="1" dirty="0" smtClean="0">
                <a:latin typeface="Times New Roman" pitchFamily="18" charset="0"/>
                <a:cs typeface="Times New Roman" pitchFamily="18" charset="0"/>
              </a:rPr>
              <a:t>Theories of International Trade</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sz="4000" dirty="0" smtClean="0">
                <a:latin typeface="Times New Roman" pitchFamily="18" charset="0"/>
                <a:cs typeface="Times New Roman" pitchFamily="18" charset="0"/>
              </a:rPr>
              <a:t>International trade theories are simply different theories to explain international trade. </a:t>
            </a:r>
          </a:p>
          <a:p>
            <a:pPr algn="just"/>
            <a:r>
              <a:rPr lang="en-US" sz="4000" dirty="0" smtClean="0">
                <a:latin typeface="Times New Roman" pitchFamily="18" charset="0"/>
                <a:cs typeface="Times New Roman" pitchFamily="18" charset="0"/>
              </a:rPr>
              <a:t>Trade is the concept of exchanging goods and services between two people or entities. </a:t>
            </a:r>
          </a:p>
          <a:p>
            <a:pPr algn="just"/>
            <a:r>
              <a:rPr lang="en-US" sz="4000" dirty="0" smtClean="0">
                <a:latin typeface="Times New Roman" pitchFamily="18" charset="0"/>
                <a:cs typeface="Times New Roman" pitchFamily="18" charset="0"/>
              </a:rPr>
              <a:t>International trade is then the concept of this exchange between people or entities in two different countries.</a:t>
            </a:r>
          </a:p>
          <a:p>
            <a:pPr algn="just"/>
            <a:r>
              <a:rPr lang="en-US" sz="4000" dirty="0" smtClean="0">
                <a:latin typeface="Times New Roman" pitchFamily="18" charset="0"/>
                <a:cs typeface="Times New Roman" pitchFamily="18" charset="0"/>
              </a:rPr>
              <a:t>People or entities trade because they believe that they</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benefit from the exchange. </a:t>
            </a:r>
          </a:p>
          <a:p>
            <a:pPr algn="just"/>
            <a:r>
              <a:rPr lang="en-US" sz="4000" dirty="0" smtClean="0">
                <a:latin typeface="Times New Roman" pitchFamily="18" charset="0"/>
                <a:cs typeface="Times New Roman" pitchFamily="18" charset="0"/>
              </a:rPr>
              <a:t>They may need or want the</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goods or services. While at the surface, this many sound very simple, there is a great deal of theory, policy, and business strategy that constitutes international trade. </a:t>
            </a:r>
            <a:endParaRPr lang="en-US" sz="4000"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b="1" dirty="0" smtClean="0">
                <a:latin typeface="Times New Roman" pitchFamily="18" charset="0"/>
                <a:cs typeface="Times New Roman" pitchFamily="18" charset="0"/>
              </a:rPr>
              <a:t>Theories of International Trade</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b="1" dirty="0" smtClean="0">
                <a:latin typeface="Times New Roman" pitchFamily="18" charset="0"/>
                <a:cs typeface="Times New Roman" pitchFamily="18" charset="0"/>
              </a:rPr>
              <a:t>Classical theories: </a:t>
            </a:r>
          </a:p>
          <a:p>
            <a:pPr marL="514350" indent="-514350">
              <a:buFont typeface="+mj-lt"/>
              <a:buAutoNum type="arabicPeriod"/>
            </a:pPr>
            <a:r>
              <a:rPr lang="en-US" dirty="0" smtClean="0">
                <a:latin typeface="Times New Roman" pitchFamily="18" charset="0"/>
                <a:cs typeface="Times New Roman" pitchFamily="18" charset="0"/>
              </a:rPr>
              <a:t>Mercantilism,</a:t>
            </a:r>
          </a:p>
          <a:p>
            <a:pPr marL="514350" indent="-514350">
              <a:buFont typeface="+mj-lt"/>
              <a:buAutoNum type="arabicPeriod"/>
            </a:pPr>
            <a:r>
              <a:rPr lang="en-US" dirty="0" smtClean="0">
                <a:latin typeface="Times New Roman" pitchFamily="18" charset="0"/>
                <a:cs typeface="Times New Roman" pitchFamily="18" charset="0"/>
              </a:rPr>
              <a:t>Absolute Cost Advantage theory, </a:t>
            </a:r>
          </a:p>
          <a:p>
            <a:pPr marL="514350" indent="-514350">
              <a:buFont typeface="+mj-lt"/>
              <a:buAutoNum type="arabicPeriod"/>
            </a:pPr>
            <a:r>
              <a:rPr lang="en-IN" dirty="0" smtClean="0">
                <a:latin typeface="Times New Roman" pitchFamily="18" charset="0"/>
                <a:cs typeface="Times New Roman" pitchFamily="18" charset="0"/>
              </a:rPr>
              <a:t>Comparative advantage theory,</a:t>
            </a:r>
          </a:p>
          <a:p>
            <a:pPr marL="514350" indent="-514350">
              <a:buFont typeface="+mj-lt"/>
              <a:buAutoNum type="arabicPeriod"/>
            </a:pPr>
            <a:r>
              <a:rPr lang="en-IN" dirty="0" smtClean="0">
                <a:latin typeface="Times New Roman" pitchFamily="18" charset="0"/>
                <a:cs typeface="Times New Roman" pitchFamily="18" charset="0"/>
              </a:rPr>
              <a:t> Factor-proportions theory</a:t>
            </a:r>
          </a:p>
          <a:p>
            <a:pPr>
              <a:buFont typeface="Wingdings" pitchFamily="2" charset="2"/>
              <a:buChar char="q"/>
            </a:pPr>
            <a:r>
              <a:rPr lang="en-US" b="1" dirty="0" smtClean="0">
                <a:latin typeface="Times New Roman" pitchFamily="18" charset="0"/>
                <a:cs typeface="Times New Roman" pitchFamily="18" charset="0"/>
              </a:rPr>
              <a:t>Neo-classical theories:</a:t>
            </a:r>
          </a:p>
          <a:p>
            <a:pPr marL="514350" indent="-514350">
              <a:buFont typeface="+mj-lt"/>
              <a:buAutoNum type="arabicPeriod"/>
            </a:pPr>
            <a:r>
              <a:rPr lang="en-IN" dirty="0" smtClean="0">
                <a:latin typeface="Times New Roman" pitchFamily="18" charset="0"/>
                <a:cs typeface="Times New Roman" pitchFamily="18" charset="0"/>
              </a:rPr>
              <a:t> Product Life Cycle theory.</a:t>
            </a:r>
            <a:endParaRPr lang="en-US" dirty="0" smtClean="0"/>
          </a:p>
          <a:p>
            <a:pPr>
              <a:buFont typeface="Wingdings" pitchFamily="2" charset="2"/>
              <a:buChar char="§"/>
            </a:pPr>
            <a:endParaRPr lang="en-US"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b="1" dirty="0" smtClean="0">
                <a:latin typeface="Times New Roman" pitchFamily="18" charset="0"/>
                <a:cs typeface="Times New Roman" pitchFamily="18" charset="0"/>
              </a:rPr>
              <a:t>Theories of International Trade</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q"/>
            </a:pPr>
            <a:r>
              <a:rPr lang="en-US" b="1" dirty="0" smtClean="0"/>
              <a:t>Mercantilism:</a:t>
            </a:r>
          </a:p>
          <a:p>
            <a:pPr algn="just"/>
            <a:r>
              <a:rPr lang="en-US" dirty="0" smtClean="0"/>
              <a:t>Developed in the sixteenth century &amp;  was one of the earliest efforts to develop an economic theory. </a:t>
            </a:r>
          </a:p>
          <a:p>
            <a:pPr algn="just"/>
            <a:r>
              <a:rPr lang="en-US" dirty="0" smtClean="0"/>
              <a:t>This theory stated that a country’s wealth was determined by the amount of its gold and silver holdings.</a:t>
            </a:r>
          </a:p>
          <a:p>
            <a:pPr algn="just"/>
            <a:r>
              <a:rPr lang="en-US" dirty="0" smtClean="0"/>
              <a:t> In it’s simplest sense, mercantilists believed that a country should increase its holdings of gold and silver by promoting exports and discouraging imports.</a:t>
            </a:r>
            <a:endParaRPr lang="en-US"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32</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b="1" dirty="0" smtClean="0">
                <a:latin typeface="Times New Roman" pitchFamily="18" charset="0"/>
                <a:cs typeface="Times New Roman" pitchFamily="18" charset="0"/>
              </a:rPr>
              <a:t>Theories of International Trade</a:t>
            </a:r>
            <a:endParaRPr lang="en-US" dirty="0"/>
          </a:p>
        </p:txBody>
      </p:sp>
      <p:sp>
        <p:nvSpPr>
          <p:cNvPr id="3" name="Content Placeholder 2"/>
          <p:cNvSpPr>
            <a:spLocks noGrp="1"/>
          </p:cNvSpPr>
          <p:nvPr>
            <p:ph idx="1"/>
          </p:nvPr>
        </p:nvSpPr>
        <p:spPr>
          <a:xfrm>
            <a:off x="457200" y="1371600"/>
            <a:ext cx="8229600" cy="4876800"/>
          </a:xfrm>
        </p:spPr>
        <p:txBody>
          <a:bodyPr>
            <a:normAutofit fontScale="92500" lnSpcReduction="20000"/>
          </a:bodyPr>
          <a:lstStyle/>
          <a:p>
            <a:pPr algn="just"/>
            <a:r>
              <a:rPr lang="en-US" dirty="0" smtClean="0">
                <a:latin typeface="Times New Roman" pitchFamily="18" charset="0"/>
                <a:cs typeface="Times New Roman" pitchFamily="18" charset="0"/>
              </a:rPr>
              <a:t>The objective of each country was to have a trade surplus or a situation where the value of exports are greater than the value of imports.</a:t>
            </a:r>
          </a:p>
          <a:p>
            <a:pPr algn="just"/>
            <a:r>
              <a:rPr lang="en-US" dirty="0" smtClean="0">
                <a:latin typeface="Times New Roman" pitchFamily="18" charset="0"/>
                <a:cs typeface="Times New Roman" pitchFamily="18" charset="0"/>
              </a:rPr>
              <a:t>A closer look at world history from the 1500s to the late 1800s helps explain why this theory flourished. </a:t>
            </a:r>
          </a:p>
          <a:p>
            <a:pPr lvl="0" algn="just"/>
            <a:r>
              <a:rPr lang="en-US" dirty="0" smtClean="0">
                <a:latin typeface="Times New Roman" pitchFamily="18" charset="0"/>
                <a:cs typeface="Times New Roman" pitchFamily="18" charset="0"/>
              </a:rPr>
              <a:t>This strategy is called protectionism and is still used today </a:t>
            </a:r>
          </a:p>
          <a:p>
            <a:pPr lvl="0" algn="just"/>
            <a:r>
              <a:rPr lang="en-US" dirty="0" smtClean="0">
                <a:latin typeface="Times New Roman" pitchFamily="18" charset="0"/>
                <a:cs typeface="Times New Roman" pitchFamily="18" charset="0"/>
              </a:rPr>
              <a:t>Nations expanded their wealth by using their colonies around the world in an effort to</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control more trade and amass more riches.</a:t>
            </a:r>
          </a:p>
          <a:p>
            <a:endParaRPr lang="en-US"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b="1" dirty="0" smtClean="0">
                <a:latin typeface="Times New Roman" pitchFamily="18" charset="0"/>
                <a:cs typeface="Times New Roman" pitchFamily="18" charset="0"/>
              </a:rPr>
              <a:t>Theories of International Trade</a:t>
            </a:r>
            <a:endParaRPr lang="en-US" dirty="0"/>
          </a:p>
        </p:txBody>
      </p:sp>
      <p:sp>
        <p:nvSpPr>
          <p:cNvPr id="3" name="Content Placeholder 2"/>
          <p:cNvSpPr>
            <a:spLocks noGrp="1"/>
          </p:cNvSpPr>
          <p:nvPr>
            <p:ph idx="1"/>
          </p:nvPr>
        </p:nvSpPr>
        <p:spPr/>
        <p:txBody>
          <a:bodyPr>
            <a:normAutofit/>
          </a:bodyPr>
          <a:lstStyle/>
          <a:p>
            <a:pPr algn="just"/>
            <a:r>
              <a:rPr lang="en-US" sz="3000" dirty="0" smtClean="0">
                <a:latin typeface="Times New Roman" pitchFamily="18" charset="0"/>
                <a:cs typeface="Times New Roman" pitchFamily="18" charset="0"/>
              </a:rPr>
              <a:t>Although mercantilism is one of the oldest trade theories, it remains part of modern thinking. </a:t>
            </a:r>
          </a:p>
          <a:p>
            <a:pPr algn="just"/>
            <a:r>
              <a:rPr lang="en-US" sz="2800" dirty="0" smtClean="0"/>
              <a:t>Countries such as Japan, China, Singapore, Taiwan, and even Germany still favor exports and discourage imports</a:t>
            </a:r>
            <a:r>
              <a:rPr lang="en-US" sz="3000" dirty="0" smtClean="0">
                <a:latin typeface="Times New Roman" pitchFamily="18" charset="0"/>
                <a:cs typeface="Times New Roman" pitchFamily="18" charset="0"/>
              </a:rPr>
              <a:t> </a:t>
            </a:r>
          </a:p>
          <a:p>
            <a:pPr algn="just"/>
            <a:r>
              <a:rPr lang="en-US" sz="2800" dirty="0" smtClean="0"/>
              <a:t>Mercantilism’s protectionist policies only benefit select industries, at the expense of both consumers and other companies, within and outside of the industry</a:t>
            </a:r>
            <a:r>
              <a:rPr lang="en-US" sz="3000" dirty="0" smtClean="0">
                <a:latin typeface="Times New Roman" pitchFamily="18" charset="0"/>
                <a:cs typeface="Times New Roman" pitchFamily="18" charset="0"/>
              </a:rPr>
              <a:t> </a:t>
            </a: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34</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b="1" dirty="0" smtClean="0">
                <a:latin typeface="Times New Roman" pitchFamily="18" charset="0"/>
                <a:cs typeface="Times New Roman" pitchFamily="18" charset="0"/>
              </a:rPr>
              <a:t>Theories of International Trade</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pPr lvl="0">
              <a:buFont typeface="Wingdings" pitchFamily="2" charset="2"/>
              <a:buChar char="q"/>
            </a:pPr>
            <a:r>
              <a:rPr lang="en-US" sz="2800" b="1" dirty="0" smtClean="0"/>
              <a:t>Absolute Advantage:</a:t>
            </a:r>
            <a:endParaRPr lang="en-US" sz="2800" dirty="0" smtClean="0"/>
          </a:p>
          <a:p>
            <a:pPr lvl="0" algn="just"/>
            <a:r>
              <a:rPr lang="en-US" sz="2800" dirty="0" smtClean="0">
                <a:latin typeface="Times New Roman" pitchFamily="18" charset="0"/>
                <a:cs typeface="Times New Roman" pitchFamily="18" charset="0"/>
              </a:rPr>
              <a:t>In 1776, Adam Smith questioned the leading mercantile theory </a:t>
            </a:r>
          </a:p>
          <a:p>
            <a:pPr lvl="0" algn="just"/>
            <a:r>
              <a:rPr lang="en-US" sz="2800" dirty="0" smtClean="0">
                <a:latin typeface="Times New Roman" pitchFamily="18" charset="0"/>
                <a:cs typeface="Times New Roman" pitchFamily="18" charset="0"/>
              </a:rPr>
              <a:t>Smith offered a new trade theory called absolute advantage, which focused on the ability of a country to produce a goods more efficiently than another nation. </a:t>
            </a:r>
          </a:p>
          <a:p>
            <a:pPr lvl="0" algn="just"/>
            <a:r>
              <a:rPr lang="en-US" sz="2800" dirty="0" smtClean="0">
                <a:latin typeface="Times New Roman" pitchFamily="18" charset="0"/>
                <a:cs typeface="Times New Roman" pitchFamily="18" charset="0"/>
              </a:rPr>
              <a:t>Smith reasoned that trade between countries shouldn’t be regulated or restricted by government policy or intervention.</a:t>
            </a:r>
          </a:p>
          <a:p>
            <a:pPr algn="just"/>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35</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b="1" dirty="0" smtClean="0">
                <a:latin typeface="Times New Roman" pitchFamily="18" charset="0"/>
                <a:cs typeface="Times New Roman" pitchFamily="18" charset="0"/>
              </a:rPr>
              <a:t>Theories of International Trade</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pPr lvl="0" algn="just"/>
            <a:r>
              <a:rPr lang="en-US" sz="2800" dirty="0" smtClean="0">
                <a:latin typeface="Times New Roman" pitchFamily="18" charset="0"/>
                <a:cs typeface="Times New Roman" pitchFamily="18" charset="0"/>
              </a:rPr>
              <a:t>By specialization, countries would generate efficiencies, because their labor force would become more skilled by doing the same tasks. </a:t>
            </a:r>
          </a:p>
          <a:p>
            <a:pPr lvl="0" algn="just"/>
            <a:r>
              <a:rPr lang="en-US" sz="2800" dirty="0" smtClean="0">
                <a:latin typeface="Times New Roman" pitchFamily="18" charset="0"/>
                <a:cs typeface="Times New Roman" pitchFamily="18" charset="0"/>
              </a:rPr>
              <a:t>Therefore, production would also become more efficient.</a:t>
            </a:r>
          </a:p>
          <a:p>
            <a:pPr lvl="0" algn="just"/>
            <a:r>
              <a:rPr lang="en-US" sz="2800" dirty="0" smtClean="0">
                <a:latin typeface="Times New Roman" pitchFamily="18" charset="0"/>
                <a:cs typeface="Times New Roman" pitchFamily="18" charset="0"/>
              </a:rPr>
              <a:t> Smith’s theory reasoned that with increased efficiencies</a:t>
            </a:r>
          </a:p>
          <a:p>
            <a:pPr algn="just"/>
            <a:r>
              <a:rPr lang="en-US" sz="2800" dirty="0" smtClean="0">
                <a:latin typeface="Times New Roman" pitchFamily="18" charset="0"/>
                <a:cs typeface="Times New Roman" pitchFamily="18" charset="0"/>
              </a:rPr>
              <a:t>This theory stated that a nation’s wealth shouldn’t be judged by how much gold and silver it had but rather by the living standards of its people.</a:t>
            </a:r>
          </a:p>
          <a:p>
            <a:pPr lvl="0" algn="just"/>
            <a:endParaRPr lang="en-US" sz="2800" dirty="0" smtClean="0"/>
          </a:p>
          <a:p>
            <a:pPr algn="just"/>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36</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b="1" dirty="0" smtClean="0">
                <a:latin typeface="Times New Roman" pitchFamily="18" charset="0"/>
                <a:cs typeface="Times New Roman" pitchFamily="18" charset="0"/>
              </a:rPr>
              <a:t>Theories of International Trade</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pPr>
              <a:buFont typeface="Wingdings" pitchFamily="2" charset="2"/>
              <a:buChar char="q"/>
            </a:pPr>
            <a:r>
              <a:rPr lang="en-US" sz="2800" b="1" dirty="0" smtClean="0"/>
              <a:t>Comparative Advantage:</a:t>
            </a:r>
            <a:endParaRPr lang="en-US" sz="2800" dirty="0" smtClean="0"/>
          </a:p>
          <a:p>
            <a:pPr lvl="0" algn="just"/>
            <a:r>
              <a:rPr lang="en-US" sz="2800" dirty="0" smtClean="0">
                <a:latin typeface="Times New Roman" pitchFamily="18" charset="0"/>
                <a:cs typeface="Times New Roman" pitchFamily="18" charset="0"/>
              </a:rPr>
              <a:t>The challenge to the absolute advantage theory was that some countries may be better at producing both goods and, therefore, have an advantage in many areas.</a:t>
            </a:r>
          </a:p>
          <a:p>
            <a:pPr lvl="0" algn="just"/>
            <a:r>
              <a:rPr lang="en-US" sz="2800" dirty="0" smtClean="0">
                <a:latin typeface="Times New Roman" pitchFamily="18" charset="0"/>
                <a:cs typeface="Times New Roman" pitchFamily="18" charset="0"/>
              </a:rPr>
              <a:t>In contrast, another country may not have any useful absolute advantages. </a:t>
            </a:r>
          </a:p>
          <a:p>
            <a:pPr lvl="0" algn="just"/>
            <a:r>
              <a:rPr lang="en-US" sz="2800" dirty="0" smtClean="0">
                <a:latin typeface="Times New Roman" pitchFamily="18" charset="0"/>
                <a:cs typeface="Times New Roman" pitchFamily="18" charset="0"/>
              </a:rPr>
              <a:t>To answer this challenge, David Ricardo, an English economist, introduced the theory of comparative advantage in 1817. </a:t>
            </a:r>
          </a:p>
          <a:p>
            <a:pPr lvl="0" algn="just"/>
            <a:endParaRPr lang="en-US" sz="2800" dirty="0" smtClean="0"/>
          </a:p>
          <a:p>
            <a:pPr algn="just"/>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37</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b="1" dirty="0" smtClean="0">
                <a:latin typeface="Times New Roman" pitchFamily="18" charset="0"/>
                <a:cs typeface="Times New Roman" pitchFamily="18" charset="0"/>
              </a:rPr>
              <a:t>Theories of International Trade</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pPr lvl="0" algn="just"/>
            <a:r>
              <a:rPr lang="en-US" sz="2800" dirty="0" smtClean="0">
                <a:latin typeface="Times New Roman" pitchFamily="18" charset="0"/>
                <a:cs typeface="Times New Roman" pitchFamily="18" charset="0"/>
              </a:rPr>
              <a:t>Ricardo reasoned that even if Country A had the absolute advantage in the production of both products, specialization and trade could still occur between two countries.</a:t>
            </a:r>
          </a:p>
          <a:p>
            <a:pPr lvl="0" algn="just"/>
            <a:r>
              <a:rPr lang="en-US" sz="2800" dirty="0" smtClean="0">
                <a:latin typeface="Times New Roman" pitchFamily="18" charset="0"/>
                <a:cs typeface="Times New Roman" pitchFamily="18" charset="0"/>
              </a:rPr>
              <a:t>Comparative advantage occurs when a country cannot produce a product more efficiently than the other country;</a:t>
            </a:r>
          </a:p>
          <a:p>
            <a:pPr lvl="0" algn="just"/>
            <a:r>
              <a:rPr lang="en-US" sz="2800" dirty="0" smtClean="0">
                <a:latin typeface="Times New Roman" pitchFamily="18" charset="0"/>
                <a:cs typeface="Times New Roman" pitchFamily="18" charset="0"/>
              </a:rPr>
              <a:t>However, it can produce that product better and more efficiently than it does other goods. </a:t>
            </a:r>
          </a:p>
          <a:p>
            <a:pPr algn="just"/>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38</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b="1" dirty="0" smtClean="0">
                <a:latin typeface="Times New Roman" pitchFamily="18" charset="0"/>
                <a:cs typeface="Times New Roman" pitchFamily="18" charset="0"/>
              </a:rPr>
              <a:t>Theories of International Trade</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pPr lvl="0" algn="just"/>
            <a:r>
              <a:rPr lang="en-US" sz="3000" dirty="0" smtClean="0">
                <a:latin typeface="Times New Roman" pitchFamily="18" charset="0"/>
                <a:cs typeface="Times New Roman" pitchFamily="18" charset="0"/>
              </a:rPr>
              <a:t>However, it can produce that product better and more efficiently than it does other goods. </a:t>
            </a:r>
          </a:p>
          <a:p>
            <a:pPr lvl="0" algn="just"/>
            <a:r>
              <a:rPr lang="en-US" sz="3000" dirty="0" smtClean="0">
                <a:latin typeface="Times New Roman" pitchFamily="18" charset="0"/>
                <a:cs typeface="Times New Roman" pitchFamily="18" charset="0"/>
              </a:rPr>
              <a:t>The difference between these two theories is subtle. </a:t>
            </a:r>
          </a:p>
          <a:p>
            <a:pPr lvl="0" algn="just"/>
            <a:r>
              <a:rPr lang="en-US" sz="3000" dirty="0" smtClean="0">
                <a:latin typeface="Times New Roman" pitchFamily="18" charset="0"/>
                <a:cs typeface="Times New Roman" pitchFamily="18" charset="0"/>
              </a:rPr>
              <a:t>Comparative advantage focuses on the relative productivity differences, whereas absolute advantage looks at the absolute productivity.</a:t>
            </a:r>
          </a:p>
          <a:p>
            <a:pPr algn="just"/>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39</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lstStyle/>
          <a:p>
            <a:r>
              <a:rPr lang="en-US" dirty="0" smtClean="0"/>
              <a:t>What is International Business</a:t>
            </a:r>
            <a:endParaRPr lang="en-US" dirty="0"/>
          </a:p>
        </p:txBody>
      </p:sp>
      <p:sp>
        <p:nvSpPr>
          <p:cNvPr id="3" name="Content Placeholder 2"/>
          <p:cNvSpPr>
            <a:spLocks noGrp="1"/>
          </p:cNvSpPr>
          <p:nvPr>
            <p:ph idx="1"/>
          </p:nvPr>
        </p:nvSpPr>
        <p:spPr/>
        <p:txBody>
          <a:bodyPr>
            <a:normAutofit fontScale="92500" lnSpcReduction="20000"/>
          </a:bodyPr>
          <a:lstStyle/>
          <a:p>
            <a:r>
              <a:rPr lang="en-US" dirty="0"/>
              <a:t>An international business has many options for doing business, it includes,</a:t>
            </a:r>
          </a:p>
          <a:p>
            <a:pPr marL="514350" indent="-514350" algn="just">
              <a:buFont typeface="+mj-lt"/>
              <a:buAutoNum type="arabicPeriod"/>
            </a:pPr>
            <a:r>
              <a:rPr lang="en-US" dirty="0" smtClean="0"/>
              <a:t>Exporting </a:t>
            </a:r>
            <a:r>
              <a:rPr lang="en-US" dirty="0"/>
              <a:t>goods and services.</a:t>
            </a:r>
          </a:p>
          <a:p>
            <a:pPr marL="514350" indent="-514350" algn="just">
              <a:buFont typeface="+mj-lt"/>
              <a:buAutoNum type="arabicPeriod"/>
            </a:pPr>
            <a:r>
              <a:rPr lang="en-US" dirty="0" smtClean="0"/>
              <a:t>Giving </a:t>
            </a:r>
            <a:r>
              <a:rPr lang="en-US" dirty="0"/>
              <a:t>license to produce goods in the host country.</a:t>
            </a:r>
          </a:p>
          <a:p>
            <a:pPr marL="514350" indent="-514350" algn="just">
              <a:buFont typeface="+mj-lt"/>
              <a:buAutoNum type="arabicPeriod"/>
            </a:pPr>
            <a:r>
              <a:rPr lang="en-US" dirty="0" smtClean="0"/>
              <a:t>Starting </a:t>
            </a:r>
            <a:r>
              <a:rPr lang="en-US" dirty="0"/>
              <a:t>a joint venture with a company.</a:t>
            </a:r>
          </a:p>
          <a:p>
            <a:pPr marL="514350" indent="-514350" algn="just">
              <a:buFont typeface="+mj-lt"/>
              <a:buAutoNum type="arabicPeriod"/>
            </a:pPr>
            <a:r>
              <a:rPr lang="en-US" dirty="0" smtClean="0"/>
              <a:t>Opening </a:t>
            </a:r>
            <a:r>
              <a:rPr lang="en-US" dirty="0"/>
              <a:t>a branch for producing &amp; distributing goods in the host country.</a:t>
            </a:r>
          </a:p>
          <a:p>
            <a:pPr marL="514350" indent="-514350" algn="just">
              <a:buFont typeface="+mj-lt"/>
              <a:buAutoNum type="arabicPeriod"/>
            </a:pPr>
            <a:r>
              <a:rPr lang="en-US" dirty="0" smtClean="0"/>
              <a:t>Providing </a:t>
            </a:r>
            <a:r>
              <a:rPr lang="en-US" dirty="0"/>
              <a:t>managerial services to companies in the host country.</a:t>
            </a:r>
          </a:p>
        </p:txBody>
      </p:sp>
      <p:sp>
        <p:nvSpPr>
          <p:cNvPr id="4" name="Slide Number Placeholder 3"/>
          <p:cNvSpPr>
            <a:spLocks noGrp="1"/>
          </p:cNvSpPr>
          <p:nvPr>
            <p:ph type="sldNum" sz="quarter" idx="12"/>
          </p:nvPr>
        </p:nvSpPr>
        <p:spPr/>
        <p:txBody>
          <a:bodyPr/>
          <a:lstStyle/>
          <a:p>
            <a:fld id="{E984D66D-6073-4BD5-A9D0-2D62D8DB0C89}"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b="1" dirty="0" smtClean="0">
                <a:latin typeface="Times New Roman" pitchFamily="18" charset="0"/>
                <a:cs typeface="Times New Roman" pitchFamily="18" charset="0"/>
              </a:rPr>
              <a:t>Theories of International Trade</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pPr algn="just"/>
            <a:r>
              <a:rPr lang="en-US" sz="2800" b="1" dirty="0" smtClean="0"/>
              <a:t>                                  Case Study</a:t>
            </a:r>
          </a:p>
          <a:p>
            <a:pPr algn="just"/>
            <a:r>
              <a:rPr lang="en-US" sz="2800" dirty="0" smtClean="0"/>
              <a:t>Let’s look at a simplified hypothetical example to illustrate the subtle difference between these principles. Miranda is a Wall Street lawyer who charges $500 per hour for her legal services. It turns out that Miranda can also type faster than the administrative assistants in her office, who are paid $40 per hour. Even though Miranda clearly has the absolute advantage in both kill sets, should she do both jobs? No. For every hour Miranda decides to type instead of do legal work, she would be giving up</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40</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b="1" dirty="0" smtClean="0">
                <a:latin typeface="Times New Roman" pitchFamily="18" charset="0"/>
                <a:cs typeface="Times New Roman" pitchFamily="18" charset="0"/>
              </a:rPr>
              <a:t>Theories of International Trade</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pPr algn="just">
              <a:buNone/>
            </a:pPr>
            <a:r>
              <a:rPr lang="en-US" sz="2800" dirty="0" smtClean="0"/>
              <a:t> $460 in income. Her productivity and income will be highest if she specializes in the higher-paid legal services and hires the most qualified administrative assistant, who can type fast, although a little slower than Miranda. By having both Miranda and her assistant concentrate on their respective tasks, their overall productivity as a team is higher. This is comparative advantage. A person or a country will specialize in doing what they do relatively better.</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41</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b="1" dirty="0" smtClean="0">
                <a:latin typeface="Times New Roman" pitchFamily="18" charset="0"/>
                <a:cs typeface="Times New Roman" pitchFamily="18" charset="0"/>
              </a:rPr>
              <a:t>Theories of International Trade</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pPr algn="just">
              <a:buNone/>
            </a:pPr>
            <a:r>
              <a:rPr lang="en-US" sz="2800" dirty="0" smtClean="0"/>
              <a:t>In reality, the world economy is more complex and consists of more than two countries and products. Barriers to trade may exist, and goods must be transported, stored, and distributed. However, this simplistic example demonstrates the basis of the comparative advantage theory.</a:t>
            </a:r>
          </a:p>
          <a:p>
            <a:r>
              <a:rPr lang="en-US" sz="2800" dirty="0" smtClean="0"/>
              <a:t> </a:t>
            </a:r>
          </a:p>
          <a:p>
            <a:pPr algn="just">
              <a:buNone/>
            </a:pP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42</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b="1" dirty="0" smtClean="0">
                <a:latin typeface="Times New Roman" pitchFamily="18" charset="0"/>
                <a:cs typeface="Times New Roman" pitchFamily="18" charset="0"/>
              </a:rPr>
              <a:t>Theories of International Trade</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pPr algn="just">
              <a:buFont typeface="Wingdings" pitchFamily="2" charset="2"/>
              <a:buChar char="q"/>
            </a:pPr>
            <a:r>
              <a:rPr lang="en-US" sz="2800" b="1" dirty="0" err="1" smtClean="0">
                <a:latin typeface="Times New Roman" pitchFamily="18" charset="0"/>
                <a:cs typeface="Times New Roman" pitchFamily="18" charset="0"/>
              </a:rPr>
              <a:t>Heckscher</a:t>
            </a:r>
            <a:r>
              <a:rPr lang="en-US" sz="2800" b="1" dirty="0" smtClean="0">
                <a:latin typeface="Times New Roman" pitchFamily="18" charset="0"/>
                <a:cs typeface="Times New Roman" pitchFamily="18" charset="0"/>
              </a:rPr>
              <a:t>-Ohlin Theory or Factor Proportions Theory</a:t>
            </a:r>
          </a:p>
          <a:p>
            <a:pPr lvl="0" algn="just"/>
            <a:r>
              <a:rPr lang="en-US" sz="2800" dirty="0" smtClean="0">
                <a:latin typeface="Times New Roman" pitchFamily="18" charset="0"/>
                <a:cs typeface="Times New Roman" pitchFamily="18" charset="0"/>
              </a:rPr>
              <a:t>The theories of Smith and Ricardo didn’t help countries determine which products would give a country an advantage.</a:t>
            </a:r>
          </a:p>
          <a:p>
            <a:pPr lvl="0" algn="just"/>
            <a:r>
              <a:rPr lang="en-US" sz="2800" dirty="0" smtClean="0">
                <a:latin typeface="Times New Roman" pitchFamily="18" charset="0"/>
                <a:cs typeface="Times New Roman" pitchFamily="18" charset="0"/>
              </a:rPr>
              <a:t>Both theories assumed that free and open markets would lead countries and producers to determine which goods they could produce more efficiently. </a:t>
            </a:r>
          </a:p>
          <a:p>
            <a:pPr algn="just"/>
            <a:r>
              <a:rPr lang="en-US" sz="2800" dirty="0" smtClean="0">
                <a:latin typeface="Times New Roman" pitchFamily="18" charset="0"/>
                <a:cs typeface="Times New Roman" pitchFamily="18" charset="0"/>
              </a:rPr>
              <a:t>In the early 1900s, two Swedish economists, Eli </a:t>
            </a:r>
            <a:r>
              <a:rPr lang="en-US" sz="2800" dirty="0" err="1" smtClean="0">
                <a:latin typeface="Times New Roman" pitchFamily="18" charset="0"/>
                <a:cs typeface="Times New Roman" pitchFamily="18" charset="0"/>
              </a:rPr>
              <a:t>Heckscher</a:t>
            </a:r>
            <a:r>
              <a:rPr lang="en-US" sz="2800" dirty="0" smtClean="0">
                <a:latin typeface="Times New Roman" pitchFamily="18" charset="0"/>
                <a:cs typeface="Times New Roman" pitchFamily="18" charset="0"/>
              </a:rPr>
              <a:t> &amp; </a:t>
            </a:r>
            <a:r>
              <a:rPr lang="en-US" sz="2800" dirty="0" err="1" smtClean="0">
                <a:latin typeface="Times New Roman" pitchFamily="18" charset="0"/>
                <a:cs typeface="Times New Roman" pitchFamily="18" charset="0"/>
              </a:rPr>
              <a:t>Bertil</a:t>
            </a:r>
            <a:r>
              <a:rPr lang="en-US" sz="2800" dirty="0" smtClean="0">
                <a:latin typeface="Times New Roman" pitchFamily="18" charset="0"/>
                <a:cs typeface="Times New Roman" pitchFamily="18" charset="0"/>
              </a:rPr>
              <a:t> Ohlin, focused their attention on how a country could gain comparative advantage by</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43</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b="1" dirty="0" smtClean="0">
                <a:latin typeface="Times New Roman" pitchFamily="18" charset="0"/>
                <a:cs typeface="Times New Roman" pitchFamily="18" charset="0"/>
              </a:rPr>
              <a:t>Theories of International Trade</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pPr algn="just">
              <a:buNone/>
            </a:pPr>
            <a:r>
              <a:rPr lang="en-US" sz="2800" dirty="0" smtClean="0">
                <a:latin typeface="Times New Roman" pitchFamily="18" charset="0"/>
                <a:cs typeface="Times New Roman" pitchFamily="18" charset="0"/>
              </a:rPr>
              <a:t>producing products that utilized factors that were in abundance in the country.</a:t>
            </a:r>
          </a:p>
          <a:p>
            <a:pPr lvl="0" algn="just"/>
            <a:r>
              <a:rPr lang="en-US" sz="2800" dirty="0" smtClean="0">
                <a:latin typeface="Times New Roman" pitchFamily="18" charset="0"/>
                <a:cs typeface="Times New Roman" pitchFamily="18" charset="0"/>
              </a:rPr>
              <a:t>Their theory is based on a country’s production factors—land, labor, and capital, which provide the funds for investment in plants and equipment. </a:t>
            </a:r>
          </a:p>
          <a:p>
            <a:pPr lvl="0" algn="just"/>
            <a:r>
              <a:rPr lang="en-US" sz="2800" dirty="0" smtClean="0">
                <a:latin typeface="Times New Roman" pitchFamily="18" charset="0"/>
                <a:cs typeface="Times New Roman" pitchFamily="18" charset="0"/>
              </a:rPr>
              <a:t>They determined that the cost of any factor or resource was a function of supply and demand.</a:t>
            </a:r>
          </a:p>
          <a:p>
            <a:pPr algn="just"/>
            <a:r>
              <a:rPr lang="en-US" sz="2800" dirty="0" smtClean="0">
                <a:latin typeface="Times New Roman" pitchFamily="18" charset="0"/>
                <a:cs typeface="Times New Roman" pitchFamily="18" charset="0"/>
              </a:rPr>
              <a:t>Factors that were in great supply relative to demand would be cheaper; factors in great demand relative to supply would be more expensive.</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44</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b="1" dirty="0" smtClean="0">
                <a:latin typeface="Times New Roman" pitchFamily="18" charset="0"/>
                <a:cs typeface="Times New Roman" pitchFamily="18" charset="0"/>
              </a:rPr>
              <a:t>Theories of International Trade</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pPr lvl="0" algn="just"/>
            <a:r>
              <a:rPr lang="en-US" sz="2800" dirty="0" smtClean="0">
                <a:latin typeface="Times New Roman" pitchFamily="18" charset="0"/>
                <a:cs typeface="Times New Roman" pitchFamily="18" charset="0"/>
              </a:rPr>
              <a:t>Their theory, also called the factor proportions theory, stated that countries would produce and export goods that required resources or factors that were in great supply and, therefore, cheaper production factors.</a:t>
            </a:r>
          </a:p>
          <a:p>
            <a:pPr lvl="0" algn="just"/>
            <a:r>
              <a:rPr lang="en-US" sz="2800" dirty="0" smtClean="0">
                <a:latin typeface="Times New Roman" pitchFamily="18" charset="0"/>
                <a:cs typeface="Times New Roman" pitchFamily="18" charset="0"/>
              </a:rPr>
              <a:t>In contrast, countries would import goods that required resources that were in short supply, but higher demand.</a:t>
            </a:r>
          </a:p>
          <a:p>
            <a:pPr algn="just"/>
            <a:r>
              <a:rPr lang="en-US" sz="2800" dirty="0" smtClean="0">
                <a:latin typeface="Times New Roman" pitchFamily="18" charset="0"/>
                <a:cs typeface="Times New Roman" pitchFamily="18" charset="0"/>
              </a:rPr>
              <a:t>For example, China and India are home to cheap, large pools of labor. Hence these countries have become the optimal locations for labor-intensive industries</a:t>
            </a:r>
          </a:p>
          <a:p>
            <a:endParaRPr lang="en-US" sz="2800" dirty="0" smtClean="0"/>
          </a:p>
          <a:p>
            <a:pPr algn="just">
              <a:buNone/>
            </a:pP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45</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b="1" dirty="0" smtClean="0">
                <a:latin typeface="Times New Roman" pitchFamily="18" charset="0"/>
                <a:cs typeface="Times New Roman" pitchFamily="18" charset="0"/>
              </a:rPr>
              <a:t>Theories of International Trade</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pPr lvl="0" algn="just"/>
            <a:r>
              <a:rPr lang="en-US" sz="2800" dirty="0" smtClean="0">
                <a:latin typeface="Times New Roman" pitchFamily="18" charset="0"/>
                <a:cs typeface="Times New Roman" pitchFamily="18" charset="0"/>
              </a:rPr>
              <a:t>Their theory, also called the factor proportions theory, stated that countries would produce and export goods that required resources or factors that were in great supply and, therefore, cheaper production factors.</a:t>
            </a:r>
          </a:p>
          <a:p>
            <a:pPr lvl="0" algn="just"/>
            <a:r>
              <a:rPr lang="en-US" sz="2800" dirty="0" smtClean="0">
                <a:latin typeface="Times New Roman" pitchFamily="18" charset="0"/>
                <a:cs typeface="Times New Roman" pitchFamily="18" charset="0"/>
              </a:rPr>
              <a:t>In contrast, countries would import goods that required resources that were in short supply, but higher demand.</a:t>
            </a:r>
          </a:p>
          <a:p>
            <a:pPr algn="just"/>
            <a:r>
              <a:rPr lang="en-US" sz="2800" dirty="0" smtClean="0">
                <a:latin typeface="Times New Roman" pitchFamily="18" charset="0"/>
                <a:cs typeface="Times New Roman" pitchFamily="18" charset="0"/>
              </a:rPr>
              <a:t>For example, China and India are home to cheap, large pools of labor. Hence these countries have become the optimal locations for labor-intensive industries</a:t>
            </a:r>
          </a:p>
          <a:p>
            <a:endParaRPr lang="en-US" sz="2800" dirty="0" smtClean="0"/>
          </a:p>
          <a:p>
            <a:pPr algn="just">
              <a:buNone/>
            </a:pP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46</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b="1" dirty="0" smtClean="0">
                <a:latin typeface="Times New Roman" pitchFamily="18" charset="0"/>
                <a:cs typeface="Times New Roman" pitchFamily="18" charset="0"/>
              </a:rPr>
              <a:t>Theories of International Trade</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pPr>
              <a:buFont typeface="Wingdings" pitchFamily="2" charset="2"/>
              <a:buChar char="q"/>
            </a:pP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Neo Classical Theory </a:t>
            </a:r>
          </a:p>
          <a:p>
            <a:pPr>
              <a:buFont typeface="Wingdings" pitchFamily="2" charset="2"/>
              <a:buChar char="§"/>
            </a:pPr>
            <a:r>
              <a:rPr lang="en-US" sz="2800" b="1" dirty="0" smtClean="0">
                <a:latin typeface="Times New Roman" pitchFamily="18" charset="0"/>
                <a:cs typeface="Times New Roman" pitchFamily="18" charset="0"/>
              </a:rPr>
              <a:t> Product Life Cycle Theory: </a:t>
            </a:r>
          </a:p>
          <a:p>
            <a:r>
              <a:rPr lang="en-US" sz="2800" dirty="0" smtClean="0"/>
              <a:t>Raymond Vernon, US Management Guru, developed this theory in the 1960s. </a:t>
            </a:r>
          </a:p>
          <a:p>
            <a:r>
              <a:rPr lang="en-US" sz="2800" dirty="0" smtClean="0"/>
              <a:t>The theory, originating in the field of marketing, stated that a product life cycle has three distinct stages: </a:t>
            </a:r>
          </a:p>
          <a:p>
            <a:pPr marL="514350" lvl="0" indent="-514350">
              <a:buFont typeface="+mj-lt"/>
              <a:buAutoNum type="arabicPeriod"/>
            </a:pPr>
            <a:r>
              <a:rPr lang="en-US" sz="2800" dirty="0" smtClean="0"/>
              <a:t>New product,</a:t>
            </a:r>
          </a:p>
          <a:p>
            <a:pPr marL="514350" lvl="0" indent="-514350">
              <a:buFont typeface="+mj-lt"/>
              <a:buAutoNum type="arabicPeriod"/>
            </a:pPr>
            <a:r>
              <a:rPr lang="en-US" sz="2800" dirty="0" smtClean="0"/>
              <a:t>Maturing product, and</a:t>
            </a:r>
          </a:p>
          <a:p>
            <a:pPr marL="514350" lvl="0" indent="-514350">
              <a:buFont typeface="+mj-lt"/>
              <a:buAutoNum type="arabicPeriod"/>
            </a:pPr>
            <a:r>
              <a:rPr lang="en-US" sz="2800" dirty="0" smtClean="0"/>
              <a:t> Standardized product. </a:t>
            </a:r>
          </a:p>
          <a:p>
            <a:r>
              <a:rPr lang="en-US" sz="2800" dirty="0" smtClean="0"/>
              <a:t> </a:t>
            </a:r>
          </a:p>
          <a:p>
            <a:pPr algn="just">
              <a:buNone/>
            </a:pP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47</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b="1" dirty="0" smtClean="0">
                <a:latin typeface="Times New Roman" pitchFamily="18" charset="0"/>
                <a:cs typeface="Times New Roman" pitchFamily="18" charset="0"/>
              </a:rPr>
              <a:t>Theories of International Trade</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pPr algn="just"/>
            <a:r>
              <a:rPr lang="en-US" sz="2800" dirty="0" smtClean="0">
                <a:latin typeface="Times New Roman" pitchFamily="18" charset="0"/>
                <a:cs typeface="Times New Roman" pitchFamily="18" charset="0"/>
              </a:rPr>
              <a:t>The theory assumed that production of the new product will occur completely in the home country of its innovation. </a:t>
            </a:r>
          </a:p>
          <a:p>
            <a:pPr algn="just"/>
            <a:r>
              <a:rPr lang="en-US" sz="2800" dirty="0" smtClean="0">
                <a:latin typeface="Times New Roman" pitchFamily="18" charset="0"/>
                <a:cs typeface="Times New Roman" pitchFamily="18" charset="0"/>
              </a:rPr>
              <a:t>It has also been used to describe how the personal computer (PC) went through its product cycle. </a:t>
            </a:r>
          </a:p>
          <a:p>
            <a:pPr algn="just"/>
            <a:r>
              <a:rPr lang="en-US" sz="2800" dirty="0" smtClean="0">
                <a:latin typeface="Times New Roman" pitchFamily="18" charset="0"/>
                <a:cs typeface="Times New Roman" pitchFamily="18" charset="0"/>
              </a:rPr>
              <a:t>The product life cycle theory has been less able to explain current trade patterns where innovation and manufacturing occur around the world. </a:t>
            </a:r>
          </a:p>
          <a:p>
            <a:pPr algn="just"/>
            <a:r>
              <a:rPr lang="en-US" sz="2800" dirty="0" smtClean="0">
                <a:latin typeface="Times New Roman" pitchFamily="18" charset="0"/>
                <a:cs typeface="Times New Roman" pitchFamily="18" charset="0"/>
              </a:rPr>
              <a:t>For example, global companies even conduct research and development in developing markets where highly skilled labor and facilities are usually cheaper. </a:t>
            </a:r>
          </a:p>
          <a:p>
            <a:pPr algn="just">
              <a:buNone/>
            </a:pP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48</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b="1" dirty="0" smtClean="0">
                <a:latin typeface="Times New Roman" pitchFamily="18" charset="0"/>
                <a:cs typeface="Times New Roman" pitchFamily="18" charset="0"/>
              </a:rPr>
              <a:t>Theories of International Trade</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pPr algn="just"/>
            <a:r>
              <a:rPr lang="en-US" sz="2800" dirty="0" smtClean="0">
                <a:latin typeface="Times New Roman" pitchFamily="18" charset="0"/>
                <a:cs typeface="Times New Roman" pitchFamily="18" charset="0"/>
              </a:rPr>
              <a:t>Even though research and development is typically associated with the first or new product stage and therefore completed in the home country, </a:t>
            </a:r>
          </a:p>
          <a:p>
            <a:pPr algn="just"/>
            <a:r>
              <a:rPr lang="en-US" sz="2800" dirty="0" smtClean="0">
                <a:latin typeface="Times New Roman" pitchFamily="18" charset="0"/>
                <a:cs typeface="Times New Roman" pitchFamily="18" charset="0"/>
              </a:rPr>
              <a:t>these developing or emerging-market countries, such as India and China, offer both highly skilled labor and new research facilities at a substantial cost advantage for global firms.</a:t>
            </a:r>
          </a:p>
          <a:p>
            <a:r>
              <a:rPr lang="en-US" sz="2800" dirty="0" smtClean="0"/>
              <a:t> </a:t>
            </a:r>
          </a:p>
          <a:p>
            <a:pPr algn="just"/>
            <a:endParaRPr lang="en-US" sz="2800" dirty="0" smtClean="0">
              <a:latin typeface="Times New Roman" pitchFamily="18" charset="0"/>
              <a:cs typeface="Times New Roman" pitchFamily="18" charset="0"/>
            </a:endParaRPr>
          </a:p>
          <a:p>
            <a:pPr algn="just">
              <a:buNone/>
            </a:pP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49</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lstStyle/>
          <a:p>
            <a:r>
              <a:rPr lang="en-US" b="1" dirty="0"/>
              <a:t>Definition of International Business</a:t>
            </a:r>
            <a:endParaRPr lang="en-US" dirty="0"/>
          </a:p>
        </p:txBody>
      </p:sp>
      <p:sp>
        <p:nvSpPr>
          <p:cNvPr id="3" name="Content Placeholder 2"/>
          <p:cNvSpPr>
            <a:spLocks noGrp="1"/>
          </p:cNvSpPr>
          <p:nvPr>
            <p:ph idx="1"/>
          </p:nvPr>
        </p:nvSpPr>
        <p:spPr/>
        <p:txBody>
          <a:bodyPr>
            <a:normAutofit/>
          </a:bodyPr>
          <a:lstStyle/>
          <a:p>
            <a:pPr algn="just"/>
            <a:r>
              <a:rPr lang="en-US" sz="3000" dirty="0"/>
              <a:t>Cambridge dictionary defines international business </a:t>
            </a:r>
            <a:r>
              <a:rPr lang="en-US" sz="3000" dirty="0" smtClean="0"/>
              <a:t>as:</a:t>
            </a:r>
          </a:p>
          <a:p>
            <a:pPr algn="just">
              <a:buNone/>
            </a:pPr>
            <a:r>
              <a:rPr lang="en-US" sz="3000" i="1" dirty="0"/>
              <a:t> </a:t>
            </a:r>
            <a:r>
              <a:rPr lang="en-US" sz="3000" i="1" dirty="0" smtClean="0"/>
              <a:t> </a:t>
            </a:r>
            <a:r>
              <a:rPr lang="en-US" sz="3000" i="1" dirty="0"/>
              <a:t>“the activity of trading goods and services between countries.”</a:t>
            </a:r>
            <a:r>
              <a:rPr lang="en-US" sz="3000" dirty="0"/>
              <a:t> </a:t>
            </a:r>
            <a:endParaRPr lang="en-US" sz="3000" dirty="0" smtClean="0"/>
          </a:p>
          <a:p>
            <a:pPr algn="just"/>
            <a:r>
              <a:rPr lang="en-US" sz="3000" dirty="0" smtClean="0"/>
              <a:t>However</a:t>
            </a:r>
            <a:r>
              <a:rPr lang="en-US" sz="3000" dirty="0"/>
              <a:t>, international business is beyond this definition.  International business is a cross-border transaction between individuals, businesses, or government entities</a:t>
            </a:r>
          </a:p>
        </p:txBody>
      </p:sp>
      <p:sp>
        <p:nvSpPr>
          <p:cNvPr id="4" name="Slide Number Placeholder 3"/>
          <p:cNvSpPr>
            <a:spLocks noGrp="1"/>
          </p:cNvSpPr>
          <p:nvPr>
            <p:ph type="sldNum" sz="quarter" idx="12"/>
          </p:nvPr>
        </p:nvSpPr>
        <p:spPr/>
        <p:txBody>
          <a:bodyPr/>
          <a:lstStyle/>
          <a:p>
            <a:fld id="{E984D66D-6073-4BD5-A9D0-2D62D8DB0C89}"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Syllabus </a:t>
            </a:r>
            <a:endParaRPr lang="en-US" dirty="0"/>
          </a:p>
        </p:txBody>
      </p:sp>
      <p:sp>
        <p:nvSpPr>
          <p:cNvPr id="3" name="Content Placeholder 2"/>
          <p:cNvSpPr>
            <a:spLocks noGrp="1"/>
          </p:cNvSpPr>
          <p:nvPr>
            <p:ph idx="1"/>
          </p:nvPr>
        </p:nvSpPr>
        <p:spPr/>
        <p:txBody>
          <a:bodyPr/>
          <a:lstStyle/>
          <a:p>
            <a:r>
              <a:rPr lang="en-US" dirty="0"/>
              <a:t> </a:t>
            </a:r>
            <a:r>
              <a:rPr lang="en-US" b="1" dirty="0"/>
              <a:t>MODULE III</a:t>
            </a:r>
            <a:endParaRPr lang="en-US" dirty="0"/>
          </a:p>
          <a:p>
            <a:r>
              <a:rPr lang="en-US" sz="3000" b="1" dirty="0">
                <a:latin typeface="Times New Roman" pitchFamily="18" charset="0"/>
                <a:cs typeface="Times New Roman" pitchFamily="18" charset="0"/>
              </a:rPr>
              <a:t>Modes of Entry in International </a:t>
            </a:r>
            <a:r>
              <a:rPr lang="en-US" sz="3000" b="1" dirty="0" smtClean="0">
                <a:latin typeface="Times New Roman" pitchFamily="18" charset="0"/>
                <a:cs typeface="Times New Roman" pitchFamily="18" charset="0"/>
              </a:rPr>
              <a:t>Business: </a:t>
            </a:r>
            <a:r>
              <a:rPr lang="en-US" sz="3000" dirty="0" smtClean="0">
                <a:latin typeface="Times New Roman" pitchFamily="18" charset="0"/>
                <a:cs typeface="Times New Roman" pitchFamily="18" charset="0"/>
              </a:rPr>
              <a:t>Mode </a:t>
            </a:r>
            <a:r>
              <a:rPr lang="en-US" sz="3000" dirty="0">
                <a:latin typeface="Times New Roman" pitchFamily="18" charset="0"/>
                <a:cs typeface="Times New Roman" pitchFamily="18" charset="0"/>
              </a:rPr>
              <a:t>of Entry: Exporting, Licensing, Franchising, Contract Manufacturing, Turn Key Projects, Foreign Direct Investment – Mergers, Acquisitions and Joint Ventures, Comparison of different modes of Entry.</a:t>
            </a:r>
            <a:r>
              <a:rPr lang="en-US" dirty="0"/>
              <a:t>	</a:t>
            </a:r>
          </a:p>
          <a:p>
            <a:endParaRPr lang="en-US"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50</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Mode of Entry</a:t>
            </a:r>
            <a:endParaRPr lang="en-US" dirty="0"/>
          </a:p>
        </p:txBody>
      </p:sp>
      <p:sp>
        <p:nvSpPr>
          <p:cNvPr id="3" name="Content Placeholder 2"/>
          <p:cNvSpPr>
            <a:spLocks noGrp="1"/>
          </p:cNvSpPr>
          <p:nvPr>
            <p:ph idx="1"/>
          </p:nvPr>
        </p:nvSpPr>
        <p:spPr/>
        <p:txBody>
          <a:bodyPr>
            <a:normAutofit/>
          </a:bodyPr>
          <a:lstStyle/>
          <a:p>
            <a:pPr algn="just"/>
            <a:r>
              <a:rPr lang="en-US" sz="3000" dirty="0" smtClean="0"/>
              <a:t>The choice for entering foreign market is another major issue with which international business must wrestle.</a:t>
            </a:r>
          </a:p>
          <a:p>
            <a:pPr algn="just"/>
            <a:r>
              <a:rPr lang="en-US" sz="3000" dirty="0" smtClean="0"/>
              <a:t>The various modes for serving foreign markets.</a:t>
            </a:r>
          </a:p>
          <a:p>
            <a:pPr algn="just"/>
            <a:r>
              <a:rPr lang="en-US" sz="3000" dirty="0" smtClean="0"/>
              <a:t>The optimal entry mode varies by situation depending on factors like transport costs, trade barriers, political risks, economic risks, and firm strategy.</a:t>
            </a:r>
            <a:endParaRPr lang="en-US" sz="3000"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51</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Mode of Entry</a:t>
            </a:r>
            <a:endParaRPr lang="en-US" dirty="0"/>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r>
              <a:rPr lang="en-US" sz="3300" dirty="0" smtClean="0">
                <a:latin typeface="Times New Roman" pitchFamily="18" charset="0"/>
                <a:cs typeface="Times New Roman" pitchFamily="18" charset="0"/>
              </a:rPr>
              <a:t>Firms can use six different modes to enter foreign markets: </a:t>
            </a:r>
          </a:p>
          <a:p>
            <a:pPr marL="514350" indent="-514350">
              <a:buFont typeface="+mj-lt"/>
              <a:buAutoNum type="arabicPeriod"/>
            </a:pPr>
            <a:r>
              <a:rPr lang="en-US" sz="3300" dirty="0" smtClean="0">
                <a:latin typeface="Times New Roman" pitchFamily="18" charset="0"/>
                <a:cs typeface="Times New Roman" pitchFamily="18" charset="0"/>
              </a:rPr>
              <a:t>Exporting</a:t>
            </a:r>
          </a:p>
          <a:p>
            <a:pPr marL="514350" indent="-514350">
              <a:buFont typeface="+mj-lt"/>
              <a:buAutoNum type="arabicPeriod"/>
            </a:pPr>
            <a:r>
              <a:rPr lang="en-US" sz="3300" dirty="0" smtClean="0">
                <a:latin typeface="Times New Roman" pitchFamily="18" charset="0"/>
                <a:cs typeface="Times New Roman" pitchFamily="18" charset="0"/>
              </a:rPr>
              <a:t>Turnkey projects,</a:t>
            </a:r>
          </a:p>
          <a:p>
            <a:pPr marL="514350" indent="-514350">
              <a:buFont typeface="+mj-lt"/>
              <a:buAutoNum type="arabicPeriod"/>
            </a:pPr>
            <a:r>
              <a:rPr lang="en-US" sz="3300" dirty="0" smtClean="0">
                <a:latin typeface="Times New Roman" pitchFamily="18" charset="0"/>
                <a:cs typeface="Times New Roman" pitchFamily="18" charset="0"/>
              </a:rPr>
              <a:t>Licensing,</a:t>
            </a:r>
          </a:p>
          <a:p>
            <a:pPr marL="514350" indent="-514350">
              <a:buFont typeface="+mj-lt"/>
              <a:buAutoNum type="arabicPeriod"/>
            </a:pPr>
            <a:r>
              <a:rPr lang="en-US" sz="3300" dirty="0" smtClean="0">
                <a:latin typeface="Times New Roman" pitchFamily="18" charset="0"/>
                <a:cs typeface="Times New Roman" pitchFamily="18" charset="0"/>
              </a:rPr>
              <a:t>Franchising,</a:t>
            </a:r>
          </a:p>
          <a:p>
            <a:pPr marL="514350" indent="-514350">
              <a:buFont typeface="+mj-lt"/>
              <a:buAutoNum type="arabicPeriod"/>
            </a:pPr>
            <a:r>
              <a:rPr lang="en-US" sz="3300" dirty="0" smtClean="0">
                <a:latin typeface="Times New Roman" pitchFamily="18" charset="0"/>
                <a:cs typeface="Times New Roman" pitchFamily="18" charset="0"/>
              </a:rPr>
              <a:t>Joint ventures with a host-country firm,</a:t>
            </a:r>
          </a:p>
          <a:p>
            <a:pPr marL="514350" indent="-514350">
              <a:buFont typeface="+mj-lt"/>
              <a:buAutoNum type="arabicPeriod"/>
            </a:pPr>
            <a:r>
              <a:rPr lang="en-US" sz="3300" dirty="0" smtClean="0">
                <a:latin typeface="Times New Roman" pitchFamily="18" charset="0"/>
                <a:cs typeface="Times New Roman" pitchFamily="18" charset="0"/>
              </a:rPr>
              <a:t>New wholly owned subsidiary in the host country.</a:t>
            </a:r>
          </a:p>
          <a:p>
            <a:pPr marL="514350" indent="-514350">
              <a:buFont typeface="Wingdings" pitchFamily="2" charset="2"/>
              <a:buChar char="Ø"/>
            </a:pPr>
            <a:r>
              <a:rPr lang="en-US" sz="3300" dirty="0" smtClean="0">
                <a:latin typeface="Times New Roman" pitchFamily="18" charset="0"/>
                <a:cs typeface="Times New Roman" pitchFamily="18" charset="0"/>
              </a:rPr>
              <a:t>Each entry mode has advantages and disadvantages.</a:t>
            </a:r>
          </a:p>
          <a:p>
            <a:pPr marL="514350" indent="-514350">
              <a:buNone/>
            </a:pPr>
            <a:endParaRPr lang="en-US" dirty="0"/>
          </a:p>
          <a:p>
            <a:endParaRPr lang="en-US"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52</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Mode of Entry</a:t>
            </a:r>
            <a:endParaRPr lang="en-US" dirty="0"/>
          </a:p>
        </p:txBody>
      </p:sp>
      <p:sp>
        <p:nvSpPr>
          <p:cNvPr id="3" name="Content Placeholder 2"/>
          <p:cNvSpPr>
            <a:spLocks noGrp="1"/>
          </p:cNvSpPr>
          <p:nvPr>
            <p:ph idx="1"/>
          </p:nvPr>
        </p:nvSpPr>
        <p:spPr>
          <a:xfrm>
            <a:off x="457200" y="1371600"/>
            <a:ext cx="8229600" cy="4754563"/>
          </a:xfrm>
        </p:spPr>
        <p:txBody>
          <a:bodyPr>
            <a:normAutofit lnSpcReduction="10000"/>
          </a:bodyPr>
          <a:lstStyle/>
          <a:p>
            <a:r>
              <a:rPr lang="en-US" b="1" dirty="0" smtClean="0"/>
              <a:t>Mode of Entry - Exporting</a:t>
            </a:r>
          </a:p>
          <a:p>
            <a:pPr algn="just"/>
            <a:r>
              <a:rPr lang="en-US" sz="3000" dirty="0" smtClean="0">
                <a:latin typeface="Times New Roman" pitchFamily="18" charset="0"/>
                <a:cs typeface="Times New Roman" pitchFamily="18" charset="0"/>
              </a:rPr>
              <a:t>Using domestic plant as a production base for exporting goods to foreign markets is an excellent initial strategy for pursuing international sales</a:t>
            </a:r>
            <a:endParaRPr lang="en-US" sz="3000" dirty="0">
              <a:latin typeface="Times New Roman" pitchFamily="18" charset="0"/>
              <a:cs typeface="Times New Roman" pitchFamily="18" charset="0"/>
            </a:endParaRPr>
          </a:p>
          <a:p>
            <a:pPr algn="just"/>
            <a:r>
              <a:rPr lang="en-US" sz="3000" dirty="0" smtClean="0">
                <a:latin typeface="Times New Roman" pitchFamily="18" charset="0"/>
                <a:cs typeface="Times New Roman" pitchFamily="18" charset="0"/>
              </a:rPr>
              <a:t>Exporting is the marketing and direct sale of domestically-produced goods in another country.</a:t>
            </a:r>
          </a:p>
          <a:p>
            <a:pPr algn="just"/>
            <a:r>
              <a:rPr lang="en-US" sz="2800" dirty="0" smtClean="0"/>
              <a:t>Exporting is a traditional and well established method of reaching foreign markets.</a:t>
            </a:r>
          </a:p>
          <a:p>
            <a:pPr algn="just"/>
            <a:r>
              <a:rPr lang="en-US" sz="2800" dirty="0" smtClean="0"/>
              <a:t>Most of the costs associated with exporting take the form of marketing expenses.</a:t>
            </a: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53</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Mode of Entry</a:t>
            </a:r>
            <a:endParaRPr lang="en-US" dirty="0"/>
          </a:p>
        </p:txBody>
      </p:sp>
      <p:sp>
        <p:nvSpPr>
          <p:cNvPr id="3" name="Content Placeholder 2"/>
          <p:cNvSpPr>
            <a:spLocks noGrp="1"/>
          </p:cNvSpPr>
          <p:nvPr>
            <p:ph idx="1"/>
          </p:nvPr>
        </p:nvSpPr>
        <p:spPr>
          <a:xfrm>
            <a:off x="457200" y="1371600"/>
            <a:ext cx="8229600" cy="4754563"/>
          </a:xfrm>
        </p:spPr>
        <p:txBody>
          <a:bodyPr>
            <a:normAutofit lnSpcReduction="10000"/>
          </a:bodyPr>
          <a:lstStyle/>
          <a:p>
            <a:r>
              <a:rPr lang="en-US" sz="2800" dirty="0" smtClean="0"/>
              <a:t>Exporting commonly requires coordination among four players:</a:t>
            </a:r>
          </a:p>
          <a:p>
            <a:pPr marL="514350" indent="-514350">
              <a:buFont typeface="+mj-lt"/>
              <a:buAutoNum type="arabicPeriod"/>
            </a:pPr>
            <a:r>
              <a:rPr lang="en-US" sz="2800" dirty="0" smtClean="0"/>
              <a:t>Exporter,</a:t>
            </a:r>
          </a:p>
          <a:p>
            <a:pPr marL="514350" indent="-514350">
              <a:buFont typeface="+mj-lt"/>
              <a:buAutoNum type="arabicPeriod"/>
            </a:pPr>
            <a:r>
              <a:rPr lang="en-US" sz="2800" dirty="0" smtClean="0"/>
              <a:t>Importer,</a:t>
            </a:r>
          </a:p>
          <a:p>
            <a:pPr marL="514350" indent="-514350">
              <a:buFont typeface="+mj-lt"/>
              <a:buAutoNum type="arabicPeriod"/>
            </a:pPr>
            <a:r>
              <a:rPr lang="en-US" sz="2800" dirty="0" smtClean="0"/>
              <a:t>Transport provider, and</a:t>
            </a:r>
          </a:p>
          <a:p>
            <a:pPr marL="514350" indent="-514350">
              <a:buFont typeface="+mj-lt"/>
              <a:buAutoNum type="arabicPeriod"/>
            </a:pPr>
            <a:r>
              <a:rPr lang="en-US" sz="2800" dirty="0" smtClean="0"/>
              <a:t>Government.</a:t>
            </a:r>
          </a:p>
          <a:p>
            <a:pPr marL="514350" indent="-514350">
              <a:buNone/>
            </a:pPr>
            <a:r>
              <a:rPr lang="en-US" sz="2800" b="1" dirty="0" smtClean="0">
                <a:latin typeface="Times New Roman" pitchFamily="18" charset="0"/>
                <a:cs typeface="Times New Roman" pitchFamily="18" charset="0"/>
              </a:rPr>
              <a:t>Advantage: </a:t>
            </a:r>
          </a:p>
          <a:p>
            <a:pPr marL="514350" indent="-514350">
              <a:buFont typeface="+mj-lt"/>
              <a:buAutoNum type="arabicPeriod"/>
            </a:pPr>
            <a:r>
              <a:rPr lang="en-US" sz="2800" dirty="0" smtClean="0"/>
              <a:t>It minimizes both risk and capital requirements </a:t>
            </a:r>
          </a:p>
          <a:p>
            <a:pPr marL="514350" indent="-514350">
              <a:buFont typeface="+mj-lt"/>
              <a:buAutoNum type="arabicPeriod"/>
            </a:pPr>
            <a:r>
              <a:rPr lang="en-US" sz="2800" smtClean="0"/>
              <a:t>It </a:t>
            </a:r>
            <a:r>
              <a:rPr lang="en-US" sz="2800" dirty="0" smtClean="0"/>
              <a:t>is conservative way to test the international waters.</a:t>
            </a:r>
            <a:endParaRPr lang="en-US" sz="2800" dirty="0" smtClean="0">
              <a:latin typeface="Times New Roman" pitchFamily="18" charset="0"/>
              <a:cs typeface="Times New Roman" pitchFamily="18" charset="0"/>
            </a:endParaRPr>
          </a:p>
          <a:p>
            <a:pPr marL="514350" indent="-514350">
              <a:buFont typeface="+mj-lt"/>
              <a:buAutoNum type="arabicPeriod"/>
            </a:pP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54</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Mode of Entry</a:t>
            </a:r>
            <a:endParaRPr lang="en-US" dirty="0"/>
          </a:p>
        </p:txBody>
      </p:sp>
      <p:sp>
        <p:nvSpPr>
          <p:cNvPr id="3" name="Content Placeholder 2"/>
          <p:cNvSpPr>
            <a:spLocks noGrp="1"/>
          </p:cNvSpPr>
          <p:nvPr>
            <p:ph idx="1"/>
          </p:nvPr>
        </p:nvSpPr>
        <p:spPr/>
        <p:txBody>
          <a:bodyPr>
            <a:normAutofit lnSpcReduction="10000"/>
          </a:bodyPr>
          <a:lstStyle/>
          <a:p>
            <a:pPr marL="514350" indent="-514350" algn="just">
              <a:buNone/>
            </a:pPr>
            <a:r>
              <a:rPr lang="en-US" dirty="0" smtClean="0"/>
              <a:t>2. </a:t>
            </a:r>
            <a:r>
              <a:rPr lang="en-US" sz="2800" dirty="0" smtClean="0">
                <a:latin typeface="Times New Roman" pitchFamily="18" charset="0"/>
                <a:cs typeface="Times New Roman" pitchFamily="18" charset="0"/>
              </a:rPr>
              <a:t>With this strategy the manufacturer can limit its involvement in foreign markets by contracting with foreign wholesalers</a:t>
            </a:r>
          </a:p>
          <a:p>
            <a:pPr marL="514350" indent="-514350" algn="just">
              <a:buNone/>
            </a:pPr>
            <a:r>
              <a:rPr lang="en-US" sz="2800" dirty="0" smtClean="0">
                <a:latin typeface="Times New Roman" pitchFamily="18" charset="0"/>
                <a:cs typeface="Times New Roman" pitchFamily="18" charset="0"/>
              </a:rPr>
              <a:t>3. Manufacturer can establish its own distribution and sales organizations in some or all of the target foreign markets. </a:t>
            </a:r>
          </a:p>
          <a:p>
            <a:pPr marL="514350" indent="-514350" algn="just">
              <a:buNone/>
            </a:pPr>
            <a:r>
              <a:rPr lang="en-US" sz="2800" dirty="0" smtClean="0">
                <a:latin typeface="Times New Roman" pitchFamily="18" charset="0"/>
                <a:cs typeface="Times New Roman" pitchFamily="18" charset="0"/>
              </a:rPr>
              <a:t>4. </a:t>
            </a:r>
            <a:r>
              <a:rPr lang="en-US" sz="2800" dirty="0" smtClean="0"/>
              <a:t>Exporting may help a firm achieve experience curve and location economies. </a:t>
            </a:r>
          </a:p>
          <a:p>
            <a:pPr marL="514350" indent="-514350" algn="just">
              <a:buNone/>
            </a:pPr>
            <a:r>
              <a:rPr lang="en-US" sz="2800" dirty="0" smtClean="0">
                <a:latin typeface="Times New Roman" pitchFamily="18" charset="0"/>
                <a:cs typeface="Times New Roman" pitchFamily="18" charset="0"/>
              </a:rPr>
              <a:t>5. </a:t>
            </a:r>
            <a:r>
              <a:rPr lang="en-US" sz="2800" dirty="0" smtClean="0"/>
              <a:t>This is how Sony came to dominate the global TV market.</a:t>
            </a:r>
            <a:endParaRPr lang="en-US" sz="2800"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55</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Mode of Entry</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lgn="just">
              <a:buNone/>
            </a:pPr>
            <a:r>
              <a:rPr lang="en-US" b="1" dirty="0" smtClean="0">
                <a:latin typeface="Times New Roman" pitchFamily="18" charset="0"/>
                <a:cs typeface="Times New Roman" pitchFamily="18" charset="0"/>
              </a:rPr>
              <a:t>Disadvantage: </a:t>
            </a:r>
          </a:p>
          <a:p>
            <a:pPr marL="514350" indent="-514350" algn="just">
              <a:buFont typeface="+mj-lt"/>
              <a:buAutoNum type="arabicPeriod"/>
            </a:pPr>
            <a:r>
              <a:rPr lang="en-US" sz="3000" dirty="0" smtClean="0">
                <a:latin typeface="Times New Roman" pitchFamily="18" charset="0"/>
                <a:cs typeface="Times New Roman" pitchFamily="18" charset="0"/>
              </a:rPr>
              <a:t>Exporting from the firm’s home base may not be appropriate if there are lower-cost locations.</a:t>
            </a:r>
          </a:p>
          <a:p>
            <a:pPr marL="514350" indent="-514350" algn="just">
              <a:buFont typeface="+mj-lt"/>
              <a:buAutoNum type="arabicPeriod"/>
            </a:pPr>
            <a:r>
              <a:rPr lang="en-US" sz="3000" dirty="0" smtClean="0">
                <a:latin typeface="Times New Roman" pitchFamily="18" charset="0"/>
                <a:cs typeface="Times New Roman" pitchFamily="18" charset="0"/>
              </a:rPr>
              <a:t>High transport costs can make exporting uneconomical, particularly for bulk products.</a:t>
            </a:r>
          </a:p>
          <a:p>
            <a:pPr marL="514350" indent="-514350" algn="just">
              <a:buFont typeface="+mj-lt"/>
              <a:buAutoNum type="arabicPeriod"/>
            </a:pPr>
            <a:r>
              <a:rPr lang="en-US" sz="3000" dirty="0" smtClean="0">
                <a:latin typeface="Times New Roman" pitchFamily="18" charset="0"/>
                <a:cs typeface="Times New Roman" pitchFamily="18" charset="0"/>
              </a:rPr>
              <a:t>Tariff barriers can make exporting uneconomical.</a:t>
            </a:r>
          </a:p>
          <a:p>
            <a:pPr marL="514350" indent="-514350" algn="just">
              <a:buFont typeface="+mj-lt"/>
              <a:buAutoNum type="arabicPeriod"/>
            </a:pPr>
            <a:r>
              <a:rPr lang="en-US" sz="3000" smtClean="0">
                <a:latin typeface="Times New Roman" pitchFamily="18" charset="0"/>
                <a:cs typeface="Times New Roman" pitchFamily="18" charset="0"/>
              </a:rPr>
              <a:t>Exporting </a:t>
            </a:r>
            <a:r>
              <a:rPr lang="en-US" sz="3000" dirty="0" smtClean="0">
                <a:latin typeface="Times New Roman" pitchFamily="18" charset="0"/>
                <a:cs typeface="Times New Roman" pitchFamily="18" charset="0"/>
              </a:rPr>
              <a:t>through local agent may not be good proposition since foreign agents often carry the products of competing firms and so have divided loyalties.</a:t>
            </a: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56</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Mode of Entry</a:t>
            </a:r>
            <a:endParaRPr lang="en-US" dirty="0"/>
          </a:p>
        </p:txBody>
      </p:sp>
      <p:sp>
        <p:nvSpPr>
          <p:cNvPr id="3" name="Content Placeholder 2"/>
          <p:cNvSpPr>
            <a:spLocks noGrp="1"/>
          </p:cNvSpPr>
          <p:nvPr>
            <p:ph idx="1"/>
          </p:nvPr>
        </p:nvSpPr>
        <p:spPr>
          <a:xfrm>
            <a:off x="457200" y="1447800"/>
            <a:ext cx="8229600" cy="4800600"/>
          </a:xfrm>
        </p:spPr>
        <p:txBody>
          <a:bodyPr>
            <a:normAutofit lnSpcReduction="10000"/>
          </a:bodyPr>
          <a:lstStyle/>
          <a:p>
            <a:pPr>
              <a:buFont typeface="Wingdings" pitchFamily="2" charset="2"/>
              <a:buChar char="q"/>
            </a:pPr>
            <a:r>
              <a:rPr lang="en-US" dirty="0"/>
              <a:t> </a:t>
            </a:r>
            <a:r>
              <a:rPr lang="en-US" b="1" dirty="0" smtClean="0"/>
              <a:t>Mode of entry - </a:t>
            </a:r>
            <a:r>
              <a:rPr lang="en-US" dirty="0" smtClean="0"/>
              <a:t>Licensing</a:t>
            </a:r>
            <a:r>
              <a:rPr lang="en-US" b="1" dirty="0" smtClean="0"/>
              <a:t> </a:t>
            </a:r>
          </a:p>
          <a:p>
            <a:pPr algn="just"/>
            <a:r>
              <a:rPr lang="en-US" dirty="0" smtClean="0">
                <a:latin typeface="Times New Roman" pitchFamily="18" charset="0"/>
                <a:cs typeface="Times New Roman" pitchFamily="18" charset="0"/>
              </a:rPr>
              <a:t>Licensing makes sense when a firm with valuable technical know-how or a unique patented product.</a:t>
            </a:r>
          </a:p>
          <a:p>
            <a:pPr algn="just"/>
            <a:r>
              <a:rPr lang="en-US" dirty="0" smtClean="0">
                <a:latin typeface="Times New Roman" pitchFamily="18" charset="0"/>
                <a:cs typeface="Times New Roman" pitchFamily="18" charset="0"/>
              </a:rPr>
              <a:t>Licensing essentially permits a company in the target country to use the property of the licensor. </a:t>
            </a:r>
          </a:p>
          <a:p>
            <a:pPr algn="just"/>
            <a:r>
              <a:rPr lang="en-US" dirty="0" smtClean="0">
                <a:latin typeface="Times New Roman" pitchFamily="18" charset="0"/>
                <a:cs typeface="Times New Roman" pitchFamily="18" charset="0"/>
              </a:rPr>
              <a:t>Such property usually is intangible, such as trademarks, patents, and production techniques. </a:t>
            </a:r>
            <a:endParaRPr lang="en-US"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57</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Mode of Entry</a:t>
            </a:r>
            <a:endParaRPr lang="en-US" dirty="0"/>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pPr algn="just"/>
            <a:r>
              <a:rPr lang="en-US" dirty="0" smtClean="0"/>
              <a:t>The licensee pays a fee in exchange for the rights to use the intangible property and possibly for technical assistance.</a:t>
            </a:r>
            <a:endParaRPr lang="en-US" dirty="0"/>
          </a:p>
          <a:p>
            <a:r>
              <a:rPr lang="en-US" b="1" dirty="0" smtClean="0"/>
              <a:t>Advantages : </a:t>
            </a:r>
          </a:p>
          <a:p>
            <a:pPr algn="just"/>
            <a:r>
              <a:rPr lang="en-US" b="1" dirty="0" smtClean="0"/>
              <a:t> </a:t>
            </a:r>
            <a:r>
              <a:rPr lang="en-US" dirty="0" smtClean="0"/>
              <a:t>Licensing has the advantage of avoiding the risks of committing resources to country markets that are unfamiliar.</a:t>
            </a:r>
          </a:p>
          <a:p>
            <a:pPr algn="just"/>
            <a:r>
              <a:rPr lang="en-US" dirty="0" smtClean="0"/>
              <a:t>Licensing is often used when a firm wishes to participate in a foreign market but is prohibited from doing so by barriers to investment. </a:t>
            </a:r>
            <a:endParaRPr lang="en-US"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58</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Mode of Entry</a:t>
            </a:r>
            <a:endParaRPr lang="en-US" dirty="0"/>
          </a:p>
        </p:txBody>
      </p:sp>
      <p:sp>
        <p:nvSpPr>
          <p:cNvPr id="3" name="Content Placeholder 2"/>
          <p:cNvSpPr>
            <a:spLocks noGrp="1"/>
          </p:cNvSpPr>
          <p:nvPr>
            <p:ph idx="1"/>
          </p:nvPr>
        </p:nvSpPr>
        <p:spPr>
          <a:xfrm>
            <a:off x="457200" y="1371600"/>
            <a:ext cx="8229600" cy="4754563"/>
          </a:xfrm>
        </p:spPr>
        <p:txBody>
          <a:bodyPr/>
          <a:lstStyle/>
          <a:p>
            <a:pPr algn="just"/>
            <a:r>
              <a:rPr lang="en-US" sz="2800" dirty="0" smtClean="0"/>
              <a:t>Licensing is frequently used when a firm possesses some intangible property that might have business applications, but it does not want to develop those applications itself. </a:t>
            </a:r>
            <a:r>
              <a:rPr lang="en-US" sz="2800" b="1" dirty="0" smtClean="0"/>
              <a:t> </a:t>
            </a:r>
            <a:endParaRPr lang="en-US" sz="2800" dirty="0"/>
          </a:p>
          <a:p>
            <a:r>
              <a:rPr lang="en-US" b="1" dirty="0" smtClean="0"/>
              <a:t>Disadvantages :</a:t>
            </a:r>
          </a:p>
          <a:p>
            <a:pPr algn="just"/>
            <a:r>
              <a:rPr lang="en-US" sz="3000" dirty="0" smtClean="0"/>
              <a:t>Licensing is the risk of providing valuable technological know-how to foreign companies.</a:t>
            </a:r>
          </a:p>
          <a:p>
            <a:pPr algn="just"/>
            <a:r>
              <a:rPr lang="en-US" sz="2800" dirty="0" smtClean="0"/>
              <a:t>Technological know-how constitutes the basis of many multinational firms’ competitive advantage </a:t>
            </a:r>
            <a:r>
              <a:rPr lang="en-US" sz="3000" dirty="0" smtClean="0"/>
              <a:t> </a:t>
            </a:r>
            <a:endParaRPr lang="en-US" sz="3000"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59</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lstStyle/>
          <a:p>
            <a:r>
              <a:rPr lang="en-US" b="1" dirty="0"/>
              <a:t>Definition of International Business</a:t>
            </a:r>
            <a:endParaRPr lang="en-US" dirty="0"/>
          </a:p>
        </p:txBody>
      </p:sp>
      <p:sp>
        <p:nvSpPr>
          <p:cNvPr id="3" name="Content Placeholder 2"/>
          <p:cNvSpPr>
            <a:spLocks noGrp="1"/>
          </p:cNvSpPr>
          <p:nvPr>
            <p:ph idx="1"/>
          </p:nvPr>
        </p:nvSpPr>
        <p:spPr>
          <a:xfrm>
            <a:off x="457200" y="1447800"/>
            <a:ext cx="8229600" cy="4678363"/>
          </a:xfrm>
        </p:spPr>
        <p:txBody>
          <a:bodyPr>
            <a:normAutofit fontScale="92500"/>
          </a:bodyPr>
          <a:lstStyle/>
          <a:p>
            <a:pPr algn="just"/>
            <a:r>
              <a:rPr lang="en-US" dirty="0" smtClean="0">
                <a:latin typeface="Times New Roman" pitchFamily="18" charset="0"/>
                <a:cs typeface="Times New Roman" pitchFamily="18" charset="0"/>
              </a:rPr>
              <a:t> Some more Definition:</a:t>
            </a:r>
          </a:p>
          <a:p>
            <a:pPr marL="514350" indent="-514350" algn="just">
              <a:buFont typeface="+mj-lt"/>
              <a:buAutoNum type="arabicPeriod"/>
            </a:pPr>
            <a:r>
              <a:rPr lang="en-US" dirty="0" smtClean="0">
                <a:latin typeface="Times New Roman" pitchFamily="18" charset="0"/>
                <a:cs typeface="Times New Roman" pitchFamily="18" charset="0"/>
              </a:rPr>
              <a:t>The process of extending the business activities from domestic to any foreign country with an intention of targeting international customers.</a:t>
            </a:r>
          </a:p>
          <a:p>
            <a:pPr marL="514350" indent="-514350">
              <a:buFont typeface="+mj-lt"/>
              <a:buAutoNum type="arabicPeriod"/>
            </a:pPr>
            <a:r>
              <a:rPr lang="en-US" dirty="0" smtClean="0">
                <a:latin typeface="Times New Roman" pitchFamily="18" charset="0"/>
                <a:cs typeface="Times New Roman" pitchFamily="18" charset="0"/>
              </a:rPr>
              <a:t>The conduction of business activities by any company across the nations.</a:t>
            </a:r>
          </a:p>
          <a:p>
            <a:pPr marL="514350" indent="-514350">
              <a:buFont typeface="+mj-lt"/>
              <a:buAutoNum type="arabicPeriod"/>
            </a:pPr>
            <a:r>
              <a:rPr lang="en-US" dirty="0" smtClean="0">
                <a:latin typeface="Times New Roman" pitchFamily="18" charset="0"/>
                <a:cs typeface="Times New Roman" pitchFamily="18" charset="0"/>
              </a:rPr>
              <a:t>The expansion of business functions to various countries with an objective of fulfilling the needs and wants of international customers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Mode of Entry</a:t>
            </a:r>
            <a:endParaRPr lang="en-US" dirty="0"/>
          </a:p>
        </p:txBody>
      </p:sp>
      <p:sp>
        <p:nvSpPr>
          <p:cNvPr id="3" name="Content Placeholder 2"/>
          <p:cNvSpPr>
            <a:spLocks noGrp="1"/>
          </p:cNvSpPr>
          <p:nvPr>
            <p:ph idx="1"/>
          </p:nvPr>
        </p:nvSpPr>
        <p:spPr>
          <a:xfrm>
            <a:off x="457200" y="1447800"/>
            <a:ext cx="8229600" cy="4876800"/>
          </a:xfrm>
        </p:spPr>
        <p:txBody>
          <a:bodyPr/>
          <a:lstStyle/>
          <a:p>
            <a:r>
              <a:rPr lang="en-US" b="1" dirty="0" smtClean="0"/>
              <a:t>Mode of Entry - Franchising </a:t>
            </a:r>
            <a:endParaRPr lang="en-US" b="1" dirty="0"/>
          </a:p>
          <a:p>
            <a:pPr algn="just"/>
            <a:r>
              <a:rPr lang="en-US" sz="3000" dirty="0" smtClean="0"/>
              <a:t>Franchising is basically a specialized form of licensing in which the franchiser not only sells intangible property (normally a trademark) to the franchisee.</a:t>
            </a:r>
          </a:p>
          <a:p>
            <a:pPr algn="just"/>
            <a:r>
              <a:rPr lang="en-US" sz="3000" dirty="0" smtClean="0"/>
              <a:t>The franchiser will also often assist the franchisee to run the business on an ongoing basis. </a:t>
            </a:r>
          </a:p>
          <a:p>
            <a:pPr algn="just"/>
            <a:r>
              <a:rPr lang="en-US" sz="2800" dirty="0" smtClean="0"/>
              <a:t>Franchising is often suited to the global expansion efforts of service and retailing.</a:t>
            </a:r>
            <a:endParaRPr lang="en-US" sz="3000"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60</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Mode of Entry</a:t>
            </a:r>
            <a:endParaRPr lang="en-US" dirty="0"/>
          </a:p>
        </p:txBody>
      </p:sp>
      <p:sp>
        <p:nvSpPr>
          <p:cNvPr id="3" name="Content Placeholder 2"/>
          <p:cNvSpPr>
            <a:spLocks noGrp="1"/>
          </p:cNvSpPr>
          <p:nvPr>
            <p:ph idx="1"/>
          </p:nvPr>
        </p:nvSpPr>
        <p:spPr>
          <a:xfrm>
            <a:off x="457200" y="1447800"/>
            <a:ext cx="8229600" cy="4678363"/>
          </a:xfrm>
        </p:spPr>
        <p:txBody>
          <a:bodyPr>
            <a:normAutofit/>
          </a:bodyPr>
          <a:lstStyle/>
          <a:p>
            <a:pPr algn="just"/>
            <a:r>
              <a:rPr lang="en-US" sz="3000" dirty="0" smtClean="0"/>
              <a:t>The franchisor provided the following services to the franchisee:</a:t>
            </a:r>
          </a:p>
          <a:p>
            <a:pPr marL="514350" indent="-514350" algn="just">
              <a:buFont typeface="+mj-lt"/>
              <a:buAutoNum type="arabicPeriod"/>
            </a:pPr>
            <a:r>
              <a:rPr lang="en-US" sz="3000" dirty="0" smtClean="0"/>
              <a:t>Trade marks,</a:t>
            </a:r>
          </a:p>
          <a:p>
            <a:pPr marL="514350" indent="-514350" algn="just">
              <a:buFont typeface="+mj-lt"/>
              <a:buAutoNum type="arabicPeriod"/>
            </a:pPr>
            <a:r>
              <a:rPr lang="en-US" sz="3000" dirty="0" smtClean="0"/>
              <a:t>Operating system,</a:t>
            </a:r>
          </a:p>
          <a:p>
            <a:pPr marL="514350" indent="-514350" algn="just">
              <a:buFont typeface="+mj-lt"/>
              <a:buAutoNum type="arabicPeriod"/>
            </a:pPr>
            <a:r>
              <a:rPr lang="en-US" sz="3000" dirty="0" smtClean="0"/>
              <a:t>Product reputations,</a:t>
            </a:r>
          </a:p>
          <a:p>
            <a:pPr marL="514350" indent="-514350" algn="just">
              <a:buFont typeface="+mj-lt"/>
              <a:buAutoNum type="arabicPeriod"/>
            </a:pPr>
            <a:r>
              <a:rPr lang="en-US" sz="3000" dirty="0" smtClean="0"/>
              <a:t>Continuous support systems like advertising, employee training, reservation services, quality assurance </a:t>
            </a:r>
            <a:r>
              <a:rPr lang="en-US" sz="3000" dirty="0" err="1" smtClean="0"/>
              <a:t>programmes</a:t>
            </a:r>
            <a:r>
              <a:rPr lang="en-US" sz="3000" dirty="0" smtClean="0"/>
              <a:t> etc.</a:t>
            </a:r>
            <a:endParaRPr lang="en-US" sz="3000"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61</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Mode of Entry</a:t>
            </a:r>
            <a:endParaRPr lang="en-US" dirty="0"/>
          </a:p>
        </p:txBody>
      </p:sp>
      <p:sp>
        <p:nvSpPr>
          <p:cNvPr id="3" name="Content Placeholder 2"/>
          <p:cNvSpPr>
            <a:spLocks noGrp="1"/>
          </p:cNvSpPr>
          <p:nvPr>
            <p:ph idx="1"/>
          </p:nvPr>
        </p:nvSpPr>
        <p:spPr/>
        <p:txBody>
          <a:bodyPr/>
          <a:lstStyle/>
          <a:p>
            <a:r>
              <a:rPr lang="en-US" sz="3000" b="1" dirty="0" smtClean="0"/>
              <a:t>Advantages :</a:t>
            </a:r>
          </a:p>
          <a:p>
            <a:r>
              <a:rPr lang="en-US" sz="3000" dirty="0" smtClean="0"/>
              <a:t>Franchising has much the same advantages as licensing. </a:t>
            </a:r>
          </a:p>
          <a:p>
            <a:r>
              <a:rPr lang="en-US" sz="3000" b="1" dirty="0" smtClean="0"/>
              <a:t>Disadvantages : </a:t>
            </a:r>
          </a:p>
          <a:p>
            <a:r>
              <a:rPr lang="en-US" sz="3000" dirty="0" smtClean="0"/>
              <a:t>The big problem a franchiser faces is maintaining quality control.</a:t>
            </a:r>
          </a:p>
          <a:p>
            <a:r>
              <a:rPr lang="en-US" sz="2800" dirty="0" smtClean="0"/>
              <a:t>Foreign franchisees do not always exhibit strong commitment to consistency and standardization </a:t>
            </a:r>
            <a:endParaRPr lang="en-US" sz="3000" dirty="0"/>
          </a:p>
          <a:p>
            <a:endParaRPr lang="en-US"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62</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Mode of Entry</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dirty="0"/>
              <a:t> </a:t>
            </a:r>
            <a:r>
              <a:rPr lang="en-US" sz="3000" b="1" dirty="0" smtClean="0">
                <a:latin typeface="Times New Roman" pitchFamily="18" charset="0"/>
                <a:cs typeface="Times New Roman" pitchFamily="18" charset="0"/>
              </a:rPr>
              <a:t>Mode of Entry - Contract Manufacturing</a:t>
            </a:r>
            <a:endParaRPr lang="en-US" sz="3000" b="1" dirty="0">
              <a:latin typeface="Times New Roman" pitchFamily="18" charset="0"/>
              <a:cs typeface="Times New Roman" pitchFamily="18" charset="0"/>
            </a:endParaRPr>
          </a:p>
          <a:p>
            <a:pPr algn="just"/>
            <a:r>
              <a:rPr lang="en-US" sz="3000" dirty="0" smtClean="0">
                <a:latin typeface="Times New Roman" pitchFamily="18" charset="0"/>
                <a:cs typeface="Times New Roman" pitchFamily="18" charset="0"/>
              </a:rPr>
              <a:t>Its is the best of both worlds.</a:t>
            </a:r>
          </a:p>
          <a:p>
            <a:pPr algn="just"/>
            <a:r>
              <a:rPr lang="en-US" sz="3000" dirty="0" smtClean="0">
                <a:latin typeface="Times New Roman" pitchFamily="18" charset="0"/>
                <a:cs typeface="Times New Roman" pitchFamily="18" charset="0"/>
              </a:rPr>
              <a:t>Instead of simply ordering products as needed, the company enters into a contract with the foreign supplier.</a:t>
            </a:r>
          </a:p>
          <a:p>
            <a:pPr algn="just"/>
            <a:r>
              <a:rPr lang="en-US" sz="2800" dirty="0" smtClean="0">
                <a:latin typeface="Times New Roman" pitchFamily="18" charset="0"/>
                <a:cs typeface="Times New Roman" pitchFamily="18" charset="0"/>
              </a:rPr>
              <a:t>Company fixes production amounts and delivery times and allows the supplier to maintain hands-on management of the production process. </a:t>
            </a: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63</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Mode of Entry</a:t>
            </a:r>
            <a:endParaRPr lang="en-US" dirty="0"/>
          </a:p>
        </p:txBody>
      </p:sp>
      <p:sp>
        <p:nvSpPr>
          <p:cNvPr id="3" name="Content Placeholder 2"/>
          <p:cNvSpPr>
            <a:spLocks noGrp="1"/>
          </p:cNvSpPr>
          <p:nvPr>
            <p:ph idx="1"/>
          </p:nvPr>
        </p:nvSpPr>
        <p:spPr/>
        <p:txBody>
          <a:bodyPr/>
          <a:lstStyle/>
          <a:p>
            <a:pPr algn="just"/>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It gives the importer a greater assurance of supply and quality control while capitalizing on lower wage rates and still limiting the company’s commitment to the manufacturer.</a:t>
            </a:r>
          </a:p>
          <a:p>
            <a:pPr algn="just"/>
            <a:r>
              <a:rPr lang="en-US" sz="2800" smtClean="0"/>
              <a:t>This program can be used either to acquire a lower-cost source of components or for a production base for final assembly of products.</a:t>
            </a:r>
            <a:r>
              <a:rPr lang="en-US" sz="280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64</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a:solidFill>
            <a:srgbClr val="C00000"/>
          </a:solidFill>
        </p:spPr>
        <p:txBody>
          <a:bodyPr/>
          <a:lstStyle/>
          <a:p>
            <a:r>
              <a:rPr lang="en-US" dirty="0" smtClean="0">
                <a:latin typeface="Times New Roman" pitchFamily="18" charset="0"/>
                <a:cs typeface="Times New Roman" pitchFamily="18" charset="0"/>
              </a:rPr>
              <a:t>Mode of Entry</a:t>
            </a:r>
            <a:endParaRPr lang="en-US" dirty="0"/>
          </a:p>
        </p:txBody>
      </p:sp>
      <p:sp>
        <p:nvSpPr>
          <p:cNvPr id="3" name="Content Placeholder 2"/>
          <p:cNvSpPr>
            <a:spLocks noGrp="1"/>
          </p:cNvSpPr>
          <p:nvPr>
            <p:ph idx="1"/>
          </p:nvPr>
        </p:nvSpPr>
        <p:spPr>
          <a:xfrm>
            <a:off x="457200" y="1143000"/>
            <a:ext cx="8229600" cy="5257800"/>
          </a:xfrm>
        </p:spPr>
        <p:txBody>
          <a:bodyPr>
            <a:normAutofit fontScale="47500" lnSpcReduction="20000"/>
          </a:bodyPr>
          <a:lstStyle/>
          <a:p>
            <a:pPr>
              <a:buFont typeface="Wingdings" pitchFamily="2" charset="2"/>
              <a:buChar char="q"/>
            </a:pPr>
            <a:r>
              <a:rPr lang="en-US" sz="5900" dirty="0">
                <a:latin typeface="Times New Roman" pitchFamily="18" charset="0"/>
                <a:cs typeface="Times New Roman" pitchFamily="18" charset="0"/>
              </a:rPr>
              <a:t> </a:t>
            </a:r>
            <a:r>
              <a:rPr lang="en-US" sz="5900" b="1" dirty="0" smtClean="0">
                <a:latin typeface="Times New Roman" pitchFamily="18" charset="0"/>
                <a:cs typeface="Times New Roman" pitchFamily="18" charset="0"/>
              </a:rPr>
              <a:t>Benefits of Contract Manufacturing</a:t>
            </a:r>
          </a:p>
          <a:p>
            <a:pPr marL="742950" indent="-742950" algn="just">
              <a:buFont typeface="+mj-lt"/>
              <a:buAutoNum type="arabicPeriod"/>
            </a:pPr>
            <a:r>
              <a:rPr lang="en-US" sz="5900" dirty="0" smtClean="0">
                <a:latin typeface="Times New Roman" pitchFamily="18" charset="0"/>
                <a:cs typeface="Times New Roman" pitchFamily="18" charset="0"/>
              </a:rPr>
              <a:t>For the principal, contract manufacturing offers access to raw materials and cheap labour supply, flexible production planning, and the opportunity to circumvent restrictive employment legislation in the host country.</a:t>
            </a:r>
          </a:p>
          <a:p>
            <a:pPr marL="742950" indent="-742950" algn="just">
              <a:buFont typeface="+mj-lt"/>
              <a:buAutoNum type="arabicPeriod"/>
            </a:pPr>
            <a:r>
              <a:rPr lang="en-US" sz="5900" dirty="0" smtClean="0">
                <a:latin typeface="Times New Roman" pitchFamily="18" charset="0"/>
                <a:cs typeface="Times New Roman" pitchFamily="18" charset="0"/>
              </a:rPr>
              <a:t>For the sub-contractor, there are a number of benefits; the opportunity to create and sustain additional employment, and manufacture to international standards.</a:t>
            </a:r>
          </a:p>
          <a:p>
            <a:pPr marL="742950" indent="-742950" algn="just">
              <a:buFont typeface="+mj-lt"/>
              <a:buAutoNum type="arabicPeriod"/>
            </a:pPr>
            <a:r>
              <a:rPr lang="en-US" sz="5900" dirty="0" smtClean="0">
                <a:latin typeface="Times New Roman" pitchFamily="18" charset="0"/>
                <a:cs typeface="Times New Roman" pitchFamily="18" charset="0"/>
              </a:rPr>
              <a:t>In cases where manufactured products are re-exported to third markets, contract manufacturing is encouraged by the host government as it contributes to improved balance of trade</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65</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Mode of Entry</a:t>
            </a:r>
            <a:endParaRPr lang="en-US" dirty="0"/>
          </a:p>
        </p:txBody>
      </p:sp>
      <p:sp>
        <p:nvSpPr>
          <p:cNvPr id="3" name="Content Placeholder 2"/>
          <p:cNvSpPr>
            <a:spLocks noGrp="1"/>
          </p:cNvSpPr>
          <p:nvPr>
            <p:ph idx="1"/>
          </p:nvPr>
        </p:nvSpPr>
        <p:spPr>
          <a:xfrm>
            <a:off x="381000" y="1447800"/>
            <a:ext cx="8229600" cy="4876800"/>
          </a:xfrm>
        </p:spPr>
        <p:txBody>
          <a:bodyPr>
            <a:normAutofit fontScale="92500" lnSpcReduction="20000"/>
          </a:bodyPr>
          <a:lstStyle/>
          <a:p>
            <a:pPr>
              <a:buFont typeface="Wingdings" pitchFamily="2" charset="2"/>
              <a:buChar char="q"/>
            </a:pPr>
            <a:r>
              <a:rPr lang="en-US" dirty="0"/>
              <a:t> </a:t>
            </a:r>
            <a:r>
              <a:rPr lang="en-US" b="1" dirty="0" smtClean="0"/>
              <a:t>Limitations of Contract Manufacturing</a:t>
            </a:r>
          </a:p>
          <a:p>
            <a:pPr marL="514350" indent="-514350" algn="just">
              <a:buFont typeface="+mj-lt"/>
              <a:buAutoNum type="arabicPeriod"/>
            </a:pPr>
            <a:r>
              <a:rPr lang="en-US" dirty="0" smtClean="0"/>
              <a:t>The principal may not have direct supervisory control over the manufacturing process. This can lead to serious problems of quality control.</a:t>
            </a:r>
          </a:p>
          <a:p>
            <a:pPr marL="514350" indent="-514350" algn="just">
              <a:buFont typeface="+mj-lt"/>
              <a:buAutoNum type="arabicPeriod"/>
            </a:pPr>
            <a:r>
              <a:rPr lang="en-US" dirty="0" smtClean="0"/>
              <a:t>Contract execution and supply of merchandise may be disrupted either by local political upheavals or industrial relations difficulties in the host market.</a:t>
            </a:r>
          </a:p>
          <a:p>
            <a:pPr marL="514350" indent="-514350" algn="just">
              <a:buFont typeface="+mj-lt"/>
              <a:buAutoNum type="arabicPeriod"/>
            </a:pPr>
            <a:r>
              <a:rPr lang="en-US" dirty="0" smtClean="0"/>
              <a:t>For a sub-contractor largely dependent on the principal, termination of contract by the principal could cause short-term difficulties and might lead to bankruptcy in the long run. </a:t>
            </a:r>
            <a:endParaRPr lang="en-US" dirty="0"/>
          </a:p>
          <a:p>
            <a:endParaRPr lang="en-US"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66</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Mode of Entry</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a:buFont typeface="Wingdings" pitchFamily="2" charset="2"/>
              <a:buChar char="q"/>
            </a:pPr>
            <a:r>
              <a:rPr lang="en-US" b="1" dirty="0"/>
              <a:t> </a:t>
            </a:r>
            <a:r>
              <a:rPr lang="en-US" b="1" dirty="0" smtClean="0"/>
              <a:t>Mode of Entry: Turnkey Project</a:t>
            </a:r>
            <a:endParaRPr lang="en-US" b="1" dirty="0"/>
          </a:p>
          <a:p>
            <a:pPr algn="just"/>
            <a:r>
              <a:rPr lang="en-US" sz="2800" dirty="0" smtClean="0">
                <a:latin typeface="Times New Roman" pitchFamily="18" charset="0"/>
                <a:cs typeface="Times New Roman" pitchFamily="18" charset="0"/>
              </a:rPr>
              <a:t>Firms that specialize in the design, construction, and start-up of turnkey plants are common in some industries.</a:t>
            </a:r>
          </a:p>
          <a:p>
            <a:pPr algn="just"/>
            <a:r>
              <a:rPr lang="en-US" sz="2800" dirty="0" smtClean="0">
                <a:latin typeface="Times New Roman" pitchFamily="18" charset="0"/>
                <a:cs typeface="Times New Roman" pitchFamily="18" charset="0"/>
              </a:rPr>
              <a:t>The contractor agrees to handle every detail of the project for a client, including the training of operating personnel. </a:t>
            </a:r>
          </a:p>
          <a:p>
            <a:pPr algn="just"/>
            <a:r>
              <a:rPr lang="en-US" sz="2800" dirty="0" smtClean="0">
                <a:latin typeface="Times New Roman" pitchFamily="18" charset="0"/>
                <a:cs typeface="Times New Roman" pitchFamily="18" charset="0"/>
              </a:rPr>
              <a:t> At completion of the contract, the foreign client is handled the “key” to a plant that is ready for full operation-hence the term turnkey</a:t>
            </a:r>
            <a:r>
              <a:rPr lang="en-US" sz="2800" dirty="0" smtClean="0"/>
              <a:t>. </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67</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Mode of Entry</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pPr>
              <a:buFont typeface="Wingdings" pitchFamily="2" charset="2"/>
              <a:buChar char="q"/>
            </a:pPr>
            <a:r>
              <a:rPr lang="en-US" dirty="0"/>
              <a:t> </a:t>
            </a:r>
            <a:r>
              <a:rPr lang="en-US" dirty="0" smtClean="0"/>
              <a:t>A</a:t>
            </a:r>
            <a:r>
              <a:rPr lang="en-US" b="1" dirty="0" smtClean="0"/>
              <a:t>dvantages of Turnkey Projects</a:t>
            </a:r>
          </a:p>
          <a:p>
            <a:pPr algn="just">
              <a:buFont typeface="Wingdings" pitchFamily="2" charset="2"/>
              <a:buChar char="§"/>
            </a:pPr>
            <a:r>
              <a:rPr lang="en-US" dirty="0" smtClean="0"/>
              <a:t>Turnkey projects are a way of earning great economic returns from the asset. The strategy is particularly useful where FDI is limited by host-government regulations.</a:t>
            </a:r>
          </a:p>
          <a:p>
            <a:pPr algn="just">
              <a:buFont typeface="Wingdings" pitchFamily="2" charset="2"/>
              <a:buChar char="§"/>
            </a:pPr>
            <a:r>
              <a:rPr lang="en-US" dirty="0" smtClean="0"/>
              <a:t>A turnkey strategy can also be less risky than conventional FDI. In a country with unstable political and economic environments, a longer-term investment might expose the firm to unacceptable political and/or economic risks.  </a:t>
            </a:r>
            <a:endParaRPr lang="en-US" dirty="0"/>
          </a:p>
          <a:p>
            <a:endParaRPr lang="en-US"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68</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Mode of Entry</a:t>
            </a:r>
            <a:endParaRPr lang="en-US" dirty="0"/>
          </a:p>
        </p:txBody>
      </p:sp>
      <p:sp>
        <p:nvSpPr>
          <p:cNvPr id="3" name="Content Placeholder 2"/>
          <p:cNvSpPr>
            <a:spLocks noGrp="1"/>
          </p:cNvSpPr>
          <p:nvPr>
            <p:ph idx="1"/>
          </p:nvPr>
        </p:nvSpPr>
        <p:spPr>
          <a:xfrm>
            <a:off x="457200" y="1295400"/>
            <a:ext cx="8229600" cy="4876800"/>
          </a:xfrm>
        </p:spPr>
        <p:txBody>
          <a:bodyPr>
            <a:normAutofit fontScale="92500" lnSpcReduction="20000"/>
          </a:bodyPr>
          <a:lstStyle/>
          <a:p>
            <a:r>
              <a:rPr lang="en-US" dirty="0"/>
              <a:t> </a:t>
            </a:r>
            <a:r>
              <a:rPr lang="en-US" b="1" dirty="0" smtClean="0"/>
              <a:t>Disadvantages of Turnkey Projects</a:t>
            </a:r>
          </a:p>
          <a:p>
            <a:pPr algn="just"/>
            <a:r>
              <a:rPr lang="en-US" sz="2900" dirty="0" smtClean="0">
                <a:latin typeface="Times New Roman" pitchFamily="18" charset="0"/>
                <a:cs typeface="Times New Roman" pitchFamily="18" charset="0"/>
              </a:rPr>
              <a:t>The firm that enters into a turnkey deal will have no long-term interest in the foreign country. This can be a disadvantage if that country subsequently proves to be a major market for the output of the process that has been exported.</a:t>
            </a:r>
          </a:p>
          <a:p>
            <a:pPr algn="just"/>
            <a:r>
              <a:rPr lang="en-US" sz="2900" dirty="0" smtClean="0">
                <a:latin typeface="Times New Roman" pitchFamily="18" charset="0"/>
                <a:cs typeface="Times New Roman" pitchFamily="18" charset="0"/>
              </a:rPr>
              <a:t>The firm that enters into a turnkey project with a foreign enterprise may inadvertently create a competitor</a:t>
            </a:r>
          </a:p>
          <a:p>
            <a:pPr algn="just"/>
            <a:r>
              <a:rPr lang="en-US" sz="2900" dirty="0" smtClean="0">
                <a:latin typeface="Times New Roman" pitchFamily="18" charset="0"/>
                <a:cs typeface="Times New Roman" pitchFamily="18" charset="0"/>
              </a:rPr>
              <a:t>If the firm’s process technology is a source of competitive advantage, then selling this technology through a turnkey project is also selling competitive advantage to potential and/or actual competitors</a:t>
            </a:r>
            <a:r>
              <a:rPr lang="en-US" sz="2800" dirty="0" smtClean="0"/>
              <a:t>.</a:t>
            </a:r>
            <a:endParaRPr lang="en-US" sz="28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69</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lstStyle/>
          <a:p>
            <a:r>
              <a:rPr lang="en-US" b="1" dirty="0" smtClean="0"/>
              <a:t>Need of </a:t>
            </a:r>
            <a:r>
              <a:rPr lang="en-US" b="1" dirty="0"/>
              <a:t>International Business</a:t>
            </a:r>
            <a:endParaRPr lang="en-US" dirty="0"/>
          </a:p>
        </p:txBody>
      </p:sp>
      <p:sp>
        <p:nvSpPr>
          <p:cNvPr id="3" name="Content Placeholder 2"/>
          <p:cNvSpPr>
            <a:spLocks noGrp="1"/>
          </p:cNvSpPr>
          <p:nvPr>
            <p:ph idx="1"/>
          </p:nvPr>
        </p:nvSpPr>
        <p:spPr>
          <a:xfrm>
            <a:off x="457200" y="1447800"/>
            <a:ext cx="8229600" cy="4678363"/>
          </a:xfrm>
        </p:spPr>
        <p:txBody>
          <a:bodyPr>
            <a:normAutofit/>
          </a:bodyPr>
          <a:lstStyle/>
          <a:p>
            <a:r>
              <a:rPr lang="en-US" sz="3000" dirty="0" smtClean="0">
                <a:latin typeface="Times New Roman" pitchFamily="18" charset="0"/>
                <a:cs typeface="Times New Roman" pitchFamily="18" charset="0"/>
              </a:rPr>
              <a:t>The needs of International Business:</a:t>
            </a:r>
          </a:p>
          <a:p>
            <a:pPr marL="514350" indent="-514350">
              <a:buFont typeface="+mj-lt"/>
              <a:buAutoNum type="arabicPeriod"/>
            </a:pPr>
            <a:r>
              <a:rPr lang="en-US" sz="3000" dirty="0" smtClean="0">
                <a:latin typeface="Times New Roman" pitchFamily="18" charset="0"/>
                <a:cs typeface="Times New Roman" pitchFamily="18" charset="0"/>
              </a:rPr>
              <a:t>Market Expansion.</a:t>
            </a:r>
          </a:p>
          <a:p>
            <a:pPr marL="514350" indent="-514350">
              <a:buFont typeface="+mj-lt"/>
              <a:buAutoNum type="arabicPeriod"/>
            </a:pPr>
            <a:r>
              <a:rPr lang="en-US" sz="3000" dirty="0" smtClean="0">
                <a:latin typeface="Times New Roman" pitchFamily="18" charset="0"/>
                <a:cs typeface="Times New Roman" pitchFamily="18" charset="0"/>
              </a:rPr>
              <a:t>Non- availability of Product.</a:t>
            </a:r>
          </a:p>
          <a:p>
            <a:pPr marL="514350" indent="-514350">
              <a:buFont typeface="+mj-lt"/>
              <a:buAutoNum type="arabicPeriod"/>
            </a:pPr>
            <a:r>
              <a:rPr lang="en-US" sz="3000" dirty="0" smtClean="0">
                <a:latin typeface="Times New Roman" pitchFamily="18" charset="0"/>
                <a:cs typeface="Times New Roman" pitchFamily="18" charset="0"/>
              </a:rPr>
              <a:t>Cost Advantage</a:t>
            </a:r>
          </a:p>
          <a:p>
            <a:pPr marL="514350" indent="-514350">
              <a:buFont typeface="+mj-lt"/>
              <a:buAutoNum type="arabicPeriod"/>
            </a:pPr>
            <a:r>
              <a:rPr lang="en-US" sz="3000" dirty="0" smtClean="0">
                <a:latin typeface="Times New Roman" pitchFamily="18" charset="0"/>
                <a:cs typeface="Times New Roman" pitchFamily="18" charset="0"/>
              </a:rPr>
              <a:t>Economic recession in home market. </a:t>
            </a:r>
          </a:p>
          <a:p>
            <a:pPr marL="514350" indent="-514350">
              <a:buFont typeface="+mj-lt"/>
              <a:buAutoNum type="arabicPeriod"/>
            </a:pPr>
            <a:r>
              <a:rPr lang="en-US" sz="3000" dirty="0" smtClean="0">
                <a:latin typeface="Times New Roman" pitchFamily="18" charset="0"/>
                <a:cs typeface="Times New Roman" pitchFamily="18" charset="0"/>
              </a:rPr>
              <a:t>Low domestic demand.</a:t>
            </a:r>
          </a:p>
          <a:p>
            <a:pPr marL="514350" indent="-514350">
              <a:buFont typeface="+mj-lt"/>
              <a:buAutoNum type="arabicPeriod"/>
            </a:pPr>
            <a:r>
              <a:rPr lang="en-US" sz="3000" dirty="0" smtClean="0">
                <a:latin typeface="Times New Roman" pitchFamily="18" charset="0"/>
                <a:cs typeface="Times New Roman" pitchFamily="18" charset="0"/>
              </a:rPr>
              <a:t>Excess production capacity </a:t>
            </a:r>
          </a:p>
          <a:p>
            <a:pPr marL="514350" indent="-514350">
              <a:buFont typeface="+mj-lt"/>
              <a:buAutoNum type="arabicPeriod"/>
            </a:pPr>
            <a:r>
              <a:rPr lang="en-US" sz="3000" dirty="0" smtClean="0">
                <a:latin typeface="Times New Roman" pitchFamily="18" charset="0"/>
                <a:cs typeface="Times New Roman" pitchFamily="18" charset="0"/>
              </a:rPr>
              <a:t>Greater Purchasing Power</a:t>
            </a: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7</a:t>
            </a:fld>
            <a:endParaRPr lang="en-US"/>
          </a:p>
        </p:txBody>
      </p:sp>
      <p:sp>
        <p:nvSpPr>
          <p:cNvPr id="5" name="Footer Placeholder 4"/>
          <p:cNvSpPr>
            <a:spLocks noGrp="1"/>
          </p:cNvSpPr>
          <p:nvPr>
            <p:ph type="ftr" sz="quarter" idx="11"/>
          </p:nvPr>
        </p:nvSpPr>
        <p:spPr/>
        <p:txBody>
          <a:bodyPr/>
          <a:lstStyle/>
          <a:p>
            <a:r>
              <a:rPr lang="en-US" dirty="0" smtClean="0"/>
              <a:t>International Business</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Foreign Direct Investment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sz="2800" dirty="0" smtClean="0">
                <a:latin typeface="Times New Roman" pitchFamily="18" charset="0"/>
                <a:cs typeface="Times New Roman" pitchFamily="18" charset="0"/>
              </a:rPr>
              <a:t>Foreign direct investment is direct investment into production in a country by a company located in another country. </a:t>
            </a:r>
          </a:p>
          <a:p>
            <a:pPr algn="just"/>
            <a:r>
              <a:rPr lang="en-US" sz="2800" dirty="0" smtClean="0"/>
              <a:t>Foreign direct investment is done for many reasons.</a:t>
            </a:r>
          </a:p>
          <a:p>
            <a:pPr algn="just"/>
            <a:r>
              <a:rPr lang="en-US" sz="2800" dirty="0" smtClean="0"/>
              <a:t>FDI  usually involves participation in management, joint-venture, transfer of technology and expertise.</a:t>
            </a:r>
          </a:p>
          <a:p>
            <a:pPr algn="just"/>
            <a:r>
              <a:rPr lang="en-US" sz="2800" dirty="0" smtClean="0"/>
              <a:t>There are two types of FDI:</a:t>
            </a:r>
          </a:p>
          <a:p>
            <a:pPr marL="514350" indent="-514350" algn="just">
              <a:buFont typeface="+mj-lt"/>
              <a:buAutoNum type="arabicPeriod"/>
            </a:pPr>
            <a:r>
              <a:rPr lang="en-US" sz="2800" dirty="0" smtClean="0"/>
              <a:t>Inward foreign direct investment and outward foreign direct investment, resulting in a net FDI inflow (positive or negative) and</a:t>
            </a:r>
          </a:p>
          <a:p>
            <a:pPr marL="514350" indent="-514350" algn="just">
              <a:buFont typeface="+mj-lt"/>
              <a:buAutoNum type="arabicPeriod"/>
            </a:pPr>
            <a:r>
              <a:rPr lang="en-US" sz="2800" dirty="0" smtClean="0"/>
              <a:t> “stock of foreign direct investment”,   </a:t>
            </a:r>
            <a:endParaRPr lang="en-US" sz="2800"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70</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Mode of Entry</a:t>
            </a:r>
            <a:endParaRPr lang="en-US" dirty="0"/>
          </a:p>
        </p:txBody>
      </p:sp>
      <p:sp>
        <p:nvSpPr>
          <p:cNvPr id="3" name="Content Placeholder 2"/>
          <p:cNvSpPr>
            <a:spLocks noGrp="1"/>
          </p:cNvSpPr>
          <p:nvPr>
            <p:ph idx="1"/>
          </p:nvPr>
        </p:nvSpPr>
        <p:spPr>
          <a:xfrm>
            <a:off x="457200" y="1447800"/>
            <a:ext cx="8229600" cy="4678363"/>
          </a:xfrm>
        </p:spPr>
        <p:txBody>
          <a:bodyPr>
            <a:normAutofit fontScale="77500" lnSpcReduction="20000"/>
          </a:bodyPr>
          <a:lstStyle/>
          <a:p>
            <a:r>
              <a:rPr lang="en-US" dirty="0"/>
              <a:t> </a:t>
            </a:r>
            <a:r>
              <a:rPr lang="en-US" dirty="0" smtClean="0"/>
              <a:t>Advantages of FDI</a:t>
            </a:r>
          </a:p>
          <a:p>
            <a:r>
              <a:rPr lang="en-US" dirty="0" smtClean="0"/>
              <a:t>The following are the advantage of FDI:</a:t>
            </a:r>
          </a:p>
          <a:p>
            <a:r>
              <a:rPr lang="en-US" dirty="0" smtClean="0"/>
              <a:t>1. Mostly the customer on host country prefer the products produced in their country like: be Indian, buy Indian. In such cases FDI helps the company to gain market through this mode rather than other modes.</a:t>
            </a:r>
          </a:p>
          <a:p>
            <a:r>
              <a:rPr lang="en-US" dirty="0" smtClean="0"/>
              <a:t>2. Purchase managers of most of the companies prefer to buy local production in order to ensure certainty of supply, faster services, quality dependability, and better communication with the suppliers.</a:t>
            </a:r>
          </a:p>
          <a:p>
            <a:r>
              <a:rPr lang="en-US" dirty="0" smtClean="0"/>
              <a:t>3. The company can produce based on the local environment and changing preference of the customers.</a:t>
            </a:r>
            <a:endParaRPr lang="en-US" dirty="0"/>
          </a:p>
          <a:p>
            <a:endParaRPr lang="en-US"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71</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Mode of Entry</a:t>
            </a:r>
            <a:endParaRPr lang="en-US" dirty="0"/>
          </a:p>
        </p:txBody>
      </p:sp>
      <p:sp>
        <p:nvSpPr>
          <p:cNvPr id="3" name="Content Placeholder 2"/>
          <p:cNvSpPr>
            <a:spLocks noGrp="1"/>
          </p:cNvSpPr>
          <p:nvPr>
            <p:ph idx="1"/>
          </p:nvPr>
        </p:nvSpPr>
        <p:spPr>
          <a:xfrm>
            <a:off x="457200" y="1371600"/>
            <a:ext cx="8229600" cy="4953000"/>
          </a:xfrm>
        </p:spPr>
        <p:txBody>
          <a:bodyPr>
            <a:normAutofit fontScale="25000" lnSpcReduction="20000"/>
          </a:bodyPr>
          <a:lstStyle/>
          <a:p>
            <a:pPr algn="just">
              <a:buFont typeface="Wingdings" pitchFamily="2" charset="2"/>
              <a:buChar char="q"/>
            </a:pPr>
            <a:r>
              <a:rPr lang="en-US" sz="11200" dirty="0"/>
              <a:t> </a:t>
            </a:r>
            <a:r>
              <a:rPr lang="en-US" sz="11200" b="1" dirty="0" smtClean="0"/>
              <a:t>Disadvantages of FDI</a:t>
            </a:r>
            <a:endParaRPr lang="en-US" sz="11200" dirty="0" smtClean="0"/>
          </a:p>
          <a:p>
            <a:pPr marL="914400" indent="-914400" algn="just">
              <a:buFont typeface="+mj-lt"/>
              <a:buAutoNum type="arabicPeriod"/>
            </a:pPr>
            <a:r>
              <a:rPr lang="en-US" sz="11200" dirty="0" smtClean="0">
                <a:latin typeface="Times New Roman" pitchFamily="18" charset="0"/>
                <a:cs typeface="Times New Roman" pitchFamily="18" charset="0"/>
              </a:rPr>
              <a:t>FDI expose the company to the host country’s political and economic risk.</a:t>
            </a:r>
          </a:p>
          <a:p>
            <a:pPr marL="914400" indent="-914400" algn="just">
              <a:buFont typeface="+mj-lt"/>
              <a:buAutoNum type="arabicPeriod"/>
            </a:pPr>
            <a:r>
              <a:rPr lang="en-US" sz="11200" dirty="0" smtClean="0">
                <a:latin typeface="Times New Roman" pitchFamily="18" charset="0"/>
                <a:cs typeface="Times New Roman" pitchFamily="18" charset="0"/>
              </a:rPr>
              <a:t>FDI expose the company to the exchange rate fluctuation.</a:t>
            </a:r>
          </a:p>
          <a:p>
            <a:pPr marL="914400" indent="-914400" algn="just">
              <a:buFont typeface="+mj-lt"/>
              <a:buAutoNum type="arabicPeriod"/>
            </a:pPr>
            <a:r>
              <a:rPr lang="en-US" sz="11200" dirty="0" smtClean="0">
                <a:latin typeface="Times New Roman" pitchFamily="18" charset="0"/>
                <a:cs typeface="Times New Roman" pitchFamily="18" charset="0"/>
              </a:rPr>
              <a:t>Some countries discourage the entry of foreign companies though FDI in order to protect the domestic industry.</a:t>
            </a:r>
          </a:p>
          <a:p>
            <a:pPr marL="914400" indent="-914400" algn="just">
              <a:buFont typeface="+mj-lt"/>
              <a:buAutoNum type="arabicPeriod"/>
            </a:pPr>
            <a:r>
              <a:rPr lang="en-US" sz="11200" dirty="0" smtClean="0">
                <a:latin typeface="Times New Roman" pitchFamily="18" charset="0"/>
                <a:cs typeface="Times New Roman" pitchFamily="18" charset="0"/>
              </a:rPr>
              <a:t>Host country government sometimes bans the acquisition of local companies by foreign companies; impose restriction on repatriation of dividends and capital. India has allowed 100% convertibility.</a:t>
            </a:r>
            <a:endParaRPr lang="en-US" sz="11200"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72</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Foreign Direct Investment</a:t>
            </a:r>
            <a:endParaRPr lang="en-US" dirty="0"/>
          </a:p>
        </p:txBody>
      </p:sp>
      <p:sp>
        <p:nvSpPr>
          <p:cNvPr id="3" name="Content Placeholder 2"/>
          <p:cNvSpPr>
            <a:spLocks noGrp="1"/>
          </p:cNvSpPr>
          <p:nvPr>
            <p:ph idx="1"/>
          </p:nvPr>
        </p:nvSpPr>
        <p:spPr>
          <a:xfrm>
            <a:off x="457200" y="1371600"/>
            <a:ext cx="8229600" cy="4953000"/>
          </a:xfrm>
        </p:spPr>
        <p:txBody>
          <a:bodyPr>
            <a:normAutofit lnSpcReduction="10000"/>
          </a:bodyPr>
          <a:lstStyle/>
          <a:p>
            <a:pPr algn="just">
              <a:buFont typeface="Wingdings" pitchFamily="2" charset="2"/>
              <a:buChar char="q"/>
            </a:pPr>
            <a:r>
              <a:rPr lang="en-US" b="1" dirty="0" smtClean="0"/>
              <a:t>Mergers &amp; Acquisition</a:t>
            </a:r>
          </a:p>
          <a:p>
            <a:pPr algn="just">
              <a:buFont typeface="Wingdings" pitchFamily="2" charset="2"/>
              <a:buChar char="§"/>
            </a:pPr>
            <a:r>
              <a:rPr lang="en-US" dirty="0" smtClean="0"/>
              <a:t> It refers to the aspect of corporate strategy,  buying and combining of different companies that can aid a growing company in a given industry grow rapidly without having to create another business entity.</a:t>
            </a:r>
          </a:p>
          <a:p>
            <a:pPr algn="just">
              <a:buFont typeface="Wingdings" pitchFamily="2" charset="2"/>
              <a:buChar char="§"/>
            </a:pPr>
            <a:r>
              <a:rPr lang="en-US" dirty="0" smtClean="0"/>
              <a:t>Merger is a tool used by companies for the purpose of expanding their operations often aiming at an increase of their long term profitability  </a:t>
            </a:r>
            <a:endParaRPr lang="en-US"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73</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Foreign Direct Investment</a:t>
            </a:r>
            <a:endParaRPr lang="en-US" dirty="0"/>
          </a:p>
        </p:txBody>
      </p:sp>
      <p:sp>
        <p:nvSpPr>
          <p:cNvPr id="3" name="Content Placeholder 2"/>
          <p:cNvSpPr>
            <a:spLocks noGrp="1"/>
          </p:cNvSpPr>
          <p:nvPr>
            <p:ph idx="1"/>
          </p:nvPr>
        </p:nvSpPr>
        <p:spPr>
          <a:xfrm>
            <a:off x="457200" y="1371600"/>
            <a:ext cx="8229600" cy="4953000"/>
          </a:xfrm>
        </p:spPr>
        <p:txBody>
          <a:bodyPr>
            <a:normAutofit fontScale="92500" lnSpcReduction="20000"/>
          </a:bodyPr>
          <a:lstStyle/>
          <a:p>
            <a:pPr algn="just"/>
            <a:r>
              <a:rPr lang="en-US" sz="2800" dirty="0" smtClean="0">
                <a:latin typeface="Times New Roman" pitchFamily="18" charset="0"/>
                <a:cs typeface="Times New Roman" pitchFamily="18" charset="0"/>
              </a:rPr>
              <a:t>Merger is a tool used by companies for the purpose of expanding their operations.</a:t>
            </a:r>
          </a:p>
          <a:p>
            <a:pPr algn="just"/>
            <a:r>
              <a:rPr lang="en-US" sz="2800" dirty="0" smtClean="0">
                <a:latin typeface="Times New Roman" pitchFamily="18" charset="0"/>
                <a:cs typeface="Times New Roman" pitchFamily="18" charset="0"/>
              </a:rPr>
              <a:t> Usually mergers occur in a consensual setting where executives from the target company help those from the purchaser in a due diligence process to ensure that the deal is beneficial to both parties. </a:t>
            </a:r>
          </a:p>
          <a:p>
            <a:pPr algn="just"/>
            <a:r>
              <a:rPr lang="en-US" sz="2800" dirty="0" smtClean="0">
                <a:latin typeface="Times New Roman" pitchFamily="18" charset="0"/>
                <a:cs typeface="Times New Roman" pitchFamily="18" charset="0"/>
              </a:rPr>
              <a:t> </a:t>
            </a:r>
            <a:r>
              <a:rPr lang="en-US" sz="2800" dirty="0" smtClean="0"/>
              <a:t>Historically, mergers have often failed to add significantly to the value of the acquiring firm’s shares. </a:t>
            </a:r>
          </a:p>
          <a:p>
            <a:pPr algn="just"/>
            <a:r>
              <a:rPr lang="en-US" sz="2800" dirty="0" smtClean="0"/>
              <a:t>Corporate mergers may be aimed at reducing market competition, cutting costs, reducing taxes, removing management, “empire building” by the acquiring managers, or other purposes.</a:t>
            </a:r>
          </a:p>
          <a:p>
            <a:pPr algn="just"/>
            <a:r>
              <a:rPr lang="en-US" sz="2800" dirty="0" smtClean="0"/>
              <a:t> which may or may not be consistent with public policy or public welfare.</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74</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Foreign Direct Investment</a:t>
            </a:r>
            <a:endParaRPr lang="en-US" dirty="0"/>
          </a:p>
        </p:txBody>
      </p:sp>
      <p:sp>
        <p:nvSpPr>
          <p:cNvPr id="3" name="Content Placeholder 2"/>
          <p:cNvSpPr>
            <a:spLocks noGrp="1"/>
          </p:cNvSpPr>
          <p:nvPr>
            <p:ph idx="1"/>
          </p:nvPr>
        </p:nvSpPr>
        <p:spPr>
          <a:xfrm>
            <a:off x="457200" y="1371600"/>
            <a:ext cx="8229600" cy="4953000"/>
          </a:xfrm>
        </p:spPr>
        <p:txBody>
          <a:bodyPr>
            <a:normAutofit/>
          </a:bodyPr>
          <a:lstStyle/>
          <a:p>
            <a:pPr algn="just">
              <a:buFont typeface="Wingdings" pitchFamily="2" charset="2"/>
              <a:buChar char="q"/>
            </a:pPr>
            <a:r>
              <a:rPr lang="en-US" sz="2800" b="1" dirty="0" smtClean="0">
                <a:latin typeface="Times New Roman" pitchFamily="18" charset="0"/>
                <a:cs typeface="Times New Roman" pitchFamily="18" charset="0"/>
              </a:rPr>
              <a:t>Joint Ventures</a:t>
            </a:r>
          </a:p>
          <a:p>
            <a:pPr algn="just">
              <a:buFont typeface="Wingdings" pitchFamily="2" charset="2"/>
              <a:buChar char="§"/>
            </a:pPr>
            <a:r>
              <a:rPr lang="en-US" sz="2800" dirty="0" smtClean="0">
                <a:latin typeface="Times New Roman" pitchFamily="18" charset="0"/>
                <a:cs typeface="Times New Roman" pitchFamily="18" charset="0"/>
              </a:rPr>
              <a:t>A joint venture entails establishing a firm that is jointly owned by two or more otherwise independent firms.</a:t>
            </a:r>
          </a:p>
          <a:p>
            <a:pPr algn="just">
              <a:buFont typeface="Wingdings" pitchFamily="2" charset="2"/>
              <a:buChar char="§"/>
            </a:pPr>
            <a:r>
              <a:rPr lang="en-US" sz="2800" dirty="0" smtClean="0">
                <a:latin typeface="Times New Roman" pitchFamily="18" charset="0"/>
                <a:cs typeface="Times New Roman" pitchFamily="18" charset="0"/>
              </a:rPr>
              <a:t> </a:t>
            </a:r>
            <a:r>
              <a:rPr lang="en-US" sz="2800" dirty="0" smtClean="0"/>
              <a:t>There are mainly three reasons for JV formation and these are:</a:t>
            </a:r>
          </a:p>
          <a:p>
            <a:pPr marL="514350" indent="-514350" algn="just">
              <a:buFont typeface="+mj-lt"/>
              <a:buAutoNum type="arabicPeriod"/>
            </a:pPr>
            <a:r>
              <a:rPr lang="en-US" sz="2800" dirty="0" smtClean="0">
                <a:latin typeface="Times New Roman" pitchFamily="18" charset="0"/>
                <a:cs typeface="Times New Roman" pitchFamily="18" charset="0"/>
              </a:rPr>
              <a:t>Internal Reasons.</a:t>
            </a:r>
          </a:p>
          <a:p>
            <a:pPr marL="514350" indent="-514350" algn="just">
              <a:buFont typeface="+mj-lt"/>
              <a:buAutoNum type="arabicPeriod"/>
            </a:pPr>
            <a:r>
              <a:rPr lang="en-US" sz="2800" dirty="0" smtClean="0">
                <a:latin typeface="Times New Roman" pitchFamily="18" charset="0"/>
                <a:cs typeface="Times New Roman" pitchFamily="18" charset="0"/>
              </a:rPr>
              <a:t>External Reasons.</a:t>
            </a:r>
          </a:p>
          <a:p>
            <a:pPr marL="514350" indent="-514350" algn="just">
              <a:buFont typeface="+mj-lt"/>
              <a:buAutoNum type="arabicPeriod"/>
            </a:pPr>
            <a:r>
              <a:rPr lang="en-US" sz="2800" dirty="0" smtClean="0">
                <a:latin typeface="Times New Roman" pitchFamily="18" charset="0"/>
                <a:cs typeface="Times New Roman" pitchFamily="18" charset="0"/>
              </a:rPr>
              <a:t>Strategic Reasons.</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75</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Foreign Direct Investment</a:t>
            </a:r>
            <a:endParaRPr lang="en-US" dirty="0"/>
          </a:p>
        </p:txBody>
      </p:sp>
      <p:sp>
        <p:nvSpPr>
          <p:cNvPr id="3" name="Content Placeholder 2"/>
          <p:cNvSpPr>
            <a:spLocks noGrp="1"/>
          </p:cNvSpPr>
          <p:nvPr>
            <p:ph idx="1"/>
          </p:nvPr>
        </p:nvSpPr>
        <p:spPr>
          <a:xfrm>
            <a:off x="457200" y="1371600"/>
            <a:ext cx="8229600" cy="4953000"/>
          </a:xfrm>
        </p:spPr>
        <p:txBody>
          <a:bodyPr>
            <a:normAutofit lnSpcReduction="10000"/>
          </a:bodyPr>
          <a:lstStyle/>
          <a:p>
            <a:pPr algn="just">
              <a:buFont typeface="Wingdings" pitchFamily="2" charset="2"/>
              <a:buChar char="q"/>
            </a:pPr>
            <a:r>
              <a:rPr lang="en-US" sz="2800" dirty="0" smtClean="0">
                <a:latin typeface="Times New Roman" pitchFamily="18" charset="0"/>
                <a:cs typeface="Times New Roman" pitchFamily="18" charset="0"/>
              </a:rPr>
              <a:t>Advantages of Joint Ventures</a:t>
            </a:r>
          </a:p>
          <a:p>
            <a:pPr marL="514350" indent="-514350" algn="just">
              <a:buFont typeface="+mj-lt"/>
              <a:buAutoNum type="arabicPeriod"/>
            </a:pPr>
            <a:r>
              <a:rPr lang="en-US" sz="2800" dirty="0" smtClean="0">
                <a:latin typeface="Times New Roman" pitchFamily="18" charset="0"/>
                <a:cs typeface="Times New Roman" pitchFamily="18" charset="0"/>
              </a:rPr>
              <a:t>First, a firm benefits from a local partner’s knowledge of the host country’s competitive conditions, culture, language, political systems and business systems. </a:t>
            </a:r>
          </a:p>
          <a:p>
            <a:pPr marL="514350" indent="-514350" algn="just">
              <a:buFont typeface="+mj-lt"/>
              <a:buAutoNum type="arabicPeriod"/>
            </a:pPr>
            <a:r>
              <a:rPr lang="en-US" sz="2800" dirty="0" smtClean="0">
                <a:latin typeface="Times New Roman" pitchFamily="18" charset="0"/>
                <a:cs typeface="Times New Roman" pitchFamily="18" charset="0"/>
              </a:rPr>
              <a:t>Second, when the development costs and/or risks of opening a foreign market are high, a firm might gain by sharing these costs and/or risks with a local partner.</a:t>
            </a:r>
          </a:p>
          <a:p>
            <a:pPr marL="514350" indent="-514350" algn="just">
              <a:buFont typeface="+mj-lt"/>
              <a:buAutoNum type="arabicPeriod"/>
            </a:pPr>
            <a:r>
              <a:rPr lang="en-US" sz="2800" dirty="0" smtClean="0"/>
              <a:t>Third, in many countries, political considerations make joint ventures the only feasible entry mode.</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76</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latin typeface="Times New Roman" pitchFamily="18" charset="0"/>
                <a:cs typeface="Times New Roman" pitchFamily="18" charset="0"/>
              </a:rPr>
              <a:t>Foreign Direct Investment</a:t>
            </a:r>
            <a:endParaRPr lang="en-US" dirty="0"/>
          </a:p>
        </p:txBody>
      </p:sp>
      <p:sp>
        <p:nvSpPr>
          <p:cNvPr id="3" name="Content Placeholder 2"/>
          <p:cNvSpPr>
            <a:spLocks noGrp="1"/>
          </p:cNvSpPr>
          <p:nvPr>
            <p:ph idx="1"/>
          </p:nvPr>
        </p:nvSpPr>
        <p:spPr>
          <a:xfrm>
            <a:off x="457200" y="1371600"/>
            <a:ext cx="8229600" cy="4953000"/>
          </a:xfrm>
        </p:spPr>
        <p:txBody>
          <a:bodyPr>
            <a:normAutofit fontScale="85000" lnSpcReduction="20000"/>
          </a:bodyPr>
          <a:lstStyle/>
          <a:p>
            <a:r>
              <a:rPr lang="en-US" b="1" dirty="0" smtClean="0"/>
              <a:t>Disadvantages of Joint Ventures</a:t>
            </a:r>
          </a:p>
          <a:p>
            <a:r>
              <a:rPr lang="en-US" dirty="0" smtClean="0"/>
              <a:t>As with licensing, a firm that enters into a joint venture risks giving control of its technology to its partner.</a:t>
            </a:r>
          </a:p>
          <a:p>
            <a:pPr marL="514350" indent="-514350">
              <a:buFont typeface="+mj-lt"/>
              <a:buAutoNum type="arabicPeriod"/>
            </a:pPr>
            <a:r>
              <a:rPr lang="en-US" dirty="0" smtClean="0"/>
              <a:t> A joint venture does not give a firm the tight control over subsidiaries that it might need to realize experience curve or location economies. Nor does it give a firm the tight control over a foreign subsidiary that it might need for engaging in coordinated global attacks against its rivals.</a:t>
            </a:r>
          </a:p>
          <a:p>
            <a:pPr marL="514350" indent="-514350">
              <a:buFont typeface="+mj-lt"/>
              <a:buAutoNum type="arabicPeriod"/>
            </a:pPr>
            <a:r>
              <a:rPr lang="en-US" dirty="0" smtClean="0"/>
              <a:t>Shared ownership arrangements can lead to conflicts and battles for control between the investing firms in their goals and objectives change or if they take different views as to what the strategy should be </a:t>
            </a:r>
            <a:endParaRPr lang="en-US"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77</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Syllabus </a:t>
            </a:r>
            <a:endParaRPr lang="en-US" dirty="0"/>
          </a:p>
        </p:txBody>
      </p:sp>
      <p:sp>
        <p:nvSpPr>
          <p:cNvPr id="3" name="Content Placeholder 2"/>
          <p:cNvSpPr>
            <a:spLocks noGrp="1"/>
          </p:cNvSpPr>
          <p:nvPr>
            <p:ph idx="1"/>
          </p:nvPr>
        </p:nvSpPr>
        <p:spPr/>
        <p:txBody>
          <a:bodyPr/>
          <a:lstStyle/>
          <a:p>
            <a:pPr algn="just"/>
            <a:r>
              <a:rPr lang="en-US" dirty="0"/>
              <a:t> </a:t>
            </a:r>
            <a:r>
              <a:rPr lang="en-US" sz="3000" b="1" dirty="0">
                <a:latin typeface="Times New Roman" pitchFamily="18" charset="0"/>
                <a:cs typeface="Times New Roman" pitchFamily="18" charset="0"/>
              </a:rPr>
              <a:t>MODULE IV</a:t>
            </a:r>
            <a:r>
              <a:rPr lang="en-US" sz="3000" dirty="0">
                <a:latin typeface="Times New Roman" pitchFamily="18" charset="0"/>
                <a:cs typeface="Times New Roman" pitchFamily="18" charset="0"/>
              </a:rPr>
              <a:t>	</a:t>
            </a:r>
          </a:p>
          <a:p>
            <a:pPr algn="just"/>
            <a:r>
              <a:rPr lang="en-US" sz="3000" b="1" dirty="0">
                <a:latin typeface="Times New Roman" pitchFamily="18" charset="0"/>
                <a:cs typeface="Times New Roman" pitchFamily="18" charset="0"/>
              </a:rPr>
              <a:t>Foreign </a:t>
            </a:r>
            <a:r>
              <a:rPr lang="en-US" sz="3000" b="1" dirty="0" smtClean="0">
                <a:latin typeface="Times New Roman" pitchFamily="18" charset="0"/>
                <a:cs typeface="Times New Roman" pitchFamily="18" charset="0"/>
              </a:rPr>
              <a:t>Exchange: </a:t>
            </a:r>
            <a:r>
              <a:rPr lang="en-US" sz="3000" dirty="0" smtClean="0">
                <a:latin typeface="Times New Roman" pitchFamily="18" charset="0"/>
                <a:cs typeface="Times New Roman" pitchFamily="18" charset="0"/>
              </a:rPr>
              <a:t>Meaning </a:t>
            </a:r>
            <a:r>
              <a:rPr lang="en-US" sz="3000" dirty="0">
                <a:latin typeface="Times New Roman" pitchFamily="18" charset="0"/>
                <a:cs typeface="Times New Roman" pitchFamily="18" charset="0"/>
              </a:rPr>
              <a:t>and need; Theories for exchange rate determination-Mint parity theory; Purchasing Power parity Theory, Interest Parity theory, Balance of Payment Theory or demand and supply theory</a:t>
            </a:r>
          </a:p>
        </p:txBody>
      </p:sp>
      <p:sp>
        <p:nvSpPr>
          <p:cNvPr id="4" name="Slide Number Placeholder 3"/>
          <p:cNvSpPr>
            <a:spLocks noGrp="1"/>
          </p:cNvSpPr>
          <p:nvPr>
            <p:ph type="sldNum" sz="quarter" idx="12"/>
          </p:nvPr>
        </p:nvSpPr>
        <p:spPr/>
        <p:txBody>
          <a:bodyPr/>
          <a:lstStyle/>
          <a:p>
            <a:fld id="{E984D66D-6073-4BD5-A9D0-2D62D8DB0C89}" type="slidenum">
              <a:rPr lang="en-US" smtClean="0"/>
              <a:pPr/>
              <a:t>78</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Foreign Exchange </a:t>
            </a:r>
            <a:endParaRPr lang="en-US" dirty="0"/>
          </a:p>
        </p:txBody>
      </p:sp>
      <p:sp>
        <p:nvSpPr>
          <p:cNvPr id="3" name="Content Placeholder 2"/>
          <p:cNvSpPr>
            <a:spLocks noGrp="1"/>
          </p:cNvSpPr>
          <p:nvPr>
            <p:ph idx="1"/>
          </p:nvPr>
        </p:nvSpPr>
        <p:spPr>
          <a:xfrm>
            <a:off x="457200" y="1371600"/>
            <a:ext cx="8229600" cy="4754564"/>
          </a:xfrm>
        </p:spPr>
        <p:txBody>
          <a:bodyPr>
            <a:normAutofit fontScale="92500" lnSpcReduction="20000"/>
          </a:bodyPr>
          <a:lstStyle/>
          <a:p>
            <a:pPr algn="just"/>
            <a:r>
              <a:rPr lang="en-US" sz="3000" dirty="0" smtClean="0">
                <a:latin typeface="Times New Roman" pitchFamily="18" charset="0"/>
                <a:cs typeface="Times New Roman" pitchFamily="18" charset="0"/>
              </a:rPr>
              <a:t>Foreign exchange refers to exchanging the currency of one country for another at prevailing exchange rates</a:t>
            </a:r>
          </a:p>
          <a:p>
            <a:pPr algn="just"/>
            <a:r>
              <a:rPr lang="en-US" sz="3000" smtClean="0">
                <a:latin typeface="Times New Roman" pitchFamily="18" charset="0"/>
                <a:cs typeface="Times New Roman" pitchFamily="18" charset="0"/>
              </a:rPr>
              <a:t>Foreign </a:t>
            </a:r>
            <a:r>
              <a:rPr lang="en-US" sz="3000" dirty="0" smtClean="0">
                <a:latin typeface="Times New Roman" pitchFamily="18" charset="0"/>
                <a:cs typeface="Times New Roman" pitchFamily="18" charset="0"/>
              </a:rPr>
              <a:t>exchange is also called </a:t>
            </a:r>
            <a:r>
              <a:rPr lang="en-US" sz="3000" dirty="0" err="1" smtClean="0">
                <a:latin typeface="Times New Roman" pitchFamily="18" charset="0"/>
                <a:cs typeface="Times New Roman" pitchFamily="18" charset="0"/>
              </a:rPr>
              <a:t>forex</a:t>
            </a:r>
            <a:r>
              <a:rPr lang="en-US" sz="3000" dirty="0" smtClean="0">
                <a:latin typeface="Times New Roman" pitchFamily="18" charset="0"/>
                <a:cs typeface="Times New Roman" pitchFamily="18" charset="0"/>
              </a:rPr>
              <a:t> in short.</a:t>
            </a:r>
          </a:p>
          <a:p>
            <a:pPr algn="just"/>
            <a:r>
              <a:rPr lang="en-US" sz="3000" dirty="0" smtClean="0">
                <a:latin typeface="Times New Roman" pitchFamily="18" charset="0"/>
                <a:cs typeface="Times New Roman" pitchFamily="18" charset="0"/>
              </a:rPr>
              <a:t>Foreign exchange is required for international trade.</a:t>
            </a:r>
          </a:p>
          <a:p>
            <a:pPr algn="just"/>
            <a:r>
              <a:rPr lang="en-US" sz="3000" dirty="0" smtClean="0">
                <a:latin typeface="Times New Roman" pitchFamily="18" charset="0"/>
                <a:cs typeface="Times New Roman" pitchFamily="18" charset="0"/>
              </a:rPr>
              <a:t>When India is trading with the United States (US) both INR and USD are involved. </a:t>
            </a:r>
          </a:p>
          <a:p>
            <a:pPr algn="just"/>
            <a:r>
              <a:rPr lang="en-US" sz="3000" dirty="0" smtClean="0">
                <a:latin typeface="Times New Roman" pitchFamily="18" charset="0"/>
                <a:cs typeface="Times New Roman" pitchFamily="18" charset="0"/>
              </a:rPr>
              <a:t>If India is importing from the United States, it needs to pay in dollars. When the US is importing from India it would need to pay in rupees</a:t>
            </a:r>
          </a:p>
          <a:p>
            <a:pPr algn="just"/>
            <a:r>
              <a:rPr lang="en-US" sz="3000" dirty="0" smtClean="0">
                <a:latin typeface="Times New Roman" pitchFamily="18" charset="0"/>
                <a:cs typeface="Times New Roman" pitchFamily="18" charset="0"/>
              </a:rPr>
              <a:t>Foreign exchange is also important when a country is investing in another. </a:t>
            </a:r>
          </a:p>
          <a:p>
            <a:pPr algn="just">
              <a:buNone/>
            </a:pPr>
            <a:endParaRPr lang="en-US" sz="2800" dirty="0" smtClean="0">
              <a:latin typeface="Times New Roman" pitchFamily="18" charset="0"/>
              <a:cs typeface="Times New Roman" pitchFamily="18" charset="0"/>
            </a:endParaRPr>
          </a:p>
          <a:p>
            <a:pPr algn="just">
              <a:buNone/>
            </a:pP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79</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normAutofit fontScale="90000"/>
          </a:bodyPr>
          <a:lstStyle/>
          <a:p>
            <a:r>
              <a:rPr lang="en-US" b="1" dirty="0" smtClean="0"/>
              <a:t/>
            </a:r>
            <a:br>
              <a:rPr lang="en-US" b="1" dirty="0" smtClean="0"/>
            </a:br>
            <a:r>
              <a:rPr lang="en-US" sz="4900" b="1" dirty="0" smtClean="0"/>
              <a:t>Scope of International Business</a:t>
            </a:r>
            <a:r>
              <a:rPr lang="en-US" b="1" dirty="0" smtClean="0"/>
              <a:t/>
            </a:r>
            <a:br>
              <a:rPr lang="en-US" b="1" dirty="0" smtClean="0"/>
            </a:br>
            <a:endParaRPr lang="en-US" dirty="0"/>
          </a:p>
        </p:txBody>
      </p:sp>
      <p:sp>
        <p:nvSpPr>
          <p:cNvPr id="3" name="Content Placeholder 2"/>
          <p:cNvSpPr>
            <a:spLocks noGrp="1"/>
          </p:cNvSpPr>
          <p:nvPr>
            <p:ph idx="1"/>
          </p:nvPr>
        </p:nvSpPr>
        <p:spPr>
          <a:xfrm>
            <a:off x="457200" y="1371600"/>
            <a:ext cx="8229600" cy="4876800"/>
          </a:xfrm>
        </p:spPr>
        <p:txBody>
          <a:bodyPr>
            <a:normAutofit fontScale="92500" lnSpcReduction="10000"/>
          </a:bodyPr>
          <a:lstStyle/>
          <a:p>
            <a:r>
              <a:rPr lang="en-US" dirty="0" smtClean="0">
                <a:latin typeface="Times New Roman" pitchFamily="18" charset="0"/>
                <a:cs typeface="Times New Roman" pitchFamily="18" charset="0"/>
              </a:rPr>
              <a:t>The scope of international businesses are:</a:t>
            </a:r>
          </a:p>
          <a:p>
            <a:pPr marL="514350" indent="-514350">
              <a:buFont typeface="+mj-lt"/>
              <a:buAutoNum type="arabicPeriod"/>
            </a:pPr>
            <a:r>
              <a:rPr lang="en-US" dirty="0" smtClean="0">
                <a:latin typeface="Times New Roman" pitchFamily="18" charset="0"/>
                <a:cs typeface="Times New Roman" pitchFamily="18" charset="0"/>
              </a:rPr>
              <a:t>Importing and Exporting</a:t>
            </a:r>
          </a:p>
          <a:p>
            <a:pPr marL="514350" indent="-514350">
              <a:buFont typeface="+mj-lt"/>
              <a:buAutoNum type="arabicPeriod"/>
            </a:pPr>
            <a:r>
              <a:rPr lang="en-US" dirty="0" smtClean="0">
                <a:latin typeface="Times New Roman" pitchFamily="18" charset="0"/>
                <a:cs typeface="Times New Roman" pitchFamily="18" charset="0"/>
              </a:rPr>
              <a:t>Licensing</a:t>
            </a:r>
          </a:p>
          <a:p>
            <a:pPr marL="514350" indent="-514350">
              <a:buFont typeface="+mj-lt"/>
              <a:buAutoNum type="arabicPeriod"/>
            </a:pPr>
            <a:r>
              <a:rPr lang="en-US" dirty="0" smtClean="0">
                <a:latin typeface="Times New Roman" pitchFamily="18" charset="0"/>
                <a:cs typeface="Times New Roman" pitchFamily="18" charset="0"/>
              </a:rPr>
              <a:t>Franchising</a:t>
            </a:r>
          </a:p>
          <a:p>
            <a:pPr marL="514350" indent="-514350">
              <a:buFont typeface="+mj-lt"/>
              <a:buAutoNum type="arabicPeriod"/>
            </a:pPr>
            <a:r>
              <a:rPr lang="en-US" dirty="0" smtClean="0">
                <a:latin typeface="Times New Roman" pitchFamily="18" charset="0"/>
                <a:cs typeface="Times New Roman" pitchFamily="18" charset="0"/>
              </a:rPr>
              <a:t>Contract Manufacturing/Outsourcing</a:t>
            </a:r>
          </a:p>
          <a:p>
            <a:pPr marL="514350" indent="-514350">
              <a:buFont typeface="+mj-lt"/>
              <a:buAutoNum type="arabicPeriod"/>
            </a:pPr>
            <a:r>
              <a:rPr lang="en-US" dirty="0" smtClean="0">
                <a:latin typeface="Times New Roman" pitchFamily="18" charset="0"/>
                <a:cs typeface="Times New Roman" pitchFamily="18" charset="0"/>
              </a:rPr>
              <a:t>Joint Ventures</a:t>
            </a:r>
          </a:p>
          <a:p>
            <a:pPr marL="514350" indent="-514350">
              <a:buFont typeface="+mj-lt"/>
              <a:buAutoNum type="arabicPeriod"/>
            </a:pPr>
            <a:r>
              <a:rPr lang="en-US" dirty="0" smtClean="0">
                <a:latin typeface="Times New Roman" pitchFamily="18" charset="0"/>
                <a:cs typeface="Times New Roman" pitchFamily="18" charset="0"/>
              </a:rPr>
              <a:t>Foreign Direct Investment</a:t>
            </a:r>
          </a:p>
          <a:p>
            <a:pPr marL="514350" indent="-514350">
              <a:buFont typeface="+mj-lt"/>
              <a:buAutoNum type="arabicPeriod"/>
            </a:pPr>
            <a:r>
              <a:rPr lang="en-US" dirty="0" smtClean="0">
                <a:latin typeface="Times New Roman" pitchFamily="18" charset="0"/>
                <a:cs typeface="Times New Roman" pitchFamily="18" charset="0"/>
              </a:rPr>
              <a:t>Growth Opportunities</a:t>
            </a:r>
          </a:p>
          <a:p>
            <a:pPr marL="514350" indent="-514350">
              <a:buFont typeface="+mj-lt"/>
              <a:buAutoNum type="arabicPeriod"/>
            </a:pPr>
            <a:r>
              <a:rPr lang="en-US" dirty="0" smtClean="0">
                <a:latin typeface="Times New Roman" pitchFamily="18" charset="0"/>
                <a:cs typeface="Times New Roman" pitchFamily="18" charset="0"/>
              </a:rPr>
              <a:t>Integration of Economies</a:t>
            </a:r>
          </a:p>
          <a:p>
            <a:endParaRPr lang="en-US"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Foreign Market</a:t>
            </a:r>
            <a:endParaRPr lang="en-US" dirty="0"/>
          </a:p>
        </p:txBody>
      </p:sp>
      <p:sp>
        <p:nvSpPr>
          <p:cNvPr id="3" name="Content Placeholder 2"/>
          <p:cNvSpPr>
            <a:spLocks noGrp="1"/>
          </p:cNvSpPr>
          <p:nvPr>
            <p:ph idx="1"/>
          </p:nvPr>
        </p:nvSpPr>
        <p:spPr>
          <a:xfrm>
            <a:off x="457200" y="1371600"/>
            <a:ext cx="8229600" cy="4754564"/>
          </a:xfrm>
        </p:spPr>
        <p:txBody>
          <a:bodyPr/>
          <a:lstStyle/>
          <a:p>
            <a:pPr algn="just"/>
            <a:r>
              <a:rPr lang="en-US" sz="2800" dirty="0" smtClean="0"/>
              <a:t>Different countries have different currencies</a:t>
            </a:r>
          </a:p>
          <a:p>
            <a:pPr algn="just"/>
            <a:r>
              <a:rPr lang="en-US" sz="2800" dirty="0" smtClean="0"/>
              <a:t>In foreign exchange markets, currencies are bought and sold. In reality, foreign exchange is traded virtually 24X7.</a:t>
            </a:r>
          </a:p>
          <a:p>
            <a:pPr algn="just"/>
            <a:r>
              <a:rPr lang="en-US" sz="2800" dirty="0" smtClean="0"/>
              <a:t> A country's currency is valued according to the laws of supply and demand</a:t>
            </a:r>
          </a:p>
          <a:p>
            <a:pPr algn="just"/>
            <a:r>
              <a:rPr lang="en-US" sz="2800" dirty="0" smtClean="0">
                <a:latin typeface="Times New Roman" pitchFamily="18" charset="0"/>
                <a:cs typeface="Times New Roman" pitchFamily="18" charset="0"/>
              </a:rPr>
              <a:t>Many countries float their currencies freely against those of other countries.</a:t>
            </a:r>
          </a:p>
          <a:p>
            <a:pPr algn="just"/>
            <a:r>
              <a:rPr lang="en-US" sz="2800" dirty="0" smtClean="0"/>
              <a:t>A country's currency value may also be set by the country's government.</a:t>
            </a: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80</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normAutofit fontScale="90000"/>
          </a:bodyPr>
          <a:lstStyle/>
          <a:p>
            <a:r>
              <a:rPr lang="en-US" b="1" dirty="0" smtClean="0"/>
              <a:t/>
            </a:r>
            <a:br>
              <a:rPr lang="en-US" b="1" dirty="0" smtClean="0"/>
            </a:br>
            <a:r>
              <a:rPr lang="en-US" b="1" dirty="0" smtClean="0"/>
              <a:t>Factors Affecting Currency Value</a:t>
            </a:r>
            <a:br>
              <a:rPr lang="en-US" b="1" dirty="0" smtClean="0"/>
            </a:br>
            <a:r>
              <a:rPr lang="en-US" dirty="0" smtClean="0"/>
              <a:t> </a:t>
            </a:r>
            <a:endParaRPr lang="en-US" dirty="0"/>
          </a:p>
        </p:txBody>
      </p:sp>
      <p:sp>
        <p:nvSpPr>
          <p:cNvPr id="3" name="Content Placeholder 2"/>
          <p:cNvSpPr>
            <a:spLocks noGrp="1"/>
          </p:cNvSpPr>
          <p:nvPr>
            <p:ph idx="1"/>
          </p:nvPr>
        </p:nvSpPr>
        <p:spPr>
          <a:xfrm>
            <a:off x="457200" y="1371600"/>
            <a:ext cx="8229600" cy="4754564"/>
          </a:xfrm>
        </p:spPr>
        <p:txBody>
          <a:bodyPr/>
          <a:lstStyle/>
          <a:p>
            <a:pPr algn="just"/>
            <a:r>
              <a:rPr lang="en-US" sz="2800" dirty="0" smtClean="0"/>
              <a:t>The value of any particular currency is determined by market forces based on trade, investment, tourism, and geo-political risk. </a:t>
            </a:r>
          </a:p>
          <a:p>
            <a:pPr algn="just"/>
            <a:r>
              <a:rPr lang="en-US" sz="2800" dirty="0" smtClean="0"/>
              <a:t>It would also depend on political conditions, both internally and internationally.</a:t>
            </a:r>
          </a:p>
          <a:p>
            <a:pPr algn="just"/>
            <a:r>
              <a:rPr lang="en-US" sz="2800" dirty="0" smtClean="0"/>
              <a:t>Inflation can have a major effect on the value of a country's currency and its foreign exchange rates with other currencies.</a:t>
            </a:r>
          </a:p>
          <a:p>
            <a:pPr algn="just"/>
            <a:r>
              <a:rPr lang="en-US" sz="2800" dirty="0" smtClean="0">
                <a:latin typeface="Times New Roman" pitchFamily="18" charset="0"/>
                <a:cs typeface="Times New Roman" pitchFamily="18" charset="0"/>
              </a:rPr>
              <a:t> </a:t>
            </a:r>
            <a:r>
              <a:rPr lang="en-US" sz="2800" dirty="0" smtClean="0"/>
              <a:t>There is also a speculative element in the price.</a:t>
            </a: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81</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normAutofit fontScale="90000"/>
          </a:bodyPr>
          <a:lstStyle/>
          <a:p>
            <a:r>
              <a:rPr lang="en-US" dirty="0" smtClean="0"/>
              <a:t>.</a:t>
            </a:r>
            <a:br>
              <a:rPr lang="en-US" dirty="0" smtClean="0"/>
            </a:br>
            <a:r>
              <a:rPr lang="en-US" b="1" dirty="0" smtClean="0"/>
              <a:t>Types of Exchange Rate Systems </a:t>
            </a:r>
            <a:br>
              <a:rPr lang="en-US" b="1" dirty="0" smtClean="0"/>
            </a:br>
            <a:r>
              <a:rPr lang="en-US" dirty="0" smtClean="0"/>
              <a:t> </a:t>
            </a:r>
            <a:endParaRPr lang="en-US" dirty="0"/>
          </a:p>
        </p:txBody>
      </p:sp>
      <p:sp>
        <p:nvSpPr>
          <p:cNvPr id="3" name="Content Placeholder 2"/>
          <p:cNvSpPr>
            <a:spLocks noGrp="1"/>
          </p:cNvSpPr>
          <p:nvPr>
            <p:ph idx="1"/>
          </p:nvPr>
        </p:nvSpPr>
        <p:spPr>
          <a:xfrm>
            <a:off x="457200" y="1371600"/>
            <a:ext cx="8229600" cy="4754564"/>
          </a:xfrm>
        </p:spPr>
        <p:txBody>
          <a:bodyPr/>
          <a:lstStyle/>
          <a:p>
            <a:pPr algn="just"/>
            <a:r>
              <a:rPr lang="en-US" sz="2800" dirty="0" smtClean="0"/>
              <a:t>There are three types of exchange rate systems that are in effect in the foreign exchange market and these are as follows:</a:t>
            </a:r>
          </a:p>
          <a:p>
            <a:pPr marL="514350" indent="-514350" algn="just">
              <a:buFont typeface="+mj-lt"/>
              <a:buAutoNum type="arabicPeriod"/>
            </a:pPr>
            <a:r>
              <a:rPr lang="en-US" sz="2800" dirty="0" smtClean="0">
                <a:latin typeface="Times New Roman" pitchFamily="18" charset="0"/>
                <a:cs typeface="Times New Roman" pitchFamily="18" charset="0"/>
              </a:rPr>
              <a:t>Fixed exchange rate System or Pegged exchange rate system:</a:t>
            </a:r>
          </a:p>
          <a:p>
            <a:pPr marL="514350" indent="-514350" algn="just">
              <a:buFont typeface="+mj-lt"/>
              <a:buAutoNum type="arabicPeriod"/>
            </a:pPr>
            <a:r>
              <a:rPr lang="en-US" sz="2800" dirty="0" smtClean="0">
                <a:latin typeface="Times New Roman" pitchFamily="18" charset="0"/>
                <a:cs typeface="Times New Roman" pitchFamily="18" charset="0"/>
              </a:rPr>
              <a:t>Flexible or Floating Exchange Rate System</a:t>
            </a:r>
          </a:p>
          <a:p>
            <a:pPr marL="514350" indent="-514350" algn="just">
              <a:buFont typeface="+mj-lt"/>
              <a:buAutoNum type="arabicPeriod"/>
            </a:pPr>
            <a:r>
              <a:rPr lang="en-US" sz="2800" dirty="0" smtClean="0">
                <a:latin typeface="Times New Roman" pitchFamily="18" charset="0"/>
                <a:cs typeface="Times New Roman" pitchFamily="18" charset="0"/>
              </a:rPr>
              <a:t> Managed floating exchange rate system</a:t>
            </a: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82</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normAutofit/>
          </a:bodyPr>
          <a:lstStyle/>
          <a:p>
            <a:r>
              <a:rPr lang="en-US" b="1" dirty="0" smtClean="0"/>
              <a:t>Types of Exchange Rate Systems</a:t>
            </a:r>
            <a:endParaRPr lang="en-US" dirty="0"/>
          </a:p>
        </p:txBody>
      </p:sp>
      <p:sp>
        <p:nvSpPr>
          <p:cNvPr id="3" name="Content Placeholder 2"/>
          <p:cNvSpPr>
            <a:spLocks noGrp="1"/>
          </p:cNvSpPr>
          <p:nvPr>
            <p:ph idx="1"/>
          </p:nvPr>
        </p:nvSpPr>
        <p:spPr>
          <a:xfrm>
            <a:off x="457200" y="1371600"/>
            <a:ext cx="8229600" cy="4754564"/>
          </a:xfrm>
        </p:spPr>
        <p:txBody>
          <a:bodyPr/>
          <a:lstStyle/>
          <a:p>
            <a:pPr algn="just">
              <a:buFont typeface="Wingdings" pitchFamily="2" charset="2"/>
              <a:buChar char="q"/>
            </a:pPr>
            <a:r>
              <a:rPr lang="en-US" sz="2800" b="1" dirty="0" smtClean="0"/>
              <a:t>Fixed exchange rate System or Pegged exchange rate system </a:t>
            </a:r>
          </a:p>
          <a:p>
            <a:pPr algn="just"/>
            <a:r>
              <a:rPr lang="en-US" sz="2800" dirty="0" smtClean="0"/>
              <a:t>It is referred to as the system where the weaker currency of the two currencies in question is pegged or tied to the stronger currency.</a:t>
            </a:r>
          </a:p>
          <a:p>
            <a:pPr algn="just"/>
            <a:r>
              <a:rPr lang="en-US" sz="2800" dirty="0" smtClean="0"/>
              <a:t>Determined by the government of the country or central bank.</a:t>
            </a:r>
          </a:p>
          <a:p>
            <a:pPr algn="just"/>
            <a:r>
              <a:rPr lang="en-US" sz="2800" dirty="0" smtClean="0">
                <a:latin typeface="Times New Roman" pitchFamily="18" charset="0"/>
                <a:cs typeface="Times New Roman" pitchFamily="18" charset="0"/>
              </a:rPr>
              <a:t> This</a:t>
            </a:r>
            <a:r>
              <a:rPr lang="en-US" sz="2800" dirty="0" smtClean="0"/>
              <a:t> maintain the stability in the currency rate.</a:t>
            </a:r>
          </a:p>
          <a:p>
            <a:pPr algn="just"/>
            <a:r>
              <a:rPr lang="en-US" sz="2800" dirty="0" smtClean="0"/>
              <a:t>This maintain the stability in the currency rate </a:t>
            </a:r>
            <a:r>
              <a:rPr lang="en-US" sz="3000" dirty="0">
                <a:latin typeface="Times New Roman" pitchFamily="18" charset="0"/>
                <a:cs typeface="Times New Roman" pitchFamily="18" charset="0"/>
              </a:rPr>
              <a:t>	</a:t>
            </a:r>
          </a:p>
        </p:txBody>
      </p:sp>
      <p:sp>
        <p:nvSpPr>
          <p:cNvPr id="4" name="Slide Number Placeholder 3"/>
          <p:cNvSpPr>
            <a:spLocks noGrp="1"/>
          </p:cNvSpPr>
          <p:nvPr>
            <p:ph type="sldNum" sz="quarter" idx="12"/>
          </p:nvPr>
        </p:nvSpPr>
        <p:spPr/>
        <p:txBody>
          <a:bodyPr/>
          <a:lstStyle/>
          <a:p>
            <a:fld id="{E984D66D-6073-4BD5-A9D0-2D62D8DB0C89}" type="slidenum">
              <a:rPr lang="en-US" smtClean="0"/>
              <a:pPr/>
              <a:t>83</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Foreign Exchange </a:t>
            </a:r>
            <a:endParaRPr lang="en-US" dirty="0"/>
          </a:p>
        </p:txBody>
      </p:sp>
      <p:sp>
        <p:nvSpPr>
          <p:cNvPr id="3" name="Content Placeholder 2"/>
          <p:cNvSpPr>
            <a:spLocks noGrp="1"/>
          </p:cNvSpPr>
          <p:nvPr>
            <p:ph idx="1"/>
          </p:nvPr>
        </p:nvSpPr>
        <p:spPr>
          <a:xfrm>
            <a:off x="457200" y="1371600"/>
            <a:ext cx="8229600" cy="4754564"/>
          </a:xfrm>
        </p:spPr>
        <p:txBody>
          <a:bodyPr>
            <a:normAutofit fontScale="92500" lnSpcReduction="20000"/>
          </a:bodyPr>
          <a:lstStyle/>
          <a:p>
            <a:pPr algn="just">
              <a:buFont typeface="Wingdings" pitchFamily="2" charset="2"/>
              <a:buChar char="q"/>
            </a:pP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Flexible or Floating Exchange Rate System</a:t>
            </a:r>
          </a:p>
          <a:p>
            <a:pPr algn="just"/>
            <a:r>
              <a:rPr lang="en-US" sz="2800" dirty="0" smtClean="0"/>
              <a:t>This system as it is dependent on the market forces of supply and demand</a:t>
            </a:r>
            <a:r>
              <a:rPr lang="en-US" sz="3000" dirty="0" smtClean="0">
                <a:latin typeface="Times New Roman" pitchFamily="18" charset="0"/>
                <a:cs typeface="Times New Roman" pitchFamily="18" charset="0"/>
              </a:rPr>
              <a:t>. </a:t>
            </a:r>
          </a:p>
          <a:p>
            <a:pPr algn="just"/>
            <a:r>
              <a:rPr lang="en-US" sz="2800" dirty="0" smtClean="0"/>
              <a:t>There is no intervention of the central banks or the government in the floating exchange rate system.</a:t>
            </a:r>
          </a:p>
          <a:p>
            <a:pPr algn="just">
              <a:buFont typeface="Wingdings" pitchFamily="2" charset="2"/>
              <a:buChar char="q"/>
            </a:pPr>
            <a:r>
              <a:rPr lang="en-US" sz="2800" b="1" dirty="0" smtClean="0"/>
              <a:t>Managed floating exchange rate system: </a:t>
            </a:r>
          </a:p>
          <a:p>
            <a:pPr algn="just">
              <a:buFont typeface="Wingdings" pitchFamily="2" charset="2"/>
              <a:buChar char="§"/>
            </a:pPr>
            <a:r>
              <a:rPr lang="en-US" sz="2800" dirty="0" smtClean="0"/>
              <a:t>Managed floating exchange rate system is the combination of the fixed (managed) and floating exchange rate systems.</a:t>
            </a:r>
          </a:p>
          <a:p>
            <a:pPr algn="just">
              <a:buFont typeface="Wingdings" pitchFamily="2" charset="2"/>
              <a:buChar char="§"/>
            </a:pPr>
            <a:r>
              <a:rPr lang="en-US" sz="2800" dirty="0" smtClean="0"/>
              <a:t> Under this system the central banks intervene or participate in the purchase or selling of the foreign currencies.</a:t>
            </a:r>
          </a:p>
          <a:p>
            <a:pPr algn="just">
              <a:buFont typeface="Wingdings" pitchFamily="2" charset="2"/>
              <a:buChar char="§"/>
            </a:pP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84</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Theories for Exchange Determination</a:t>
            </a:r>
            <a:endParaRPr lang="en-US" dirty="0"/>
          </a:p>
        </p:txBody>
      </p:sp>
      <p:sp>
        <p:nvSpPr>
          <p:cNvPr id="3" name="Content Placeholder 2"/>
          <p:cNvSpPr>
            <a:spLocks noGrp="1"/>
          </p:cNvSpPr>
          <p:nvPr>
            <p:ph idx="1"/>
          </p:nvPr>
        </p:nvSpPr>
        <p:spPr>
          <a:xfrm>
            <a:off x="457200" y="1371600"/>
            <a:ext cx="8229600" cy="4754564"/>
          </a:xfrm>
        </p:spPr>
        <p:txBody>
          <a:bodyPr>
            <a:normAutofit lnSpcReduction="10000"/>
          </a:bodyPr>
          <a:lstStyle/>
          <a:p>
            <a:pPr algn="just">
              <a:buFont typeface="Wingdings" pitchFamily="2" charset="2"/>
              <a:buChar char="q"/>
            </a:pPr>
            <a:r>
              <a:rPr lang="en-US" sz="2800" b="1" dirty="0" smtClean="0">
                <a:latin typeface="Times New Roman" pitchFamily="18" charset="0"/>
                <a:cs typeface="Times New Roman" pitchFamily="18" charset="0"/>
              </a:rPr>
              <a:t> Mint P</a:t>
            </a:r>
            <a:r>
              <a:rPr lang="en-US" sz="3000" b="1" dirty="0" smtClean="0">
                <a:latin typeface="Times New Roman" pitchFamily="18" charset="0"/>
                <a:cs typeface="Times New Roman" pitchFamily="18" charset="0"/>
              </a:rPr>
              <a:t>arity Theory</a:t>
            </a:r>
          </a:p>
          <a:p>
            <a:pPr algn="just"/>
            <a:r>
              <a:rPr lang="en-US" sz="2800" dirty="0" smtClean="0"/>
              <a:t>The earliest theory of foreign exchange has been the mint parity theory.</a:t>
            </a:r>
          </a:p>
          <a:p>
            <a:pPr algn="just"/>
            <a:r>
              <a:rPr lang="en-US" sz="2800" dirty="0" smtClean="0"/>
              <a:t>This theory was applicable for those countries which had the same metallic standard (gold).</a:t>
            </a:r>
          </a:p>
          <a:p>
            <a:pPr algn="just"/>
            <a:r>
              <a:rPr lang="en-US" sz="2800" dirty="0" smtClean="0"/>
              <a:t>Countries had their standard currency unit either of gold or it was freely convertible into gold of a given purity. </a:t>
            </a:r>
          </a:p>
          <a:p>
            <a:pPr algn="just"/>
            <a:r>
              <a:rPr lang="en-US" sz="2800" dirty="0" smtClean="0"/>
              <a:t>The value of currency unit under gold standard was defined in terms of weight of gold of a specified purity contained in it.</a:t>
            </a:r>
            <a:endParaRPr lang="en-US" sz="30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85</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Theories for Exchange Determination</a:t>
            </a:r>
            <a:endParaRPr lang="en-US" dirty="0"/>
          </a:p>
        </p:txBody>
      </p:sp>
      <p:sp>
        <p:nvSpPr>
          <p:cNvPr id="3" name="Content Placeholder 2"/>
          <p:cNvSpPr>
            <a:spLocks noGrp="1"/>
          </p:cNvSpPr>
          <p:nvPr>
            <p:ph idx="1"/>
          </p:nvPr>
        </p:nvSpPr>
        <p:spPr>
          <a:xfrm>
            <a:off x="457200" y="1371600"/>
            <a:ext cx="8229600" cy="4754564"/>
          </a:xfrm>
        </p:spPr>
        <p:txBody>
          <a:bodyPr/>
          <a:lstStyle/>
          <a:p>
            <a:pPr algn="just"/>
            <a:r>
              <a:rPr lang="en-US" sz="2800" dirty="0" smtClean="0">
                <a:latin typeface="Times New Roman" pitchFamily="18" charset="0"/>
                <a:cs typeface="Times New Roman" pitchFamily="18" charset="0"/>
              </a:rPr>
              <a:t>This rate of exchange determined on weight-to-weight basis of the metallic contents of currencies of the two countries was called mint par of exchange or the mint parity.</a:t>
            </a:r>
          </a:p>
          <a:p>
            <a:pPr algn="just"/>
            <a:r>
              <a:rPr lang="en-US" sz="2800" dirty="0" smtClean="0">
                <a:latin typeface="Times New Roman" pitchFamily="18" charset="0"/>
                <a:cs typeface="Times New Roman" pitchFamily="18" charset="0"/>
              </a:rPr>
              <a:t>Under the gold standard, the balance of payments adjustments were made through the free international flows of gold. </a:t>
            </a:r>
          </a:p>
          <a:p>
            <a:pPr algn="just"/>
            <a:r>
              <a:rPr lang="en-US" sz="2800" dirty="0" smtClean="0">
                <a:latin typeface="Times New Roman" pitchFamily="18" charset="0"/>
                <a:cs typeface="Times New Roman" pitchFamily="18" charset="0"/>
              </a:rPr>
              <a:t>the actual rate of exchange between two currencies could vary above and below the mint parity by the extent of cost of gold export. </a:t>
            </a:r>
            <a:r>
              <a:rPr lang="en-US" sz="3000" dirty="0">
                <a:latin typeface="Times New Roman" pitchFamily="18" charset="0"/>
                <a:cs typeface="Times New Roman" pitchFamily="18" charset="0"/>
              </a:rPr>
              <a:t>	</a:t>
            </a:r>
          </a:p>
        </p:txBody>
      </p:sp>
      <p:sp>
        <p:nvSpPr>
          <p:cNvPr id="4" name="Slide Number Placeholder 3"/>
          <p:cNvSpPr>
            <a:spLocks noGrp="1"/>
          </p:cNvSpPr>
          <p:nvPr>
            <p:ph type="sldNum" sz="quarter" idx="12"/>
          </p:nvPr>
        </p:nvSpPr>
        <p:spPr/>
        <p:txBody>
          <a:bodyPr/>
          <a:lstStyle/>
          <a:p>
            <a:fld id="{E984D66D-6073-4BD5-A9D0-2D62D8DB0C89}" type="slidenum">
              <a:rPr lang="en-US" smtClean="0"/>
              <a:pPr/>
              <a:t>86</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Theories for Exchange Determination</a:t>
            </a:r>
            <a:endParaRPr lang="en-US" dirty="0"/>
          </a:p>
        </p:txBody>
      </p:sp>
      <p:sp>
        <p:nvSpPr>
          <p:cNvPr id="3" name="Content Placeholder 2"/>
          <p:cNvSpPr>
            <a:spLocks noGrp="1"/>
          </p:cNvSpPr>
          <p:nvPr>
            <p:ph idx="1"/>
          </p:nvPr>
        </p:nvSpPr>
        <p:spPr>
          <a:xfrm>
            <a:off x="457200" y="1371600"/>
            <a:ext cx="8229600" cy="4754564"/>
          </a:xfrm>
        </p:spPr>
        <p:txBody>
          <a:bodyPr>
            <a:normAutofit fontScale="92500" lnSpcReduction="20000"/>
          </a:bodyPr>
          <a:lstStyle/>
          <a:p>
            <a:pPr algn="just">
              <a:buFont typeface="Wingdings" pitchFamily="2" charset="2"/>
              <a:buChar char="q"/>
            </a:pPr>
            <a:r>
              <a:rPr lang="en-US" sz="2800" b="1" dirty="0" smtClean="0"/>
              <a:t>The Purchasing Power Parity Theory</a:t>
            </a:r>
          </a:p>
          <a:p>
            <a:pPr algn="just"/>
            <a:r>
              <a:rPr lang="en-US" sz="3000" dirty="0" smtClean="0">
                <a:latin typeface="Times New Roman" pitchFamily="18" charset="0"/>
                <a:cs typeface="Times New Roman" pitchFamily="18" charset="0"/>
              </a:rPr>
              <a:t>Although this theory can be traced back to Wheatley and Ricardo, yet the credit for developing it in a systematic way has gone to the Swedish economist Gustav Cassel. </a:t>
            </a:r>
          </a:p>
          <a:p>
            <a:pPr algn="just"/>
            <a:r>
              <a:rPr lang="en-US" sz="3000" dirty="0" smtClean="0">
                <a:latin typeface="Times New Roman" pitchFamily="18" charset="0"/>
                <a:cs typeface="Times New Roman" pitchFamily="18" charset="0"/>
              </a:rPr>
              <a:t>The purchasing power parity theory enunciates the determination of the rate of exchange between two inconvertible paper currencies. </a:t>
            </a:r>
          </a:p>
          <a:p>
            <a:pPr algn="just"/>
            <a:r>
              <a:rPr lang="en-US" sz="3000" dirty="0" smtClean="0">
                <a:latin typeface="Times New Roman" pitchFamily="18" charset="0"/>
                <a:cs typeface="Times New Roman" pitchFamily="18" charset="0"/>
              </a:rPr>
              <a:t>This theory states that the equilibrium rate of exchange is determined by the equality of the purchasing power of two inconvertible paper currencies. </a:t>
            </a:r>
            <a:r>
              <a:rPr lang="en-US" sz="3000" dirty="0">
                <a:latin typeface="Times New Roman" pitchFamily="18" charset="0"/>
                <a:cs typeface="Times New Roman" pitchFamily="18" charset="0"/>
              </a:rPr>
              <a:t>	</a:t>
            </a:r>
          </a:p>
        </p:txBody>
      </p:sp>
      <p:sp>
        <p:nvSpPr>
          <p:cNvPr id="4" name="Slide Number Placeholder 3"/>
          <p:cNvSpPr>
            <a:spLocks noGrp="1"/>
          </p:cNvSpPr>
          <p:nvPr>
            <p:ph type="sldNum" sz="quarter" idx="12"/>
          </p:nvPr>
        </p:nvSpPr>
        <p:spPr/>
        <p:txBody>
          <a:bodyPr/>
          <a:lstStyle/>
          <a:p>
            <a:fld id="{E984D66D-6073-4BD5-A9D0-2D62D8DB0C89}" type="slidenum">
              <a:rPr lang="en-US" smtClean="0"/>
              <a:pPr/>
              <a:t>87</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Foreign Exchange </a:t>
            </a:r>
            <a:endParaRPr lang="en-US" dirty="0"/>
          </a:p>
        </p:txBody>
      </p:sp>
      <p:sp>
        <p:nvSpPr>
          <p:cNvPr id="3" name="Content Placeholder 2"/>
          <p:cNvSpPr>
            <a:spLocks noGrp="1"/>
          </p:cNvSpPr>
          <p:nvPr>
            <p:ph idx="1"/>
          </p:nvPr>
        </p:nvSpPr>
        <p:spPr>
          <a:xfrm>
            <a:off x="457200" y="1371600"/>
            <a:ext cx="8229600" cy="4754564"/>
          </a:xfrm>
        </p:spPr>
        <p:txBody>
          <a:bodyPr>
            <a:normAutofit fontScale="92500" lnSpcReduction="10000"/>
          </a:bodyPr>
          <a:lstStyle/>
          <a:p>
            <a:r>
              <a:rPr lang="en-US" sz="2800" dirty="0" smtClean="0"/>
              <a:t>There are two versions of the purchasing power parity theory: </a:t>
            </a:r>
          </a:p>
          <a:p>
            <a:pPr marL="514350" indent="-514350">
              <a:buFont typeface="+mj-lt"/>
              <a:buAutoNum type="arabicPeriod"/>
            </a:pPr>
            <a:r>
              <a:rPr lang="en-US" sz="2800" dirty="0" smtClean="0"/>
              <a:t>The Absolute Version and </a:t>
            </a:r>
          </a:p>
          <a:p>
            <a:pPr marL="514350" indent="-514350">
              <a:buFont typeface="+mj-lt"/>
              <a:buAutoNum type="arabicPeriod"/>
            </a:pPr>
            <a:r>
              <a:rPr lang="en-US" sz="2800" dirty="0" smtClean="0"/>
              <a:t>The Relative Version. </a:t>
            </a:r>
          </a:p>
          <a:p>
            <a:pPr algn="just">
              <a:buFont typeface="Wingdings" pitchFamily="2" charset="2"/>
              <a:buChar char="q"/>
            </a:pPr>
            <a:r>
              <a:rPr lang="en-US" sz="2800" b="1" dirty="0" smtClean="0"/>
              <a:t>The Absolute Version </a:t>
            </a:r>
            <a:r>
              <a:rPr lang="en-US" sz="2800" dirty="0" smtClean="0"/>
              <a:t> </a:t>
            </a:r>
          </a:p>
          <a:p>
            <a:pPr algn="just"/>
            <a:r>
              <a:rPr lang="en-US" sz="2800" dirty="0" smtClean="0"/>
              <a:t>The rate of exchange should normally reflect the relation between the internal purchasing power of the different national currency units.</a:t>
            </a:r>
          </a:p>
          <a:p>
            <a:pPr algn="just"/>
            <a:r>
              <a:rPr lang="en-US" sz="2800" dirty="0" smtClean="0"/>
              <a:t>the rate of exchange should normally reflect the relation between the internal purchasing power of the different national currency units</a:t>
            </a:r>
            <a:r>
              <a:rPr lang="en-US" sz="3000" dirty="0">
                <a:latin typeface="Times New Roman" pitchFamily="18" charset="0"/>
                <a:cs typeface="Times New Roman" pitchFamily="18" charset="0"/>
              </a:rPr>
              <a:t>	</a:t>
            </a:r>
          </a:p>
        </p:txBody>
      </p:sp>
      <p:sp>
        <p:nvSpPr>
          <p:cNvPr id="4" name="Slide Number Placeholder 3"/>
          <p:cNvSpPr>
            <a:spLocks noGrp="1"/>
          </p:cNvSpPr>
          <p:nvPr>
            <p:ph type="sldNum" sz="quarter" idx="12"/>
          </p:nvPr>
        </p:nvSpPr>
        <p:spPr/>
        <p:txBody>
          <a:bodyPr/>
          <a:lstStyle/>
          <a:p>
            <a:fld id="{E984D66D-6073-4BD5-A9D0-2D62D8DB0C89}" type="slidenum">
              <a:rPr lang="en-US" smtClean="0"/>
              <a:pPr/>
              <a:t>88</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Foreign Exchange </a:t>
            </a:r>
            <a:endParaRPr lang="en-US" dirty="0"/>
          </a:p>
        </p:txBody>
      </p:sp>
      <p:sp>
        <p:nvSpPr>
          <p:cNvPr id="3" name="Content Placeholder 2"/>
          <p:cNvSpPr>
            <a:spLocks noGrp="1"/>
          </p:cNvSpPr>
          <p:nvPr>
            <p:ph idx="1"/>
          </p:nvPr>
        </p:nvSpPr>
        <p:spPr>
          <a:xfrm>
            <a:off x="457200" y="1371600"/>
            <a:ext cx="8229600" cy="4754564"/>
          </a:xfrm>
        </p:spPr>
        <p:txBody>
          <a:bodyPr/>
          <a:lstStyle/>
          <a:p>
            <a:pPr algn="just">
              <a:buFont typeface="Wingdings" pitchFamily="2" charset="2"/>
              <a:buChar char="q"/>
            </a:pPr>
            <a:r>
              <a:rPr lang="en-US" sz="2800" b="1" dirty="0" smtClean="0"/>
              <a:t>The Relative Version:</a:t>
            </a:r>
            <a:r>
              <a:rPr lang="en-US" sz="3000" dirty="0">
                <a:latin typeface="Times New Roman" pitchFamily="18" charset="0"/>
                <a:cs typeface="Times New Roman" pitchFamily="18" charset="0"/>
              </a:rPr>
              <a:t>	</a:t>
            </a:r>
            <a:endParaRPr lang="en-US" sz="3000" dirty="0" smtClean="0">
              <a:latin typeface="Times New Roman" pitchFamily="18" charset="0"/>
              <a:cs typeface="Times New Roman" pitchFamily="18" charset="0"/>
            </a:endParaRPr>
          </a:p>
          <a:p>
            <a:pPr algn="just">
              <a:buFont typeface="Wingdings" pitchFamily="2" charset="2"/>
              <a:buChar char="§"/>
            </a:pPr>
            <a:r>
              <a:rPr lang="en-US" sz="2800" dirty="0" smtClean="0"/>
              <a:t>The relative version of purchasing power parity theory attempts to explain the changes in the equilibrium rate of exchange between two currencies.</a:t>
            </a:r>
          </a:p>
          <a:p>
            <a:pPr algn="just">
              <a:buFont typeface="Wingdings" pitchFamily="2" charset="2"/>
              <a:buChar char="§"/>
            </a:pPr>
            <a:r>
              <a:rPr lang="en-US" sz="2800" dirty="0" smtClean="0"/>
              <a:t>It relates the changes in the equilibrium rate of exchange to changes in the purchasing power parities of currencies.</a:t>
            </a: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89</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a:solidFill>
            <a:srgbClr val="C00000"/>
          </a:solidFill>
        </p:spPr>
        <p:txBody>
          <a:bodyPr/>
          <a:lstStyle/>
          <a:p>
            <a:r>
              <a:rPr lang="en-US" dirty="0" smtClean="0"/>
              <a:t>Evaluation Of International Business</a:t>
            </a:r>
            <a:endParaRPr lang="en-US" dirty="0"/>
          </a:p>
        </p:txBody>
      </p:sp>
      <p:sp>
        <p:nvSpPr>
          <p:cNvPr id="3" name="Content Placeholder 2"/>
          <p:cNvSpPr>
            <a:spLocks noGrp="1"/>
          </p:cNvSpPr>
          <p:nvPr>
            <p:ph idx="1"/>
          </p:nvPr>
        </p:nvSpPr>
        <p:spPr>
          <a:xfrm>
            <a:off x="457200" y="1524000"/>
            <a:ext cx="8229600" cy="4602163"/>
          </a:xfrm>
        </p:spPr>
        <p:txBody>
          <a:bodyPr>
            <a:normAutofit/>
          </a:bodyPr>
          <a:lstStyle/>
          <a:p>
            <a:r>
              <a:rPr lang="en-US" dirty="0" smtClean="0"/>
              <a:t>Global trade is as old as human history</a:t>
            </a:r>
          </a:p>
          <a:p>
            <a:r>
              <a:rPr lang="en-US" dirty="0" smtClean="0"/>
              <a:t>Every country is not self Sufficient.</a:t>
            </a:r>
          </a:p>
          <a:p>
            <a:r>
              <a:rPr lang="en-US" dirty="0" smtClean="0"/>
              <a:t>In olden times, People uses bartered goods &amp; services with each other.</a:t>
            </a:r>
          </a:p>
          <a:p>
            <a:r>
              <a:rPr lang="en-US" dirty="0" smtClean="0"/>
              <a:t>One could trace International Trade back in 3000 B.C.</a:t>
            </a:r>
          </a:p>
          <a:p>
            <a:r>
              <a:rPr lang="en-US" dirty="0" smtClean="0"/>
              <a:t>The origin of International Business is International Trade.</a:t>
            </a:r>
            <a:endParaRPr lang="en-US" dirty="0"/>
          </a:p>
        </p:txBody>
      </p:sp>
      <p:sp>
        <p:nvSpPr>
          <p:cNvPr id="4" name="Slide Number Placeholder 3"/>
          <p:cNvSpPr>
            <a:spLocks noGrp="1"/>
          </p:cNvSpPr>
          <p:nvPr>
            <p:ph type="sldNum" sz="quarter" idx="12"/>
          </p:nvPr>
        </p:nvSpPr>
        <p:spPr/>
        <p:txBody>
          <a:bodyPr/>
          <a:lstStyle/>
          <a:p>
            <a:fld id="{E984D66D-6073-4BD5-A9D0-2D62D8DB0C89}"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Foreign Exchange </a:t>
            </a:r>
            <a:endParaRPr lang="en-US" dirty="0"/>
          </a:p>
        </p:txBody>
      </p:sp>
      <p:sp>
        <p:nvSpPr>
          <p:cNvPr id="3" name="Content Placeholder 2"/>
          <p:cNvSpPr>
            <a:spLocks noGrp="1"/>
          </p:cNvSpPr>
          <p:nvPr>
            <p:ph idx="1"/>
          </p:nvPr>
        </p:nvSpPr>
        <p:spPr>
          <a:xfrm>
            <a:off x="457200" y="1371600"/>
            <a:ext cx="8229600" cy="4754564"/>
          </a:xfrm>
        </p:spPr>
        <p:txBody>
          <a:bodyPr/>
          <a:lstStyle/>
          <a:p>
            <a:pPr algn="just"/>
            <a:r>
              <a:rPr lang="en-US" sz="2800" dirty="0" smtClean="0"/>
              <a:t>The central bank of the country was always willing to buy and sell gold </a:t>
            </a:r>
            <a:r>
              <a:rPr lang="en-US" sz="2800" dirty="0" err="1" smtClean="0"/>
              <a:t>upto</a:t>
            </a:r>
            <a:r>
              <a:rPr lang="en-US" sz="2800" dirty="0" smtClean="0"/>
              <a:t> an unlimited extent at the given price.</a:t>
            </a:r>
          </a:p>
          <a:p>
            <a:pPr algn="just"/>
            <a:r>
              <a:rPr lang="en-US" sz="2800" dirty="0" smtClean="0"/>
              <a:t>The price at which the standard currency unit of the country was convertible into gold was called as the mint price. </a:t>
            </a:r>
          </a:p>
          <a:p>
            <a:pPr algn="just"/>
            <a:r>
              <a:rPr lang="en-US" sz="2800" dirty="0" smtClean="0"/>
              <a:t>This rate of exchange determined on weight-to-weight basis of the metallic contents of currencies of the two countries was called mint par of exchange or the mint parity</a:t>
            </a:r>
            <a:r>
              <a:rPr lang="en-US" sz="3000" dirty="0">
                <a:latin typeface="Times New Roman" pitchFamily="18" charset="0"/>
                <a:cs typeface="Times New Roman" pitchFamily="18" charset="0"/>
              </a:rPr>
              <a:t>	</a:t>
            </a:r>
          </a:p>
        </p:txBody>
      </p:sp>
      <p:sp>
        <p:nvSpPr>
          <p:cNvPr id="4" name="Slide Number Placeholder 3"/>
          <p:cNvSpPr>
            <a:spLocks noGrp="1"/>
          </p:cNvSpPr>
          <p:nvPr>
            <p:ph type="sldNum" sz="quarter" idx="12"/>
          </p:nvPr>
        </p:nvSpPr>
        <p:spPr/>
        <p:txBody>
          <a:bodyPr/>
          <a:lstStyle/>
          <a:p>
            <a:fld id="{E984D66D-6073-4BD5-A9D0-2D62D8DB0C89}" type="slidenum">
              <a:rPr lang="en-US" smtClean="0"/>
              <a:pPr/>
              <a:t>90</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Theories for Exchange Determination</a:t>
            </a:r>
            <a:endParaRPr lang="en-US" dirty="0"/>
          </a:p>
        </p:txBody>
      </p:sp>
      <p:sp>
        <p:nvSpPr>
          <p:cNvPr id="3" name="Content Placeholder 2"/>
          <p:cNvSpPr>
            <a:spLocks noGrp="1"/>
          </p:cNvSpPr>
          <p:nvPr>
            <p:ph idx="1"/>
          </p:nvPr>
        </p:nvSpPr>
        <p:spPr>
          <a:xfrm>
            <a:off x="457200" y="1371600"/>
            <a:ext cx="8229600" cy="4754564"/>
          </a:xfrm>
        </p:spPr>
        <p:txBody>
          <a:bodyPr/>
          <a:lstStyle/>
          <a:p>
            <a:pPr algn="just">
              <a:buFont typeface="Wingdings" pitchFamily="2" charset="2"/>
              <a:buChar char="q"/>
            </a:pPr>
            <a:r>
              <a:rPr lang="en-US" sz="2800" dirty="0" smtClean="0"/>
              <a:t> </a:t>
            </a:r>
            <a:r>
              <a:rPr lang="en-US" sz="2800" b="1" dirty="0" smtClean="0"/>
              <a:t>The Balance of Payments Theory</a:t>
            </a:r>
          </a:p>
          <a:p>
            <a:pPr algn="just">
              <a:buFont typeface="Wingdings" pitchFamily="2" charset="2"/>
              <a:buChar char="§"/>
            </a:pPr>
            <a:r>
              <a:rPr lang="en-US" sz="2800" dirty="0" smtClean="0"/>
              <a:t>The balance of payments theory of exchange rate maintains that rate of exchange of the currency of one country with the other is determined by the factors which are autonomous of internal price level and money supply.</a:t>
            </a:r>
          </a:p>
          <a:p>
            <a:pPr algn="just">
              <a:buFont typeface="Wingdings" pitchFamily="2" charset="2"/>
              <a:buChar char="§"/>
            </a:pPr>
            <a:r>
              <a:rPr lang="en-US" sz="2800" dirty="0" smtClean="0">
                <a:latin typeface="Times New Roman" pitchFamily="18" charset="0"/>
                <a:cs typeface="Times New Roman" pitchFamily="18" charset="0"/>
              </a:rPr>
              <a:t> </a:t>
            </a:r>
            <a:r>
              <a:rPr lang="en-US" sz="2800" dirty="0" smtClean="0"/>
              <a:t>It emphasizes that the rate of exchange is influenced, in a significant way, by the balance of payments position of a country.</a:t>
            </a:r>
            <a:r>
              <a:rPr lang="en-US" sz="3000" dirty="0">
                <a:latin typeface="Times New Roman" pitchFamily="18" charset="0"/>
                <a:cs typeface="Times New Roman" pitchFamily="18" charset="0"/>
              </a:rPr>
              <a:t>	</a:t>
            </a:r>
          </a:p>
        </p:txBody>
      </p:sp>
      <p:sp>
        <p:nvSpPr>
          <p:cNvPr id="4" name="Slide Number Placeholder 3"/>
          <p:cNvSpPr>
            <a:spLocks noGrp="1"/>
          </p:cNvSpPr>
          <p:nvPr>
            <p:ph type="sldNum" sz="quarter" idx="12"/>
          </p:nvPr>
        </p:nvSpPr>
        <p:spPr/>
        <p:txBody>
          <a:bodyPr/>
          <a:lstStyle/>
          <a:p>
            <a:fld id="{E984D66D-6073-4BD5-A9D0-2D62D8DB0C89}" type="slidenum">
              <a:rPr lang="en-US" smtClean="0"/>
              <a:pPr/>
              <a:t>91</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Theories for Exchange Determination</a:t>
            </a:r>
            <a:endParaRPr lang="en-US" dirty="0"/>
          </a:p>
        </p:txBody>
      </p:sp>
      <p:sp>
        <p:nvSpPr>
          <p:cNvPr id="3" name="Content Placeholder 2"/>
          <p:cNvSpPr>
            <a:spLocks noGrp="1"/>
          </p:cNvSpPr>
          <p:nvPr>
            <p:ph idx="1"/>
          </p:nvPr>
        </p:nvSpPr>
        <p:spPr>
          <a:xfrm>
            <a:off x="457200" y="1371600"/>
            <a:ext cx="8229600" cy="4754564"/>
          </a:xfrm>
        </p:spPr>
        <p:txBody>
          <a:bodyPr>
            <a:normAutofit lnSpcReduction="10000"/>
          </a:bodyPr>
          <a:lstStyle/>
          <a:p>
            <a:pPr algn="just"/>
            <a:r>
              <a:rPr lang="en-US" sz="2800" dirty="0" smtClean="0"/>
              <a:t>A deficit in the balance of payments of a country signifies a situation in which the demand for foreign exchange (currency) exceeds the supply of it at a given rate of exchange.</a:t>
            </a:r>
          </a:p>
          <a:p>
            <a:pPr algn="just"/>
            <a:r>
              <a:rPr lang="en-US" sz="2800" dirty="0" smtClean="0">
                <a:latin typeface="Times New Roman" pitchFamily="18" charset="0"/>
                <a:cs typeface="Times New Roman" pitchFamily="18" charset="0"/>
              </a:rPr>
              <a:t>T</a:t>
            </a:r>
            <a:r>
              <a:rPr lang="en-US" sz="2800" dirty="0" smtClean="0"/>
              <a:t>he excess of demand for foreign exchange over the supply of foreign exchange is coincidental to the BOP deficit.</a:t>
            </a:r>
          </a:p>
          <a:p>
            <a:pPr algn="just"/>
            <a:r>
              <a:rPr lang="en-US" sz="2800" dirty="0" smtClean="0"/>
              <a:t>The demand pressure results in an appreciation in the exchange value of foreign currency. As a consequence, the exchange rate of home currency to the foreign currency undergoes depreciation. </a:t>
            </a: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92</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Theories for Exchange Determination</a:t>
            </a:r>
            <a:endParaRPr lang="en-US" dirty="0"/>
          </a:p>
        </p:txBody>
      </p:sp>
      <p:sp>
        <p:nvSpPr>
          <p:cNvPr id="3" name="Content Placeholder 2"/>
          <p:cNvSpPr>
            <a:spLocks noGrp="1"/>
          </p:cNvSpPr>
          <p:nvPr>
            <p:ph idx="1"/>
          </p:nvPr>
        </p:nvSpPr>
        <p:spPr>
          <a:xfrm>
            <a:off x="457200" y="1371600"/>
            <a:ext cx="8229600" cy="4754564"/>
          </a:xfrm>
        </p:spPr>
        <p:txBody>
          <a:bodyPr/>
          <a:lstStyle/>
          <a:p>
            <a:pPr algn="just"/>
            <a:r>
              <a:rPr lang="en-US" sz="2800" dirty="0" smtClean="0">
                <a:latin typeface="Times New Roman" pitchFamily="18" charset="0"/>
                <a:cs typeface="Times New Roman" pitchFamily="18" charset="0"/>
              </a:rPr>
              <a:t> </a:t>
            </a:r>
            <a:r>
              <a:rPr lang="en-US" sz="2800" dirty="0" smtClean="0"/>
              <a:t>A balance of payments surplus signifies an excess of the supply of foreign currency over the demand for it. In such a situation, there is a depreciation of foreign currency but an appreciation of the currency of the home country.</a:t>
            </a:r>
          </a:p>
          <a:p>
            <a:pPr algn="just"/>
            <a:r>
              <a:rPr lang="en-US" sz="2800" dirty="0" smtClean="0"/>
              <a:t>The equilibrium rate of exchange is determined, when there is neither a BOP deficit nor a surplus. In other words, the equilibrium rate of exchange corresponds with the BOP equilibrium of a country.</a:t>
            </a: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93</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Theories for Exchange Determination</a:t>
            </a:r>
            <a:endParaRPr lang="en-US" dirty="0"/>
          </a:p>
        </p:txBody>
      </p:sp>
      <p:sp>
        <p:nvSpPr>
          <p:cNvPr id="3" name="Content Placeholder 2"/>
          <p:cNvSpPr>
            <a:spLocks noGrp="1"/>
          </p:cNvSpPr>
          <p:nvPr>
            <p:ph idx="1"/>
          </p:nvPr>
        </p:nvSpPr>
        <p:spPr>
          <a:xfrm>
            <a:off x="457200" y="1371600"/>
            <a:ext cx="8229600" cy="4754564"/>
          </a:xfrm>
        </p:spPr>
        <p:txBody>
          <a:bodyPr/>
          <a:lstStyle/>
          <a:p>
            <a:pPr algn="just">
              <a:buFont typeface="Wingdings" pitchFamily="2" charset="2"/>
              <a:buChar char="q"/>
            </a:pPr>
            <a:r>
              <a:rPr lang="en-US" sz="30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Interest Rate Parity Theory</a:t>
            </a:r>
          </a:p>
          <a:p>
            <a:pPr algn="just">
              <a:buFont typeface="Wingdings" pitchFamily="2" charset="2"/>
              <a:buChar char="§"/>
            </a:pPr>
            <a:r>
              <a:rPr lang="en-US" sz="2800" dirty="0" smtClean="0">
                <a:latin typeface="Times New Roman" pitchFamily="18" charset="0"/>
                <a:cs typeface="Times New Roman" pitchFamily="18" charset="0"/>
              </a:rPr>
              <a:t>It is a theory in which the differential between the interest rates of two countries remains equal to the differential calculated by using the forward exchange rate and the spot exchange rate technique.</a:t>
            </a:r>
          </a:p>
          <a:p>
            <a:pPr algn="just">
              <a:buFont typeface="Wingdings" pitchFamily="2" charset="2"/>
              <a:buChar char="§"/>
            </a:pPr>
            <a:r>
              <a:rPr lang="en-US" sz="2800" b="1" dirty="0" smtClean="0">
                <a:latin typeface="Times New Roman" pitchFamily="18" charset="0"/>
                <a:cs typeface="Times New Roman" pitchFamily="18" charset="0"/>
              </a:rPr>
              <a:t> </a:t>
            </a:r>
            <a:r>
              <a:rPr lang="en-US" sz="2800" dirty="0" smtClean="0"/>
              <a:t>Interest rate parity connects interest, spot exchange,</a:t>
            </a:r>
            <a:br>
              <a:rPr lang="en-US" sz="2800" dirty="0" smtClean="0"/>
            </a:br>
            <a:r>
              <a:rPr lang="en-US" sz="2800" dirty="0" smtClean="0"/>
              <a:t>and foreign exchange rates.</a:t>
            </a:r>
          </a:p>
          <a:p>
            <a:pPr algn="just">
              <a:buFont typeface="Wingdings" pitchFamily="2" charset="2"/>
              <a:buChar char="§"/>
            </a:pPr>
            <a:r>
              <a:rPr lang="en-US" sz="2800" b="1" dirty="0" smtClean="0">
                <a:latin typeface="Times New Roman" pitchFamily="18" charset="0"/>
                <a:cs typeface="Times New Roman" pitchFamily="18" charset="0"/>
              </a:rPr>
              <a:t> </a:t>
            </a:r>
            <a:r>
              <a:rPr lang="en-US" sz="2800" dirty="0" smtClean="0"/>
              <a:t>RP theory comes handy in analyzing the relationship between the spot rate and a relevant</a:t>
            </a:r>
            <a:br>
              <a:rPr lang="en-US" sz="2800" dirty="0" smtClean="0"/>
            </a:br>
            <a:r>
              <a:rPr lang="en-US" sz="2800" dirty="0" smtClean="0"/>
              <a:t>forward (future) rate of currencies.</a:t>
            </a:r>
            <a:endParaRPr lang="en-US" sz="30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94</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Theories for Exchange Determination</a:t>
            </a:r>
            <a:endParaRPr lang="en-US" dirty="0"/>
          </a:p>
        </p:txBody>
      </p:sp>
      <p:sp>
        <p:nvSpPr>
          <p:cNvPr id="3" name="Content Placeholder 2"/>
          <p:cNvSpPr>
            <a:spLocks noGrp="1"/>
          </p:cNvSpPr>
          <p:nvPr>
            <p:ph idx="1"/>
          </p:nvPr>
        </p:nvSpPr>
        <p:spPr>
          <a:xfrm>
            <a:off x="457200" y="1371600"/>
            <a:ext cx="8229600" cy="4754564"/>
          </a:xfrm>
        </p:spPr>
        <p:txBody>
          <a:bodyPr/>
          <a:lstStyle/>
          <a:p>
            <a:pPr algn="just"/>
            <a:r>
              <a:rPr lang="en-US" sz="2800" dirty="0" smtClean="0"/>
              <a:t>According to this theory, there will be no arbitrage in</a:t>
            </a:r>
            <a:br>
              <a:rPr lang="en-US" sz="2800" dirty="0" smtClean="0"/>
            </a:br>
            <a:r>
              <a:rPr lang="en-US" sz="2800" dirty="0" smtClean="0"/>
              <a:t>interest rate differentials between two different currencies and the differential will be</a:t>
            </a:r>
            <a:br>
              <a:rPr lang="en-US" sz="2800" dirty="0" smtClean="0"/>
            </a:br>
            <a:r>
              <a:rPr lang="en-US" sz="2800" dirty="0" smtClean="0"/>
              <a:t>reflected in the discount or premium for the forward exchange rate on the foreign exchange.</a:t>
            </a:r>
          </a:p>
          <a:p>
            <a:pPr algn="just"/>
            <a:r>
              <a:rPr lang="en-US" sz="2800" dirty="0" smtClean="0">
                <a:latin typeface="Times New Roman" pitchFamily="18" charset="0"/>
                <a:cs typeface="Times New Roman" pitchFamily="18" charset="0"/>
              </a:rPr>
              <a:t> </a:t>
            </a:r>
            <a:r>
              <a:rPr lang="en-US" sz="2800" dirty="0" smtClean="0"/>
              <a:t>The theory also stresses on the fact that the size of the forward premium or discount on a</a:t>
            </a:r>
            <a:br>
              <a:rPr lang="en-US" sz="2800" dirty="0" smtClean="0"/>
            </a:br>
            <a:r>
              <a:rPr lang="en-US" sz="2800" dirty="0" smtClean="0"/>
              <a:t>foreign currency is equal to the difference between the spot and forward interest rates of the</a:t>
            </a:r>
            <a:br>
              <a:rPr lang="en-US" sz="2800" dirty="0" smtClean="0"/>
            </a:br>
            <a:r>
              <a:rPr lang="en-US" sz="2800" dirty="0" smtClean="0"/>
              <a:t>countries in comparison.</a:t>
            </a:r>
            <a:r>
              <a:rPr lang="en-US" sz="3000" dirty="0">
                <a:latin typeface="Times New Roman" pitchFamily="18" charset="0"/>
                <a:cs typeface="Times New Roman" pitchFamily="18" charset="0"/>
              </a:rPr>
              <a:t>	</a:t>
            </a:r>
          </a:p>
        </p:txBody>
      </p:sp>
      <p:sp>
        <p:nvSpPr>
          <p:cNvPr id="4" name="Slide Number Placeholder 3"/>
          <p:cNvSpPr>
            <a:spLocks noGrp="1"/>
          </p:cNvSpPr>
          <p:nvPr>
            <p:ph type="sldNum" sz="quarter" idx="12"/>
          </p:nvPr>
        </p:nvSpPr>
        <p:spPr/>
        <p:txBody>
          <a:bodyPr/>
          <a:lstStyle/>
          <a:p>
            <a:fld id="{E984D66D-6073-4BD5-A9D0-2D62D8DB0C89}" type="slidenum">
              <a:rPr lang="en-US" smtClean="0"/>
              <a:pPr/>
              <a:t>95</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lstStyle/>
          <a:p>
            <a:r>
              <a:rPr lang="en-US" dirty="0" smtClean="0"/>
              <a:t>Syllabus </a:t>
            </a:r>
            <a:endParaRPr lang="en-US" dirty="0"/>
          </a:p>
        </p:txBody>
      </p:sp>
      <p:sp>
        <p:nvSpPr>
          <p:cNvPr id="3" name="Content Placeholder 2"/>
          <p:cNvSpPr>
            <a:spLocks noGrp="1"/>
          </p:cNvSpPr>
          <p:nvPr>
            <p:ph idx="1"/>
          </p:nvPr>
        </p:nvSpPr>
        <p:spPr/>
        <p:txBody>
          <a:bodyPr>
            <a:normAutofit fontScale="92500"/>
          </a:bodyPr>
          <a:lstStyle/>
          <a:p>
            <a:pPr algn="just"/>
            <a:r>
              <a:rPr lang="en-US" dirty="0"/>
              <a:t> </a:t>
            </a:r>
            <a:r>
              <a:rPr lang="en-US" b="1" dirty="0">
                <a:latin typeface="Times New Roman" pitchFamily="18" charset="0"/>
                <a:cs typeface="Times New Roman" pitchFamily="18" charset="0"/>
              </a:rPr>
              <a:t>MODULE V</a:t>
            </a:r>
            <a:endParaRPr lang="en-US" dirty="0">
              <a:latin typeface="Times New Roman" pitchFamily="18" charset="0"/>
              <a:cs typeface="Times New Roman" pitchFamily="18" charset="0"/>
            </a:endParaRPr>
          </a:p>
          <a:p>
            <a:pPr algn="just"/>
            <a:r>
              <a:rPr lang="en-US" b="1" dirty="0" err="1">
                <a:latin typeface="Times New Roman" pitchFamily="18" charset="0"/>
                <a:cs typeface="Times New Roman" pitchFamily="18" charset="0"/>
              </a:rPr>
              <a:t>Exim</a:t>
            </a:r>
            <a:r>
              <a:rPr lang="en-US" b="1" dirty="0">
                <a:latin typeface="Times New Roman" pitchFamily="18" charset="0"/>
                <a:cs typeface="Times New Roman" pitchFamily="18" charset="0"/>
              </a:rPr>
              <a:t> Trade </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Direction </a:t>
            </a:r>
            <a:r>
              <a:rPr lang="en-US" dirty="0">
                <a:latin typeface="Times New Roman" pitchFamily="18" charset="0"/>
                <a:cs typeface="Times New Roman" pitchFamily="18" charset="0"/>
              </a:rPr>
              <a:t>and Composition of India’s foreign trade, recent trends; Export Trade, Procedure, Steps &amp; Documentation, Export Financing, Export Promotion, Import Trade, Procedure, Steps, Documentations and Problems - EXIM Policy - Balance of Payment – Disequilibrium and Measures for Rectification -Institutions connected with EXIM Trade.</a:t>
            </a:r>
          </a:p>
        </p:txBody>
      </p:sp>
      <p:sp>
        <p:nvSpPr>
          <p:cNvPr id="4" name="Slide Number Placeholder 3"/>
          <p:cNvSpPr>
            <a:spLocks noGrp="1"/>
          </p:cNvSpPr>
          <p:nvPr>
            <p:ph type="sldNum" sz="quarter" idx="12"/>
          </p:nvPr>
        </p:nvSpPr>
        <p:spPr/>
        <p:txBody>
          <a:bodyPr/>
          <a:lstStyle/>
          <a:p>
            <a:fld id="{E984D66D-6073-4BD5-A9D0-2D62D8DB0C89}" type="slidenum">
              <a:rPr lang="en-US" smtClean="0"/>
              <a:pPr/>
              <a:t>96</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normAutofit fontScale="90000"/>
          </a:bodyPr>
          <a:lstStyle/>
          <a:p>
            <a:r>
              <a:rPr lang="en-US" b="1" dirty="0" smtClean="0"/>
              <a:t/>
            </a:r>
            <a:br>
              <a:rPr lang="en-US" b="1" dirty="0" smtClean="0"/>
            </a:br>
            <a:r>
              <a:rPr lang="en-US" b="1" dirty="0" smtClean="0"/>
              <a:t>Foreign Trade of India</a:t>
            </a:r>
            <a:br>
              <a:rPr lang="en-US" b="1" dirty="0" smtClean="0"/>
            </a:br>
            <a:r>
              <a:rPr lang="en-US" dirty="0" smtClean="0"/>
              <a:t> </a:t>
            </a:r>
            <a:endParaRPr lang="en-US" dirty="0"/>
          </a:p>
        </p:txBody>
      </p:sp>
      <p:sp>
        <p:nvSpPr>
          <p:cNvPr id="3" name="Content Placeholder 2"/>
          <p:cNvSpPr>
            <a:spLocks noGrp="1"/>
          </p:cNvSpPr>
          <p:nvPr>
            <p:ph idx="1"/>
          </p:nvPr>
        </p:nvSpPr>
        <p:spPr>
          <a:xfrm>
            <a:off x="457200" y="1371600"/>
            <a:ext cx="8229600" cy="4754563"/>
          </a:xfrm>
        </p:spPr>
        <p:txBody>
          <a:bodyPr>
            <a:normAutofit lnSpcReduction="10000"/>
          </a:bodyPr>
          <a:lstStyle/>
          <a:p>
            <a:pPr algn="just"/>
            <a:r>
              <a:rPr lang="en-US" sz="2800" dirty="0" smtClean="0">
                <a:latin typeface="Times New Roman" pitchFamily="18" charset="0"/>
                <a:cs typeface="Times New Roman" pitchFamily="18" charset="0"/>
              </a:rPr>
              <a:t>Foreign Trade or International Trade is all about Exports and Imports.</a:t>
            </a:r>
          </a:p>
          <a:p>
            <a:pPr algn="just"/>
            <a:r>
              <a:rPr lang="en-US" sz="2800" dirty="0" smtClean="0">
                <a:latin typeface="Times New Roman" pitchFamily="18" charset="0"/>
                <a:cs typeface="Times New Roman" pitchFamily="18" charset="0"/>
              </a:rPr>
              <a:t>Trade with foreign nations is not a new phenomenon in India. India is used to trade with foreign nations even in BC.</a:t>
            </a:r>
          </a:p>
          <a:p>
            <a:pPr algn="just"/>
            <a:r>
              <a:rPr lang="en-US" sz="2800" i="1" dirty="0" smtClean="0">
                <a:latin typeface="Times New Roman" pitchFamily="18" charset="0"/>
                <a:cs typeface="Times New Roman" pitchFamily="18" charset="0"/>
              </a:rPr>
              <a:t>The </a:t>
            </a:r>
            <a:r>
              <a:rPr lang="en-US" sz="2800" i="1" dirty="0" err="1" smtClean="0">
                <a:latin typeface="Times New Roman" pitchFamily="18" charset="0"/>
                <a:cs typeface="Times New Roman" pitchFamily="18" charset="0"/>
              </a:rPr>
              <a:t>Periplus</a:t>
            </a:r>
            <a:r>
              <a:rPr lang="en-US" sz="2800" i="1" dirty="0" smtClean="0">
                <a:latin typeface="Times New Roman" pitchFamily="18" charset="0"/>
                <a:cs typeface="Times New Roman" pitchFamily="18" charset="0"/>
              </a:rPr>
              <a:t> of the </a:t>
            </a:r>
            <a:r>
              <a:rPr lang="en-US" sz="2800" i="1" dirty="0" err="1" smtClean="0">
                <a:latin typeface="Times New Roman" pitchFamily="18" charset="0"/>
                <a:cs typeface="Times New Roman" pitchFamily="18" charset="0"/>
              </a:rPr>
              <a:t>Erythraean</a:t>
            </a:r>
            <a:r>
              <a:rPr lang="en-US" sz="2800" i="1" dirty="0" smtClean="0">
                <a:latin typeface="Times New Roman" pitchFamily="18" charset="0"/>
                <a:cs typeface="Times New Roman" pitchFamily="18" charset="0"/>
              </a:rPr>
              <a:t> Sea</a:t>
            </a:r>
            <a:r>
              <a:rPr lang="en-US" sz="2800" dirty="0" smtClean="0">
                <a:latin typeface="Times New Roman" pitchFamily="18" charset="0"/>
                <a:cs typeface="Times New Roman" pitchFamily="18" charset="0"/>
              </a:rPr>
              <a:t> is a document (written by an anonymous sailor from Alexandria about AD 100) describing trade between countries, including India.</a:t>
            </a:r>
          </a:p>
          <a:p>
            <a:pPr algn="just"/>
            <a:r>
              <a:rPr lang="en-US" sz="2800" dirty="0" smtClean="0">
                <a:latin typeface="Times New Roman" pitchFamily="18" charset="0"/>
                <a:cs typeface="Times New Roman" pitchFamily="18" charset="0"/>
              </a:rPr>
              <a:t>Since 1498, Europeans did trade with the rulers of India using the sea route</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97</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normAutofit fontScale="90000"/>
          </a:bodyPr>
          <a:lstStyle/>
          <a:p>
            <a:r>
              <a:rPr lang="en-US" b="1" dirty="0" smtClean="0"/>
              <a:t/>
            </a:r>
            <a:br>
              <a:rPr lang="en-US" b="1" dirty="0" smtClean="0"/>
            </a:br>
            <a:r>
              <a:rPr lang="en-US" b="1" dirty="0" smtClean="0"/>
              <a:t>Foreign Trade of India</a:t>
            </a:r>
            <a:br>
              <a:rPr lang="en-US" b="1" dirty="0" smtClean="0"/>
            </a:br>
            <a:endParaRPr lang="en-US" dirty="0"/>
          </a:p>
        </p:txBody>
      </p:sp>
      <p:sp>
        <p:nvSpPr>
          <p:cNvPr id="3" name="Content Placeholder 2"/>
          <p:cNvSpPr>
            <a:spLocks noGrp="1"/>
          </p:cNvSpPr>
          <p:nvPr>
            <p:ph idx="1"/>
          </p:nvPr>
        </p:nvSpPr>
        <p:spPr>
          <a:xfrm>
            <a:off x="457200" y="1371600"/>
            <a:ext cx="8229600" cy="4754563"/>
          </a:xfrm>
        </p:spPr>
        <p:txBody>
          <a:bodyPr>
            <a:normAutofit lnSpcReduction="10000"/>
          </a:bodyPr>
          <a:lstStyle/>
          <a:p>
            <a:pPr algn="just"/>
            <a:r>
              <a:rPr lang="en-US" sz="2800" dirty="0" smtClean="0">
                <a:latin typeface="Times New Roman" pitchFamily="18" charset="0"/>
                <a:cs typeface="Times New Roman" pitchFamily="18" charset="0"/>
              </a:rPr>
              <a:t>From 1947-1991, the Indian economy remained largely as a closed economy.</a:t>
            </a:r>
          </a:p>
          <a:p>
            <a:pPr algn="just"/>
            <a:r>
              <a:rPr lang="en-US" sz="2800" dirty="0" smtClean="0">
                <a:latin typeface="Times New Roman" pitchFamily="18" charset="0"/>
                <a:cs typeface="Times New Roman" pitchFamily="18" charset="0"/>
              </a:rPr>
              <a:t>High taxes were levied on import of goods. Foreign investments like FDI were restricted. </a:t>
            </a:r>
          </a:p>
          <a:p>
            <a:pPr algn="just"/>
            <a:r>
              <a:rPr lang="en-US" sz="2800" dirty="0" smtClean="0">
                <a:latin typeface="Times New Roman" pitchFamily="18" charset="0"/>
                <a:cs typeface="Times New Roman" pitchFamily="18" charset="0"/>
              </a:rPr>
              <a:t>However, after the liberalization in 1991, foreign trade improved significantly.</a:t>
            </a:r>
          </a:p>
          <a:p>
            <a:pPr algn="just"/>
            <a:r>
              <a:rPr lang="en-US" sz="2800" dirty="0" smtClean="0">
                <a:latin typeface="Times New Roman" pitchFamily="18" charset="0"/>
                <a:cs typeface="Times New Roman" pitchFamily="18" charset="0"/>
              </a:rPr>
              <a:t>India exports around 7500 commodities to about 190 countries, and imports around 6000 commodities from 140 countries.</a:t>
            </a:r>
          </a:p>
          <a:p>
            <a:pPr algn="just"/>
            <a:r>
              <a:rPr lang="en-US" sz="2800" dirty="0" smtClean="0">
                <a:latin typeface="Times New Roman" pitchFamily="18" charset="0"/>
                <a:cs typeface="Times New Roman" pitchFamily="18" charset="0"/>
              </a:rPr>
              <a:t>Exports and Imports are not only restricted to commodities (merchandise).  </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98</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C00000"/>
          </a:solidFill>
        </p:spPr>
        <p:txBody>
          <a:bodyPr>
            <a:normAutofit fontScale="90000"/>
          </a:bodyPr>
          <a:lstStyle/>
          <a:p>
            <a:r>
              <a:rPr lang="en-US" b="1" dirty="0" smtClean="0"/>
              <a:t/>
            </a:r>
            <a:br>
              <a:rPr lang="en-US" b="1" dirty="0" smtClean="0"/>
            </a:br>
            <a:r>
              <a:rPr lang="en-US" b="1" dirty="0" smtClean="0"/>
              <a:t>Foreign Trade of India</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Service is also a major export/import item.</a:t>
            </a:r>
          </a:p>
          <a:p>
            <a:r>
              <a:rPr lang="en-US" dirty="0" smtClean="0"/>
              <a:t>To make it simple, let’s summaries foreign trade of India as below:</a:t>
            </a:r>
          </a:p>
          <a:p>
            <a:pPr marL="514350" indent="-514350">
              <a:buFont typeface="+mj-lt"/>
              <a:buAutoNum type="arabicPeriod"/>
            </a:pPr>
            <a:r>
              <a:rPr lang="en-US" dirty="0" smtClean="0"/>
              <a:t>Export of goods (merchandise/commodities)</a:t>
            </a:r>
          </a:p>
          <a:p>
            <a:pPr marL="514350" indent="-514350">
              <a:buFont typeface="+mj-lt"/>
              <a:buAutoNum type="arabicPeriod"/>
            </a:pPr>
            <a:r>
              <a:rPr lang="en-US" dirty="0" smtClean="0"/>
              <a:t>Export of services</a:t>
            </a:r>
          </a:p>
          <a:p>
            <a:pPr marL="514350" indent="-514350">
              <a:buFont typeface="+mj-lt"/>
              <a:buAutoNum type="arabicPeriod"/>
            </a:pPr>
            <a:r>
              <a:rPr lang="en-US" dirty="0" smtClean="0"/>
              <a:t>Import of goods (merchandise/commodities)</a:t>
            </a:r>
          </a:p>
          <a:p>
            <a:pPr marL="514350" indent="-514350">
              <a:buFont typeface="+mj-lt"/>
              <a:buAutoNum type="arabicPeriod"/>
            </a:pPr>
            <a:r>
              <a:rPr lang="en-US" dirty="0" smtClean="0"/>
              <a:t>Import of services</a:t>
            </a:r>
          </a:p>
          <a:p>
            <a:pPr marL="514350" indent="-514350">
              <a:buFont typeface="Wingdings" pitchFamily="2" charset="2"/>
              <a:buChar char="Ø"/>
            </a:pPr>
            <a:r>
              <a:rPr lang="en-US" dirty="0" smtClean="0"/>
              <a:t> </a:t>
            </a:r>
            <a:r>
              <a:rPr lang="en-US" i="1" dirty="0" smtClean="0">
                <a:solidFill>
                  <a:srgbClr val="FF0000"/>
                </a:solidFill>
                <a:latin typeface="Times New Roman" pitchFamily="18" charset="0"/>
                <a:cs typeface="Times New Roman" pitchFamily="18" charset="0"/>
              </a:rPr>
              <a:t>(Merchandise: goods to be bought and sold. &amp; Commodities: a raw material or primary agricultural product)</a:t>
            </a:r>
          </a:p>
          <a:p>
            <a:pPr algn="just">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84D66D-6073-4BD5-A9D0-2D62D8DB0C89}" type="slidenum">
              <a:rPr lang="en-US" smtClean="0"/>
              <a:pPr/>
              <a:t>99</a:t>
            </a:fld>
            <a:endParaRPr lang="en-US"/>
          </a:p>
        </p:txBody>
      </p:sp>
      <p:sp>
        <p:nvSpPr>
          <p:cNvPr id="5" name="Footer Placeholder 4"/>
          <p:cNvSpPr>
            <a:spLocks noGrp="1"/>
          </p:cNvSpPr>
          <p:nvPr>
            <p:ph type="ftr" sz="quarter" idx="11"/>
          </p:nvPr>
        </p:nvSpPr>
        <p:spPr/>
        <p:txBody>
          <a:bodyPr/>
          <a:lstStyle/>
          <a:p>
            <a:r>
              <a:rPr lang="en-US" smtClean="0"/>
              <a:t>International Business</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867</TotalTime>
  <Words>9868</Words>
  <Application>Microsoft Office PowerPoint</Application>
  <PresentationFormat>On-screen Show (4:3)</PresentationFormat>
  <Paragraphs>1150</Paragraphs>
  <Slides>155</Slides>
  <Notes>20</Notes>
  <HiddenSlides>0</HiddenSlides>
  <MMClips>0</MMClips>
  <ScaleCrop>false</ScaleCrop>
  <HeadingPairs>
    <vt:vector size="4" baseType="variant">
      <vt:variant>
        <vt:lpstr>Theme</vt:lpstr>
      </vt:variant>
      <vt:variant>
        <vt:i4>1</vt:i4>
      </vt:variant>
      <vt:variant>
        <vt:lpstr>Slide Titles</vt:lpstr>
      </vt:variant>
      <vt:variant>
        <vt:i4>155</vt:i4>
      </vt:variant>
    </vt:vector>
  </HeadingPairs>
  <TitlesOfParts>
    <vt:vector size="156" baseType="lpstr">
      <vt:lpstr>Office Theme</vt:lpstr>
      <vt:lpstr>International Business</vt:lpstr>
      <vt:lpstr>Syllabus </vt:lpstr>
      <vt:lpstr>What is International Business</vt:lpstr>
      <vt:lpstr>What is International Business</vt:lpstr>
      <vt:lpstr>Definition of International Business</vt:lpstr>
      <vt:lpstr>Definition of International Business</vt:lpstr>
      <vt:lpstr>Need of International Business</vt:lpstr>
      <vt:lpstr> Scope of International Business </vt:lpstr>
      <vt:lpstr>Evaluation Of International Business</vt:lpstr>
      <vt:lpstr>Evaluation Of International Business</vt:lpstr>
      <vt:lpstr>Evaluation Of International Business</vt:lpstr>
      <vt:lpstr>Distinction Between</vt:lpstr>
      <vt:lpstr>Distinction Between</vt:lpstr>
      <vt:lpstr> Stages in Internationalization </vt:lpstr>
      <vt:lpstr>Stages in Internationalization</vt:lpstr>
      <vt:lpstr>Stages in Internationalization</vt:lpstr>
      <vt:lpstr>Stages in Internationalization</vt:lpstr>
      <vt:lpstr>Stages in Internationalization</vt:lpstr>
      <vt:lpstr>Stages in Internationalization</vt:lpstr>
      <vt:lpstr>Stages in Internationalization</vt:lpstr>
      <vt:lpstr>Stages in Internationalization</vt:lpstr>
      <vt:lpstr>Globalization</vt:lpstr>
      <vt:lpstr>Globalization</vt:lpstr>
      <vt:lpstr>Globalization</vt:lpstr>
      <vt:lpstr>Globalization</vt:lpstr>
      <vt:lpstr>Globalization</vt:lpstr>
      <vt:lpstr>MNC &amp; International Business</vt:lpstr>
      <vt:lpstr>MNC &amp; International Business</vt:lpstr>
      <vt:lpstr>MODULE  - II </vt:lpstr>
      <vt:lpstr>Theories of International Trade</vt:lpstr>
      <vt:lpstr>Theories of International Trade</vt:lpstr>
      <vt:lpstr>Theories of International Trade</vt:lpstr>
      <vt:lpstr>Theories of International Trade</vt:lpstr>
      <vt:lpstr>Theories of International Trade</vt:lpstr>
      <vt:lpstr>Theories of International Trade</vt:lpstr>
      <vt:lpstr>Theories of International Trade</vt:lpstr>
      <vt:lpstr>Theories of International Trade</vt:lpstr>
      <vt:lpstr>Theories of International Trade</vt:lpstr>
      <vt:lpstr>Theories of International Trade</vt:lpstr>
      <vt:lpstr>Theories of International Trade</vt:lpstr>
      <vt:lpstr>Theories of International Trade</vt:lpstr>
      <vt:lpstr>Theories of International Trade</vt:lpstr>
      <vt:lpstr>Theories of International Trade</vt:lpstr>
      <vt:lpstr>Theories of International Trade</vt:lpstr>
      <vt:lpstr>Theories of International Trade</vt:lpstr>
      <vt:lpstr>Theories of International Trade</vt:lpstr>
      <vt:lpstr>Theories of International Trade</vt:lpstr>
      <vt:lpstr>Theories of International Trade</vt:lpstr>
      <vt:lpstr>Theories of International Trade</vt:lpstr>
      <vt:lpstr>Syllabus </vt:lpstr>
      <vt:lpstr>Mode of Entry</vt:lpstr>
      <vt:lpstr>Mode of Entry</vt:lpstr>
      <vt:lpstr>Mode of Entry</vt:lpstr>
      <vt:lpstr>Mode of Entry</vt:lpstr>
      <vt:lpstr>Mode of Entry</vt:lpstr>
      <vt:lpstr>Mode of Entry</vt:lpstr>
      <vt:lpstr>Mode of Entry</vt:lpstr>
      <vt:lpstr>Mode of Entry</vt:lpstr>
      <vt:lpstr>Mode of Entry</vt:lpstr>
      <vt:lpstr>Mode of Entry</vt:lpstr>
      <vt:lpstr>Mode of Entry</vt:lpstr>
      <vt:lpstr>Mode of Entry</vt:lpstr>
      <vt:lpstr>Mode of Entry</vt:lpstr>
      <vt:lpstr>Mode of Entry</vt:lpstr>
      <vt:lpstr>Mode of Entry</vt:lpstr>
      <vt:lpstr>Mode of Entry</vt:lpstr>
      <vt:lpstr>Mode of Entry</vt:lpstr>
      <vt:lpstr>Mode of Entry</vt:lpstr>
      <vt:lpstr>Mode of Entry</vt:lpstr>
      <vt:lpstr>Foreign Direct Investment </vt:lpstr>
      <vt:lpstr>Mode of Entry</vt:lpstr>
      <vt:lpstr>Mode of Entry</vt:lpstr>
      <vt:lpstr>Foreign Direct Investment</vt:lpstr>
      <vt:lpstr>Foreign Direct Investment</vt:lpstr>
      <vt:lpstr>Foreign Direct Investment</vt:lpstr>
      <vt:lpstr>Foreign Direct Investment</vt:lpstr>
      <vt:lpstr>Foreign Direct Investment</vt:lpstr>
      <vt:lpstr>Syllabus </vt:lpstr>
      <vt:lpstr>Foreign Exchange </vt:lpstr>
      <vt:lpstr>Foreign Market</vt:lpstr>
      <vt:lpstr> Factors Affecting Currency Value  </vt:lpstr>
      <vt:lpstr>. Types of Exchange Rate Systems   </vt:lpstr>
      <vt:lpstr>Types of Exchange Rate Systems</vt:lpstr>
      <vt:lpstr>Foreign Exchange </vt:lpstr>
      <vt:lpstr>Theories for Exchange Determination</vt:lpstr>
      <vt:lpstr>Theories for Exchange Determination</vt:lpstr>
      <vt:lpstr>Theories for Exchange Determination</vt:lpstr>
      <vt:lpstr>Foreign Exchange </vt:lpstr>
      <vt:lpstr>Foreign Exchange </vt:lpstr>
      <vt:lpstr>Foreign Exchange </vt:lpstr>
      <vt:lpstr>Theories for Exchange Determination</vt:lpstr>
      <vt:lpstr>Theories for Exchange Determination</vt:lpstr>
      <vt:lpstr>Theories for Exchange Determination</vt:lpstr>
      <vt:lpstr>Theories for Exchange Determination</vt:lpstr>
      <vt:lpstr>Theories for Exchange Determination</vt:lpstr>
      <vt:lpstr>Syllabus </vt:lpstr>
      <vt:lpstr> Foreign Trade of India  </vt:lpstr>
      <vt:lpstr> Foreign Trade of India </vt:lpstr>
      <vt:lpstr> Foreign Trade of India </vt:lpstr>
      <vt:lpstr>  Exports of India  </vt:lpstr>
      <vt:lpstr>  Exports of India  </vt:lpstr>
      <vt:lpstr> Imports of India:  </vt:lpstr>
      <vt:lpstr> Imports of India:  </vt:lpstr>
      <vt:lpstr>  Service Exports: Top Services   </vt:lpstr>
      <vt:lpstr> Top Trading Partners of India </vt:lpstr>
      <vt:lpstr>Direction of India Foreign Trade </vt:lpstr>
      <vt:lpstr>Direction of India Foreign Trade </vt:lpstr>
      <vt:lpstr>Direction of India Foreign Trade </vt:lpstr>
      <vt:lpstr>Direction of India Foreign Trade </vt:lpstr>
      <vt:lpstr>Direction of India Foreign Trade </vt:lpstr>
      <vt:lpstr>Export Trade </vt:lpstr>
      <vt:lpstr>Export Trade </vt:lpstr>
      <vt:lpstr>Export Trade </vt:lpstr>
      <vt:lpstr>Export Trade </vt:lpstr>
      <vt:lpstr>Export Trade </vt:lpstr>
      <vt:lpstr>Export Financing </vt:lpstr>
      <vt:lpstr>Export Finance </vt:lpstr>
      <vt:lpstr>Export Finance </vt:lpstr>
      <vt:lpstr>Import Trade </vt:lpstr>
      <vt:lpstr>Import Trade </vt:lpstr>
      <vt:lpstr>Import Trade </vt:lpstr>
      <vt:lpstr>Import Trade </vt:lpstr>
      <vt:lpstr>Import Trade </vt:lpstr>
      <vt:lpstr>Import Trade </vt:lpstr>
      <vt:lpstr>Import Trade </vt:lpstr>
      <vt:lpstr>Import Trade </vt:lpstr>
      <vt:lpstr>Import Trade </vt:lpstr>
      <vt:lpstr>Import Trade </vt:lpstr>
      <vt:lpstr>Import Trade </vt:lpstr>
      <vt:lpstr>EXIM Policy </vt:lpstr>
      <vt:lpstr>EXIM Policy </vt:lpstr>
      <vt:lpstr>EXIM Policy </vt:lpstr>
      <vt:lpstr>EXIM Policy </vt:lpstr>
      <vt:lpstr>EXIM Policy </vt:lpstr>
      <vt:lpstr>EXIM Policy </vt:lpstr>
      <vt:lpstr>Balance of Payments</vt:lpstr>
      <vt:lpstr>Balance of Payments</vt:lpstr>
      <vt:lpstr>Balance of Payments</vt:lpstr>
      <vt:lpstr>Balance of Payments</vt:lpstr>
      <vt:lpstr>Institutions Connect with EXIM Trade </vt:lpstr>
      <vt:lpstr>Institutions Connect with EXIM Trade </vt:lpstr>
      <vt:lpstr>Institutions Connect with EXIM Trade </vt:lpstr>
      <vt:lpstr>Institutions Connect with EXIM Trade </vt:lpstr>
      <vt:lpstr>Institutions Connect with EXIM Trade </vt:lpstr>
      <vt:lpstr>Institutions Connect with EXIM Trade </vt:lpstr>
      <vt:lpstr>Institutions Connect with EXIM Trade </vt:lpstr>
      <vt:lpstr>Institutions Connect with EXIM Trade </vt:lpstr>
      <vt:lpstr>Institutions Connect with EXIM Trade </vt:lpstr>
      <vt:lpstr>Institutions Connect with EXIM Trade </vt:lpstr>
      <vt:lpstr>Institutions Connect with EXIM Trade </vt:lpstr>
      <vt:lpstr>Institutions Connect with EXIM Trade </vt:lpstr>
      <vt:lpstr>Institutions Connect with EXIM Trade </vt:lpstr>
      <vt:lpstr>Institutions Connect with EXIM Trade </vt:lpstr>
      <vt:lpstr>Institutions Connect with EXIM Trade </vt:lpstr>
      <vt:lpstr>Slide 155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Business</dc:title>
  <dc:creator>user</dc:creator>
  <cp:lastModifiedBy>user</cp:lastModifiedBy>
  <cp:revision>188</cp:revision>
  <dcterms:created xsi:type="dcterms:W3CDTF">2009-01-02T14:45:50Z</dcterms:created>
  <dcterms:modified xsi:type="dcterms:W3CDTF">2022-09-13T04:41:03Z</dcterms:modified>
</cp:coreProperties>
</file>