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8"/>
  </p:notesMasterIdLst>
  <p:sldIdLst>
    <p:sldId id="256" r:id="rId2"/>
    <p:sldId id="257" r:id="rId3"/>
    <p:sldId id="258" r:id="rId4"/>
    <p:sldId id="263" r:id="rId5"/>
    <p:sldId id="265" r:id="rId6"/>
    <p:sldId id="266" r:id="rId7"/>
    <p:sldId id="267" r:id="rId8"/>
    <p:sldId id="268" r:id="rId9"/>
    <p:sldId id="299" r:id="rId10"/>
    <p:sldId id="300" r:id="rId11"/>
    <p:sldId id="301" r:id="rId12"/>
    <p:sldId id="302" r:id="rId13"/>
    <p:sldId id="303" r:id="rId14"/>
    <p:sldId id="304" r:id="rId15"/>
    <p:sldId id="305" r:id="rId16"/>
    <p:sldId id="306" r:id="rId17"/>
    <p:sldId id="342" r:id="rId18"/>
    <p:sldId id="259" r:id="rId19"/>
    <p:sldId id="307" r:id="rId20"/>
    <p:sldId id="308" r:id="rId21"/>
    <p:sldId id="309" r:id="rId22"/>
    <p:sldId id="269" r:id="rId23"/>
    <p:sldId id="310" r:id="rId24"/>
    <p:sldId id="311" r:id="rId25"/>
    <p:sldId id="312" r:id="rId26"/>
    <p:sldId id="313" r:id="rId27"/>
    <p:sldId id="314" r:id="rId28"/>
    <p:sldId id="315" r:id="rId29"/>
    <p:sldId id="316" r:id="rId30"/>
    <p:sldId id="317" r:id="rId31"/>
    <p:sldId id="318" r:id="rId32"/>
    <p:sldId id="319" r:id="rId33"/>
    <p:sldId id="320" r:id="rId34"/>
    <p:sldId id="321" r:id="rId35"/>
    <p:sldId id="270" r:id="rId36"/>
    <p:sldId id="322" r:id="rId37"/>
    <p:sldId id="323" r:id="rId38"/>
    <p:sldId id="343" r:id="rId39"/>
    <p:sldId id="260" r:id="rId40"/>
    <p:sldId id="331" r:id="rId41"/>
    <p:sldId id="332" r:id="rId42"/>
    <p:sldId id="333" r:id="rId43"/>
    <p:sldId id="334" r:id="rId44"/>
    <p:sldId id="335" r:id="rId45"/>
    <p:sldId id="336" r:id="rId46"/>
    <p:sldId id="337" r:id="rId47"/>
    <p:sldId id="338" r:id="rId48"/>
    <p:sldId id="339" r:id="rId49"/>
    <p:sldId id="340" r:id="rId50"/>
    <p:sldId id="328" r:id="rId51"/>
    <p:sldId id="329" r:id="rId52"/>
    <p:sldId id="341" r:id="rId53"/>
    <p:sldId id="330" r:id="rId54"/>
    <p:sldId id="286" r:id="rId55"/>
    <p:sldId id="287" r:id="rId56"/>
    <p:sldId id="288" r:id="rId57"/>
    <p:sldId id="289" r:id="rId58"/>
    <p:sldId id="290" r:id="rId59"/>
    <p:sldId id="291" r:id="rId60"/>
    <p:sldId id="292" r:id="rId61"/>
    <p:sldId id="293" r:id="rId62"/>
    <p:sldId id="294" r:id="rId63"/>
    <p:sldId id="360" r:id="rId64"/>
    <p:sldId id="261" r:id="rId65"/>
    <p:sldId id="295" r:id="rId66"/>
    <p:sldId id="296" r:id="rId67"/>
    <p:sldId id="297" r:id="rId68"/>
    <p:sldId id="298" r:id="rId69"/>
    <p:sldId id="271" r:id="rId70"/>
    <p:sldId id="273" r:id="rId71"/>
    <p:sldId id="274" r:id="rId72"/>
    <p:sldId id="275" r:id="rId73"/>
    <p:sldId id="276" r:id="rId74"/>
    <p:sldId id="277" r:id="rId75"/>
    <p:sldId id="279" r:id="rId76"/>
    <p:sldId id="280" r:id="rId77"/>
    <p:sldId id="281" r:id="rId78"/>
    <p:sldId id="282" r:id="rId79"/>
    <p:sldId id="369" r:id="rId80"/>
    <p:sldId id="262" r:id="rId81"/>
    <p:sldId id="272" r:id="rId82"/>
    <p:sldId id="264" r:id="rId83"/>
    <p:sldId id="355" r:id="rId84"/>
    <p:sldId id="356" r:id="rId85"/>
    <p:sldId id="357" r:id="rId86"/>
    <p:sldId id="358" r:id="rId87"/>
    <p:sldId id="359" r:id="rId88"/>
    <p:sldId id="344" r:id="rId89"/>
    <p:sldId id="345" r:id="rId90"/>
    <p:sldId id="346" r:id="rId91"/>
    <p:sldId id="347" r:id="rId92"/>
    <p:sldId id="348" r:id="rId93"/>
    <p:sldId id="349" r:id="rId94"/>
    <p:sldId id="350" r:id="rId95"/>
    <p:sldId id="351" r:id="rId96"/>
    <p:sldId id="352" r:id="rId97"/>
    <p:sldId id="353" r:id="rId98"/>
    <p:sldId id="354" r:id="rId99"/>
    <p:sldId id="361" r:id="rId100"/>
    <p:sldId id="362" r:id="rId101"/>
    <p:sldId id="363" r:id="rId102"/>
    <p:sldId id="364" r:id="rId103"/>
    <p:sldId id="365" r:id="rId104"/>
    <p:sldId id="366" r:id="rId105"/>
    <p:sldId id="367" r:id="rId106"/>
    <p:sldId id="368" r:id="rId10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60" autoAdjust="0"/>
    <p:restoredTop sz="94660"/>
  </p:normalViewPr>
  <p:slideViewPr>
    <p:cSldViewPr>
      <p:cViewPr varScale="1">
        <p:scale>
          <a:sx n="61" d="100"/>
          <a:sy n="61" d="100"/>
        </p:scale>
        <p:origin x="-161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EFC745-80D8-4D3B-9E0E-1423A988EEE5}" type="datetimeFigureOut">
              <a:rPr lang="en-US" smtClean="0"/>
              <a:pPr/>
              <a:t>4/6/2023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A2CA9A-CC60-423D-A035-A4F9A87D7E5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903D1CD-005F-4C62-B596-77F596FEF2F9}" type="datetime1">
              <a:rPr lang="en-US" smtClean="0"/>
              <a:pPr/>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9ED72A-266C-4C03-A6ED-3FF60DA03C07}" type="datetime1">
              <a:rPr lang="en-US" smtClean="0"/>
              <a:pPr/>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0938F9-7C26-41E5-BA13-BCF09F756DBE}" type="datetime1">
              <a:rPr lang="en-US" smtClean="0"/>
              <a:pPr/>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17144C-DF7B-483A-B6F1-F5CFCB4BF613}" type="datetime1">
              <a:rPr lang="en-US" smtClean="0"/>
              <a:pPr/>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DC6EFD0-C5E7-4A82-9030-174DBE98BEC9}" type="datetime1">
              <a:rPr lang="en-US" smtClean="0"/>
              <a:pPr/>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0A40FE-3C33-4A15-9F21-1732492DC675}" type="datetime1">
              <a:rPr lang="en-US" smtClean="0"/>
              <a:pPr/>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A682DE-5C29-4056-BE9D-39FE184D6F64}" type="datetime1">
              <a:rPr lang="en-US" smtClean="0"/>
              <a:pPr/>
              <a:t>4/6/2023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B7F6DD-C2CE-415D-A6D6-19A3E79723DF}" type="datetime1">
              <a:rPr lang="en-US" smtClean="0"/>
              <a:pPr/>
              <a:t>4/6/2023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CC24B7-00CE-4A35-A9DC-D756AF36D4E6}" type="datetime1">
              <a:rPr lang="en-US" smtClean="0"/>
              <a:pPr/>
              <a:t>4/6/2023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E5CFCE-7BE2-41C2-910E-DEE4115ECC80}" type="datetime1">
              <a:rPr lang="en-US" smtClean="0"/>
              <a:pPr/>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439867-2B7E-47F5-8F92-4FE07E547B8A}" type="datetime1">
              <a:rPr lang="en-US" smtClean="0"/>
              <a:pPr/>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FEBF69-066C-4495-A2C0-D51F734385E2}" type="datetime1">
              <a:rPr lang="en-US" smtClean="0"/>
              <a:pPr/>
              <a:t>4/6/2023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2609850"/>
          </a:xfrm>
        </p:spPr>
        <p:txBody>
          <a:bodyPr/>
          <a:lstStyle/>
          <a:p>
            <a:r>
              <a:rPr lang="en-US" b="1" u="sng" dirty="0" smtClean="0">
                <a:latin typeface="Times New Roman" pitchFamily="18" charset="0"/>
                <a:cs typeface="Times New Roman" pitchFamily="18" charset="0"/>
              </a:rPr>
              <a:t>Financial Markets</a:t>
            </a:r>
            <a:br>
              <a:rPr lang="en-US" b="1" u="sng" dirty="0" smtClean="0">
                <a:latin typeface="Times New Roman" pitchFamily="18" charset="0"/>
                <a:cs typeface="Times New Roman" pitchFamily="18" charset="0"/>
              </a:rPr>
            </a:br>
            <a:r>
              <a:rPr lang="en-US" b="1" u="sng" dirty="0" smtClean="0">
                <a:latin typeface="Times New Roman" pitchFamily="18" charset="0"/>
                <a:cs typeface="Times New Roman" pitchFamily="18" charset="0"/>
              </a:rPr>
              <a:t>MSMSR/BBA/605 (F) DSE</a:t>
            </a:r>
            <a:endParaRPr lang="en-US" b="1" u="sng"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fontScale="92500"/>
          </a:bodyPr>
          <a:lstStyle/>
          <a:p>
            <a:r>
              <a:rPr lang="en-US" dirty="0" smtClean="0">
                <a:solidFill>
                  <a:schemeClr val="tx2">
                    <a:lumMod val="75000"/>
                  </a:schemeClr>
                </a:solidFill>
                <a:latin typeface="Times New Roman" pitchFamily="18" charset="0"/>
                <a:cs typeface="Times New Roman" pitchFamily="18" charset="0"/>
              </a:rPr>
              <a:t>Dr. Akshita Sharma </a:t>
            </a:r>
          </a:p>
          <a:p>
            <a:r>
              <a:rPr lang="en-US" dirty="0" smtClean="0">
                <a:solidFill>
                  <a:schemeClr val="tx2">
                    <a:lumMod val="75000"/>
                  </a:schemeClr>
                </a:solidFill>
                <a:latin typeface="Times New Roman" pitchFamily="18" charset="0"/>
                <a:cs typeface="Times New Roman" pitchFamily="18" charset="0"/>
              </a:rPr>
              <a:t>Asst. Prof. (MSMSR)</a:t>
            </a:r>
          </a:p>
          <a:p>
            <a:r>
              <a:rPr lang="en-US" dirty="0" smtClean="0">
                <a:solidFill>
                  <a:schemeClr val="tx2">
                    <a:lumMod val="75000"/>
                  </a:schemeClr>
                </a:solidFill>
                <a:latin typeface="Times New Roman" pitchFamily="18" charset="0"/>
                <a:cs typeface="Times New Roman" pitchFamily="18" charset="0"/>
              </a:rPr>
              <a:t>MATS University, Pandri, Raipur (C.G.)</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Types of Capital Markets</a:t>
            </a:r>
            <a:endParaRPr lang="en-US" dirty="0"/>
          </a:p>
        </p:txBody>
      </p:sp>
      <p:sp>
        <p:nvSpPr>
          <p:cNvPr id="3" name="Content Placeholder 2"/>
          <p:cNvSpPr>
            <a:spLocks noGrp="1"/>
          </p:cNvSpPr>
          <p:nvPr>
            <p:ph idx="1"/>
          </p:nvPr>
        </p:nvSpPr>
        <p:spPr/>
        <p:txBody>
          <a:bodyPr>
            <a:noAutofit/>
          </a:bodyPr>
          <a:lstStyle/>
          <a:p>
            <a:pPr fontAlgn="base">
              <a:buNone/>
            </a:pPr>
            <a:r>
              <a:rPr lang="en-US" sz="2400" b="1" dirty="0" smtClean="0">
                <a:latin typeface="Times New Roman" pitchFamily="18" charset="0"/>
                <a:cs typeface="Times New Roman" pitchFamily="18" charset="0"/>
              </a:rPr>
              <a:t>Equity Market- </a:t>
            </a:r>
            <a:r>
              <a:rPr lang="en-US" sz="2400" dirty="0" smtClean="0">
                <a:latin typeface="Times New Roman" pitchFamily="18" charset="0"/>
                <a:cs typeface="Times New Roman" pitchFamily="18" charset="0"/>
              </a:rPr>
              <a:t>Equity market, often known as the stock market or share market, is a place where shares of companies or entities are traded. The market enables sellers and buyers to deal in equity or shares in the same platform. Equities are mostly traded on the stock exchanges in India. In the Indian stock market, equities are available for trading at the National Stock Exchange (NSE) , the Bombay Stock Exchange (BSE) and the latest entrant, Metropolitan Stock Exchange of India (MSE).</a:t>
            </a:r>
          </a:p>
          <a:p>
            <a:pPr>
              <a:buNone/>
            </a:pPr>
            <a:endParaRPr lang="en-US" sz="2400" dirty="0" smtClean="0">
              <a:latin typeface="Times New Roman" pitchFamily="18" charset="0"/>
              <a:cs typeface="Times New Roman" pitchFamily="18" charset="0"/>
            </a:endParaRPr>
          </a:p>
          <a:p>
            <a:pPr>
              <a:buNone/>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BENEFITS TO THE BUSINESS WORLD</a:t>
            </a:r>
            <a:endParaRPr lang="en-US" b="1" u="sng" dirty="0"/>
          </a:p>
        </p:txBody>
      </p:sp>
      <p:sp>
        <p:nvSpPr>
          <p:cNvPr id="3" name="Content Placeholder 2"/>
          <p:cNvSpPr>
            <a:spLocks noGrp="1"/>
          </p:cNvSpPr>
          <p:nvPr>
            <p:ph idx="1"/>
          </p:nvPr>
        </p:nvSpPr>
        <p:spPr/>
        <p:txBody>
          <a:bodyPr>
            <a:noAutofit/>
          </a:bodyPr>
          <a:lstStyle/>
          <a:p>
            <a:pPr>
              <a:buAutoNum type="arabicPeriod"/>
            </a:pPr>
            <a:r>
              <a:rPr lang="en-US" sz="1800" dirty="0" smtClean="0">
                <a:latin typeface="Times New Roman" pitchFamily="18" charset="0"/>
                <a:cs typeface="Times New Roman" pitchFamily="18" charset="0"/>
              </a:rPr>
              <a:t>Increase in investor population. If investors get good guidance about investing the money in debt instruments through credit ratings, more and more people are encouraged to invest their savings incorporate debts.</a:t>
            </a:r>
          </a:p>
          <a:p>
            <a:pPr>
              <a:buAutoNum type="arabicPeriod"/>
            </a:pPr>
            <a:r>
              <a:rPr lang="en-US" sz="1800" dirty="0" smtClean="0">
                <a:latin typeface="Times New Roman" pitchFamily="18" charset="0"/>
                <a:cs typeface="Times New Roman" pitchFamily="18" charset="0"/>
              </a:rPr>
              <a:t>2. Guidance to foreign investors. Foreign collaborators or foreign financial institutions will invest in those companies only whose credit rating is high. Credit rating will enable them to instantly identify the position of the company</a:t>
            </a:r>
            <a:endParaRPr lang="en-US" sz="1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100</a:t>
            </a:fld>
            <a:endParaRPr lang="en-US"/>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 CREDIT RATING AGENCIES IN INDIA </a:t>
            </a:r>
            <a:endParaRPr lang="en-US" b="1" u="sng" dirty="0"/>
          </a:p>
        </p:txBody>
      </p:sp>
      <p:sp>
        <p:nvSpPr>
          <p:cNvPr id="3" name="Content Placeholder 2"/>
          <p:cNvSpPr>
            <a:spLocks noGrp="1"/>
          </p:cNvSpPr>
          <p:nvPr>
            <p:ph idx="1"/>
          </p:nvPr>
        </p:nvSpPr>
        <p:spPr/>
        <p:txBody>
          <a:bodyPr>
            <a:noAutofit/>
          </a:bodyPr>
          <a:lstStyle/>
          <a:p>
            <a:pPr>
              <a:buNone/>
            </a:pPr>
            <a:r>
              <a:rPr lang="en-US" sz="1800" dirty="0" smtClean="0">
                <a:latin typeface="Times New Roman" pitchFamily="18" charset="0"/>
                <a:cs typeface="Times New Roman" pitchFamily="18" charset="0"/>
              </a:rPr>
              <a:t>There are 6 credit rating agencies which are registered with SEBI. </a:t>
            </a:r>
          </a:p>
          <a:p>
            <a:pPr>
              <a:buNone/>
            </a:pPr>
            <a:r>
              <a:rPr lang="en-US" sz="1800" dirty="0" smtClean="0">
                <a:latin typeface="Times New Roman" pitchFamily="18" charset="0"/>
                <a:cs typeface="Times New Roman" pitchFamily="18" charset="0"/>
              </a:rPr>
              <a:t>These are CRISIL, ICRA, CARE, Fitch India, Brickwork Ratings, and SMERA. </a:t>
            </a:r>
          </a:p>
          <a:p>
            <a:pPr marL="514350" indent="-514350">
              <a:buAutoNum type="arabicPeriod"/>
            </a:pPr>
            <a:r>
              <a:rPr lang="en-US" sz="1800" dirty="0" smtClean="0">
                <a:latin typeface="Times New Roman" pitchFamily="18" charset="0"/>
                <a:cs typeface="Times New Roman" pitchFamily="18" charset="0"/>
              </a:rPr>
              <a:t>Credit Rating and Information Services of India Limited (CRISIL)</a:t>
            </a:r>
          </a:p>
          <a:p>
            <a:pPr marL="514350" indent="-514350">
              <a:buNone/>
            </a:pPr>
            <a:r>
              <a:rPr lang="en-US" sz="1800" dirty="0" smtClean="0">
                <a:latin typeface="Times New Roman" pitchFamily="18" charset="0"/>
                <a:cs typeface="Times New Roman" pitchFamily="18" charset="0"/>
              </a:rPr>
              <a:t> It is India’s first credit rating agency which was incorporated and promoted by the erstwhile ICICI Ltd, along with UTI and other financial institutions in 1987. After 1 year, i.e. in 1988 it commenced its operations It has its head office in Mumbai. It is India’s foremost provider of ratings, data and research, analytics and solutions, with a strong track record of growth and innovation.  It delivers independent opinions and efficient solutions. CRISIL’s businesses operate from 8 countries including USA, Argentina, Poland, UK, India, China, Hong Kong and Singapore. CRISIL’s majority shareholder is Standard &amp; Poor’s. It also works with governments and policy-makers in India and other emerging markets in the infrastructure domain. </a:t>
            </a:r>
          </a:p>
          <a:p>
            <a:pPr>
              <a:buNone/>
            </a:pPr>
            <a:endParaRPr lang="en-US" sz="1800" dirty="0" smtClean="0"/>
          </a:p>
          <a:p>
            <a:pPr>
              <a:buNone/>
            </a:pPr>
            <a:endParaRPr lang="en-US" sz="1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101</a:t>
            </a:fld>
            <a:endParaRPr lang="en-US"/>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CREDIT RATING AGENCIES IN INDIA </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latin typeface="Times New Roman" pitchFamily="18" charset="0"/>
                <a:cs typeface="Times New Roman" pitchFamily="18" charset="0"/>
              </a:rPr>
              <a:t> 2. Investment Information and Credit rating agency (ICRA) The second credit rating agency incorporated in India was ICRA in 1991. It was set up by leading financial/investment institutions, commercial banks and financial services companies as an independent and professional investment Information and Credit Rating Agency. It is a public limited company. It has its head office in New Delhi. ICRA’s majority shareholder is Moody’s. </a:t>
            </a:r>
          </a:p>
          <a:p>
            <a:pPr>
              <a:buNone/>
            </a:pPr>
            <a:r>
              <a:rPr lang="en-US" dirty="0" smtClean="0">
                <a:latin typeface="Times New Roman" pitchFamily="18" charset="0"/>
                <a:cs typeface="Times New Roman" pitchFamily="18" charset="0"/>
              </a:rPr>
              <a:t> 3. Credit Analysis &amp; Research Ltd. (CARE) The next credit rating agency to be set up was CARE in 1993. It is the second-largest credit rating agency in India. It has its head office in Mumbai. CARE Ratings is one of the 5 partners of an international rating agency called </a:t>
            </a:r>
            <a:r>
              <a:rPr lang="en-US" dirty="0" err="1" smtClean="0">
                <a:latin typeface="Times New Roman" pitchFamily="18" charset="0"/>
                <a:cs typeface="Times New Roman" pitchFamily="18" charset="0"/>
              </a:rPr>
              <a:t>ARCRatings</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4. ONICRA It is a private sector agency set up by </a:t>
            </a:r>
            <a:r>
              <a:rPr lang="en-US" dirty="0" err="1" smtClean="0">
                <a:latin typeface="Times New Roman" pitchFamily="18" charset="0"/>
                <a:cs typeface="Times New Roman" pitchFamily="18" charset="0"/>
              </a:rPr>
              <a:t>Onida</a:t>
            </a:r>
            <a:r>
              <a:rPr lang="en-US" dirty="0" smtClean="0">
                <a:latin typeface="Times New Roman" pitchFamily="18" charset="0"/>
                <a:cs typeface="Times New Roman" pitchFamily="18" charset="0"/>
              </a:rPr>
              <a:t> Finance. It has its head office in </a:t>
            </a:r>
            <a:r>
              <a:rPr lang="en-US" dirty="0" err="1" smtClean="0">
                <a:latin typeface="Times New Roman" pitchFamily="18" charset="0"/>
                <a:cs typeface="Times New Roman" pitchFamily="18" charset="0"/>
              </a:rPr>
              <a:t>Gurgaon</a:t>
            </a:r>
            <a:r>
              <a:rPr lang="en-US" dirty="0" smtClean="0">
                <a:latin typeface="Times New Roman" pitchFamily="18" charset="0"/>
                <a:cs typeface="Times New Roman" pitchFamily="18" charset="0"/>
              </a:rPr>
              <a:t>. It provides ratings, risk assessment and analytical solutions to Individuals, MSMEs  and Corporates. It is one of only 7 agencies licensed by NSIC (National Small </a:t>
            </a:r>
            <a:r>
              <a:rPr lang="en-US" dirty="0" err="1" smtClean="0">
                <a:latin typeface="Times New Roman" pitchFamily="18" charset="0"/>
                <a:cs typeface="Times New Roman" pitchFamily="18" charset="0"/>
              </a:rPr>
              <a:t>IndustriesCorporation</a:t>
            </a:r>
            <a:r>
              <a:rPr lang="en-US" dirty="0" smtClean="0">
                <a:latin typeface="Times New Roman" pitchFamily="18" charset="0"/>
                <a:cs typeface="Times New Roman" pitchFamily="18" charset="0"/>
              </a:rPr>
              <a:t>) to rate SMEs. They have Pan India Presence with offices over 125 locations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102</a:t>
            </a:fld>
            <a:endParaRPr lang="en-US"/>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FUNCTIONS OF CREDIT RATING</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0" y="1371600"/>
            <a:ext cx="9144000" cy="4525963"/>
          </a:xfrm>
        </p:spPr>
        <p:txBody>
          <a:bodyPr>
            <a:noAutofit/>
          </a:bodyPr>
          <a:lstStyle/>
          <a:p>
            <a:pPr fontAlgn="base">
              <a:buNone/>
            </a:pPr>
            <a:r>
              <a:rPr lang="en-US" sz="1600" b="1" dirty="0" smtClean="0">
                <a:latin typeface="Times New Roman" pitchFamily="18" charset="0"/>
                <a:cs typeface="Times New Roman" pitchFamily="18" charset="0"/>
              </a:rPr>
              <a:t>(1)</a:t>
            </a:r>
            <a:r>
              <a:rPr lang="en-US" sz="1600"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Provides superior Information: </a:t>
            </a:r>
            <a:r>
              <a:rPr lang="en-US" sz="1600" dirty="0" smtClean="0">
                <a:latin typeface="Times New Roman" pitchFamily="18" charset="0"/>
                <a:cs typeface="Times New Roman" pitchFamily="18" charset="0"/>
              </a:rPr>
              <a:t>Provides superior information on credit risk for three reasons: (</a:t>
            </a:r>
            <a:r>
              <a:rPr lang="en-US" sz="1600" dirty="0" err="1" smtClean="0">
                <a:latin typeface="Times New Roman" pitchFamily="18" charset="0"/>
                <a:cs typeface="Times New Roman" pitchFamily="18" charset="0"/>
              </a:rPr>
              <a:t>i</a:t>
            </a:r>
            <a:r>
              <a:rPr lang="en-US" sz="1600" dirty="0" smtClean="0">
                <a:latin typeface="Times New Roman" pitchFamily="18" charset="0"/>
                <a:cs typeface="Times New Roman" pitchFamily="18" charset="0"/>
              </a:rPr>
              <a:t>) An independent rating agency, unlike brokers, financial intermediatories, underwriters who have vested interest in an issue, is likely to provide an unbiased opinion; (ii) Due to professional and highly trained staff, their ability to assess risk is better, and finally, (iii) the rating firm has access to a lot of information which may not be publically available.</a:t>
            </a:r>
            <a:endParaRPr lang="en-US" sz="1600" cap="all" dirty="0" smtClean="0">
              <a:latin typeface="Times New Roman" pitchFamily="18" charset="0"/>
              <a:cs typeface="Times New Roman" pitchFamily="18" charset="0"/>
            </a:endParaRPr>
          </a:p>
          <a:p>
            <a:pPr fontAlgn="base">
              <a:buNone/>
            </a:pPr>
            <a:r>
              <a:rPr lang="en-US" sz="1600" b="1" dirty="0" smtClean="0">
                <a:latin typeface="Times New Roman" pitchFamily="18" charset="0"/>
                <a:cs typeface="Times New Roman" pitchFamily="18" charset="0"/>
              </a:rPr>
              <a:t>(2)</a:t>
            </a:r>
            <a:r>
              <a:rPr lang="en-US" sz="1600"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Low cost information: </a:t>
            </a:r>
            <a:r>
              <a:rPr lang="en-US" sz="1600" dirty="0" smtClean="0">
                <a:latin typeface="Times New Roman" pitchFamily="18" charset="0"/>
                <a:cs typeface="Times New Roman" pitchFamily="18" charset="0"/>
              </a:rPr>
              <a:t>Rating firm gathers, analyses, interprets and summarizes complex information in a simple and readily understood formal manner. It is highly welcome by most investors who find it prohibitively expensive and simply impossible to do such credit evaluation of their own.</a:t>
            </a:r>
          </a:p>
          <a:p>
            <a:pPr fontAlgn="base">
              <a:buNone/>
            </a:pPr>
            <a:r>
              <a:rPr lang="en-US" sz="1600" b="1" dirty="0" smtClean="0">
                <a:latin typeface="Times New Roman" pitchFamily="18" charset="0"/>
                <a:cs typeface="Times New Roman" pitchFamily="18" charset="0"/>
              </a:rPr>
              <a:t>(3)</a:t>
            </a:r>
            <a:r>
              <a:rPr lang="en-US" sz="1600"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Basis for a proper risk and return: </a:t>
            </a:r>
            <a:r>
              <a:rPr lang="en-US" sz="1600" dirty="0" smtClean="0">
                <a:latin typeface="Times New Roman" pitchFamily="18" charset="0"/>
                <a:cs typeface="Times New Roman" pitchFamily="18" charset="0"/>
              </a:rPr>
              <a:t>If an instrument is rated by a credit rating agency, then such instrument enjoys higher confidence from investors. Investors have some idea as to what is the risk associated with the instrument in which he/she is likely to take, if investment is done in that security.</a:t>
            </a:r>
          </a:p>
          <a:p>
            <a:pPr fontAlgn="base">
              <a:buNone/>
            </a:pPr>
            <a:r>
              <a:rPr lang="en-US" sz="1600" b="1" dirty="0" smtClean="0">
                <a:latin typeface="Times New Roman" pitchFamily="18" charset="0"/>
                <a:cs typeface="Times New Roman" pitchFamily="18" charset="0"/>
              </a:rPr>
              <a:t>(4)</a:t>
            </a:r>
            <a:r>
              <a:rPr lang="en-US" sz="1600"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Healthy discipline on corporate borrowers: </a:t>
            </a:r>
            <a:r>
              <a:rPr lang="en-US" sz="1600" dirty="0" smtClean="0">
                <a:latin typeface="Times New Roman" pitchFamily="18" charset="0"/>
                <a:cs typeface="Times New Roman" pitchFamily="18" charset="0"/>
              </a:rPr>
              <a:t>Higher credit rating to any credit investment tends to enhance the corporate image and visibility and hence it induces a healthy discipline on corporate.</a:t>
            </a:r>
            <a:endParaRPr lang="en-US" sz="1600" cap="all" dirty="0" smtClean="0">
              <a:latin typeface="Times New Roman" pitchFamily="18" charset="0"/>
              <a:cs typeface="Times New Roman" pitchFamily="18" charset="0"/>
            </a:endParaRPr>
          </a:p>
          <a:p>
            <a:pPr fontAlgn="base">
              <a:buNone/>
            </a:pPr>
            <a:r>
              <a:rPr lang="en-US" sz="1600" b="1" dirty="0" smtClean="0">
                <a:latin typeface="Times New Roman" pitchFamily="18" charset="0"/>
                <a:cs typeface="Times New Roman" pitchFamily="18" charset="0"/>
              </a:rPr>
              <a:t>(5)</a:t>
            </a:r>
            <a:r>
              <a:rPr lang="en-US" sz="1600"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Greater credence to financial and other representation: </a:t>
            </a:r>
            <a:r>
              <a:rPr lang="en-US" sz="1600" dirty="0" smtClean="0">
                <a:latin typeface="Times New Roman" pitchFamily="18" charset="0"/>
                <a:cs typeface="Times New Roman" pitchFamily="18" charset="0"/>
              </a:rPr>
              <a:t>When credit rating agency rates a security, its own reputation is at stake. So it seeks financial and other information, the quality of which is acceptable to it. As the issue complies with the demands of a credit rating agency on a continuing basis, its financial and other representations acquire greater credibility.</a:t>
            </a:r>
          </a:p>
          <a:p>
            <a:pPr fontAlgn="base">
              <a:buNone/>
            </a:pPr>
            <a:r>
              <a:rPr lang="en-US" sz="1600" b="1" dirty="0" smtClean="0">
                <a:latin typeface="Times New Roman" pitchFamily="18" charset="0"/>
                <a:cs typeface="Times New Roman" pitchFamily="18" charset="0"/>
              </a:rPr>
              <a:t>(6)</a:t>
            </a:r>
            <a:r>
              <a:rPr lang="en-US" sz="1600"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Formation of public policy: </a:t>
            </a:r>
            <a:r>
              <a:rPr lang="en-US" sz="1600" dirty="0" smtClean="0">
                <a:latin typeface="Times New Roman" pitchFamily="18" charset="0"/>
                <a:cs typeface="Times New Roman" pitchFamily="18" charset="0"/>
              </a:rPr>
              <a:t>Public policy guidelines on what kinds of securities are eligible for inclusions in different kinds of institutional portfolios can be developed with greater confidence if debt securities are rated professionally.</a:t>
            </a:r>
          </a:p>
          <a:p>
            <a:pPr>
              <a:buNone/>
            </a:pPr>
            <a:endParaRPr lang="en-US" sz="1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103</a:t>
            </a:fld>
            <a:endParaRPr lang="en-US"/>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TYPES </a:t>
            </a:r>
            <a:r>
              <a:rPr lang="en-US" b="1" u="sng" dirty="0" smtClean="0">
                <a:latin typeface="Times New Roman" pitchFamily="18" charset="0"/>
                <a:cs typeface="Times New Roman" pitchFamily="18" charset="0"/>
              </a:rPr>
              <a:t>OF </a:t>
            </a:r>
            <a:r>
              <a:rPr lang="en-US" b="1" u="sng" dirty="0" smtClean="0">
                <a:latin typeface="Times New Roman" pitchFamily="18" charset="0"/>
                <a:cs typeface="Times New Roman" pitchFamily="18" charset="0"/>
              </a:rPr>
              <a:t>CREDIT RATING</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Each credit agency uses its own terminology to determine credit ratings. That said, the notations are strikingly similar among the three credit agencies. Ratings are bracketed into two groups: investment grade and speculative grade.</a:t>
            </a:r>
          </a:p>
          <a:p>
            <a:r>
              <a:rPr lang="en-US" b="1" dirty="0" smtClean="0">
                <a:latin typeface="Times New Roman" pitchFamily="18" charset="0"/>
                <a:cs typeface="Times New Roman" pitchFamily="18" charset="0"/>
              </a:rPr>
              <a:t>Investment grade</a:t>
            </a:r>
            <a:r>
              <a:rPr lang="en-US" dirty="0" smtClean="0">
                <a:latin typeface="Times New Roman" pitchFamily="18" charset="0"/>
                <a:cs typeface="Times New Roman" pitchFamily="18" charset="0"/>
              </a:rPr>
              <a:t> ratings mean the investment is considered solid by the rating agency, and the issuer is likely to honor the terms of repayment. Such investments are typically less competitively priced in comparison to speculative grade investments.</a:t>
            </a:r>
          </a:p>
          <a:p>
            <a:r>
              <a:rPr lang="en-US" b="1" dirty="0" smtClean="0">
                <a:latin typeface="Times New Roman" pitchFamily="18" charset="0"/>
                <a:cs typeface="Times New Roman" pitchFamily="18" charset="0"/>
              </a:rPr>
              <a:t>Speculative grade</a:t>
            </a:r>
            <a:r>
              <a:rPr lang="en-US" dirty="0" smtClean="0">
                <a:latin typeface="Times New Roman" pitchFamily="18" charset="0"/>
                <a:cs typeface="Times New Roman" pitchFamily="18" charset="0"/>
              </a:rPr>
              <a:t> investments are high risk and, therefore, offer higher interest rates to reflect the quality of the investments.</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104</a:t>
            </a:fld>
            <a:endParaRPr lang="en-US"/>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ASSIGNMENT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Q.1. What are financial services?</a:t>
            </a:r>
          </a:p>
          <a:p>
            <a:pPr>
              <a:buNone/>
            </a:pPr>
            <a:r>
              <a:rPr lang="en-US" dirty="0" smtClean="0">
                <a:latin typeface="Times New Roman" pitchFamily="18" charset="0"/>
                <a:cs typeface="Times New Roman" pitchFamily="18" charset="0"/>
              </a:rPr>
              <a:t>Q.2. Describe credit rating in 500 words.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105</a:t>
            </a:fld>
            <a:endParaRPr lang="en-US"/>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endParaRPr lang="en-US" sz="7200" b="1" u="sng" dirty="0" smtClean="0">
              <a:latin typeface="Times New Roman" pitchFamily="18" charset="0"/>
              <a:cs typeface="Times New Roman" pitchFamily="18" charset="0"/>
            </a:endParaRPr>
          </a:p>
          <a:p>
            <a:pPr algn="ctr">
              <a:buNone/>
            </a:pPr>
            <a:r>
              <a:rPr lang="en-US" sz="7200" b="1" u="sng" dirty="0" smtClean="0">
                <a:latin typeface="Times New Roman" pitchFamily="18" charset="0"/>
                <a:cs typeface="Times New Roman" pitchFamily="18" charset="0"/>
              </a:rPr>
              <a:t>THANK YOU</a:t>
            </a:r>
            <a:endParaRPr lang="en-US" sz="7200" b="1" u="sng"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106</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Types of Capital Markets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latin typeface="Times New Roman" pitchFamily="18" charset="0"/>
                <a:cs typeface="Times New Roman" pitchFamily="18" charset="0"/>
              </a:rPr>
              <a:t>Forex Market- </a:t>
            </a:r>
            <a:r>
              <a:rPr lang="en-US" dirty="0" smtClean="0">
                <a:latin typeface="Times New Roman" pitchFamily="18" charset="0"/>
                <a:cs typeface="Times New Roman" pitchFamily="18" charset="0"/>
              </a:rPr>
              <a:t>The Foreign Exchange Market, also known as the Forex Market, is a market where people can trade in currencies. It is one of the most liquid markets. Indian law allows forex trading only in currency derivatives. RBI and SEBI strictly regulates trading in foreign currencies in India. Hence, Forex Trading in India is not as prevalent as the stock market or money market.</a:t>
            </a:r>
          </a:p>
          <a:p>
            <a:pPr>
              <a:buNone/>
            </a:pPr>
            <a:r>
              <a:rPr lang="en-US" b="1" dirty="0" smtClean="0">
                <a:latin typeface="Times New Roman" pitchFamily="18" charset="0"/>
                <a:cs typeface="Times New Roman" pitchFamily="18" charset="0"/>
              </a:rPr>
              <a:t>Derivatives Market- </a:t>
            </a:r>
            <a:r>
              <a:rPr lang="en-US" dirty="0" smtClean="0">
                <a:latin typeface="Times New Roman" pitchFamily="18" charset="0"/>
                <a:cs typeface="Times New Roman" pitchFamily="18" charset="0"/>
              </a:rPr>
              <a:t>A derivative instrument is a contract whose value is derived from the value of another asset, known as the underlying, which could be a share, a stock market index, an interest rate, a commodity, or a currency. The derivative market in India was introduced in the year 2000. Derivatives market can be classified into – forwards, futures, options and swaps.</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Indian money markets structure and compositions</a:t>
            </a:r>
            <a:endParaRPr lang="en-US" b="1" u="sng" dirty="0"/>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The Indian monetary market has two broad categories – the organized sector and the unorganized sector.</a:t>
            </a:r>
          </a:p>
          <a:p>
            <a:r>
              <a:rPr lang="en-US" dirty="0" smtClean="0">
                <a:latin typeface="Times New Roman" pitchFamily="18" charset="0"/>
                <a:cs typeface="Times New Roman" pitchFamily="18" charset="0"/>
              </a:rPr>
              <a:t>Organized Sector: This sector comprises of the governments, the RBI, the other commercial banks, rural banks, and even foreign banks. The RBI organizes and controls this sector. Other corporations like the LIC, UTI, etc also participate in this sector but not directly. Other large companies and corporates also participate in this sector through banks.</a:t>
            </a:r>
          </a:p>
          <a:p>
            <a:r>
              <a:rPr lang="en-US" dirty="0" smtClean="0">
                <a:latin typeface="Times New Roman" pitchFamily="18" charset="0"/>
                <a:cs typeface="Times New Roman" pitchFamily="18" charset="0"/>
              </a:rPr>
              <a:t>Unorganized Sector: These are the indigenous banks and the local money lenders and </a:t>
            </a:r>
            <a:r>
              <a:rPr lang="en-US" dirty="0" err="1" smtClean="0">
                <a:latin typeface="Times New Roman" pitchFamily="18" charset="0"/>
                <a:cs typeface="Times New Roman" pitchFamily="18" charset="0"/>
              </a:rPr>
              <a:t>hundis</a:t>
            </a:r>
            <a:r>
              <a:rPr lang="en-US" dirty="0" smtClean="0">
                <a:latin typeface="Times New Roman" pitchFamily="18" charset="0"/>
                <a:cs typeface="Times New Roman" pitchFamily="18" charset="0"/>
              </a:rPr>
              <a:t> etc. Their activities are not controlled by the RBI or any other body, so they are the unorganized sector.</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Acceptance Houses </a:t>
            </a:r>
            <a:endParaRPr lang="en-US" b="1" u="sng" dirty="0"/>
          </a:p>
        </p:txBody>
      </p:sp>
      <p:sp>
        <p:nvSpPr>
          <p:cNvPr id="3" name="Content Placeholder 2"/>
          <p:cNvSpPr>
            <a:spLocks noGrp="1"/>
          </p:cNvSpPr>
          <p:nvPr>
            <p:ph idx="1"/>
          </p:nvPr>
        </p:nvSpPr>
        <p:spPr/>
        <p:txBody>
          <a:bodyPr>
            <a:normAutofit fontScale="85000" lnSpcReduction="20000"/>
          </a:bodyPr>
          <a:lstStyle/>
          <a:p>
            <a:pPr>
              <a:buNone/>
            </a:pPr>
            <a:r>
              <a:rPr lang="en-US" dirty="0" smtClean="0">
                <a:latin typeface="Times New Roman" pitchFamily="18" charset="0"/>
                <a:cs typeface="Times New Roman" pitchFamily="18" charset="0"/>
              </a:rPr>
              <a:t>A financial institution that guarantees a bill of exchange, as a result of which it can be discounted on more favorable terms.</a:t>
            </a:r>
          </a:p>
          <a:p>
            <a:r>
              <a:rPr lang="en-US" dirty="0" smtClean="0">
                <a:latin typeface="Times New Roman" pitchFamily="18" charset="0"/>
                <a:cs typeface="Times New Roman" pitchFamily="18" charset="0"/>
              </a:rPr>
              <a:t>An acceptance market is a contractual agreement involving the use of short-term credit as payment in international trade.</a:t>
            </a:r>
          </a:p>
          <a:p>
            <a:r>
              <a:rPr lang="en-US" dirty="0" smtClean="0">
                <a:latin typeface="Times New Roman" pitchFamily="18" charset="0"/>
                <a:cs typeface="Times New Roman" pitchFamily="18" charset="0"/>
              </a:rPr>
              <a:t>It is commonly used between exporters and importers, allowing the seller to get paid faster.</a:t>
            </a:r>
          </a:p>
          <a:p>
            <a:r>
              <a:rPr lang="en-US" dirty="0" smtClean="0">
                <a:latin typeface="Times New Roman" pitchFamily="18" charset="0"/>
                <a:cs typeface="Times New Roman" pitchFamily="18" charset="0"/>
              </a:rPr>
              <a:t>An importer signs and sends a bill back to the exporter, indicating they are willing to pay for goods by a certain date.</a:t>
            </a:r>
          </a:p>
          <a:p>
            <a:r>
              <a:rPr lang="en-US" dirty="0" smtClean="0">
                <a:latin typeface="Times New Roman" pitchFamily="18" charset="0"/>
                <a:cs typeface="Times New Roman" pitchFamily="18" charset="0"/>
              </a:rPr>
              <a:t>The exporter can sell the bill for a discount.</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Discount House</a:t>
            </a:r>
            <a:endParaRPr lang="en-US" b="1" u="sng" dirty="0"/>
          </a:p>
        </p:txBody>
      </p:sp>
      <p:sp>
        <p:nvSpPr>
          <p:cNvPr id="3" name="Content Placeholder 2"/>
          <p:cNvSpPr>
            <a:spLocks noGrp="1"/>
          </p:cNvSpPr>
          <p:nvPr>
            <p:ph idx="1"/>
          </p:nvPr>
        </p:nvSpPr>
        <p:spPr/>
        <p:txBody>
          <a:bodyPr>
            <a:normAutofit fontScale="85000" lnSpcReduction="20000"/>
          </a:bodyPr>
          <a:lstStyle/>
          <a:p>
            <a:r>
              <a:rPr lang="en-US" dirty="0" smtClean="0">
                <a:latin typeface="Times New Roman" pitchFamily="18" charset="0"/>
                <a:cs typeface="Times New Roman" pitchFamily="18" charset="0"/>
              </a:rPr>
              <a:t>Discount houses are financial institutions that act as money lenders, or serve as intermediaries between </a:t>
            </a:r>
            <a:r>
              <a:rPr lang="en-US" dirty="0" err="1" smtClean="0">
                <a:latin typeface="Times New Roman" pitchFamily="18" charset="0"/>
                <a:cs typeface="Times New Roman" pitchFamily="18" charset="0"/>
              </a:rPr>
              <a:t>commerical</a:t>
            </a:r>
            <a:r>
              <a:rPr lang="en-US" dirty="0" smtClean="0">
                <a:latin typeface="Times New Roman" pitchFamily="18" charset="0"/>
                <a:cs typeface="Times New Roman" pitchFamily="18" charset="0"/>
              </a:rPr>
              <a:t> lenders and borrowers, trading in various short-term securities and instruments.</a:t>
            </a:r>
          </a:p>
          <a:p>
            <a:r>
              <a:rPr lang="en-US" dirty="0" smtClean="0">
                <a:latin typeface="Times New Roman" pitchFamily="18" charset="0"/>
                <a:cs typeface="Times New Roman" pitchFamily="18" charset="0"/>
              </a:rPr>
              <a:t>Mainly located in the U.K., discount houses once provided a ready secondary market, thus ensuring liquidity in the British monetary system. The Bank of England often operated through discount houses to help regulate the money supply, set interest rates, and extend credit to commercial banks.</a:t>
            </a:r>
          </a:p>
          <a:p>
            <a:r>
              <a:rPr lang="en-US" dirty="0" smtClean="0">
                <a:latin typeface="Times New Roman" pitchFamily="18" charset="0"/>
                <a:cs typeface="Times New Roman" pitchFamily="18" charset="0"/>
              </a:rPr>
              <a:t>By 2000, British discount houses largely ceased to exist as separate financial institutions.</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Call Money Market </a:t>
            </a:r>
            <a:endParaRPr lang="en-US" b="1" u="sng" dirty="0"/>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Call money and call money markets, in general, are characterized by very short term loans. Call money loans typically range from one to 14 days. They can include institutional participants such as in the interbank call money market. Other types of call money markets also exist. Brokerages may use call money markets to cover margin accounts. </a:t>
            </a:r>
            <a:r>
              <a:rPr lang="en-US" u="sng" dirty="0" smtClean="0">
                <a:latin typeface="Times New Roman" pitchFamily="18" charset="0"/>
                <a:cs typeface="Times New Roman" pitchFamily="18" charset="0"/>
              </a:rPr>
              <a:t>Call money rates</a:t>
            </a:r>
            <a:r>
              <a:rPr lang="en-US" dirty="0" smtClean="0">
                <a:latin typeface="Times New Roman" pitchFamily="18" charset="0"/>
                <a:cs typeface="Times New Roman" pitchFamily="18" charset="0"/>
              </a:rPr>
              <a:t> are usually influential in the margin borrowing rates of brokerage accounts since call money serves as a source of funds to cover margin lending.</a:t>
            </a:r>
          </a:p>
          <a:p>
            <a:r>
              <a:rPr lang="en-US" dirty="0" smtClean="0">
                <a:latin typeface="Times New Roman" pitchFamily="18" charset="0"/>
                <a:cs typeface="Times New Roman" pitchFamily="18" charset="0"/>
              </a:rPr>
              <a:t>Call money loans typically do not have set repayment schedules since they are so very short term—coming to maturity within two weeks. Thus, call money is used for very short term needs and is repaid quickly.</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Recent trends in Indian money market</a:t>
            </a:r>
            <a:endParaRPr lang="en-US" b="1" u="sng"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The money market involves the purchase and sale of large volumes of very short-term debt products, such as overnight reserves or commercial paper.</a:t>
            </a:r>
          </a:p>
          <a:p>
            <a:r>
              <a:rPr lang="en-US" sz="2400" dirty="0" smtClean="0">
                <a:latin typeface="Times New Roman" pitchFamily="18" charset="0"/>
                <a:cs typeface="Times New Roman" pitchFamily="18" charset="0"/>
              </a:rPr>
              <a:t>An individual may invest in the money market by purchasing a money market mutual fund, buying a Treasury bill, or opening a money market account at a bank.</a:t>
            </a:r>
          </a:p>
          <a:p>
            <a:r>
              <a:rPr lang="en-US" sz="2400" dirty="0" smtClean="0">
                <a:latin typeface="Times New Roman" pitchFamily="18" charset="0"/>
                <a:cs typeface="Times New Roman" pitchFamily="18" charset="0"/>
              </a:rPr>
              <a:t>Money market investments are characterized by safety and liquidity, with money market fund shares targeted at $1.</a:t>
            </a:r>
          </a:p>
          <a:p>
            <a:pPr>
              <a:buNone/>
            </a:pP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Assignment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Q.1. What is Financial Markets?</a:t>
            </a:r>
          </a:p>
          <a:p>
            <a:pPr>
              <a:buNone/>
            </a:pPr>
            <a:r>
              <a:rPr lang="en-US" dirty="0" smtClean="0">
                <a:latin typeface="Times New Roman" pitchFamily="18" charset="0"/>
                <a:cs typeface="Times New Roman" pitchFamily="18" charset="0"/>
              </a:rPr>
              <a:t>Q.2. What are types of Financial Markets?</a:t>
            </a:r>
          </a:p>
          <a:p>
            <a:pPr>
              <a:buNone/>
            </a:pPr>
            <a:r>
              <a:rPr lang="en-US" dirty="0" smtClean="0">
                <a:latin typeface="Times New Roman" pitchFamily="18" charset="0"/>
                <a:cs typeface="Times New Roman" pitchFamily="18" charset="0"/>
              </a:rPr>
              <a:t>Q.3. Write Short on:-</a:t>
            </a:r>
          </a:p>
          <a:p>
            <a:pPr marL="514350" indent="-514350">
              <a:buAutoNum type="alphaLcPeriod"/>
            </a:pPr>
            <a:r>
              <a:rPr lang="en-US" dirty="0" smtClean="0">
                <a:latin typeface="Times New Roman" pitchFamily="18" charset="0"/>
                <a:cs typeface="Times New Roman" pitchFamily="18" charset="0"/>
              </a:rPr>
              <a:t>Acceptance house</a:t>
            </a:r>
          </a:p>
          <a:p>
            <a:pPr marL="514350" indent="-514350">
              <a:buAutoNum type="alphaLcPeriod"/>
            </a:pPr>
            <a:r>
              <a:rPr lang="en-US" dirty="0" smtClean="0">
                <a:latin typeface="Times New Roman" pitchFamily="18" charset="0"/>
                <a:cs typeface="Times New Roman" pitchFamily="18" charset="0"/>
              </a:rPr>
              <a:t>Discount house.</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MODULE II</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Capital market: Security market – (a) New issue market (b) Secondary market; functions and role of stock exchange, Listing, Pricing of public issue, Stock exchanges and over the counter exchanges.</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Capital market</a:t>
            </a:r>
            <a:endParaRPr lang="en-US" b="1" u="sng" dirty="0"/>
          </a:p>
        </p:txBody>
      </p:sp>
      <p:sp>
        <p:nvSpPr>
          <p:cNvPr id="3" name="Content Placeholder 2"/>
          <p:cNvSpPr>
            <a:spLocks noGrp="1"/>
          </p:cNvSpPr>
          <p:nvPr>
            <p:ph idx="1"/>
          </p:nvPr>
        </p:nvSpPr>
        <p:spPr/>
        <p:txBody>
          <a:bodyPr>
            <a:normAutofit fontScale="85000" lnSpcReduction="20000"/>
          </a:bodyPr>
          <a:lstStyle/>
          <a:p>
            <a:r>
              <a:rPr lang="en-US" dirty="0" smtClean="0">
                <a:latin typeface="Times New Roman" pitchFamily="18" charset="0"/>
                <a:cs typeface="Times New Roman" pitchFamily="18" charset="0"/>
              </a:rPr>
              <a:t>Capital markets refer to the venues where funds are exchanged between suppliers and those who seek capital for their own use.</a:t>
            </a:r>
          </a:p>
          <a:p>
            <a:r>
              <a:rPr lang="en-US" dirty="0" smtClean="0">
                <a:latin typeface="Times New Roman" pitchFamily="18" charset="0"/>
                <a:cs typeface="Times New Roman" pitchFamily="18" charset="0"/>
              </a:rPr>
              <a:t>Suppliers in capital markets are typically banks and investors while those who seek capital are businesses, governments, and individuals.</a:t>
            </a:r>
          </a:p>
          <a:p>
            <a:r>
              <a:rPr lang="en-US" dirty="0" smtClean="0">
                <a:latin typeface="Times New Roman" pitchFamily="18" charset="0"/>
                <a:cs typeface="Times New Roman" pitchFamily="18" charset="0"/>
              </a:rPr>
              <a:t>Capital markets are used to sell different financial instruments, including equities and debt securities.</a:t>
            </a:r>
          </a:p>
          <a:p>
            <a:r>
              <a:rPr lang="en-US" dirty="0" smtClean="0">
                <a:latin typeface="Times New Roman" pitchFamily="18" charset="0"/>
                <a:cs typeface="Times New Roman" pitchFamily="18" charset="0"/>
              </a:rPr>
              <a:t>These markets are divided into two categories: primary and secondary markets.</a:t>
            </a:r>
          </a:p>
          <a:p>
            <a:r>
              <a:rPr lang="en-US" dirty="0" smtClean="0">
                <a:latin typeface="Times New Roman" pitchFamily="18" charset="0"/>
                <a:cs typeface="Times New Roman" pitchFamily="18" charset="0"/>
              </a:rPr>
              <a:t>The best-known capital markets include the stock market and the bond markets.</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5" name="TextBox 4"/>
          <p:cNvSpPr txBox="1"/>
          <p:nvPr/>
        </p:nvSpPr>
        <p:spPr>
          <a:xfrm>
            <a:off x="2362200" y="6412468"/>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Text Books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1. Financial institutions and Markets	: L.M.Bhole</a:t>
            </a:r>
          </a:p>
          <a:p>
            <a:r>
              <a:rPr lang="en-US" dirty="0" smtClean="0">
                <a:latin typeface="Times New Roman" pitchFamily="18" charset="0"/>
                <a:cs typeface="Times New Roman" pitchFamily="18" charset="0"/>
              </a:rPr>
              <a:t>2. Indian Securities market: Hooda.R.P</a:t>
            </a:r>
          </a:p>
          <a:p>
            <a:r>
              <a:rPr lang="en-US" dirty="0" smtClean="0">
                <a:latin typeface="Times New Roman" pitchFamily="18" charset="0"/>
                <a:cs typeface="Times New Roman" pitchFamily="18" charset="0"/>
              </a:rPr>
              <a:t>3. Monetary Economics: Suraj Gupta</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Security market – (a) New issue market</a:t>
            </a:r>
            <a:endParaRPr lang="en-US" b="1" u="sng" dirty="0"/>
          </a:p>
        </p:txBody>
      </p:sp>
      <p:sp>
        <p:nvSpPr>
          <p:cNvPr id="3" name="Content Placeholder 2"/>
          <p:cNvSpPr>
            <a:spLocks noGrp="1"/>
          </p:cNvSpPr>
          <p:nvPr>
            <p:ph idx="1"/>
          </p:nvPr>
        </p:nvSpPr>
        <p:spPr/>
        <p:txBody>
          <a:bodyPr>
            <a:noAutofit/>
          </a:bodyPr>
          <a:lstStyle/>
          <a:p>
            <a:r>
              <a:rPr lang="en-US" sz="2400" dirty="0" smtClean="0">
                <a:latin typeface="Times New Roman" pitchFamily="18" charset="0"/>
                <a:cs typeface="Times New Roman" pitchFamily="18" charset="0"/>
              </a:rPr>
              <a:t>The primary market is where securities are created. It's in this market that firms sell (</a:t>
            </a:r>
            <a:r>
              <a:rPr lang="en-US" sz="2400" u="sng" dirty="0" smtClean="0">
                <a:latin typeface="Times New Roman" pitchFamily="18" charset="0"/>
                <a:cs typeface="Times New Roman" pitchFamily="18" charset="0"/>
              </a:rPr>
              <a:t>float</a:t>
            </a:r>
            <a:r>
              <a:rPr lang="en-US" sz="2400" dirty="0" smtClean="0">
                <a:latin typeface="Times New Roman" pitchFamily="18" charset="0"/>
                <a:cs typeface="Times New Roman" pitchFamily="18" charset="0"/>
              </a:rPr>
              <a:t>) new stocks and bonds to the public for the first time. An initial public offering, or IPO, is an example of a primary market. These trades provide an opportunity for investors to buy securities from the bank that did the initial underwriting for a particular stock. An IPO occurs when a private company issues stock to the public for the first time.</a:t>
            </a:r>
          </a:p>
          <a:p>
            <a:r>
              <a:rPr lang="en-US" sz="2400" dirty="0" smtClean="0">
                <a:latin typeface="Times New Roman" pitchFamily="18" charset="0"/>
                <a:cs typeface="Times New Roman" pitchFamily="18" charset="0"/>
              </a:rPr>
              <a:t>For example, company ABCWXYZ Inc. hires five underwriting firms to determine the financial details of its IPO. The underwriters detail that the issue price of the stock will be $15. Investors can then buy the IPO at this price directly from the issuing company.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
        <p:nvSpPr>
          <p:cNvPr id="5" name="TextBox 4"/>
          <p:cNvSpPr txBox="1"/>
          <p:nvPr/>
        </p:nvSpPr>
        <p:spPr>
          <a:xfrm>
            <a:off x="2362200" y="6488668"/>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Security market – (a) New issue market</a:t>
            </a:r>
            <a:endParaRPr lang="en-US" b="1" u="sng" dirty="0"/>
          </a:p>
        </p:txBody>
      </p:sp>
      <p:sp>
        <p:nvSpPr>
          <p:cNvPr id="3" name="Content Placeholder 2"/>
          <p:cNvSpPr>
            <a:spLocks noGrp="1"/>
          </p:cNvSpPr>
          <p:nvPr>
            <p:ph idx="1"/>
          </p:nvPr>
        </p:nvSpPr>
        <p:spPr/>
        <p:txBody>
          <a:bodyPr>
            <a:noAutofit/>
          </a:bodyPr>
          <a:lstStyle/>
          <a:p>
            <a:r>
              <a:rPr lang="en-US" sz="2400" dirty="0" smtClean="0">
                <a:latin typeface="Times New Roman" pitchFamily="18" charset="0"/>
                <a:cs typeface="Times New Roman" pitchFamily="18" charset="0"/>
              </a:rPr>
              <a:t>This is the first opportunity that investors have to contribute capital to a company through the purchase of its stock. A company's equity capital is comprised of the funds generated by the sale of stock on the primary market.</a:t>
            </a:r>
          </a:p>
          <a:p>
            <a:r>
              <a:rPr lang="en-US" sz="2400" dirty="0" smtClean="0">
                <a:latin typeface="Times New Roman" pitchFamily="18" charset="0"/>
                <a:cs typeface="Times New Roman" pitchFamily="18" charset="0"/>
              </a:rPr>
              <a:t>Types of Primary Offering</a:t>
            </a:r>
          </a:p>
          <a:p>
            <a:r>
              <a:rPr lang="en-US" sz="2400" dirty="0" smtClean="0">
                <a:latin typeface="Times New Roman" pitchFamily="18" charset="0"/>
                <a:cs typeface="Times New Roman" pitchFamily="18" charset="0"/>
              </a:rPr>
              <a:t>A rights offering (issue)</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permits companies to raise additional equity through the primary market after already having securities enter the secondary market. Current investors are offered prorated rights based on the shares they currently own, and others can invest anew in newly minted shares.</a:t>
            </a:r>
          </a:p>
          <a:p>
            <a:r>
              <a:rPr lang="en-US" sz="2400" dirty="0" smtClean="0">
                <a:latin typeface="Times New Roman" pitchFamily="18" charset="0"/>
                <a:cs typeface="Times New Roman" pitchFamily="18" charset="0"/>
              </a:rPr>
              <a:t>Other types of primary market offerings for stocks include private placement and preferential allotment. </a:t>
            </a:r>
          </a:p>
          <a:p>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Security market – (a) New issue market</a:t>
            </a:r>
            <a:endParaRPr lang="en-US" b="1" u="sng" dirty="0"/>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Private placement allows companies to sell directly to more significant investors such as hedge funds and banks without making shares publicly available.</a:t>
            </a:r>
          </a:p>
          <a:p>
            <a:r>
              <a:rPr lang="en-US" dirty="0" smtClean="0">
                <a:latin typeface="Times New Roman" pitchFamily="18" charset="0"/>
                <a:cs typeface="Times New Roman" pitchFamily="18" charset="0"/>
              </a:rPr>
              <a:t> While preferential allotment offers shares to select investors (usually hedge funds, banks, and mutual funds) at a special price not available to the general public. Similarly, businesses and governments that want to generate debt capital can choose to issue new short- and long-term bonds on the primary market. New bonds are issued with coupon rates that correspond to the current interest rates at the time of issuance, which may be higher or lower than pre-existing bonds.</a:t>
            </a:r>
          </a:p>
          <a:p>
            <a:r>
              <a:rPr lang="en-US" dirty="0" smtClean="0">
                <a:latin typeface="Times New Roman" pitchFamily="18" charset="0"/>
                <a:cs typeface="Times New Roman" pitchFamily="18" charset="0"/>
              </a:rPr>
              <a:t>The important thing to understand about the primary market is that securities are purchased directly from an issuer.</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
        <p:nvSpPr>
          <p:cNvPr id="5" name="TextBox 4"/>
          <p:cNvSpPr txBox="1"/>
          <p:nvPr/>
        </p:nvSpPr>
        <p:spPr>
          <a:xfrm>
            <a:off x="2362200" y="6488668"/>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The Secondary Market</a:t>
            </a:r>
            <a:endParaRPr lang="en-US" b="1" u="sng" dirty="0"/>
          </a:p>
        </p:txBody>
      </p:sp>
      <p:sp>
        <p:nvSpPr>
          <p:cNvPr id="3" name="Content Placeholder 2"/>
          <p:cNvSpPr>
            <a:spLocks noGrp="1"/>
          </p:cNvSpPr>
          <p:nvPr>
            <p:ph idx="1"/>
          </p:nvPr>
        </p:nvSpPr>
        <p:spPr/>
        <p:txBody>
          <a:bodyPr>
            <a:noAutofit/>
          </a:bodyPr>
          <a:lstStyle/>
          <a:p>
            <a:r>
              <a:rPr lang="en-US" sz="2400" dirty="0" smtClean="0">
                <a:latin typeface="Times New Roman" pitchFamily="18" charset="0"/>
                <a:cs typeface="Times New Roman" pitchFamily="18" charset="0"/>
              </a:rPr>
              <a:t>For buying equities, the secondary market is commonly referred to as the "stock market." This includes the New York Stock Exchange (NYSE), </a:t>
            </a:r>
            <a:r>
              <a:rPr lang="en-US" sz="2400" dirty="0" err="1" smtClean="0">
                <a:latin typeface="Times New Roman" pitchFamily="18" charset="0"/>
                <a:cs typeface="Times New Roman" pitchFamily="18" charset="0"/>
              </a:rPr>
              <a:t>Nasdaq</a:t>
            </a:r>
            <a:r>
              <a:rPr lang="en-US" sz="2400" dirty="0" smtClean="0">
                <a:latin typeface="Times New Roman" pitchFamily="18" charset="0"/>
                <a:cs typeface="Times New Roman" pitchFamily="18" charset="0"/>
              </a:rPr>
              <a:t>, and all major exchanges around the world. The defining characteristic of the secondary market is that investors trade among themselves.</a:t>
            </a:r>
          </a:p>
          <a:p>
            <a:r>
              <a:rPr lang="en-US" sz="2400" dirty="0" smtClean="0">
                <a:latin typeface="Times New Roman" pitchFamily="18" charset="0"/>
                <a:cs typeface="Times New Roman" pitchFamily="18" charset="0"/>
              </a:rPr>
              <a:t>That is, in the secondary market, investors trade previously issued securities without the issuing companies' involvement. For example, if you go to buy Amazon (</a:t>
            </a:r>
            <a:r>
              <a:rPr lang="en-US" sz="2400" u="sng" dirty="0" smtClean="0">
                <a:latin typeface="Times New Roman" pitchFamily="18" charset="0"/>
                <a:cs typeface="Times New Roman" pitchFamily="18" charset="0"/>
              </a:rPr>
              <a:t>AMZN</a:t>
            </a:r>
            <a:r>
              <a:rPr lang="en-US" sz="2400" dirty="0" smtClean="0">
                <a:latin typeface="Times New Roman" pitchFamily="18" charset="0"/>
                <a:cs typeface="Times New Roman" pitchFamily="18" charset="0"/>
              </a:rPr>
              <a:t>) stock, you are dealing only with another investor who owns shares in Amazon. Amazon is not directly involved with the transaction.</a:t>
            </a:r>
          </a:p>
          <a:p>
            <a:r>
              <a:rPr lang="en-US" sz="2400" dirty="0" smtClean="0">
                <a:latin typeface="Times New Roman" pitchFamily="18" charset="0"/>
                <a:cs typeface="Times New Roman" pitchFamily="18" charset="0"/>
              </a:rPr>
              <a:t>In the debt markets, while a bond is guaranteed to pay its owner the full par value at maturity, this date is often many years down the road. </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
        <p:nvSpPr>
          <p:cNvPr id="5" name="TextBox 4"/>
          <p:cNvSpPr txBox="1"/>
          <p:nvPr/>
        </p:nvSpPr>
        <p:spPr>
          <a:xfrm>
            <a:off x="2362200" y="6488668"/>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The Secondary Market</a:t>
            </a:r>
            <a:endParaRPr lang="en-US" dirty="0"/>
          </a:p>
        </p:txBody>
      </p:sp>
      <p:sp>
        <p:nvSpPr>
          <p:cNvPr id="3" name="Content Placeholder 2"/>
          <p:cNvSpPr>
            <a:spLocks noGrp="1"/>
          </p:cNvSpPr>
          <p:nvPr>
            <p:ph idx="1"/>
          </p:nvPr>
        </p:nvSpPr>
        <p:spPr/>
        <p:txBody>
          <a:bodyPr>
            <a:noAutofit/>
          </a:bodyPr>
          <a:lstStyle/>
          <a:p>
            <a:r>
              <a:rPr lang="en-US" sz="2400" dirty="0" smtClean="0">
                <a:latin typeface="Times New Roman" pitchFamily="18" charset="0"/>
                <a:cs typeface="Times New Roman" pitchFamily="18" charset="0"/>
              </a:rPr>
              <a:t>Instead, bondholders can sell bonds on the secondary market for a tidy profit if interest rates have decreased since the issuance of their bond, making it more valuable to other investors due to its relatively higher coupon rate.</a:t>
            </a:r>
          </a:p>
          <a:p>
            <a:r>
              <a:rPr lang="en-US" sz="2400" dirty="0" smtClean="0">
                <a:latin typeface="Times New Roman" pitchFamily="18" charset="0"/>
                <a:cs typeface="Times New Roman" pitchFamily="18" charset="0"/>
              </a:rPr>
              <a:t>The secondary market can be further broken down into two specialized categories:</a:t>
            </a:r>
          </a:p>
          <a:p>
            <a:r>
              <a:rPr lang="en-US" sz="2400" dirty="0" smtClean="0">
                <a:latin typeface="Times New Roman" pitchFamily="18" charset="0"/>
                <a:cs typeface="Times New Roman" pitchFamily="18" charset="0"/>
              </a:rPr>
              <a:t>Auction Markets- In the </a:t>
            </a:r>
            <a:r>
              <a:rPr lang="en-US" sz="2400" u="sng" dirty="0" smtClean="0">
                <a:latin typeface="Times New Roman" pitchFamily="18" charset="0"/>
                <a:cs typeface="Times New Roman" pitchFamily="18" charset="0"/>
              </a:rPr>
              <a:t>auction market</a:t>
            </a:r>
            <a:r>
              <a:rPr lang="en-US" sz="2400" dirty="0" smtClean="0">
                <a:latin typeface="Times New Roman" pitchFamily="18" charset="0"/>
                <a:cs typeface="Times New Roman" pitchFamily="18" charset="0"/>
              </a:rPr>
              <a:t>, all individuals and institutions that want to trade securities congregate in one area and announce the prices at which they are willing to buy and sell. These are referred to as bid and ask prices. The idea is that an efficient market should prevail by bringing together all parties and having them publicly declare their prices.</a:t>
            </a:r>
          </a:p>
          <a:p>
            <a:endParaRPr lang="en-US" sz="2400" dirty="0" smtClean="0">
              <a:latin typeface="Times New Roman" pitchFamily="18" charset="0"/>
              <a:cs typeface="Times New Roman" pitchFamily="18" charset="0"/>
            </a:endParaRPr>
          </a:p>
          <a:p>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The Secondary Market</a:t>
            </a:r>
            <a:endParaRPr lang="en-US" dirty="0"/>
          </a:p>
        </p:txBody>
      </p:sp>
      <p:sp>
        <p:nvSpPr>
          <p:cNvPr id="3" name="Content Placeholder 2"/>
          <p:cNvSpPr>
            <a:spLocks noGrp="1"/>
          </p:cNvSpPr>
          <p:nvPr>
            <p:ph idx="1"/>
          </p:nvPr>
        </p:nvSpPr>
        <p:spPr/>
        <p:txBody>
          <a:bodyPr>
            <a:noAutofit/>
          </a:bodyPr>
          <a:lstStyle/>
          <a:p>
            <a:r>
              <a:rPr lang="en-US" sz="2000" dirty="0" smtClean="0">
                <a:latin typeface="Times New Roman" pitchFamily="18" charset="0"/>
                <a:cs typeface="Times New Roman" pitchFamily="18" charset="0"/>
              </a:rPr>
              <a:t>Thus, theoretically, the best price of a good need not be sought out because the convergence of buyers and sellers will cause mutually agreeable prices to emerge. The best example of an auction market is the New York Stock Exchange (NYSE).1</a:t>
            </a:r>
          </a:p>
          <a:p>
            <a:r>
              <a:rPr lang="en-US" sz="2000" dirty="0" smtClean="0">
                <a:latin typeface="Times New Roman" pitchFamily="18" charset="0"/>
                <a:cs typeface="Times New Roman" pitchFamily="18" charset="0"/>
              </a:rPr>
              <a:t>Dealer Markets- In contrast, a </a:t>
            </a:r>
            <a:r>
              <a:rPr lang="en-US" sz="2000" u="sng" dirty="0" smtClean="0">
                <a:latin typeface="Times New Roman" pitchFamily="18" charset="0"/>
                <a:cs typeface="Times New Roman" pitchFamily="18" charset="0"/>
              </a:rPr>
              <a:t>dealer market</a:t>
            </a:r>
            <a:r>
              <a:rPr lang="en-US" sz="2000" dirty="0" smtClean="0">
                <a:latin typeface="Times New Roman" pitchFamily="18" charset="0"/>
                <a:cs typeface="Times New Roman" pitchFamily="18" charset="0"/>
              </a:rPr>
              <a:t> does not require parties to converge in a central location. Rather, participants in the market are joined through electronic networks. The dealers hold an inventory of security, then stand ready to buy or sell with market participants. These dealers earn profits through the spread between the prices at which they buy and sell securities.</a:t>
            </a:r>
          </a:p>
          <a:p>
            <a:r>
              <a:rPr lang="en-US" sz="2000" dirty="0" smtClean="0">
                <a:latin typeface="Times New Roman" pitchFamily="18" charset="0"/>
                <a:cs typeface="Times New Roman" pitchFamily="18" charset="0"/>
              </a:rPr>
              <a:t>An example of a dealer market is the </a:t>
            </a:r>
            <a:r>
              <a:rPr lang="en-US" sz="2000" dirty="0" err="1" smtClean="0">
                <a:latin typeface="Times New Roman" pitchFamily="18" charset="0"/>
                <a:cs typeface="Times New Roman" pitchFamily="18" charset="0"/>
              </a:rPr>
              <a:t>Nasdaq</a:t>
            </a:r>
            <a:r>
              <a:rPr lang="en-US" sz="2000" dirty="0" smtClean="0">
                <a:latin typeface="Times New Roman" pitchFamily="18" charset="0"/>
                <a:cs typeface="Times New Roman" pitchFamily="18" charset="0"/>
              </a:rPr>
              <a:t>, in which the dealers, who are known as market makers, provide firm bid and ask prices at which they are willing to buy and sell a security.2 The theory is that competition between dealers will provide the best possible price for investors.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The Secondary Market</a:t>
            </a:r>
            <a:endParaRPr lang="en-US" dirty="0"/>
          </a:p>
        </p:txBody>
      </p:sp>
      <p:sp>
        <p:nvSpPr>
          <p:cNvPr id="3" name="Content Placeholder 2"/>
          <p:cNvSpPr>
            <a:spLocks noGrp="1"/>
          </p:cNvSpPr>
          <p:nvPr>
            <p:ph idx="1"/>
          </p:nvPr>
        </p:nvSpPr>
        <p:spPr>
          <a:xfrm>
            <a:off x="0" y="1600200"/>
            <a:ext cx="9144000" cy="4525963"/>
          </a:xfrm>
        </p:spPr>
        <p:txBody>
          <a:bodyPr>
            <a:noAutofit/>
          </a:bodyPr>
          <a:lstStyle/>
          <a:p>
            <a:r>
              <a:rPr lang="en-US" sz="1600" b="1" dirty="0" smtClean="0">
                <a:latin typeface="Times New Roman" pitchFamily="18" charset="0"/>
                <a:cs typeface="Times New Roman" pitchFamily="18" charset="0"/>
              </a:rPr>
              <a:t>The OTC Market- </a:t>
            </a:r>
            <a:r>
              <a:rPr lang="en-US" sz="1600" dirty="0" smtClean="0">
                <a:latin typeface="Times New Roman" pitchFamily="18" charset="0"/>
                <a:cs typeface="Times New Roman" pitchFamily="18" charset="0"/>
              </a:rPr>
              <a:t>Sometimes you'll hear a dealer market referred to as an over-the-counter (OTC) market. The term originally meant a relatively unorganized system where trading did not occur at a physical place, as we described above, but rather through dealer networks. The term was most likely derived from the off-Wall Street trading that boomed during the great </a:t>
            </a:r>
            <a:r>
              <a:rPr lang="en-US" sz="1600" u="sng" dirty="0" smtClean="0">
                <a:latin typeface="Times New Roman" pitchFamily="18" charset="0"/>
                <a:cs typeface="Times New Roman" pitchFamily="18" charset="0"/>
              </a:rPr>
              <a:t>bull market</a:t>
            </a:r>
            <a:r>
              <a:rPr lang="en-US" sz="1600" dirty="0" smtClean="0">
                <a:latin typeface="Times New Roman" pitchFamily="18" charset="0"/>
                <a:cs typeface="Times New Roman" pitchFamily="18" charset="0"/>
              </a:rPr>
              <a:t> of the 1920s, in which shares were sold "over-the-counter" in stock shops. In other words, the stocks were not listed on a stock exchange, they were "unlisted."</a:t>
            </a:r>
          </a:p>
          <a:p>
            <a:r>
              <a:rPr lang="en-US" sz="1600" dirty="0" smtClean="0">
                <a:latin typeface="Times New Roman" pitchFamily="18" charset="0"/>
                <a:cs typeface="Times New Roman" pitchFamily="18" charset="0"/>
              </a:rPr>
              <a:t>Over time, however, the meaning of OTC began to change. The </a:t>
            </a:r>
            <a:r>
              <a:rPr lang="en-US" sz="1600" dirty="0" err="1" smtClean="0">
                <a:latin typeface="Times New Roman" pitchFamily="18" charset="0"/>
                <a:cs typeface="Times New Roman" pitchFamily="18" charset="0"/>
              </a:rPr>
              <a:t>Nasdaq</a:t>
            </a:r>
            <a:r>
              <a:rPr lang="en-US" sz="1600" dirty="0" smtClean="0">
                <a:latin typeface="Times New Roman" pitchFamily="18" charset="0"/>
                <a:cs typeface="Times New Roman" pitchFamily="18" charset="0"/>
              </a:rPr>
              <a:t> was created in 1971 by the National Association of Securities Dealers (NASD) to bring liquidity to the companies that were trading through dealer networks.3 At the time, few regulations were placed on shares trading over-the-counter, something the NASD sought to improve. As the </a:t>
            </a:r>
            <a:r>
              <a:rPr lang="en-US" sz="1600" dirty="0" err="1" smtClean="0">
                <a:latin typeface="Times New Roman" pitchFamily="18" charset="0"/>
                <a:cs typeface="Times New Roman" pitchFamily="18" charset="0"/>
              </a:rPr>
              <a:t>Nasdaq</a:t>
            </a:r>
            <a:r>
              <a:rPr lang="en-US" sz="1600" dirty="0" smtClean="0">
                <a:latin typeface="Times New Roman" pitchFamily="18" charset="0"/>
                <a:cs typeface="Times New Roman" pitchFamily="18" charset="0"/>
              </a:rPr>
              <a:t> has evolved over time to become a major exchange, the meaning of over-the-counter has become fuzzier.</a:t>
            </a:r>
          </a:p>
          <a:p>
            <a:r>
              <a:rPr lang="en-US" sz="1600" dirty="0" smtClean="0">
                <a:latin typeface="Times New Roman" pitchFamily="18" charset="0"/>
                <a:cs typeface="Times New Roman" pitchFamily="18" charset="0"/>
              </a:rPr>
              <a:t>Nowadays, the term "over-the-counter" generally refers to stocks that are not trading on a stock exchange such as the </a:t>
            </a:r>
            <a:r>
              <a:rPr lang="en-US" sz="1600" dirty="0" err="1" smtClean="0">
                <a:latin typeface="Times New Roman" pitchFamily="18" charset="0"/>
                <a:cs typeface="Times New Roman" pitchFamily="18" charset="0"/>
              </a:rPr>
              <a:t>Nasdaq</a:t>
            </a:r>
            <a:r>
              <a:rPr lang="en-US" sz="1600" dirty="0" smtClean="0">
                <a:latin typeface="Times New Roman" pitchFamily="18" charset="0"/>
                <a:cs typeface="Times New Roman" pitchFamily="18" charset="0"/>
              </a:rPr>
              <a:t>, NYSE, or American Stock Exchange (AMEX). This means that the stock trades either on the over-the-counter bulletin board (OTCBB) or the pink sheets. Neither of these networks is an exchange; in fact, they describe themselves as providers of pricing information for securities. OTCBB and pink sheet companies have far fewer regulations to comply with than those that trade shares on a stock exchange. Most securities that trade this way are penny stocks or are from very small companies.</a:t>
            </a:r>
          </a:p>
          <a:p>
            <a:r>
              <a:rPr lang="en-US" sz="1600" dirty="0" smtClean="0">
                <a:latin typeface="Times New Roman" pitchFamily="18" charset="0"/>
                <a:cs typeface="Times New Roman" pitchFamily="18" charset="0"/>
              </a:rPr>
              <a:t>For these reasons, while the </a:t>
            </a:r>
            <a:r>
              <a:rPr lang="en-US" sz="1600" dirty="0" err="1" smtClean="0">
                <a:latin typeface="Times New Roman" pitchFamily="18" charset="0"/>
                <a:cs typeface="Times New Roman" pitchFamily="18" charset="0"/>
              </a:rPr>
              <a:t>Nasdaq</a:t>
            </a:r>
            <a:r>
              <a:rPr lang="en-US" sz="1600" dirty="0" smtClean="0">
                <a:latin typeface="Times New Roman" pitchFamily="18" charset="0"/>
                <a:cs typeface="Times New Roman" pitchFamily="18" charset="0"/>
              </a:rPr>
              <a:t> is still considered a dealer market and, technically, an OTC, today's </a:t>
            </a:r>
            <a:r>
              <a:rPr lang="en-US" sz="1600" dirty="0" err="1" smtClean="0">
                <a:latin typeface="Times New Roman" pitchFamily="18" charset="0"/>
                <a:cs typeface="Times New Roman" pitchFamily="18" charset="0"/>
              </a:rPr>
              <a:t>Nasdaq</a:t>
            </a:r>
            <a:r>
              <a:rPr lang="en-US" sz="1600" dirty="0" smtClean="0">
                <a:latin typeface="Times New Roman" pitchFamily="18" charset="0"/>
                <a:cs typeface="Times New Roman" pitchFamily="18" charset="0"/>
              </a:rPr>
              <a:t> is also a stock exchange and, therefore, it is inaccurate to say that it trades in </a:t>
            </a:r>
            <a:r>
              <a:rPr lang="en-US" sz="1600" u="sng" dirty="0" smtClean="0">
                <a:latin typeface="Times New Roman" pitchFamily="18" charset="0"/>
                <a:cs typeface="Times New Roman" pitchFamily="18" charset="0"/>
              </a:rPr>
              <a:t>unlisted securities</a:t>
            </a:r>
            <a:r>
              <a:rPr lang="en-US" sz="1600" dirty="0" smtClean="0">
                <a:latin typeface="Times New Roman" pitchFamily="18" charset="0"/>
                <a:cs typeface="Times New Roman" pitchFamily="18" charset="0"/>
              </a:rPr>
              <a:t>.</a:t>
            </a:r>
          </a:p>
          <a:p>
            <a:endParaRPr lang="en-US" sz="1600" dirty="0" smtClean="0"/>
          </a:p>
          <a:p>
            <a:endParaRPr lang="en-US" sz="1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
        <p:nvSpPr>
          <p:cNvPr id="5" name="TextBox 4"/>
          <p:cNvSpPr txBox="1"/>
          <p:nvPr/>
        </p:nvSpPr>
        <p:spPr>
          <a:xfrm>
            <a:off x="2362200" y="6488668"/>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Functions of stock exchange</a:t>
            </a:r>
            <a:endParaRPr lang="en-US" b="1" u="sng" dirty="0"/>
          </a:p>
        </p:txBody>
      </p:sp>
      <p:sp>
        <p:nvSpPr>
          <p:cNvPr id="3" name="Content Placeholder 2"/>
          <p:cNvSpPr>
            <a:spLocks noGrp="1"/>
          </p:cNvSpPr>
          <p:nvPr>
            <p:ph idx="1"/>
          </p:nvPr>
        </p:nvSpPr>
        <p:spPr/>
        <p:txBody>
          <a:bodyPr>
            <a:noAutofit/>
          </a:bodyPr>
          <a:lstStyle/>
          <a:p>
            <a:r>
              <a:rPr lang="en-US" sz="2000" b="1" dirty="0" smtClean="0">
                <a:latin typeface="Times New Roman" pitchFamily="18" charset="0"/>
                <a:cs typeface="Times New Roman" pitchFamily="18" charset="0"/>
              </a:rPr>
              <a:t>Role of an Economic Barometer:</a:t>
            </a:r>
            <a:r>
              <a:rPr lang="en-US" sz="2000" dirty="0" smtClean="0">
                <a:latin typeface="Times New Roman" pitchFamily="18" charset="0"/>
                <a:cs typeface="Times New Roman" pitchFamily="18" charset="0"/>
              </a:rPr>
              <a:t>  Stock exchange serves as an economic barometer that is indicative of the state of the economy. It records all the major and minor changes in the share prices. It is rightly said to be the pulse of the economy, which reflects the state of the economy.</a:t>
            </a:r>
          </a:p>
          <a:p>
            <a:r>
              <a:rPr lang="en-US" sz="2000" b="1" dirty="0" smtClean="0">
                <a:latin typeface="Times New Roman" pitchFamily="18" charset="0"/>
                <a:cs typeface="Times New Roman" pitchFamily="18" charset="0"/>
              </a:rPr>
              <a:t>Valuation of Securities:</a:t>
            </a:r>
            <a:r>
              <a:rPr lang="en-US" sz="2000" dirty="0" smtClean="0">
                <a:latin typeface="Times New Roman" pitchFamily="18" charset="0"/>
                <a:cs typeface="Times New Roman" pitchFamily="18" charset="0"/>
              </a:rPr>
              <a:t> Stock market helps in the valuation of securities based on the factors of supply and demand. The securities offered by companies that are profitable and growth-oriented tend to be valued higher. Valuation of securities helps creditors, investors and government in performing their respective functions.</a:t>
            </a:r>
          </a:p>
          <a:p>
            <a:r>
              <a:rPr lang="en-US" sz="2000" b="1" dirty="0" smtClean="0">
                <a:latin typeface="Times New Roman" pitchFamily="18" charset="0"/>
                <a:cs typeface="Times New Roman" pitchFamily="18" charset="0"/>
              </a:rPr>
              <a:t>Transactional Safety:</a:t>
            </a:r>
            <a:r>
              <a:rPr lang="en-US" sz="2000" dirty="0" smtClean="0">
                <a:latin typeface="Times New Roman" pitchFamily="18" charset="0"/>
                <a:cs typeface="Times New Roman" pitchFamily="18" charset="0"/>
              </a:rPr>
              <a:t> Transactional safety is ensured as the securities that are traded in the stock exchange are listed, and the listing of securities is done after verifying the company’s position. All companies listed have to adhere to the rules and regulations as laid out by the governing body.</a:t>
            </a:r>
          </a:p>
          <a:p>
            <a:r>
              <a:rPr lang="en-US" sz="2000" b="1" dirty="0" smtClean="0">
                <a:latin typeface="Times New Roman" pitchFamily="18" charset="0"/>
                <a:cs typeface="Times New Roman" pitchFamily="18" charset="0"/>
              </a:rPr>
              <a:t>Contributor to Economic Growth:</a:t>
            </a:r>
            <a:r>
              <a:rPr lang="en-US" sz="2000" dirty="0" smtClean="0">
                <a:latin typeface="Times New Roman" pitchFamily="18" charset="0"/>
                <a:cs typeface="Times New Roman" pitchFamily="18" charset="0"/>
              </a:rPr>
              <a:t> Stock exchange offers a platform for trading of securities of the various companies. </a:t>
            </a: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Functions of stock exchange</a:t>
            </a:r>
            <a:endParaRPr lang="en-US" dirty="0"/>
          </a:p>
        </p:txBody>
      </p:sp>
      <p:sp>
        <p:nvSpPr>
          <p:cNvPr id="3" name="Content Placeholder 2"/>
          <p:cNvSpPr>
            <a:spLocks noGrp="1"/>
          </p:cNvSpPr>
          <p:nvPr>
            <p:ph idx="1"/>
          </p:nvPr>
        </p:nvSpPr>
        <p:spPr/>
        <p:txBody>
          <a:bodyPr>
            <a:normAutofit/>
          </a:bodyPr>
          <a:lstStyle/>
          <a:p>
            <a:r>
              <a:rPr lang="en-US" sz="1600" dirty="0" smtClean="0">
                <a:latin typeface="Times New Roman" pitchFamily="18" charset="0"/>
                <a:cs typeface="Times New Roman" pitchFamily="18" charset="0"/>
              </a:rPr>
              <a:t>This process of trading involves continuous disinvestment and reinvestment, which offers opportunities for capital formation and subsequently, growth of the economy.</a:t>
            </a:r>
          </a:p>
          <a:p>
            <a:r>
              <a:rPr lang="en-US" sz="1600" b="1" dirty="0" smtClean="0">
                <a:latin typeface="Times New Roman" pitchFamily="18" charset="0"/>
                <a:cs typeface="Times New Roman" pitchFamily="18" charset="0"/>
              </a:rPr>
              <a:t>Making the public aware of equity investment:</a:t>
            </a:r>
            <a:r>
              <a:rPr lang="en-US" sz="1600" dirty="0" smtClean="0">
                <a:latin typeface="Times New Roman" pitchFamily="18" charset="0"/>
                <a:cs typeface="Times New Roman" pitchFamily="18" charset="0"/>
              </a:rPr>
              <a:t> Stock exchange helps in providing information about investing in equity markets and by rolling out new issues to encourage people to invest in securities. </a:t>
            </a:r>
          </a:p>
          <a:p>
            <a:r>
              <a:rPr lang="en-US" sz="1600" b="1" dirty="0" smtClean="0">
                <a:latin typeface="Times New Roman" pitchFamily="18" charset="0"/>
                <a:cs typeface="Times New Roman" pitchFamily="18" charset="0"/>
              </a:rPr>
              <a:t>Offers scope for speculation:</a:t>
            </a:r>
            <a:r>
              <a:rPr lang="en-US" sz="1600" dirty="0" smtClean="0">
                <a:latin typeface="Times New Roman" pitchFamily="18" charset="0"/>
                <a:cs typeface="Times New Roman" pitchFamily="18" charset="0"/>
              </a:rPr>
              <a:t> By permitting healthy speculation of the traded securities, the stock exchange ensures demand and supply of securities and liquidity.</a:t>
            </a:r>
          </a:p>
          <a:p>
            <a:r>
              <a:rPr lang="en-US" sz="1600" b="1" dirty="0" smtClean="0">
                <a:latin typeface="Times New Roman" pitchFamily="18" charset="0"/>
                <a:cs typeface="Times New Roman" pitchFamily="18" charset="0"/>
              </a:rPr>
              <a:t>Facilitates liquidity:</a:t>
            </a:r>
            <a:r>
              <a:rPr lang="en-US" sz="1600" dirty="0" smtClean="0">
                <a:latin typeface="Times New Roman" pitchFamily="18" charset="0"/>
                <a:cs typeface="Times New Roman" pitchFamily="18" charset="0"/>
              </a:rPr>
              <a:t> The most important role of the stock exchange is in ensuring a ready platform for the sale and purchase of securities. This gives investors the confidence that the existing investments can be converted into cash, or in other words, stock exchange offers liquidity in terms of investment.</a:t>
            </a:r>
          </a:p>
          <a:p>
            <a:r>
              <a:rPr lang="en-US" sz="1600" b="1" dirty="0" smtClean="0">
                <a:latin typeface="Times New Roman" pitchFamily="18" charset="0"/>
                <a:cs typeface="Times New Roman" pitchFamily="18" charset="0"/>
              </a:rPr>
              <a:t>Better Capital Allocation:</a:t>
            </a:r>
            <a:r>
              <a:rPr lang="en-US" sz="1600" dirty="0" smtClean="0">
                <a:latin typeface="Times New Roman" pitchFamily="18" charset="0"/>
                <a:cs typeface="Times New Roman" pitchFamily="18" charset="0"/>
              </a:rPr>
              <a:t> Profit-making companies will have their shares traded actively, and so such companies are able to raise fresh capital from the equity market. Stock market helps in better allocation of capital for the investors so that maximum profit can be earned.</a:t>
            </a:r>
          </a:p>
          <a:p>
            <a:r>
              <a:rPr lang="en-US" sz="1600" b="1" dirty="0" smtClean="0">
                <a:latin typeface="Times New Roman" pitchFamily="18" charset="0"/>
                <a:cs typeface="Times New Roman" pitchFamily="18" charset="0"/>
              </a:rPr>
              <a:t>Encourages investment and savings:</a:t>
            </a:r>
            <a:r>
              <a:rPr lang="en-US" sz="1600" dirty="0" smtClean="0">
                <a:latin typeface="Times New Roman" pitchFamily="18" charset="0"/>
                <a:cs typeface="Times New Roman" pitchFamily="18" charset="0"/>
              </a:rPr>
              <a:t> Stock market serves as an important source of investment in various securities which offer greater returns. Investing in the stock market makes for a better investment option than gold and silver.</a:t>
            </a:r>
          </a:p>
          <a:p>
            <a:pPr>
              <a:buNone/>
            </a:pPr>
            <a:endParaRPr lang="en-US" sz="1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Role of stock exchange</a:t>
            </a:r>
            <a:endParaRPr lang="en-US" dirty="0"/>
          </a:p>
        </p:txBody>
      </p:sp>
      <p:sp>
        <p:nvSpPr>
          <p:cNvPr id="3" name="Content Placeholder 2"/>
          <p:cNvSpPr>
            <a:spLocks noGrp="1"/>
          </p:cNvSpPr>
          <p:nvPr>
            <p:ph idx="1"/>
          </p:nvPr>
        </p:nvSpPr>
        <p:spPr/>
        <p:txBody>
          <a:bodyPr>
            <a:noAutofit/>
          </a:bodyPr>
          <a:lstStyle/>
          <a:p>
            <a:pPr>
              <a:buNone/>
            </a:pPr>
            <a:r>
              <a:rPr lang="en-US" sz="2000" b="1" dirty="0" smtClean="0">
                <a:latin typeface="Times New Roman" pitchFamily="18" charset="0"/>
                <a:cs typeface="Times New Roman" pitchFamily="18" charset="0"/>
              </a:rPr>
              <a:t>1. Mobilization of Savings? </a:t>
            </a:r>
            <a:r>
              <a:rPr lang="en-US" sz="2000" dirty="0" smtClean="0">
                <a:latin typeface="Times New Roman" pitchFamily="18" charset="0"/>
                <a:cs typeface="Times New Roman" pitchFamily="18" charset="0"/>
              </a:rPr>
              <a:t>Capital Markets are one of the most sought-after platforms for institutional investors as well as individuals. To ensure investor’s protection, all the trading transactions in the capital markets are regulated with proper regulations and rules. This also helps in consolidating the confidence of small savers and individual investors. In this way, stock exchanges help in attracting savings from large number of investors in the capital markets.</a:t>
            </a:r>
          </a:p>
          <a:p>
            <a:pPr>
              <a:buNone/>
            </a:pPr>
            <a:r>
              <a:rPr lang="en-US" sz="2000" b="1" dirty="0" smtClean="0">
                <a:latin typeface="Times New Roman" pitchFamily="18" charset="0"/>
                <a:cs typeface="Times New Roman" pitchFamily="18" charset="0"/>
              </a:rPr>
              <a:t>2. Promoting Capital Formation - </a:t>
            </a:r>
            <a:r>
              <a:rPr lang="en-US" sz="2000" dirty="0" smtClean="0">
                <a:latin typeface="Times New Roman" pitchFamily="18" charset="0"/>
                <a:cs typeface="Times New Roman" pitchFamily="18" charset="0"/>
              </a:rPr>
              <a:t>The mobilization of funds from the savers by the capital markets is channelized to various industries which are involved in production and manufacturing of various goods and services which is beneficial for the economy. This enhances the capital formation and development of the national assets. This channelization of savings into appropriate avenues of investment is one of the primary roles of the stock exchanges.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MODULE I</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An overview of financial markets in India; Money markets: Indian money markets structure and compositions: Acceptance houses, Discount house, and call money market, recent trends in Indian money market.</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Role of stock exchange</a:t>
            </a:r>
            <a:endParaRPr lang="en-US" dirty="0"/>
          </a:p>
        </p:txBody>
      </p:sp>
      <p:sp>
        <p:nvSpPr>
          <p:cNvPr id="3" name="Content Placeholder 2"/>
          <p:cNvSpPr>
            <a:spLocks noGrp="1"/>
          </p:cNvSpPr>
          <p:nvPr>
            <p:ph idx="1"/>
          </p:nvPr>
        </p:nvSpPr>
        <p:spPr>
          <a:xfrm>
            <a:off x="457200" y="1447800"/>
            <a:ext cx="8229600" cy="4525963"/>
          </a:xfrm>
        </p:spPr>
        <p:txBody>
          <a:bodyPr>
            <a:noAutofit/>
          </a:bodyPr>
          <a:lstStyle/>
          <a:p>
            <a:pPr>
              <a:buNone/>
            </a:pPr>
            <a:r>
              <a:rPr lang="en-US" sz="2000" b="1" dirty="0" smtClean="0">
                <a:latin typeface="Times New Roman" pitchFamily="18" charset="0"/>
                <a:cs typeface="Times New Roman" pitchFamily="18" charset="0"/>
              </a:rPr>
              <a:t>3. Liquidity of Investment- </a:t>
            </a:r>
            <a:r>
              <a:rPr lang="en-US" sz="2000" dirty="0" smtClean="0">
                <a:latin typeface="Times New Roman" pitchFamily="18" charset="0"/>
                <a:cs typeface="Times New Roman" pitchFamily="18" charset="0"/>
              </a:rPr>
              <a:t>As an investor, it is very important to consider the liquidity of your investment. This liquidity is provided by the stock exchanges. Investors can liquidate their securities and other capital market assets anytime during the trade hours and days. Therefore, stock exchanges help in ensuring liquidity of investment. The online trading carried out on the stock exchanges after dematerialization of securities has transformed the trading experience. It helps investors in buying, selling and transferring their investment seamlessly.</a:t>
            </a:r>
          </a:p>
          <a:p>
            <a:pPr>
              <a:buNone/>
            </a:pPr>
            <a:r>
              <a:rPr lang="en-US" sz="2000" b="1" dirty="0" smtClean="0">
                <a:latin typeface="Times New Roman" pitchFamily="18" charset="0"/>
                <a:cs typeface="Times New Roman" pitchFamily="18" charset="0"/>
              </a:rPr>
              <a:t>4. Investment Safety- </a:t>
            </a:r>
            <a:r>
              <a:rPr lang="en-US" sz="2000" dirty="0" smtClean="0">
                <a:latin typeface="Times New Roman" pitchFamily="18" charset="0"/>
                <a:cs typeface="Times New Roman" pitchFamily="18" charset="0"/>
              </a:rPr>
              <a:t>One of the most important role of stock exchange in ensuring investment safety to the investors. After the dematerialization act, trading on stock exchanges has been completely online. The Securities and Exchange Board of India (SEBI) keeps an eye on the functioning of exchanges and keeps on identifying new loopholes in the system. Several measures are enforced at times to overcome the same and ensure investment safety. The authorities at exchanges try their best to curb speculative practices and minimize the risk for investors to safeguard their confidence.</a:t>
            </a:r>
          </a:p>
          <a:p>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
        <p:nvSpPr>
          <p:cNvPr id="5" name="TextBox 4"/>
          <p:cNvSpPr txBox="1"/>
          <p:nvPr/>
        </p:nvSpPr>
        <p:spPr>
          <a:xfrm>
            <a:off x="2362200" y="6488668"/>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Role of stock exchange</a:t>
            </a:r>
            <a:endParaRPr lang="en-US" dirty="0"/>
          </a:p>
        </p:txBody>
      </p:sp>
      <p:sp>
        <p:nvSpPr>
          <p:cNvPr id="3" name="Content Placeholder 2"/>
          <p:cNvSpPr>
            <a:spLocks noGrp="1"/>
          </p:cNvSpPr>
          <p:nvPr>
            <p:ph idx="1"/>
          </p:nvPr>
        </p:nvSpPr>
        <p:spPr>
          <a:xfrm>
            <a:off x="0" y="1371600"/>
            <a:ext cx="9144000" cy="4525963"/>
          </a:xfrm>
        </p:spPr>
        <p:txBody>
          <a:bodyPr>
            <a:noAutofit/>
          </a:bodyPr>
          <a:lstStyle/>
          <a:p>
            <a:pPr>
              <a:buNone/>
            </a:pPr>
            <a:r>
              <a:rPr lang="en-US" sz="1800" b="1" dirty="0" smtClean="0">
                <a:latin typeface="Times New Roman" pitchFamily="18" charset="0"/>
                <a:cs typeface="Times New Roman" pitchFamily="18" charset="0"/>
              </a:rPr>
              <a:t>5. Wide Marketability to Securities- </a:t>
            </a:r>
            <a:r>
              <a:rPr lang="en-US" sz="1800" dirty="0" smtClean="0">
                <a:latin typeface="Times New Roman" pitchFamily="18" charset="0"/>
                <a:cs typeface="Times New Roman" pitchFamily="18" charset="0"/>
              </a:rPr>
              <a:t>In the earlier days, trading on stock exchanges was done using physical security certificates. The trading was limited to the office of the stock exchange and all dealings were carried out over there only. Investors from distant parts of the country remain in the dark about the price movements on exchanges. After the establishment of online trading system, investors can keep an eye on the price movements and make the most out of all the price movements in the capital markets. The modern stock exchanges backed by information technology have provided wide marketability to the securities.</a:t>
            </a:r>
          </a:p>
          <a:p>
            <a:pPr>
              <a:buNone/>
            </a:pPr>
            <a:r>
              <a:rPr lang="en-US" sz="1800" b="1" dirty="0" smtClean="0">
                <a:latin typeface="Times New Roman" pitchFamily="18" charset="0"/>
                <a:cs typeface="Times New Roman" pitchFamily="18" charset="0"/>
              </a:rPr>
              <a:t>6. Funds for Development Purpose- </a:t>
            </a:r>
            <a:r>
              <a:rPr lang="en-US" sz="1800" dirty="0" smtClean="0">
                <a:latin typeface="Times New Roman" pitchFamily="18" charset="0"/>
                <a:cs typeface="Times New Roman" pitchFamily="18" charset="0"/>
              </a:rPr>
              <a:t>As we have already discussed, stock exchanges help in mobilization and channelizing of funds from savers to various industries. Many times, these industries are the one which are involved in government development projects including infra companies, railways, telecommunications etc. Stock exchanges help in constant evaluation of government securities.</a:t>
            </a:r>
          </a:p>
          <a:p>
            <a:pPr>
              <a:buNone/>
            </a:pPr>
            <a:r>
              <a:rPr lang="en-US" sz="1800" b="1" dirty="0" smtClean="0">
                <a:latin typeface="Times New Roman" pitchFamily="18" charset="0"/>
                <a:cs typeface="Times New Roman" pitchFamily="18" charset="0"/>
              </a:rPr>
              <a:t>7. Barometer of National Economy- </a:t>
            </a:r>
            <a:r>
              <a:rPr lang="en-US" sz="1800" dirty="0" smtClean="0">
                <a:latin typeface="Times New Roman" pitchFamily="18" charset="0"/>
                <a:cs typeface="Times New Roman" pitchFamily="18" charset="0"/>
              </a:rPr>
              <a:t>The stock exchanges are considered to be the barometer of a nation’s economy. The economy of a country is economically symbolized by the most significant stock exchange of that particular country. These stock exchanges help in representing the progress and situation of a nation’s economy at national and international levels. For instance, Bombay Stock Exchange or BSE is often considered by overseas investors to have an idea about the economic condition of our country.</a:t>
            </a:r>
          </a:p>
          <a:p>
            <a:endParaRPr lang="en-US" sz="1800" dirty="0" smtClean="0">
              <a:latin typeface="Times New Roman" pitchFamily="18" charset="0"/>
              <a:cs typeface="Times New Roman" pitchFamily="18" charset="0"/>
            </a:endParaRPr>
          </a:p>
          <a:p>
            <a:endParaRPr lang="en-US" sz="1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
        <p:nvSpPr>
          <p:cNvPr id="5" name="TextBox 4"/>
          <p:cNvSpPr txBox="1"/>
          <p:nvPr/>
        </p:nvSpPr>
        <p:spPr>
          <a:xfrm>
            <a:off x="2362200" y="6488668"/>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Listing</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In corporate finance, a </a:t>
            </a:r>
            <a:r>
              <a:rPr lang="en-US" b="1" dirty="0" smtClean="0">
                <a:latin typeface="Times New Roman" pitchFamily="18" charset="0"/>
                <a:cs typeface="Times New Roman" pitchFamily="18" charset="0"/>
              </a:rPr>
              <a:t>listing</a:t>
            </a:r>
            <a:r>
              <a:rPr lang="en-US" dirty="0" smtClean="0">
                <a:latin typeface="Times New Roman" pitchFamily="18" charset="0"/>
                <a:cs typeface="Times New Roman" pitchFamily="18" charset="0"/>
              </a:rPr>
              <a:t> refers to the company's shares being on the list (or board) of stock that are officially traded on a stock exchange. Some stock exchanges allow shares of a foreign company to be listed and may allow dual listing, subject to conditions.</a:t>
            </a:r>
          </a:p>
          <a:p>
            <a:r>
              <a:rPr lang="en-US" dirty="0" smtClean="0">
                <a:latin typeface="Times New Roman" pitchFamily="18" charset="0"/>
                <a:cs typeface="Times New Roman" pitchFamily="18" charset="0"/>
              </a:rPr>
              <a:t>Normally the issuing company is the one that applies for a listing but in some countries an exchange can list a company, for instance because its stock is already being traded via informal channels.</a:t>
            </a:r>
          </a:p>
          <a:p>
            <a:r>
              <a:rPr lang="en-US" dirty="0" smtClean="0">
                <a:latin typeface="Times New Roman" pitchFamily="18" charset="0"/>
                <a:cs typeface="Times New Roman" pitchFamily="18" charset="0"/>
              </a:rPr>
              <a:t>Stocks whose market value and/or turnover fall below critical levels may be delisted by the exchange. Delisting often arises from a merger or takeover, or the company going private.</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Pricing of public issue</a:t>
            </a:r>
            <a:endParaRPr lang="en-US" b="1" u="sng" dirty="0"/>
          </a:p>
        </p:txBody>
      </p:sp>
      <p:sp>
        <p:nvSpPr>
          <p:cNvPr id="3" name="Content Placeholder 2"/>
          <p:cNvSpPr>
            <a:spLocks noGrp="1"/>
          </p:cNvSpPr>
          <p:nvPr>
            <p:ph idx="1"/>
          </p:nvPr>
        </p:nvSpPr>
        <p:spPr/>
        <p:txBody>
          <a:bodyPr>
            <a:normAutofit fontScale="70000" lnSpcReduction="20000"/>
          </a:bodyPr>
          <a:lstStyle/>
          <a:p>
            <a:r>
              <a:rPr lang="en-US" dirty="0" smtClean="0"/>
              <a:t>The public offering price (POP) is the price an underwriter sets for new issues of stock sold to the public during an initial public offering (IPO).</a:t>
            </a:r>
          </a:p>
          <a:p>
            <a:r>
              <a:rPr lang="en-US" dirty="0" smtClean="0"/>
              <a:t>Underwriters look at a variety of factors when setting the public offering price, such as the profitability of the company, the strength of its financial statements, growth trends, and investor confidence.</a:t>
            </a:r>
          </a:p>
          <a:p>
            <a:r>
              <a:rPr lang="en-US" dirty="0" smtClean="0"/>
              <a:t>Underwriters need to set a POP that is low enough to attract the attention of investors, yet high enough to ensure the company raises a satisfactory amount of money through the new stock issue.</a:t>
            </a:r>
          </a:p>
          <a:p>
            <a:r>
              <a:rPr lang="en-US" dirty="0" smtClean="0"/>
              <a:t>Some qualitative factors—such as the public's perception of a company or the desire to invest in the next hot tech company—can sometimes push the share price beyond the public offering price, particularly during the early days of an IPO.</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Pricing of public issue</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latin typeface="Times New Roman" pitchFamily="18" charset="0"/>
                <a:cs typeface="Times New Roman" pitchFamily="18" charset="0"/>
              </a:rPr>
              <a:t>Understanding a Public Offering Price (POP)</a:t>
            </a:r>
          </a:p>
          <a:p>
            <a:r>
              <a:rPr lang="en-US" dirty="0" smtClean="0">
                <a:latin typeface="Times New Roman" pitchFamily="18" charset="0"/>
                <a:cs typeface="Times New Roman" pitchFamily="18" charset="0"/>
              </a:rPr>
              <a:t>Investors and analysts sometimes use the POP price as a </a:t>
            </a:r>
            <a:r>
              <a:rPr lang="en-US" u="sng" dirty="0" smtClean="0">
                <a:latin typeface="Times New Roman" pitchFamily="18" charset="0"/>
                <a:cs typeface="Times New Roman" pitchFamily="18" charset="0"/>
              </a:rPr>
              <a:t>benchmark</a:t>
            </a:r>
            <a:r>
              <a:rPr lang="en-US" dirty="0" smtClean="0">
                <a:latin typeface="Times New Roman" pitchFamily="18" charset="0"/>
                <a:cs typeface="Times New Roman" pitchFamily="18" charset="0"/>
              </a:rPr>
              <a:t> against which a stock's current price can be compared. If a company's share price rises significantly above its initial public offering price, the company is considered to be performing well. However, if the share price later dips below its initial public offering price, this is considered a sign that investors have lost confidence in the company's ability to create value.</a:t>
            </a:r>
          </a:p>
          <a:p>
            <a:r>
              <a:rPr lang="en-US" dirty="0" smtClean="0">
                <a:latin typeface="Times New Roman" pitchFamily="18" charset="0"/>
                <a:cs typeface="Times New Roman" pitchFamily="18" charset="0"/>
              </a:rPr>
              <a:t>A public offering price does not necessarily reflect what the shares are worth. Investors can get overly excited about a hot new company and push prices higher than the stock should be. By using the </a:t>
            </a:r>
            <a:r>
              <a:rPr lang="en-US" u="sng" dirty="0" smtClean="0">
                <a:latin typeface="Times New Roman" pitchFamily="18" charset="0"/>
                <a:cs typeface="Times New Roman" pitchFamily="18" charset="0"/>
              </a:rPr>
              <a:t>balance sheet</a:t>
            </a:r>
            <a:r>
              <a:rPr lang="en-US" dirty="0" smtClean="0">
                <a:latin typeface="Times New Roman" pitchFamily="18" charset="0"/>
                <a:cs typeface="Times New Roman" pitchFamily="18" charset="0"/>
              </a:rPr>
              <a:t> information contained in the </a:t>
            </a:r>
            <a:r>
              <a:rPr lang="en-US" u="sng" dirty="0" smtClean="0">
                <a:latin typeface="Times New Roman" pitchFamily="18" charset="0"/>
                <a:cs typeface="Times New Roman" pitchFamily="18" charset="0"/>
              </a:rPr>
              <a:t>prospectus</a:t>
            </a:r>
            <a:r>
              <a:rPr lang="en-US" dirty="0" smtClean="0">
                <a:latin typeface="Times New Roman" pitchFamily="18" charset="0"/>
                <a:cs typeface="Times New Roman" pitchFamily="18" charset="0"/>
              </a:rPr>
              <a:t>, prospective investors can calculate an accurate share value to help determine whether the market has correctly priced an IPO.</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Pricing of public issue</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latin typeface="Times New Roman" pitchFamily="18" charset="0"/>
                <a:cs typeface="Times New Roman" pitchFamily="18" charset="0"/>
              </a:rPr>
              <a:t>The Underwriting Process</a:t>
            </a:r>
          </a:p>
          <a:p>
            <a:r>
              <a:rPr lang="en-US" dirty="0" smtClean="0">
                <a:latin typeface="Times New Roman" pitchFamily="18" charset="0"/>
                <a:cs typeface="Times New Roman" pitchFamily="18" charset="0"/>
              </a:rPr>
              <a:t>It's the underwriting company's job to evaluate the company interested in an IPO to determine an optimal public offering price. The </a:t>
            </a:r>
            <a:r>
              <a:rPr lang="en-US" u="sng" dirty="0" smtClean="0">
                <a:latin typeface="Times New Roman" pitchFamily="18" charset="0"/>
                <a:cs typeface="Times New Roman" pitchFamily="18" charset="0"/>
              </a:rPr>
              <a:t>underwriter</a:t>
            </a:r>
            <a:r>
              <a:rPr lang="en-US" dirty="0" smtClean="0">
                <a:latin typeface="Times New Roman" pitchFamily="18" charset="0"/>
                <a:cs typeface="Times New Roman" pitchFamily="18" charset="0"/>
              </a:rPr>
              <a:t> must take many variables into consideration during this process. First, the public offering price must accurately reflect the current and potential near-term worth of the underlying company. The underwriter will need to undertake a thorough review of the company's </a:t>
            </a:r>
            <a:r>
              <a:rPr lang="en-US" u="sng" dirty="0" smtClean="0">
                <a:latin typeface="Times New Roman" pitchFamily="18" charset="0"/>
                <a:cs typeface="Times New Roman" pitchFamily="18" charset="0"/>
              </a:rPr>
              <a:t>financial statements</a:t>
            </a:r>
            <a:r>
              <a:rPr lang="en-US" dirty="0" smtClean="0">
                <a:latin typeface="Times New Roman" pitchFamily="18" charset="0"/>
                <a:cs typeface="Times New Roman" pitchFamily="18" charset="0"/>
              </a:rPr>
              <a:t>, which includes the balance sheet, income statement, and cash flow statement.</a:t>
            </a:r>
          </a:p>
          <a:p>
            <a:r>
              <a:rPr lang="en-US" dirty="0" smtClean="0">
                <a:latin typeface="Times New Roman" pitchFamily="18" charset="0"/>
                <a:cs typeface="Times New Roman" pitchFamily="18" charset="0"/>
              </a:rPr>
              <a:t>Additionally, the underwriter will need to set a POP that is high enough to ensure the company raises a satisfactory amount of money through the equity issue. Lastly, the POP must be low enough to attract the attention of investors and motivate them to buy shares of the new offering.</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Pricing of public issue</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latin typeface="Times New Roman" pitchFamily="18" charset="0"/>
                <a:cs typeface="Times New Roman" pitchFamily="18" charset="0"/>
              </a:rPr>
              <a:t>How to Research Public Offering Prices</a:t>
            </a:r>
          </a:p>
          <a:p>
            <a:r>
              <a:rPr lang="en-US" dirty="0" smtClean="0">
                <a:latin typeface="Times New Roman" pitchFamily="18" charset="0"/>
                <a:cs typeface="Times New Roman" pitchFamily="18" charset="0"/>
              </a:rPr>
              <a:t>The main way to research an IPO price is to contact the </a:t>
            </a:r>
            <a:r>
              <a:rPr lang="en-US" u="sng" dirty="0" smtClean="0">
                <a:latin typeface="Times New Roman" pitchFamily="18" charset="0"/>
                <a:cs typeface="Times New Roman" pitchFamily="18" charset="0"/>
              </a:rPr>
              <a:t>underwriting bank</a:t>
            </a:r>
            <a:r>
              <a:rPr lang="en-US" dirty="0" smtClean="0">
                <a:latin typeface="Times New Roman" pitchFamily="18" charset="0"/>
                <a:cs typeface="Times New Roman" pitchFamily="18" charset="0"/>
              </a:rPr>
              <a:t> for the offering and get a copy of the prospectus. Find the financial data contained in the prospectus. Locate the balance sheet and find the stockholder’s equity section. Look for the amount under the “paid-in capital” heading, which is the money the company has received from the sale of IPO stock.</a:t>
            </a:r>
          </a:p>
          <a:p>
            <a:r>
              <a:rPr lang="en-US" dirty="0" smtClean="0">
                <a:latin typeface="Times New Roman" pitchFamily="18" charset="0"/>
                <a:cs typeface="Times New Roman" pitchFamily="18" charset="0"/>
              </a:rPr>
              <a:t>As an example, let’s say the balance sheet reports $500,000 as the amount of </a:t>
            </a:r>
            <a:r>
              <a:rPr lang="en-US" u="sng" dirty="0" smtClean="0">
                <a:latin typeface="Times New Roman" pitchFamily="18" charset="0"/>
                <a:cs typeface="Times New Roman" pitchFamily="18" charset="0"/>
              </a:rPr>
              <a:t>paid-in capital</a:t>
            </a:r>
            <a:r>
              <a:rPr lang="en-US" dirty="0" smtClean="0">
                <a:latin typeface="Times New Roman" pitchFamily="18" charset="0"/>
                <a:cs typeface="Times New Roman" pitchFamily="18" charset="0"/>
              </a:rPr>
              <a:t>. Locate the number of shares the company has sold in the </a:t>
            </a:r>
            <a:r>
              <a:rPr lang="en-US" u="sng" dirty="0" smtClean="0">
                <a:latin typeface="Times New Roman" pitchFamily="18" charset="0"/>
                <a:cs typeface="Times New Roman" pitchFamily="18" charset="0"/>
              </a:rPr>
              <a:t>stockholders' equity</a:t>
            </a:r>
            <a:r>
              <a:rPr lang="en-US" dirty="0" smtClean="0">
                <a:latin typeface="Times New Roman" pitchFamily="18" charset="0"/>
                <a:cs typeface="Times New Roman" pitchFamily="18" charset="0"/>
              </a:rPr>
              <a:t> section. Divide the paid-in capital by the number of shares sold to get the value of one share of stock. For example, if the company has sold 25,000 IPO stock shares for $500,000, you would divide the $500,000 paid-in capital amount by the 25,000 shares to arrive at a $20-per-share </a:t>
            </a:r>
            <a:r>
              <a:rPr lang="en-US" u="sng" dirty="0" smtClean="0">
                <a:latin typeface="Times New Roman" pitchFamily="18" charset="0"/>
                <a:cs typeface="Times New Roman" pitchFamily="18" charset="0"/>
              </a:rPr>
              <a:t>book value</a:t>
            </a:r>
            <a:r>
              <a:rPr lang="en-US" dirty="0" smtClean="0">
                <a:latin typeface="Times New Roman" pitchFamily="18" charset="0"/>
                <a:cs typeface="Times New Roman" pitchFamily="18" charset="0"/>
              </a:rPr>
              <a:t>.</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Stock exchanges and over the counter exchanges</a:t>
            </a:r>
            <a:endParaRPr lang="en-US" b="1" u="sng" dirty="0"/>
          </a:p>
        </p:txBody>
      </p:sp>
      <p:graphicFrame>
        <p:nvGraphicFramePr>
          <p:cNvPr id="4" name="Content Placeholder 3"/>
          <p:cNvGraphicFramePr>
            <a:graphicFrameLocks noGrp="1"/>
          </p:cNvGraphicFramePr>
          <p:nvPr>
            <p:ph idx="1"/>
          </p:nvPr>
        </p:nvGraphicFramePr>
        <p:xfrm>
          <a:off x="457200" y="1600200"/>
          <a:ext cx="8229600" cy="4785360"/>
        </p:xfrm>
        <a:graphic>
          <a:graphicData uri="http://schemas.openxmlformats.org/drawingml/2006/table">
            <a:tbl>
              <a:tblPr firstRow="1" bandRow="1">
                <a:tableStyleId>{5C22544A-7EE6-4342-B048-85BDC9FD1C3A}</a:tableStyleId>
              </a:tblPr>
              <a:tblGrid>
                <a:gridCol w="1752600"/>
                <a:gridCol w="2971800"/>
                <a:gridCol w="3505200"/>
              </a:tblGrid>
              <a:tr h="370840">
                <a:tc>
                  <a:txBody>
                    <a:bodyPr/>
                    <a:lstStyle/>
                    <a:p>
                      <a:pPr algn="ctr" fontAlgn="ctr"/>
                      <a:r>
                        <a:rPr lang="en-US" sz="1600" b="1" cap="all" dirty="0">
                          <a:latin typeface="Times New Roman" pitchFamily="18" charset="0"/>
                          <a:cs typeface="Times New Roman" pitchFamily="18" charset="0"/>
                        </a:rPr>
                        <a:t>BASIS FOR COMPARISON</a:t>
                      </a:r>
                    </a:p>
                  </a:txBody>
                  <a:tcPr marL="76200" marR="76200" marT="76200" marB="76200" anchor="ctr"/>
                </a:tc>
                <a:tc>
                  <a:txBody>
                    <a:bodyPr/>
                    <a:lstStyle/>
                    <a:p>
                      <a:pPr algn="ctr" fontAlgn="ctr"/>
                      <a:r>
                        <a:rPr lang="en-US" sz="1600" b="1" cap="all">
                          <a:latin typeface="Times New Roman" pitchFamily="18" charset="0"/>
                          <a:cs typeface="Times New Roman" pitchFamily="18" charset="0"/>
                        </a:rPr>
                        <a:t>OTC (OVER THE COUNTER)</a:t>
                      </a:r>
                    </a:p>
                  </a:txBody>
                  <a:tcPr marL="76200" marR="76200" marT="76200" marB="76200" anchor="ctr"/>
                </a:tc>
                <a:tc>
                  <a:txBody>
                    <a:bodyPr/>
                    <a:lstStyle/>
                    <a:p>
                      <a:pPr algn="ctr" fontAlgn="ctr"/>
                      <a:r>
                        <a:rPr lang="en-US" sz="1600" b="1" cap="all" dirty="0">
                          <a:latin typeface="Times New Roman" pitchFamily="18" charset="0"/>
                          <a:cs typeface="Times New Roman" pitchFamily="18" charset="0"/>
                        </a:rPr>
                        <a:t>EXCHANGE</a:t>
                      </a:r>
                    </a:p>
                  </a:txBody>
                  <a:tcPr marL="76200" marR="76200" marT="76200" marB="76200" anchor="ctr"/>
                </a:tc>
              </a:tr>
              <a:tr h="370840">
                <a:tc>
                  <a:txBody>
                    <a:bodyPr/>
                    <a:lstStyle/>
                    <a:p>
                      <a:pPr algn="ctr" fontAlgn="t"/>
                      <a:r>
                        <a:rPr lang="en-US" sz="1600">
                          <a:latin typeface="Times New Roman" pitchFamily="18" charset="0"/>
                          <a:cs typeface="Times New Roman" pitchFamily="18" charset="0"/>
                        </a:rPr>
                        <a:t>Meaning</a:t>
                      </a:r>
                    </a:p>
                  </a:txBody>
                  <a:tcPr marL="76200" marR="76200" marT="76200" marB="76200"/>
                </a:tc>
                <a:tc>
                  <a:txBody>
                    <a:bodyPr/>
                    <a:lstStyle/>
                    <a:p>
                      <a:pPr algn="ctr" fontAlgn="t"/>
                      <a:r>
                        <a:rPr lang="en-US" sz="1600">
                          <a:latin typeface="Times New Roman" pitchFamily="18" charset="0"/>
                          <a:cs typeface="Times New Roman" pitchFamily="18" charset="0"/>
                        </a:rPr>
                        <a:t>Over the Counter or OTC is a decentralized dealer market wherein brokers and dealers transact directly via computer networks and phone.</a:t>
                      </a:r>
                    </a:p>
                  </a:txBody>
                  <a:tcPr marL="76200" marR="76200" marT="76200" marB="76200"/>
                </a:tc>
                <a:tc>
                  <a:txBody>
                    <a:bodyPr/>
                    <a:lstStyle/>
                    <a:p>
                      <a:pPr algn="ctr" fontAlgn="t"/>
                      <a:r>
                        <a:rPr lang="en-US" sz="1600">
                          <a:latin typeface="Times New Roman" pitchFamily="18" charset="0"/>
                          <a:cs typeface="Times New Roman" pitchFamily="18" charset="0"/>
                        </a:rPr>
                        <a:t>Exchange is an organized and regulated market, wherein trading of stocks takes place between buyers and sellers in a safe, transparent and systematic manner.</a:t>
                      </a:r>
                    </a:p>
                  </a:txBody>
                  <a:tcPr marL="76200" marR="76200" marT="76200" marB="76200"/>
                </a:tc>
              </a:tr>
              <a:tr h="370840">
                <a:tc>
                  <a:txBody>
                    <a:bodyPr/>
                    <a:lstStyle/>
                    <a:p>
                      <a:pPr algn="ctr" fontAlgn="t"/>
                      <a:r>
                        <a:rPr lang="en-US" sz="1600">
                          <a:latin typeface="Times New Roman" pitchFamily="18" charset="0"/>
                          <a:cs typeface="Times New Roman" pitchFamily="18" charset="0"/>
                        </a:rPr>
                        <a:t>Market maker</a:t>
                      </a:r>
                    </a:p>
                  </a:txBody>
                  <a:tcPr marL="76200" marR="76200" marT="76200" marB="76200"/>
                </a:tc>
                <a:tc>
                  <a:txBody>
                    <a:bodyPr/>
                    <a:lstStyle/>
                    <a:p>
                      <a:pPr algn="ctr" fontAlgn="t"/>
                      <a:r>
                        <a:rPr lang="en-US" sz="1600">
                          <a:latin typeface="Times New Roman" pitchFamily="18" charset="0"/>
                          <a:cs typeface="Times New Roman" pitchFamily="18" charset="0"/>
                        </a:rPr>
                        <a:t>Dealer</a:t>
                      </a:r>
                    </a:p>
                  </a:txBody>
                  <a:tcPr marL="76200" marR="76200" marT="76200" marB="76200"/>
                </a:tc>
                <a:tc>
                  <a:txBody>
                    <a:bodyPr/>
                    <a:lstStyle/>
                    <a:p>
                      <a:pPr algn="ctr" fontAlgn="t"/>
                      <a:r>
                        <a:rPr lang="en-US" sz="1600">
                          <a:latin typeface="Times New Roman" pitchFamily="18" charset="0"/>
                          <a:cs typeface="Times New Roman" pitchFamily="18" charset="0"/>
                        </a:rPr>
                        <a:t>Exchange itself</a:t>
                      </a:r>
                    </a:p>
                  </a:txBody>
                  <a:tcPr marL="76200" marR="76200" marT="76200" marB="76200"/>
                </a:tc>
              </a:tr>
              <a:tr h="370840">
                <a:tc>
                  <a:txBody>
                    <a:bodyPr/>
                    <a:lstStyle/>
                    <a:p>
                      <a:pPr algn="ctr" fontAlgn="t"/>
                      <a:r>
                        <a:rPr lang="en-US" sz="1600">
                          <a:latin typeface="Times New Roman" pitchFamily="18" charset="0"/>
                          <a:cs typeface="Times New Roman" pitchFamily="18" charset="0"/>
                        </a:rPr>
                        <a:t>Used by</a:t>
                      </a:r>
                    </a:p>
                  </a:txBody>
                  <a:tcPr marL="76200" marR="76200" marT="76200" marB="76200"/>
                </a:tc>
                <a:tc>
                  <a:txBody>
                    <a:bodyPr/>
                    <a:lstStyle/>
                    <a:p>
                      <a:pPr algn="ctr" fontAlgn="t"/>
                      <a:r>
                        <a:rPr lang="en-US" sz="1600">
                          <a:latin typeface="Times New Roman" pitchFamily="18" charset="0"/>
                          <a:cs typeface="Times New Roman" pitchFamily="18" charset="0"/>
                        </a:rPr>
                        <a:t>Small companies</a:t>
                      </a:r>
                    </a:p>
                  </a:txBody>
                  <a:tcPr marL="76200" marR="76200" marT="76200" marB="76200"/>
                </a:tc>
                <a:tc>
                  <a:txBody>
                    <a:bodyPr/>
                    <a:lstStyle/>
                    <a:p>
                      <a:pPr algn="ctr" fontAlgn="t"/>
                      <a:r>
                        <a:rPr lang="en-US" sz="1600">
                          <a:latin typeface="Times New Roman" pitchFamily="18" charset="0"/>
                          <a:cs typeface="Times New Roman" pitchFamily="18" charset="0"/>
                        </a:rPr>
                        <a:t>Well established companies</a:t>
                      </a:r>
                    </a:p>
                  </a:txBody>
                  <a:tcPr marL="76200" marR="76200" marT="76200" marB="76200"/>
                </a:tc>
              </a:tr>
              <a:tr h="370840">
                <a:tc>
                  <a:txBody>
                    <a:bodyPr/>
                    <a:lstStyle/>
                    <a:p>
                      <a:pPr algn="ctr" fontAlgn="t"/>
                      <a:r>
                        <a:rPr lang="en-US" sz="1600">
                          <a:latin typeface="Times New Roman" pitchFamily="18" charset="0"/>
                          <a:cs typeface="Times New Roman" pitchFamily="18" charset="0"/>
                        </a:rPr>
                        <a:t>Physical Location</a:t>
                      </a:r>
                    </a:p>
                  </a:txBody>
                  <a:tcPr marL="76200" marR="76200" marT="76200" marB="76200"/>
                </a:tc>
                <a:tc>
                  <a:txBody>
                    <a:bodyPr/>
                    <a:lstStyle/>
                    <a:p>
                      <a:pPr algn="ctr" fontAlgn="t"/>
                      <a:r>
                        <a:rPr lang="en-US" sz="1600">
                          <a:latin typeface="Times New Roman" pitchFamily="18" charset="0"/>
                          <a:cs typeface="Times New Roman" pitchFamily="18" charset="0"/>
                        </a:rPr>
                        <a:t>No</a:t>
                      </a:r>
                    </a:p>
                  </a:txBody>
                  <a:tcPr marL="76200" marR="76200" marT="76200" marB="76200"/>
                </a:tc>
                <a:tc>
                  <a:txBody>
                    <a:bodyPr/>
                    <a:lstStyle/>
                    <a:p>
                      <a:pPr algn="ctr" fontAlgn="t"/>
                      <a:r>
                        <a:rPr lang="en-US" sz="1600">
                          <a:latin typeface="Times New Roman" pitchFamily="18" charset="0"/>
                          <a:cs typeface="Times New Roman" pitchFamily="18" charset="0"/>
                        </a:rPr>
                        <a:t>Yes</a:t>
                      </a:r>
                    </a:p>
                  </a:txBody>
                  <a:tcPr marL="76200" marR="76200" marT="76200" marB="76200"/>
                </a:tc>
              </a:tr>
              <a:tr h="370840">
                <a:tc>
                  <a:txBody>
                    <a:bodyPr/>
                    <a:lstStyle/>
                    <a:p>
                      <a:pPr algn="ctr" fontAlgn="t"/>
                      <a:r>
                        <a:rPr lang="en-US" sz="1600">
                          <a:latin typeface="Times New Roman" pitchFamily="18" charset="0"/>
                          <a:cs typeface="Times New Roman" pitchFamily="18" charset="0"/>
                        </a:rPr>
                        <a:t>Trading hours</a:t>
                      </a:r>
                    </a:p>
                  </a:txBody>
                  <a:tcPr marL="76200" marR="76200" marT="76200" marB="76200"/>
                </a:tc>
                <a:tc>
                  <a:txBody>
                    <a:bodyPr/>
                    <a:lstStyle/>
                    <a:p>
                      <a:pPr algn="ctr" fontAlgn="t"/>
                      <a:r>
                        <a:rPr lang="en-US" sz="1600">
                          <a:latin typeface="Times New Roman" pitchFamily="18" charset="0"/>
                          <a:cs typeface="Times New Roman" pitchFamily="18" charset="0"/>
                        </a:rPr>
                        <a:t>24×7</a:t>
                      </a:r>
                    </a:p>
                  </a:txBody>
                  <a:tcPr marL="76200" marR="76200" marT="76200" marB="76200"/>
                </a:tc>
                <a:tc>
                  <a:txBody>
                    <a:bodyPr/>
                    <a:lstStyle/>
                    <a:p>
                      <a:pPr algn="ctr" fontAlgn="t"/>
                      <a:r>
                        <a:rPr lang="en-US" sz="1600">
                          <a:latin typeface="Times New Roman" pitchFamily="18" charset="0"/>
                          <a:cs typeface="Times New Roman" pitchFamily="18" charset="0"/>
                        </a:rPr>
                        <a:t>Exchange hours</a:t>
                      </a:r>
                    </a:p>
                  </a:txBody>
                  <a:tcPr marL="76200" marR="76200" marT="76200" marB="76200"/>
                </a:tc>
              </a:tr>
              <a:tr h="370840">
                <a:tc>
                  <a:txBody>
                    <a:bodyPr/>
                    <a:lstStyle/>
                    <a:p>
                      <a:pPr algn="ctr" fontAlgn="t"/>
                      <a:r>
                        <a:rPr lang="en-US" sz="1600">
                          <a:latin typeface="Times New Roman" pitchFamily="18" charset="0"/>
                          <a:cs typeface="Times New Roman" pitchFamily="18" charset="0"/>
                        </a:rPr>
                        <a:t>Stocks</a:t>
                      </a:r>
                    </a:p>
                  </a:txBody>
                  <a:tcPr marL="76200" marR="76200" marT="76200" marB="76200"/>
                </a:tc>
                <a:tc>
                  <a:txBody>
                    <a:bodyPr/>
                    <a:lstStyle/>
                    <a:p>
                      <a:pPr algn="ctr" fontAlgn="t"/>
                      <a:r>
                        <a:rPr lang="en-US" sz="1600">
                          <a:latin typeface="Times New Roman" pitchFamily="18" charset="0"/>
                          <a:cs typeface="Times New Roman" pitchFamily="18" charset="0"/>
                        </a:rPr>
                        <a:t>Unlisted Stocks</a:t>
                      </a:r>
                    </a:p>
                  </a:txBody>
                  <a:tcPr marL="76200" marR="76200" marT="76200" marB="76200"/>
                </a:tc>
                <a:tc>
                  <a:txBody>
                    <a:bodyPr/>
                    <a:lstStyle/>
                    <a:p>
                      <a:pPr algn="ctr" fontAlgn="t"/>
                      <a:r>
                        <a:rPr lang="en-US" sz="1600">
                          <a:latin typeface="Times New Roman" pitchFamily="18" charset="0"/>
                          <a:cs typeface="Times New Roman" pitchFamily="18" charset="0"/>
                        </a:rPr>
                        <a:t>Listed Stocks</a:t>
                      </a:r>
                    </a:p>
                  </a:txBody>
                  <a:tcPr marL="76200" marR="76200" marT="76200" marB="76200"/>
                </a:tc>
              </a:tr>
              <a:tr h="370840">
                <a:tc>
                  <a:txBody>
                    <a:bodyPr/>
                    <a:lstStyle/>
                    <a:p>
                      <a:pPr algn="ctr" fontAlgn="t"/>
                      <a:r>
                        <a:rPr lang="en-US" sz="1600">
                          <a:latin typeface="Times New Roman" pitchFamily="18" charset="0"/>
                          <a:cs typeface="Times New Roman" pitchFamily="18" charset="0"/>
                        </a:rPr>
                        <a:t>Transparency</a:t>
                      </a:r>
                    </a:p>
                  </a:txBody>
                  <a:tcPr marL="76200" marR="76200" marT="76200" marB="76200"/>
                </a:tc>
                <a:tc>
                  <a:txBody>
                    <a:bodyPr/>
                    <a:lstStyle/>
                    <a:p>
                      <a:pPr algn="ctr" fontAlgn="t"/>
                      <a:r>
                        <a:rPr lang="en-US" sz="1600">
                          <a:latin typeface="Times New Roman" pitchFamily="18" charset="0"/>
                          <a:cs typeface="Times New Roman" pitchFamily="18" charset="0"/>
                        </a:rPr>
                        <a:t>Low</a:t>
                      </a:r>
                    </a:p>
                  </a:txBody>
                  <a:tcPr marL="76200" marR="76200" marT="76200" marB="76200"/>
                </a:tc>
                <a:tc>
                  <a:txBody>
                    <a:bodyPr/>
                    <a:lstStyle/>
                    <a:p>
                      <a:pPr algn="ctr" fontAlgn="t"/>
                      <a:r>
                        <a:rPr lang="en-US" sz="1600">
                          <a:latin typeface="Times New Roman" pitchFamily="18" charset="0"/>
                          <a:cs typeface="Times New Roman" pitchFamily="18" charset="0"/>
                        </a:rPr>
                        <a:t>Comparatively high</a:t>
                      </a:r>
                    </a:p>
                  </a:txBody>
                  <a:tcPr marL="76200" marR="76200" marT="76200" marB="76200"/>
                </a:tc>
              </a:tr>
              <a:tr h="370840">
                <a:tc>
                  <a:txBody>
                    <a:bodyPr/>
                    <a:lstStyle/>
                    <a:p>
                      <a:pPr algn="ctr" fontAlgn="t"/>
                      <a:r>
                        <a:rPr lang="en-US" sz="1600">
                          <a:latin typeface="Times New Roman" pitchFamily="18" charset="0"/>
                          <a:cs typeface="Times New Roman" pitchFamily="18" charset="0"/>
                        </a:rPr>
                        <a:t>Contracts</a:t>
                      </a:r>
                    </a:p>
                  </a:txBody>
                  <a:tcPr marL="76200" marR="76200" marT="76200" marB="76200"/>
                </a:tc>
                <a:tc>
                  <a:txBody>
                    <a:bodyPr/>
                    <a:lstStyle/>
                    <a:p>
                      <a:pPr algn="ctr" fontAlgn="t"/>
                      <a:r>
                        <a:rPr lang="en-US" sz="1600">
                          <a:latin typeface="Times New Roman" pitchFamily="18" charset="0"/>
                          <a:cs typeface="Times New Roman" pitchFamily="18" charset="0"/>
                        </a:rPr>
                        <a:t>Customized</a:t>
                      </a:r>
                    </a:p>
                  </a:txBody>
                  <a:tcPr marL="76200" marR="76200" marT="76200" marB="76200"/>
                </a:tc>
                <a:tc>
                  <a:txBody>
                    <a:bodyPr/>
                    <a:lstStyle/>
                    <a:p>
                      <a:pPr algn="ctr" fontAlgn="t"/>
                      <a:r>
                        <a:rPr lang="en-US" sz="1600" dirty="0">
                          <a:latin typeface="Times New Roman" pitchFamily="18" charset="0"/>
                          <a:cs typeface="Times New Roman" pitchFamily="18" charset="0"/>
                        </a:rPr>
                        <a:t>Standardized</a:t>
                      </a:r>
                    </a:p>
                  </a:txBody>
                  <a:tcPr marL="76200" marR="76200" marT="76200" marB="76200"/>
                </a:tc>
              </a:tr>
            </a:tbl>
          </a:graphicData>
        </a:graphic>
      </p:graphicFrame>
      <p:sp>
        <p:nvSpPr>
          <p:cNvPr id="5" name="Slide Number Placeholder 4"/>
          <p:cNvSpPr>
            <a:spLocks noGrp="1"/>
          </p:cNvSpPr>
          <p:nvPr>
            <p:ph type="sldNum" sz="quarter" idx="12"/>
          </p:nvPr>
        </p:nvSpPr>
        <p:spPr/>
        <p:txBody>
          <a:bodyPr/>
          <a:lstStyle/>
          <a:p>
            <a:fld id="{B6F15528-21DE-4FAA-801E-634DDDAF4B2B}" type="slidenum">
              <a:rPr lang="en-US" smtClean="0"/>
              <a:pPr/>
              <a:t>37</a:t>
            </a:fld>
            <a:endParaRPr lang="en-US"/>
          </a:p>
        </p:txBody>
      </p:sp>
      <p:sp>
        <p:nvSpPr>
          <p:cNvPr id="6" name="TextBox 5"/>
          <p:cNvSpPr txBox="1"/>
          <p:nvPr/>
        </p:nvSpPr>
        <p:spPr>
          <a:xfrm>
            <a:off x="2362200" y="6488668"/>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 </a:t>
            </a:r>
            <a:endParaRPr lang="en-US" dirty="0"/>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Q.1. Write a comparison between money and capital market?</a:t>
            </a:r>
          </a:p>
          <a:p>
            <a:pPr>
              <a:buNone/>
            </a:pPr>
            <a:r>
              <a:rPr lang="en-US" dirty="0" smtClean="0">
                <a:latin typeface="Times New Roman" pitchFamily="18" charset="0"/>
                <a:cs typeface="Times New Roman" pitchFamily="18" charset="0"/>
              </a:rPr>
              <a:t>Q.2. Differentiate between Primary &amp; secondary Market.</a:t>
            </a:r>
          </a:p>
          <a:p>
            <a:pPr>
              <a:buNone/>
            </a:pPr>
            <a:r>
              <a:rPr lang="en-US" dirty="0" smtClean="0">
                <a:latin typeface="Times New Roman" pitchFamily="18" charset="0"/>
                <a:cs typeface="Times New Roman" pitchFamily="18" charset="0"/>
              </a:rPr>
              <a:t>Q.3. Differentiate between OTC &amp; stock exchange.</a:t>
            </a:r>
            <a:endParaRPr lang="en-US" smtClean="0">
              <a:latin typeface="Times New Roman" pitchFamily="18" charset="0"/>
              <a:cs typeface="Times New Roman" pitchFamily="18" charset="0"/>
            </a:endParaRPr>
          </a:p>
          <a:p>
            <a:pPr>
              <a:buNone/>
            </a:pP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MODULE III</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Securities contract and regulation act: Main provisions; Investor’s protection: Grievances handling and their removal.</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
        <p:nvSpPr>
          <p:cNvPr id="5" name="TextBox 4"/>
          <p:cNvSpPr txBox="1"/>
          <p:nvPr/>
        </p:nvSpPr>
        <p:spPr>
          <a:xfrm>
            <a:off x="2362200" y="6488668"/>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An overview of financial markets in India</a:t>
            </a:r>
            <a:endParaRPr lang="en-US" b="1" u="sng" dirty="0"/>
          </a:p>
        </p:txBody>
      </p:sp>
      <p:sp>
        <p:nvSpPr>
          <p:cNvPr id="3" name="Content Placeholder 2"/>
          <p:cNvSpPr>
            <a:spLocks noGrp="1"/>
          </p:cNvSpPr>
          <p:nvPr>
            <p:ph idx="1"/>
          </p:nvPr>
        </p:nvSpPr>
        <p:spPr>
          <a:xfrm>
            <a:off x="533400" y="1447800"/>
            <a:ext cx="8305800" cy="4525963"/>
          </a:xfrm>
        </p:spPr>
        <p:txBody>
          <a:bodyPr>
            <a:noAutofit/>
          </a:bodyPr>
          <a:lstStyle/>
          <a:p>
            <a:pPr>
              <a:buNone/>
            </a:pPr>
            <a:r>
              <a:rPr lang="en-US" sz="2400" dirty="0" smtClean="0">
                <a:latin typeface="Times New Roman" pitchFamily="18" charset="0"/>
                <a:cs typeface="Times New Roman" pitchFamily="18" charset="0"/>
              </a:rPr>
              <a:t>Financial Markets are an important component of a country’s financial system. It is the infrastructure that connects lender and borrowers. In simple terms, individuals who have surplus money invest in securities and entities which requires capital issues securities. The investors earn a return on the security while the entity gets capital for growing or expanding its business. Let us understand this with the help of an example. Person A has excess amount and wants to invest it. He can deposit the amount in bank and earn a fixed interest. However, if he invests in stocks, he can earn higher returns. The financial market creates an alternative for the individual who has a higher risk appetite and wants to earn higher returns. Banks also use the money we deposit for giving loan to companies</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u="sng" dirty="0" smtClean="0">
                <a:latin typeface="Times New Roman" pitchFamily="18" charset="0"/>
                <a:cs typeface="Times New Roman" pitchFamily="18" charset="0"/>
              </a:rPr>
              <a:t>Securities contracts (Regulations) Act 1956</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b="1" dirty="0" smtClean="0">
                <a:latin typeface="Times New Roman" pitchFamily="18" charset="0"/>
                <a:cs typeface="Times New Roman" pitchFamily="18" charset="0"/>
              </a:rPr>
              <a:t>Introduction: </a:t>
            </a:r>
            <a:r>
              <a:rPr lang="en-US" dirty="0" smtClean="0">
                <a:latin typeface="Times New Roman" pitchFamily="18" charset="0"/>
                <a:cs typeface="Times New Roman" pitchFamily="18" charset="0"/>
              </a:rPr>
              <a:t>The Securities Contracts (Regulation) Act, 1956 “Act” was enacted in order to prevent undesirable transactions in securities and to regulate the working of stock exchanges in the country. The provision of the Act came into force with effect from 20th February, 1957 vide Notification No. SRO 528 dated 16th February, 1957.</a:t>
            </a:r>
          </a:p>
          <a:p>
            <a:pPr>
              <a:buNone/>
            </a:pPr>
            <a:r>
              <a:rPr lang="en-US" b="1" dirty="0" smtClean="0">
                <a:latin typeface="Times New Roman" pitchFamily="18" charset="0"/>
                <a:cs typeface="Times New Roman" pitchFamily="18" charset="0"/>
              </a:rPr>
              <a:t>Definitions:</a:t>
            </a:r>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Stock exchange [Section 2(j)]</a:t>
            </a:r>
          </a:p>
          <a:p>
            <a:pPr>
              <a:buNone/>
            </a:pP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any body of individuals, whether incorporated or not, constituted before corporatization and demutualization under sections 4A and 4B, or</a:t>
            </a:r>
          </a:p>
          <a:p>
            <a:pPr>
              <a:buNone/>
            </a:pPr>
            <a:r>
              <a:rPr lang="en-US" dirty="0" smtClean="0">
                <a:latin typeface="Times New Roman" pitchFamily="18" charset="0"/>
                <a:cs typeface="Times New Roman" pitchFamily="18" charset="0"/>
              </a:rPr>
              <a:t>a body corporate incorporated under the Companies Act, 1956 whether under a scheme of corporatization and demutualization or otherwise, for the purpose of assisting, regulating or controlling the business of buying, selling or dealing in securities</a:t>
            </a:r>
          </a:p>
          <a:p>
            <a:pPr>
              <a:buNone/>
            </a:pP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40</a:t>
            </a:fld>
            <a:endParaRPr lang="en-US" dirty="0"/>
          </a:p>
        </p:txBody>
      </p:sp>
      <p:sp>
        <p:nvSpPr>
          <p:cNvPr id="6" name="TextBox 5"/>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Securities contracts (Regulations) Act 1956</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r>
              <a:rPr lang="en-US" b="1" dirty="0" smtClean="0">
                <a:latin typeface="Times New Roman" pitchFamily="18" charset="0"/>
                <a:cs typeface="Times New Roman" pitchFamily="18" charset="0"/>
              </a:rPr>
              <a:t>Recognized Stock Exchange [Section 2(f)]</a:t>
            </a:r>
            <a:r>
              <a:rPr lang="en-US" dirty="0" smtClean="0">
                <a:latin typeface="Times New Roman" pitchFamily="18" charset="0"/>
                <a:cs typeface="Times New Roman" pitchFamily="18" charset="0"/>
              </a:rPr>
              <a:t> means a stock exchange which is for the time being recognized by the Central Government under Section 4 of the Act.</a:t>
            </a:r>
          </a:p>
          <a:p>
            <a:pPr>
              <a:buNone/>
            </a:pPr>
            <a:r>
              <a:rPr lang="en-US" b="1" dirty="0" smtClean="0">
                <a:latin typeface="Times New Roman" pitchFamily="18" charset="0"/>
                <a:cs typeface="Times New Roman" pitchFamily="18" charset="0"/>
              </a:rPr>
              <a:t>Corporatization [Section 2(</a:t>
            </a:r>
            <a:r>
              <a:rPr lang="en-US" b="1" dirty="0" err="1" smtClean="0">
                <a:latin typeface="Times New Roman" pitchFamily="18" charset="0"/>
                <a:cs typeface="Times New Roman" pitchFamily="18" charset="0"/>
              </a:rPr>
              <a:t>aa</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means the succession of a recognized stock exchange, being a body of individuals or a society registered under the Societies Registration Act, 1860 (21 of 1860), by another stock exchange, being a company incorporated for the purpose of assisting, regulating or controlling the business of buying, selling or dealing in securities carried on by such individuals or society.</a:t>
            </a:r>
          </a:p>
          <a:p>
            <a:pPr>
              <a:buNone/>
            </a:pPr>
            <a:r>
              <a:rPr lang="en-US" b="1" dirty="0" smtClean="0">
                <a:latin typeface="Times New Roman" pitchFamily="18" charset="0"/>
                <a:cs typeface="Times New Roman" pitchFamily="18" charset="0"/>
              </a:rPr>
              <a:t>Demutualization [Section 2(</a:t>
            </a:r>
            <a:r>
              <a:rPr lang="en-US" b="1" dirty="0" err="1" smtClean="0">
                <a:latin typeface="Times New Roman" pitchFamily="18" charset="0"/>
                <a:cs typeface="Times New Roman" pitchFamily="18" charset="0"/>
              </a:rPr>
              <a:t>ab</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means the segregation of ownership and management from the trading rights of the members of a recognized stock exchange in accordance with a scheme approved by the Securities and Exchange Board of India (SEBI). </a:t>
            </a:r>
          </a:p>
          <a:p>
            <a:pPr>
              <a:buNone/>
            </a:pPr>
            <a:r>
              <a:rPr lang="en-US" dirty="0" smtClean="0">
                <a:latin typeface="Times New Roman" pitchFamily="18" charset="0"/>
                <a:cs typeface="Times New Roman" pitchFamily="18" charset="0"/>
              </a:rPr>
              <a:t>The main parts of the Act are as follows and the powers of Central Government with regard to this Act are exercisable by SEBI:</a:t>
            </a:r>
          </a:p>
          <a:p>
            <a:pPr>
              <a:buNone/>
            </a:pPr>
            <a:r>
              <a:rPr lang="en-US" dirty="0" smtClean="0">
                <a:latin typeface="Times New Roman" pitchFamily="18" charset="0"/>
                <a:cs typeface="Times New Roman" pitchFamily="18" charset="0"/>
              </a:rPr>
              <a:t>(A) Recognized Stock Exchanges (B) Penalties</a:t>
            </a:r>
          </a:p>
          <a:p>
            <a:pPr>
              <a:buNone/>
            </a:pPr>
            <a:endParaRPr lang="en-US" dirty="0" smtClean="0">
              <a:latin typeface="Times New Roman" pitchFamily="18" charset="0"/>
              <a:cs typeface="Times New Roman" pitchFamily="18" charset="0"/>
            </a:endParaRPr>
          </a:p>
          <a:p>
            <a:pPr>
              <a:buNone/>
            </a:pP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41</a:t>
            </a:fld>
            <a:endParaRPr lang="en-US" dirty="0"/>
          </a:p>
        </p:txBody>
      </p:sp>
      <p:sp>
        <p:nvSpPr>
          <p:cNvPr id="6" name="TextBox 5"/>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Securities contracts (Regulations) Act 1956</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r>
              <a:rPr lang="en-US" b="1" dirty="0" smtClean="0">
                <a:latin typeface="Times New Roman" pitchFamily="18" charset="0"/>
                <a:cs typeface="Times New Roman" pitchFamily="18" charset="0"/>
              </a:rPr>
              <a:t>Corporatization and demutualization of stock exchanges (Section 4A)</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On and from the appointed date, all recognized stock exchanges (if not corporatized and demutualised before the appointed date) shall be corporatized and demutualised in accordance with the provisions contained in section 4B.</a:t>
            </a:r>
          </a:p>
          <a:p>
            <a:pPr>
              <a:buNone/>
            </a:pPr>
            <a:r>
              <a:rPr lang="en-US" b="1" dirty="0" smtClean="0">
                <a:latin typeface="Times New Roman" pitchFamily="18" charset="0"/>
                <a:cs typeface="Times New Roman" pitchFamily="18" charset="0"/>
              </a:rPr>
              <a:t>Procedure for corporatization and demutualization (Section 4B)</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4B(1): All recognized stock exchanges referred to in section 4A shall, within such time as may be specified by the SEBI, submit a scheme for corporatization and demutualization for its approval</a:t>
            </a:r>
          </a:p>
          <a:p>
            <a:pPr>
              <a:buNone/>
            </a:pPr>
            <a:r>
              <a:rPr lang="en-US" dirty="0" smtClean="0">
                <a:latin typeface="Times New Roman" pitchFamily="18" charset="0"/>
                <a:cs typeface="Times New Roman" pitchFamily="18" charset="0"/>
              </a:rPr>
              <a:t>4B(2): On receipt of the scheme, the SEBI after making such enquiry as may be necessary and if it is satisfied that it may approve the scheme with or without modification.</a:t>
            </a:r>
          </a:p>
          <a:p>
            <a:pPr>
              <a:buNone/>
            </a:pPr>
            <a:r>
              <a:rPr lang="en-US" dirty="0" smtClean="0">
                <a:latin typeface="Times New Roman" pitchFamily="18" charset="0"/>
                <a:cs typeface="Times New Roman" pitchFamily="18" charset="0"/>
              </a:rPr>
              <a:t>Note: “appointed date” means the date which the SEBI may, by notification in the Official Gazette, appoint and different appointed dates may be appointed for different recognized stock exchanges.</a:t>
            </a:r>
          </a:p>
          <a:p>
            <a:pPr>
              <a:buNone/>
            </a:pP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42</a:t>
            </a:fld>
            <a:endParaRPr lang="en-US" dirty="0"/>
          </a:p>
        </p:txBody>
      </p:sp>
      <p:sp>
        <p:nvSpPr>
          <p:cNvPr id="6" name="TextBox 5"/>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Securities contracts (Regulations) Act 1956</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r>
              <a:rPr lang="en-US" b="1" dirty="0" smtClean="0">
                <a:latin typeface="Times New Roman" pitchFamily="18" charset="0"/>
                <a:cs typeface="Times New Roman" pitchFamily="18" charset="0"/>
              </a:rPr>
              <a:t>Corporatization and demutualization of stock exchanges (Section 4A)</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On and from the appointed date, all recognized stock exchanges (if not corporatized and demutualised before the appointed date) shall be corporatized and demutualised in accordance with the provisions contained in section 4B.</a:t>
            </a:r>
          </a:p>
          <a:p>
            <a:pPr>
              <a:buNone/>
            </a:pPr>
            <a:r>
              <a:rPr lang="en-US" b="1" dirty="0" smtClean="0">
                <a:latin typeface="Times New Roman" pitchFamily="18" charset="0"/>
                <a:cs typeface="Times New Roman" pitchFamily="18" charset="0"/>
              </a:rPr>
              <a:t>Procedure for corporatization and demutualization (Section 4B)</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4B(1): All recognized stock exchanges referred to in section 4A shall, within such time as may be specified by the SEBI, submit a scheme for corporatization and demutualization for its approval</a:t>
            </a:r>
          </a:p>
          <a:p>
            <a:pPr>
              <a:buNone/>
            </a:pPr>
            <a:r>
              <a:rPr lang="en-US" dirty="0" smtClean="0">
                <a:latin typeface="Times New Roman" pitchFamily="18" charset="0"/>
                <a:cs typeface="Times New Roman" pitchFamily="18" charset="0"/>
              </a:rPr>
              <a:t>4B(2): On receipt of the scheme, the SEBI after making such enquiry as may be necessary and if it is satisfied that it may approve the scheme with or without modification.</a:t>
            </a:r>
          </a:p>
          <a:p>
            <a:pPr>
              <a:buNone/>
            </a:pPr>
            <a:r>
              <a:rPr lang="en-US" dirty="0" smtClean="0">
                <a:latin typeface="Times New Roman" pitchFamily="18" charset="0"/>
                <a:cs typeface="Times New Roman" pitchFamily="18" charset="0"/>
              </a:rPr>
              <a:t>Note: “appointed date” means the date which the SEBI may, by notification in the Official Gazette, appoint and different appointed dates may be appointed for different recognized stock exchanges.</a:t>
            </a:r>
          </a:p>
          <a:p>
            <a:pPr>
              <a:buNone/>
            </a:pP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43</a:t>
            </a:fld>
            <a:endParaRPr lang="en-US" dirty="0"/>
          </a:p>
        </p:txBody>
      </p:sp>
      <p:sp>
        <p:nvSpPr>
          <p:cNvPr id="6" name="TextBox 5"/>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Securities contracts (Regulations) Act 1956</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r>
              <a:rPr lang="en-US" b="1" dirty="0" smtClean="0">
                <a:latin typeface="Times New Roman" pitchFamily="18" charset="0"/>
                <a:cs typeface="Times New Roman" pitchFamily="18" charset="0"/>
              </a:rPr>
              <a:t>Corporatization and demutualization of stock exchanges (Section 4A)</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On and from the appointed date, all recognized stock exchanges (if not corporatized and demutualised before the appointed date) shall be corporatized and demutualised in accordance with the provisions contained in section 4B.</a:t>
            </a:r>
          </a:p>
          <a:p>
            <a:pPr>
              <a:buNone/>
            </a:pPr>
            <a:r>
              <a:rPr lang="en-US" b="1" dirty="0" smtClean="0">
                <a:latin typeface="Times New Roman" pitchFamily="18" charset="0"/>
                <a:cs typeface="Times New Roman" pitchFamily="18" charset="0"/>
              </a:rPr>
              <a:t>Procedure for corporatization and demutualization (Section 4B)</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4B(1): All recognized stock exchanges referred to in section 4A shall, within such time as may be specified by the SEBI, submit a scheme for corporatization and demutualization for its approval</a:t>
            </a:r>
          </a:p>
          <a:p>
            <a:pPr>
              <a:buNone/>
            </a:pPr>
            <a:r>
              <a:rPr lang="en-US" dirty="0" smtClean="0">
                <a:latin typeface="Times New Roman" pitchFamily="18" charset="0"/>
                <a:cs typeface="Times New Roman" pitchFamily="18" charset="0"/>
              </a:rPr>
              <a:t>4B(2): On receipt of the scheme, the SEBI after making such enquiry as may be necessary and if it is satisfied that it may approve the scheme with or without modification.</a:t>
            </a:r>
          </a:p>
          <a:p>
            <a:pPr>
              <a:buNone/>
            </a:pPr>
            <a:r>
              <a:rPr lang="en-US" dirty="0" smtClean="0">
                <a:latin typeface="Times New Roman" pitchFamily="18" charset="0"/>
                <a:cs typeface="Times New Roman" pitchFamily="18" charset="0"/>
              </a:rPr>
              <a:t>Note: “appointed date” means the date which the SEBI may, by notification in the Official Gazette, appoint and different appointed dates may be appointed for different recognized stock exchanges.</a:t>
            </a:r>
          </a:p>
          <a:p>
            <a:pPr>
              <a:buNone/>
            </a:pP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44</a:t>
            </a:fld>
            <a:endParaRPr lang="en-US" dirty="0"/>
          </a:p>
        </p:txBody>
      </p:sp>
      <p:sp>
        <p:nvSpPr>
          <p:cNvPr id="6" name="TextBox 5"/>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Securities contracts (Regulations) Act 1956</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534400" cy="4525963"/>
          </a:xfrm>
        </p:spPr>
        <p:txBody>
          <a:bodyPr>
            <a:noAutofit/>
          </a:bodyPr>
          <a:lstStyle/>
          <a:p>
            <a:pPr>
              <a:buNone/>
            </a:pPr>
            <a:r>
              <a:rPr lang="en-US" sz="1800" b="1" dirty="0" smtClean="0">
                <a:latin typeface="Times New Roman" pitchFamily="18" charset="0"/>
                <a:cs typeface="Times New Roman" pitchFamily="18" charset="0"/>
              </a:rPr>
              <a:t>Power of Central Government to call for periodical returns or direct inquiries to be made (Section 6) </a:t>
            </a:r>
            <a:r>
              <a:rPr lang="en-US" sz="1800" dirty="0" smtClean="0">
                <a:latin typeface="Times New Roman" pitchFamily="18" charset="0"/>
                <a:cs typeface="Times New Roman" pitchFamily="18" charset="0"/>
              </a:rPr>
              <a:t>Every recognized stock exchange shall furnish to SEBI periodical returns relating to its affairs as may be prescribed. Every recognized stock exchange and every member thereof shall preserve such books of accounts and other documents for period of not exceeding five years.</a:t>
            </a:r>
          </a:p>
          <a:p>
            <a:pPr>
              <a:buNone/>
            </a:pPr>
            <a:r>
              <a:rPr lang="en-US" sz="1800" b="1" dirty="0" smtClean="0">
                <a:latin typeface="Times New Roman" pitchFamily="18" charset="0"/>
                <a:cs typeface="Times New Roman" pitchFamily="18" charset="0"/>
              </a:rPr>
              <a:t>Annual reports to be furnished to Central Government by stock exchanges (Section7) </a:t>
            </a:r>
            <a:r>
              <a:rPr lang="en-US" sz="1800" dirty="0" smtClean="0">
                <a:latin typeface="Times New Roman" pitchFamily="18" charset="0"/>
                <a:cs typeface="Times New Roman" pitchFamily="18" charset="0"/>
              </a:rPr>
              <a:t>Every recognized stock exchange shall furnish the Central Government a copy of the annual report.</a:t>
            </a:r>
          </a:p>
          <a:p>
            <a:pPr>
              <a:buNone/>
            </a:pPr>
            <a:r>
              <a:rPr lang="en-US" sz="1800" b="1" dirty="0" smtClean="0">
                <a:latin typeface="Times New Roman" pitchFamily="18" charset="0"/>
                <a:cs typeface="Times New Roman" pitchFamily="18" charset="0"/>
              </a:rPr>
              <a:t>Power of recognized stock exchanges to make bye-laws (Section 9)</a:t>
            </a:r>
            <a:endParaRPr lang="en-US" sz="1800" dirty="0" smtClean="0">
              <a:latin typeface="Times New Roman" pitchFamily="18" charset="0"/>
              <a:cs typeface="Times New Roman" pitchFamily="18" charset="0"/>
            </a:endParaRPr>
          </a:p>
          <a:p>
            <a:pPr>
              <a:buNone/>
            </a:pPr>
            <a:r>
              <a:rPr lang="en-US" sz="1800" dirty="0" smtClean="0">
                <a:latin typeface="Times New Roman" pitchFamily="18" charset="0"/>
                <a:cs typeface="Times New Roman" pitchFamily="18" charset="0"/>
              </a:rPr>
              <a:t>9(1) Any recognized stock exchange may, subject to the previous approval of the SEBI, make bye-laws for the regulation and control of contracts. </a:t>
            </a:r>
          </a:p>
          <a:p>
            <a:pPr>
              <a:buNone/>
            </a:pPr>
            <a:r>
              <a:rPr lang="en-US" sz="1800" b="1" dirty="0" smtClean="0">
                <a:latin typeface="Times New Roman" pitchFamily="18" charset="0"/>
                <a:cs typeface="Times New Roman" pitchFamily="18" charset="0"/>
              </a:rPr>
              <a:t>Power of SEBI to make or amend bye-laws of recognized stock exchanges (Section 10) </a:t>
            </a:r>
            <a:r>
              <a:rPr lang="en-US" sz="1800" dirty="0" smtClean="0">
                <a:latin typeface="Times New Roman" pitchFamily="18" charset="0"/>
                <a:cs typeface="Times New Roman" pitchFamily="18" charset="0"/>
              </a:rPr>
              <a:t>10(1) The SEBI may either on a request from the governing body of a recognized stock exchange or on its own motion make bye-laws for all or any of the matters specified in section 9 or amend any bye-laws made by such stock exchange under that section.</a:t>
            </a:r>
          </a:p>
          <a:p>
            <a:pPr>
              <a:buNone/>
            </a:pPr>
            <a:endParaRPr lang="en-US" sz="18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45</a:t>
            </a:fld>
            <a:endParaRPr lang="en-US" dirty="0"/>
          </a:p>
        </p:txBody>
      </p:sp>
      <p:sp>
        <p:nvSpPr>
          <p:cNvPr id="6" name="TextBox 5"/>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Securities contracts (Regulations) Act 1956</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b="1" dirty="0" smtClean="0">
                <a:latin typeface="Times New Roman" pitchFamily="18" charset="0"/>
                <a:cs typeface="Times New Roman" pitchFamily="18" charset="0"/>
              </a:rPr>
              <a:t>Power to suspend business of recognized stock exchanges (Section 12)</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The Central Government is empowered to suspend the business of recognized stock exchange on an emergency situation by giving notification in the Official Gazette stating the reasons therein, for a period of not exceeding seven days and subject to such conditions as may be specified in the notification. However, in the interest of the trade or the public the said period can be extended from time to time, </a:t>
            </a:r>
            <a:r>
              <a:rPr lang="en-US" b="1" dirty="0" smtClean="0">
                <a:latin typeface="Times New Roman" pitchFamily="18" charset="0"/>
                <a:cs typeface="Times New Roman" pitchFamily="18" charset="0"/>
              </a:rPr>
              <a:t>provided</a:t>
            </a:r>
            <a:r>
              <a:rPr lang="en-US" dirty="0" smtClean="0">
                <a:latin typeface="Times New Roman" pitchFamily="18" charset="0"/>
                <a:cs typeface="Times New Roman" pitchFamily="18" charset="0"/>
              </a:rPr>
              <a:t> that no such period of suspension can be extended, unless the governing body of the recognized stock exchange has been given an opportunity of being heard in the matter.</a:t>
            </a:r>
          </a:p>
          <a:p>
            <a:pPr>
              <a:buNone/>
            </a:pPr>
            <a:r>
              <a:rPr lang="en-US" b="1" dirty="0" smtClean="0">
                <a:latin typeface="Times New Roman" pitchFamily="18" charset="0"/>
                <a:cs typeface="Times New Roman" pitchFamily="18" charset="0"/>
              </a:rPr>
              <a:t>Conditions for listing (Section 21)</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Where securities are listed on the application of any person in any recognized stock exchange, such person shall comply with the conditions of the listing agreement with that stock exchange.</a:t>
            </a:r>
          </a:p>
          <a:p>
            <a:pPr>
              <a:buNone/>
            </a:pP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46</a:t>
            </a:fld>
            <a:endParaRPr lang="en-US" dirty="0"/>
          </a:p>
        </p:txBody>
      </p:sp>
      <p:sp>
        <p:nvSpPr>
          <p:cNvPr id="6" name="TextBox 5"/>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Securities contracts (Regulations) Act 1956</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b="1" dirty="0" smtClean="0">
                <a:latin typeface="Times New Roman" pitchFamily="18" charset="0"/>
                <a:cs typeface="Times New Roman" pitchFamily="18" charset="0"/>
              </a:rPr>
              <a:t>Delisting of securities (Section 21A)</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21A(1): A recognized stock exchange may delist the securities, after recording the reasons therefore, on any of the ground or grounds as may be prescribed under this Act, </a:t>
            </a:r>
            <a:r>
              <a:rPr lang="en-US" b="1" dirty="0" smtClean="0">
                <a:latin typeface="Times New Roman" pitchFamily="18" charset="0"/>
                <a:cs typeface="Times New Roman" pitchFamily="18" charset="0"/>
              </a:rPr>
              <a:t>provided</a:t>
            </a:r>
            <a:r>
              <a:rPr lang="en-US" dirty="0" smtClean="0">
                <a:latin typeface="Times New Roman" pitchFamily="18" charset="0"/>
                <a:cs typeface="Times New Roman" pitchFamily="18" charset="0"/>
              </a:rPr>
              <a:t> that the securities of a company shall not be delisted unless the company concerned has been given a reasonable opportunity of being heard.</a:t>
            </a:r>
          </a:p>
          <a:p>
            <a:pPr>
              <a:buNone/>
            </a:pPr>
            <a:r>
              <a:rPr lang="en-US" dirty="0" smtClean="0">
                <a:latin typeface="Times New Roman" pitchFamily="18" charset="0"/>
                <a:cs typeface="Times New Roman" pitchFamily="18" charset="0"/>
              </a:rPr>
              <a:t>21A(2): A listed company or an aggrieved investor may file an appeal before the Securities Appellate Tribunal (SAT) against the decision of the recognized stock exchange within fifteen days from the date of the decision of the recognized stock exchange, </a:t>
            </a:r>
            <a:r>
              <a:rPr lang="en-US" b="1" dirty="0" smtClean="0">
                <a:latin typeface="Times New Roman" pitchFamily="18" charset="0"/>
                <a:cs typeface="Times New Roman" pitchFamily="18" charset="0"/>
              </a:rPr>
              <a:t>provided</a:t>
            </a:r>
            <a:r>
              <a:rPr lang="en-US" dirty="0" smtClean="0">
                <a:latin typeface="Times New Roman" pitchFamily="18" charset="0"/>
                <a:cs typeface="Times New Roman" pitchFamily="18" charset="0"/>
              </a:rPr>
              <a:t> that SAT may, if it is satisfied that the company was prevented by sufficient cause from filing the appeal within the said period, allow it to be filed within a further period not exceeding one month.</a:t>
            </a:r>
          </a:p>
          <a:p>
            <a:pPr>
              <a:buNone/>
            </a:pP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47</a:t>
            </a:fld>
            <a:endParaRPr lang="en-US" dirty="0"/>
          </a:p>
        </p:txBody>
      </p:sp>
      <p:sp>
        <p:nvSpPr>
          <p:cNvPr id="6" name="TextBox 5"/>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Securities contracts (Regulations) Act 1956</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b="1" dirty="0" smtClean="0">
                <a:latin typeface="Times New Roman" pitchFamily="18" charset="0"/>
                <a:cs typeface="Times New Roman" pitchFamily="18" charset="0"/>
              </a:rPr>
              <a:t>Section 22 - Right of appeal against refusal of stock exchanges to list securities of public companies</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Where a recognized stock exchange refuses to list the securities of any public company or collective investment scheme, the company or scheme may appeal to the Central Government against such refusal, omission or failure, as the case may be:</a:t>
            </a:r>
          </a:p>
          <a:p>
            <a:pPr lvl="2">
              <a:buNone/>
            </a:pPr>
            <a:r>
              <a:rPr lang="en-US" sz="2900" dirty="0" smtClean="0">
                <a:latin typeface="Times New Roman" pitchFamily="18" charset="0"/>
                <a:cs typeface="Times New Roman" pitchFamily="18" charset="0"/>
              </a:rPr>
              <a:t>within fifteen days from the date on which the reasons for such refusal are furnished to it, or</a:t>
            </a:r>
          </a:p>
          <a:p>
            <a:pPr lvl="2">
              <a:buNone/>
            </a:pPr>
            <a:r>
              <a:rPr lang="en-US" sz="2900" dirty="0" smtClean="0">
                <a:latin typeface="Times New Roman" pitchFamily="18" charset="0"/>
                <a:cs typeface="Times New Roman" pitchFamily="18" charset="0"/>
              </a:rPr>
              <a:t>where the stock exchange has omitted or failed to dispose of, within the time specified in sub-section (1) of section 73 of the Companies Act, 1956 (1 of 1956) (hereafter in this section referred to as the “specified time”), the application for permission for the shares or debentures to be dealt with on the stock exchange, within fifteen days from the date of expiry of the specified time or within such further period, not exceeding one month, as the Central Government may, on sufficient cause being shown, allow.</a:t>
            </a:r>
          </a:p>
          <a:p>
            <a:pPr>
              <a:buNone/>
            </a:pPr>
            <a:endParaRPr lang="en-US"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48</a:t>
            </a:fld>
            <a:endParaRPr lang="en-US" dirty="0"/>
          </a:p>
        </p:txBody>
      </p:sp>
      <p:sp>
        <p:nvSpPr>
          <p:cNvPr id="6" name="TextBox 5"/>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Securities contracts (Regulations) Act 1956</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1600" b="1" dirty="0" smtClean="0">
                <a:latin typeface="Times New Roman" pitchFamily="18" charset="0"/>
                <a:cs typeface="Times New Roman" pitchFamily="18" charset="0"/>
              </a:rPr>
              <a:t>Section 22A - Right of appeal to Securities Appellate Tribunal against refusal of stock exchange to list securities of public companies</a:t>
            </a:r>
            <a:endParaRPr lang="en-US" sz="1600" dirty="0" smtClean="0">
              <a:latin typeface="Times New Roman" pitchFamily="18" charset="0"/>
              <a:cs typeface="Times New Roman" pitchFamily="18" charset="0"/>
            </a:endParaRPr>
          </a:p>
          <a:p>
            <a:pPr>
              <a:buNone/>
            </a:pPr>
            <a:r>
              <a:rPr lang="en-US" sz="1600" dirty="0" smtClean="0">
                <a:latin typeface="Times New Roman" pitchFamily="18" charset="0"/>
                <a:cs typeface="Times New Roman" pitchFamily="18" charset="0"/>
              </a:rPr>
              <a:t>Where a recognized stock exchange refuses to list the securities of any public company or collective investment scheme, the company or scheme may appeal to the SAT against such refusal, omission or failure, as the case may be:</a:t>
            </a:r>
          </a:p>
          <a:p>
            <a:pPr lvl="2">
              <a:buNone/>
            </a:pPr>
            <a:r>
              <a:rPr lang="en-US" sz="1600" dirty="0" smtClean="0">
                <a:latin typeface="Times New Roman" pitchFamily="18" charset="0"/>
                <a:cs typeface="Times New Roman" pitchFamily="18" charset="0"/>
              </a:rPr>
              <a:t>within fifteen days from the date on which the reasons for such refusal are furnished to it, or</a:t>
            </a:r>
          </a:p>
          <a:p>
            <a:pPr lvl="2">
              <a:buNone/>
            </a:pPr>
            <a:r>
              <a:rPr lang="en-US" sz="1600" dirty="0" smtClean="0">
                <a:latin typeface="Times New Roman" pitchFamily="18" charset="0"/>
                <a:cs typeface="Times New Roman" pitchFamily="18" charset="0"/>
              </a:rPr>
              <a:t>where the stock exchange has omitted or failed to dispose of, within the time specified in sub-section (1A) of section 73 of the Companies Act, 1956 (1 of 1956), (hereafter in this section referred to as the “specified time”), the application for permission for the shares or debentures to be dealt with on the stock exchange, within fifteen days from the date of expiry of the specified time or within such further period, not exceeding one month, as the Securities Appellate Tribunal may, on sufficient cause being shown, allow.</a:t>
            </a:r>
          </a:p>
          <a:p>
            <a:pPr lvl="2">
              <a:buNone/>
            </a:pPr>
            <a:r>
              <a:rPr lang="en-US" sz="1600" b="1" dirty="0" smtClean="0">
                <a:latin typeface="Times New Roman" pitchFamily="18" charset="0"/>
                <a:cs typeface="Times New Roman" pitchFamily="18" charset="0"/>
              </a:rPr>
              <a:t>Section 22D – Limitation- </a:t>
            </a:r>
            <a:r>
              <a:rPr lang="en-US" sz="1600" dirty="0" smtClean="0">
                <a:latin typeface="Times New Roman" pitchFamily="18" charset="0"/>
                <a:cs typeface="Times New Roman" pitchFamily="18" charset="0"/>
              </a:rPr>
              <a:t>The provisions of the Limitation Act, 1963 (36 of 1963) shall, as far as may be, apply to an appeal made to a Securities Appellate Tribunal.</a:t>
            </a:r>
          </a:p>
          <a:p>
            <a:pPr>
              <a:buNone/>
            </a:pPr>
            <a:endParaRPr lang="en-US" sz="1600" dirty="0">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pPr/>
              <a:t>49</a:t>
            </a:fld>
            <a:endParaRPr lang="en-US" dirty="0"/>
          </a:p>
        </p:txBody>
      </p:sp>
      <p:sp>
        <p:nvSpPr>
          <p:cNvPr id="6" name="TextBox 5"/>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An overview of financial markets in India</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 In Financial Market, we directly lend money to companies and get interest or returns. Financial markets are a mechanism for the exchange trading of financial products within a policy framework. They are characterized by a large volume of transactions and the speed with which financial resources move from one owner to the other. They perform the important functions of an efficient payment mechanism, providing information about companies, enhancing liquidity of financial claims, transmutation of financial claims to suit the preferences of both savers and borrowers, diversification and reduction of risk, and an efficient source for capital generation and investment. Financial Markets consist of two distinct types of markets – Money Market and Capital Market.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Investors protection</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r>
              <a:rPr lang="en-US" sz="2000" dirty="0" smtClean="0">
                <a:latin typeface="Times New Roman" pitchFamily="18" charset="0"/>
                <a:cs typeface="Times New Roman" pitchFamily="18" charset="0"/>
              </a:rPr>
              <a:t>“Investors protection is a wide term, it </a:t>
            </a:r>
            <a:r>
              <a:rPr lang="en-US" sz="2000" b="1" dirty="0" smtClean="0">
                <a:latin typeface="Times New Roman" pitchFamily="18" charset="0"/>
                <a:cs typeface="Times New Roman" pitchFamily="18" charset="0"/>
              </a:rPr>
              <a:t>encompasses of all the measures</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designed to protect investors from malpractices of brokers, companies managers to issue, merchant bankers, registrar to issues etc</a:t>
            </a:r>
            <a:r>
              <a:rPr lang="en-US" sz="2000" dirty="0" smtClean="0">
                <a:latin typeface="Times New Roman" pitchFamily="18" charset="0"/>
                <a:cs typeface="Times New Roman" pitchFamily="18" charset="0"/>
              </a:rPr>
              <a:t>. The main complaints are against brokers of stock exchanges, against listed companies and mutual funds. </a:t>
            </a:r>
          </a:p>
          <a:p>
            <a:r>
              <a:rPr lang="en-US" sz="2000" dirty="0" smtClean="0">
                <a:latin typeface="Times New Roman" pitchFamily="18" charset="0"/>
                <a:cs typeface="Times New Roman" pitchFamily="18" charset="0"/>
              </a:rPr>
              <a:t>Investor protection is one of the crucial elements of a growing securities market. It focuses on making sure that investors are fully informed about their purchases, transactions and the corporate affairs and updates. Various procedures, guidelines, rules and regulation have been issued in the legislations to protect the investor’s right and repose their confidence. </a:t>
            </a:r>
          </a:p>
          <a:p>
            <a:r>
              <a:rPr lang="en-US" sz="2000" b="1" dirty="0" smtClean="0">
                <a:latin typeface="Times New Roman" pitchFamily="18" charset="0"/>
                <a:cs typeface="Times New Roman" pitchFamily="18" charset="0"/>
              </a:rPr>
              <a:t>ROLE OF SEBI IN INVESTOR PROTECTION </a:t>
            </a:r>
          </a:p>
          <a:p>
            <a:r>
              <a:rPr lang="en-US" sz="2000" dirty="0" smtClean="0">
                <a:latin typeface="Times New Roman" pitchFamily="18" charset="0"/>
                <a:cs typeface="Times New Roman" pitchFamily="18" charset="0"/>
              </a:rPr>
              <a:t>Investors are the pillar of the financial and securities market. They determine the level of activity in the market. They put the money in funds, stocks, etc. to help grow the market and thus, the economy.</a:t>
            </a: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50</a:t>
            </a:fld>
            <a:endParaRPr lang="en-US"/>
          </a:p>
        </p:txBody>
      </p:sp>
      <p:sp>
        <p:nvSpPr>
          <p:cNvPr id="5" name="TextBox 4"/>
          <p:cNvSpPr txBox="1"/>
          <p:nvPr/>
        </p:nvSpPr>
        <p:spPr>
          <a:xfrm>
            <a:off x="2362200" y="6488668"/>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u="sng" dirty="0" smtClean="0">
                <a:latin typeface="Times New Roman" pitchFamily="18" charset="0"/>
                <a:cs typeface="Times New Roman" pitchFamily="18" charset="0"/>
              </a:rPr>
              <a:t>Investors protection</a:t>
            </a:r>
            <a:endParaRPr lang="en-US" dirty="0"/>
          </a:p>
        </p:txBody>
      </p:sp>
      <p:sp>
        <p:nvSpPr>
          <p:cNvPr id="3" name="Content Placeholder 2"/>
          <p:cNvSpPr>
            <a:spLocks noGrp="1"/>
          </p:cNvSpPr>
          <p:nvPr>
            <p:ph idx="1"/>
          </p:nvPr>
        </p:nvSpPr>
        <p:spPr>
          <a:xfrm>
            <a:off x="0" y="1371600"/>
            <a:ext cx="9144000" cy="4525963"/>
          </a:xfrm>
        </p:spPr>
        <p:txBody>
          <a:bodyPr>
            <a:noAutofit/>
          </a:bodyPr>
          <a:lstStyle/>
          <a:p>
            <a:r>
              <a:rPr lang="en-US" sz="2400" dirty="0" smtClean="0">
                <a:latin typeface="Times New Roman" pitchFamily="18" charset="0"/>
                <a:cs typeface="Times New Roman" pitchFamily="18" charset="0"/>
              </a:rPr>
              <a:t>It is thus very important to protect the interests of the investors. investor protection involves various measures established to protect the interests of investors from malpractices. Securities and Exchange Board of India (SEBI) is responsible for regulations of the Mutual Funds and safeguard the interests of the investors. Investor protection measures by SEBI are in place to safeguard the investors from the malpractices in shares, the stock market, Mutual Fund, etc. The two broad objectives of SEBI are given below: </a:t>
            </a:r>
          </a:p>
          <a:p>
            <a:r>
              <a:rPr lang="en-US" sz="2400" dirty="0" err="1" smtClean="0">
                <a:latin typeface="Times New Roman" pitchFamily="18" charset="0"/>
                <a:cs typeface="Times New Roman" pitchFamily="18" charset="0"/>
              </a:rPr>
              <a:t>i</a:t>
            </a:r>
            <a:r>
              <a:rPr lang="en-US" sz="2400" dirty="0" smtClean="0">
                <a:latin typeface="Times New Roman" pitchFamily="18" charset="0"/>
                <a:cs typeface="Times New Roman" pitchFamily="18" charset="0"/>
              </a:rPr>
              <a:t>. Conducive environment: SEBI aims at creating a proper and conducive environment for raising money from capital market through the rules, regulation, trade practices and guidelines. SEBI regulates stock exchanges and other intermediaries in securities market such as brokers, sub-brokers, merchant bankers, venture funds, mutual funds, FII etc.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51</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Investors protection</a:t>
            </a:r>
            <a:endParaRPr lang="en-US" dirty="0"/>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cs typeface="Times New Roman" pitchFamily="18" charset="0"/>
              </a:rPr>
              <a:t>ii. Investor protection and Education: SEBI aims at protecting investors from fraudulent practices and educating investors so as to make them aware of their rights as well as duties. Measures taken by SEBI for Investor Protection has given out various methods and measures to ensure the investor protection from time to time.</a:t>
            </a:r>
          </a:p>
          <a:p>
            <a:r>
              <a:rPr lang="en-US" sz="2800" dirty="0" smtClean="0">
                <a:latin typeface="Times New Roman" pitchFamily="18" charset="0"/>
                <a:cs typeface="Times New Roman" pitchFamily="18" charset="0"/>
              </a:rPr>
              <a:t>It has published various directives, driven many investor awareness programmes, set up investor protection Fund (IPF) to compensate the investors. </a:t>
            </a:r>
          </a:p>
          <a:p>
            <a:endParaRPr lang="en-US" sz="2800" dirty="0" smtClean="0"/>
          </a:p>
          <a:p>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52</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Investor Protection measures by SEBI </a:t>
            </a:r>
            <a:endParaRPr lang="en-US" b="1" u="sng" dirty="0"/>
          </a:p>
        </p:txBody>
      </p:sp>
      <p:sp>
        <p:nvSpPr>
          <p:cNvPr id="3" name="Content Placeholder 2"/>
          <p:cNvSpPr>
            <a:spLocks noGrp="1"/>
          </p:cNvSpPr>
          <p:nvPr>
            <p:ph idx="1"/>
          </p:nvPr>
        </p:nvSpPr>
        <p:spPr/>
        <p:txBody>
          <a:bodyPr>
            <a:noAutofit/>
          </a:bodyPr>
          <a:lstStyle/>
          <a:p>
            <a:pPr>
              <a:buNone/>
            </a:pPr>
            <a:r>
              <a:rPr lang="en-US" sz="2000" dirty="0" smtClean="0">
                <a:latin typeface="Times New Roman" pitchFamily="18" charset="0"/>
                <a:cs typeface="Times New Roman" pitchFamily="18" charset="0"/>
              </a:rPr>
              <a:t>iii. Issue of regulation and guidelines : Build the capacity of investors through education and awareness to enable an investor to take informed investment decisions. SEBI endeavors to ensure that the investor learns investing, that is, he obtains and uses information required for investing, evaluates various investment options to suit his specific goals, ascertains his rights and obligations in a particular investment, deals through registered intermediaries, takes necessary precautions, seeks help in case of any grievance, etc. SEBI has been organizing investor education and awareness workshops directly, and through investor associations and market participants, and been encouraging market participants to organize similar programmes. It maintains an updated, comprehensive web site for education of investors. It publishes various kinds of cautions through media. It responds to the queries of investors through telephone, e-mails, letters, and in person for those who visit SEBI office. </a:t>
            </a:r>
            <a:endParaRPr lang="en-US" sz="20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53</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Investor Protection measures by SEBI </a:t>
            </a:r>
            <a:endParaRPr lang="en-US" dirty="0"/>
          </a:p>
        </p:txBody>
      </p:sp>
      <p:sp>
        <p:nvSpPr>
          <p:cNvPr id="3" name="Content Placeholder 2"/>
          <p:cNvSpPr>
            <a:spLocks noGrp="1"/>
          </p:cNvSpPr>
          <p:nvPr>
            <p:ph idx="1"/>
          </p:nvPr>
        </p:nvSpPr>
        <p:spPr/>
        <p:txBody>
          <a:bodyPr>
            <a:noAutofit/>
          </a:bodyPr>
          <a:lstStyle/>
          <a:p>
            <a:pPr>
              <a:buNone/>
            </a:pPr>
            <a:r>
              <a:rPr lang="en-US" sz="1800" dirty="0" smtClean="0">
                <a:latin typeface="Times New Roman" pitchFamily="18" charset="0"/>
                <a:cs typeface="Times New Roman" pitchFamily="18" charset="0"/>
              </a:rPr>
              <a:t>iv. Investor education: Make available every detail relevant for investment in public domain. SEBI has adopted disclosure based regulatory regime. Under this framework, issuers and intermediaries disclose relevant details about themselves, the products, the market and the regulations so that the investor can take informed investment decisions based on such disclosures. SEBI has prescribed and monitors various initial and continuous disclosures.</a:t>
            </a:r>
          </a:p>
          <a:p>
            <a:pPr>
              <a:buNone/>
            </a:pPr>
            <a:r>
              <a:rPr lang="en-US" sz="1800" dirty="0" smtClean="0">
                <a:latin typeface="Times New Roman" pitchFamily="18" charset="0"/>
                <a:cs typeface="Times New Roman" pitchFamily="18" charset="0"/>
              </a:rPr>
              <a:t>v.  Safe transactions: Ensure that the market has systems and practices which make transactions safe. SEBI has taken various measures such as screen based trading system, dematerialization of securities, T+2 rolling settlement, and framed various regulations to regulate intermediaries, issue and trading of securities, corporate restructuring, etc. to protect the interests of investors in securities. It also ensures that only the fit and proper persons are allowed to operate in the market, every participant has incentive to comply with the prescribed standards, and the miscreant are awarded exemplary punishment. </a:t>
            </a:r>
          </a:p>
          <a:p>
            <a:pPr>
              <a:buNone/>
            </a:pPr>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54</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Investor Protection measures by SEBI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latin typeface="Times New Roman" pitchFamily="18" charset="0"/>
                <a:cs typeface="Times New Roman" pitchFamily="18" charset="0"/>
              </a:rPr>
              <a:t>vi. Grievance redressal system: Facilitate redressal of investor grievances. SEBI has a comprehensive mechanism to facilitate redressal of investor grievances against intermediaries and listed companies. It follows up with the companies and intermediaries who do not redress investors' grievances, by sending reminders to them and having meetings with them It takes appropriate enforcement actions as provided under the law (including launch of adjudication, prosecution proceedings, directions) where progress in redressal of investor grievances is not satisfactory.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55</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Investor Protection measures by SEBI </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latin typeface="Times New Roman" pitchFamily="18" charset="0"/>
                <a:cs typeface="Times New Roman" pitchFamily="18" charset="0"/>
              </a:rPr>
              <a:t>It has set up a comprehensive arbitration mechanism in stock exchanges and depositories for resolution disputes of the investors. The stock exchanges have investor protection funds to compensate investors when a broker is declared a defaulter. Depository indemnifies investors for loss due to negligence of depository or depository participant. </a:t>
            </a:r>
          </a:p>
          <a:p>
            <a:pPr>
              <a:buNone/>
            </a:pPr>
            <a:r>
              <a:rPr lang="en-US" dirty="0" smtClean="0">
                <a:latin typeface="Times New Roman" pitchFamily="18" charset="0"/>
                <a:cs typeface="Times New Roman" pitchFamily="18" charset="0"/>
              </a:rPr>
              <a:t>vii. Other measures: SEBI conducts inspection, inquiries and audits of stock exchanges, intermediaries and self-regulating organisations and takes suitable remedial measures whenever necessary. Further it penalizes those who undertake fraudulent and unfair trade practices</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56</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Grievances handling and their removal.</a:t>
            </a:r>
            <a:endParaRPr lang="en-US" b="1" u="sng" dirty="0"/>
          </a:p>
        </p:txBody>
      </p:sp>
      <p:sp>
        <p:nvSpPr>
          <p:cNvPr id="3" name="Content Placeholder 2"/>
          <p:cNvSpPr>
            <a:spLocks noGrp="1"/>
          </p:cNvSpPr>
          <p:nvPr>
            <p:ph idx="1"/>
          </p:nvPr>
        </p:nvSpPr>
        <p:spPr/>
        <p:txBody>
          <a:bodyPr>
            <a:noAutofit/>
          </a:bodyPr>
          <a:lstStyle/>
          <a:p>
            <a:r>
              <a:rPr lang="en-US" sz="2400" dirty="0" smtClean="0">
                <a:latin typeface="Times New Roman" pitchFamily="18" charset="0"/>
                <a:cs typeface="Times New Roman" pitchFamily="18" charset="0"/>
              </a:rPr>
              <a:t>In India investment risks are very high due to dishonest practices, frauds and unethical investment culture. Investors experience a sense of helplessness and insecurity, they have hardly any confidence in financial markets. Investors are cheated by companies, by lead managers, by brokers and by everybody, who is capable of cheating them. The Government, the Company Law Board and the SEBI, in recent years have made efforts to protect the investors. “Investors protection is a wide term, it encompasses all the measures designed to protect investors from malpractices of brokers, companies managers to issue, merchant bankers, registrar to issues etc. </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57</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Grievances handling and their removal.</a:t>
            </a:r>
            <a:endParaRPr lang="en-US" dirty="0"/>
          </a:p>
        </p:txBody>
      </p:sp>
      <p:sp>
        <p:nvSpPr>
          <p:cNvPr id="3" name="Content Placeholder 2"/>
          <p:cNvSpPr>
            <a:spLocks noGrp="1"/>
          </p:cNvSpPr>
          <p:nvPr>
            <p:ph idx="1"/>
          </p:nvPr>
        </p:nvSpPr>
        <p:spPr/>
        <p:txBody>
          <a:bodyPr>
            <a:noAutofit/>
          </a:bodyPr>
          <a:lstStyle/>
          <a:p>
            <a:r>
              <a:rPr lang="en-US" sz="2400" dirty="0" smtClean="0">
                <a:latin typeface="Times New Roman" pitchFamily="18" charset="0"/>
                <a:cs typeface="Times New Roman" pitchFamily="18" charset="0"/>
              </a:rPr>
              <a:t>The main complaints are against brokers of stock exchanges, against listed companies and mutual funds.</a:t>
            </a:r>
          </a:p>
          <a:p>
            <a:pPr>
              <a:buNone/>
            </a:pPr>
            <a:r>
              <a:rPr lang="en-US" sz="2400" dirty="0" smtClean="0">
                <a:latin typeface="Times New Roman" pitchFamily="18" charset="0"/>
                <a:cs typeface="Times New Roman" pitchFamily="18" charset="0"/>
              </a:rPr>
              <a:t> USUAL GRIEVANCES OF INVESTORS</a:t>
            </a:r>
          </a:p>
          <a:p>
            <a:r>
              <a:rPr lang="en-US" sz="2400" dirty="0" smtClean="0">
                <a:latin typeface="Times New Roman" pitchFamily="18" charset="0"/>
                <a:cs typeface="Times New Roman" pitchFamily="18" charset="0"/>
              </a:rPr>
              <a:t>  Against Companies. </a:t>
            </a:r>
          </a:p>
          <a:p>
            <a:r>
              <a:rPr lang="en-US" sz="2400" dirty="0" smtClean="0">
                <a:latin typeface="Times New Roman" pitchFamily="18" charset="0"/>
                <a:cs typeface="Times New Roman" pitchFamily="18" charset="0"/>
              </a:rPr>
              <a:t> Against Brokers. </a:t>
            </a:r>
          </a:p>
          <a:p>
            <a:r>
              <a:rPr lang="en-US" sz="2400" dirty="0" smtClean="0">
                <a:latin typeface="Times New Roman" pitchFamily="18" charset="0"/>
                <a:cs typeface="Times New Roman" pitchFamily="18" charset="0"/>
              </a:rPr>
              <a:t> Against depositories.</a:t>
            </a:r>
          </a:p>
          <a:p>
            <a:pPr>
              <a:buNone/>
            </a:pPr>
            <a:r>
              <a:rPr lang="en-US" sz="2400" dirty="0" smtClean="0">
                <a:latin typeface="Times New Roman" pitchFamily="18" charset="0"/>
                <a:cs typeface="Times New Roman" pitchFamily="18" charset="0"/>
              </a:rPr>
              <a:t> USUAL GRIEVANCES AGAINST COMPANIES 1. Delay in registering transfer of securities. Registration of transfers should be done by the companies within 30 days of receipt of share transfer instrument but usually it takes many months</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58</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Grievances handling and their removal.</a:t>
            </a:r>
            <a:endParaRPr lang="en-US"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2. Non-payment or delay in payment of dividend. Dividends should be distributed within 30 days from the date of declaration but by manipulation of procedures dividends may not be received for months.</a:t>
            </a:r>
          </a:p>
          <a:p>
            <a:pPr>
              <a:buNone/>
            </a:pPr>
            <a:r>
              <a:rPr lang="en-US" sz="2400" dirty="0" smtClean="0">
                <a:latin typeface="Times New Roman" pitchFamily="18" charset="0"/>
                <a:cs typeface="Times New Roman" pitchFamily="18" charset="0"/>
              </a:rPr>
              <a:t> METHODS OF REDRESSAL OF INVESTORS GRIEVANCES 1. Non-repayment or delayed repayment of public deposits. Thousands of depositors are involved in litigation to get back their deposits from companies. </a:t>
            </a:r>
          </a:p>
          <a:p>
            <a:pPr>
              <a:buNone/>
            </a:pPr>
            <a:r>
              <a:rPr lang="en-US" sz="2400" dirty="0" smtClean="0">
                <a:latin typeface="Times New Roman" pitchFamily="18" charset="0"/>
                <a:cs typeface="Times New Roman" pitchFamily="18" charset="0"/>
              </a:rPr>
              <a:t>2. Non-receipt of rights issue offer. The letter of offer of rights shares should be sent to all eligible shareholders by registered post and this fact should be prominently advertised in at least two all India newspapers. Shareholders quite often are not informed of rights issue. </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Money Market</a:t>
            </a:r>
            <a:br>
              <a:rPr lang="en-US" b="1" u="sng" dirty="0" smtClean="0">
                <a:latin typeface="Times New Roman" pitchFamily="18" charset="0"/>
                <a:cs typeface="Times New Roman" pitchFamily="18" charset="0"/>
              </a:rPr>
            </a:br>
            <a:endParaRPr lang="en-US" b="1" u="sng" dirty="0"/>
          </a:p>
        </p:txBody>
      </p:sp>
      <p:sp>
        <p:nvSpPr>
          <p:cNvPr id="3" name="Content Placeholder 2"/>
          <p:cNvSpPr>
            <a:spLocks noGrp="1"/>
          </p:cNvSpPr>
          <p:nvPr>
            <p:ph idx="1"/>
          </p:nvPr>
        </p:nvSpPr>
        <p:spPr>
          <a:xfrm>
            <a:off x="457200" y="1295400"/>
            <a:ext cx="8229600" cy="4525963"/>
          </a:xfrm>
        </p:spPr>
        <p:txBody>
          <a:bodyPr>
            <a:noAutofit/>
          </a:bodyPr>
          <a:lstStyle/>
          <a:p>
            <a:pPr fontAlgn="base">
              <a:buNone/>
            </a:pPr>
            <a:r>
              <a:rPr lang="en-US" sz="2400" dirty="0" smtClean="0">
                <a:latin typeface="Times New Roman" pitchFamily="18" charset="0"/>
                <a:cs typeface="Times New Roman" pitchFamily="18" charset="0"/>
              </a:rPr>
              <a:t>The money market is a market for short-term debt instruments with maturity below one year. It is a highly liquid market where securities are bought and sold in large quantities to reduce transaction cost. Such securities are often risk free. Call money market, certificates of deposits, commercial paper, repo and treasury bills are the major instruments of the money market. Money market constitutes a very important segment of the financial system as it facilitates the conduct of monetary policy.</a:t>
            </a:r>
          </a:p>
          <a:p>
            <a:pPr fontAlgn="base">
              <a:buNone/>
            </a:pPr>
            <a:r>
              <a:rPr lang="en-US" sz="2400" dirty="0" smtClean="0">
                <a:latin typeface="Times New Roman" pitchFamily="18" charset="0"/>
                <a:cs typeface="Times New Roman" pitchFamily="18" charset="0"/>
              </a:rPr>
              <a:t>The main investors in money market are financially strong entities such as banks and mutual funds. Participation of retail investors is less due to low returns in comparison to other markets. The money market is regulated by the Reserve Bank of India.</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Grievances handling and their removal.</a:t>
            </a:r>
            <a:endParaRPr lang="en-US"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3. Non-receipt of duplicate share certificate. A company is bound to issue duplicate share certificates if the shares are lost or misplaced by the shareholder, after receiving a request along with the requisite fee and on completion of formalities.</a:t>
            </a:r>
          </a:p>
          <a:p>
            <a:pPr>
              <a:buNone/>
            </a:pPr>
            <a:r>
              <a:rPr lang="en-US" sz="2400" dirty="0" smtClean="0">
                <a:latin typeface="Times New Roman" pitchFamily="18" charset="0"/>
                <a:cs typeface="Times New Roman" pitchFamily="18" charset="0"/>
              </a:rPr>
              <a:t> 4. Transmission of shares. After the death of a shareholder the ownership of shares passes to his legal heirs which is called transmission of shares. The company is bound to transfer the shares in the name of legal heir of the deceased. </a:t>
            </a:r>
          </a:p>
          <a:p>
            <a:pPr>
              <a:buNone/>
            </a:pPr>
            <a:r>
              <a:rPr lang="en-US" sz="2400" dirty="0" smtClean="0">
                <a:latin typeface="Times New Roman" pitchFamily="18" charset="0"/>
                <a:cs typeface="Times New Roman" pitchFamily="18" charset="0"/>
              </a:rPr>
              <a:t>5. Non-receipt of notice of meeting. Every shareholder whose name appears in the register of members is entitled to receive 21 days advance notice of meeting of shareholders. Non-dispatch of notice of meeting to shareholder is common but serious lapse. </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USUAL GRIEVANCES AGAINST BROKERS</a:t>
            </a:r>
            <a:endParaRPr lang="en-US" b="1" u="sng" dirty="0"/>
          </a:p>
        </p:txBody>
      </p:sp>
      <p:sp>
        <p:nvSpPr>
          <p:cNvPr id="3" name="Content Placeholder 2"/>
          <p:cNvSpPr>
            <a:spLocks noGrp="1"/>
          </p:cNvSpPr>
          <p:nvPr>
            <p:ph idx="1"/>
          </p:nvPr>
        </p:nvSpPr>
        <p:spPr/>
        <p:txBody>
          <a:bodyPr>
            <a:noAutofit/>
          </a:bodyPr>
          <a:lstStyle/>
          <a:p>
            <a:pPr marL="514350" indent="-514350">
              <a:buAutoNum type="arabicPeriod"/>
            </a:pPr>
            <a:r>
              <a:rPr lang="en-US" sz="2400" dirty="0" smtClean="0">
                <a:latin typeface="Times New Roman" pitchFamily="18" charset="0"/>
                <a:cs typeface="Times New Roman" pitchFamily="18" charset="0"/>
              </a:rPr>
              <a:t>Delay or default in payment of securities sold. A broker has to make payment to client who has sold securities through him within in 48 hours of payout of funds by clearing house of stock exchange or the Clearing Corporation. but brokers, as a rule, retain the sale proceed as long as they can. </a:t>
            </a:r>
          </a:p>
          <a:p>
            <a:pPr marL="514350" indent="-514350">
              <a:buAutoNum type="arabicPeriod"/>
            </a:pPr>
            <a:r>
              <a:rPr lang="en-US" sz="2400" dirty="0" smtClean="0">
                <a:latin typeface="Times New Roman" pitchFamily="18" charset="0"/>
                <a:cs typeface="Times New Roman" pitchFamily="18" charset="0"/>
              </a:rPr>
              <a:t>Delay or default in delivery of purchased security to the client. A broker has to deliver the purchased securities to his client within 48 hours of payout of securities by the stock exchange. It never happens so, in practice. </a:t>
            </a:r>
          </a:p>
          <a:p>
            <a:pPr marL="514350" indent="-514350">
              <a:buAutoNum type="arabicPeriod"/>
            </a:pPr>
            <a:r>
              <a:rPr lang="en-US" sz="2400" dirty="0" smtClean="0">
                <a:latin typeface="Times New Roman" pitchFamily="18" charset="0"/>
                <a:cs typeface="Times New Roman" pitchFamily="18" charset="0"/>
              </a:rPr>
              <a:t>Non-Issue of contract note. Brokers have to issue a contract note in in prescribed form to all their clients within 24 hours of the transaction but they avoid doing so to earn secret profits. </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61</a:t>
            </a:fld>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USUAL GRIEVANCES AGAINST BROKERS</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AutoNum type="arabicPeriod"/>
            </a:pPr>
            <a:endParaRPr lang="en-US" dirty="0" smtClean="0">
              <a:latin typeface="Times New Roman" pitchFamily="18" charset="0"/>
              <a:cs typeface="Times New Roman" pitchFamily="18" charset="0"/>
            </a:endParaRPr>
          </a:p>
          <a:p>
            <a:pPr marL="514350" indent="-514350">
              <a:buNone/>
            </a:pPr>
            <a:r>
              <a:rPr lang="en-US" dirty="0" smtClean="0">
                <a:latin typeface="Times New Roman" pitchFamily="18" charset="0"/>
                <a:cs typeface="Times New Roman" pitchFamily="18" charset="0"/>
              </a:rPr>
              <a:t>4. Charging excess brokerage from clients. </a:t>
            </a:r>
          </a:p>
          <a:p>
            <a:pPr marL="514350" indent="-514350">
              <a:buNone/>
            </a:pPr>
            <a:r>
              <a:rPr lang="en-US" dirty="0" smtClean="0">
                <a:latin typeface="Times New Roman" pitchFamily="18" charset="0"/>
                <a:cs typeface="Times New Roman" pitchFamily="18" charset="0"/>
              </a:rPr>
              <a:t>5. Non-passing of corporate benefits. A broker is duty bound to pass all the corporate benefits like rights shares, bonus shares, dividends etc. to the client he is dealing with but, many a times brokers play tricks in this regard.</a:t>
            </a:r>
          </a:p>
          <a:p>
            <a:pPr marL="514350" indent="-514350">
              <a:buNone/>
            </a:pPr>
            <a:r>
              <a:rPr lang="en-US" dirty="0" smtClean="0">
                <a:latin typeface="Times New Roman" pitchFamily="18" charset="0"/>
                <a:cs typeface="Times New Roman" pitchFamily="18" charset="0"/>
              </a:rPr>
              <a:t>6.  Overcharging. The broker should charge or pay only that amount for of sale or purchase of securities at He should not overcharge for purchases or pay less for the sales. In practice, most brokers play tricks about it.</a:t>
            </a:r>
          </a:p>
          <a:p>
            <a:endParaRPr lang="en-US" dirty="0" smtClean="0">
              <a:latin typeface="Times New Roman" pitchFamily="18" charset="0"/>
              <a:cs typeface="Times New Roman" pitchFamily="18" charset="0"/>
            </a:endParaRP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62</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Assignment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Q.1. Discuss Securities contract and regulation act.</a:t>
            </a:r>
          </a:p>
          <a:p>
            <a:pPr>
              <a:buNone/>
            </a:pPr>
            <a:r>
              <a:rPr lang="en-US" dirty="0" smtClean="0">
                <a:latin typeface="Times New Roman" pitchFamily="18" charset="0"/>
                <a:cs typeface="Times New Roman" pitchFamily="18" charset="0"/>
              </a:rPr>
              <a:t>Q.2. Write Short notes on:-</a:t>
            </a:r>
          </a:p>
          <a:p>
            <a:pPr>
              <a:buNone/>
            </a:pPr>
            <a:r>
              <a:rPr lang="en-US" dirty="0" smtClean="0">
                <a:latin typeface="Times New Roman" pitchFamily="18" charset="0"/>
                <a:cs typeface="Times New Roman" pitchFamily="18" charset="0"/>
              </a:rPr>
              <a:t>a. </a:t>
            </a:r>
            <a:r>
              <a:rPr lang="en-US" smtClean="0">
                <a:latin typeface="Times New Roman" pitchFamily="18" charset="0"/>
                <a:cs typeface="Times New Roman" pitchFamily="18" charset="0"/>
              </a:rPr>
              <a:t>Investor’s protection.</a:t>
            </a: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b. Grievances handling and their removal.</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63</a:t>
            </a:fld>
            <a:endParaRPr lang="en-US">
              <a:latin typeface="Times New Roman" pitchFamily="18" charset="0"/>
              <a:cs typeface="Times New Roman" pitchFamily="18" charset="0"/>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MODULE IV</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Functionaries of stock exchange; brokers, sub brokers, market makers, jobbers, portfolio consultants, institutional investors and NRIs.</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64</a:t>
            </a:fld>
            <a:endParaRPr lang="en-US"/>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Functionaries of stock exchange</a:t>
            </a:r>
            <a:endParaRPr lang="en-US" b="1" u="sng" dirty="0"/>
          </a:p>
        </p:txBody>
      </p:sp>
      <p:sp>
        <p:nvSpPr>
          <p:cNvPr id="3" name="Content Placeholder 2"/>
          <p:cNvSpPr>
            <a:spLocks noGrp="1"/>
          </p:cNvSpPr>
          <p:nvPr>
            <p:ph idx="1"/>
          </p:nvPr>
        </p:nvSpPr>
        <p:spPr/>
        <p:txBody>
          <a:bodyPr>
            <a:normAutofit lnSpcReduction="10000"/>
          </a:bodyPr>
          <a:lstStyle/>
          <a:p>
            <a:r>
              <a:rPr lang="en-US" dirty="0" smtClean="0">
                <a:latin typeface="Times New Roman" pitchFamily="18" charset="0"/>
                <a:cs typeface="Times New Roman" pitchFamily="18" charset="0"/>
              </a:rPr>
              <a:t>Determining the security prices</a:t>
            </a:r>
          </a:p>
          <a:p>
            <a:r>
              <a:rPr lang="en-US" dirty="0" smtClean="0">
                <a:latin typeface="Times New Roman" pitchFamily="18" charset="0"/>
                <a:cs typeface="Times New Roman" pitchFamily="18" charset="0"/>
              </a:rPr>
              <a:t>Maintaining Liquidity</a:t>
            </a:r>
          </a:p>
          <a:p>
            <a:r>
              <a:rPr lang="en-US" dirty="0" smtClean="0">
                <a:latin typeface="Times New Roman" pitchFamily="18" charset="0"/>
                <a:cs typeface="Times New Roman" pitchFamily="18" charset="0"/>
              </a:rPr>
              <a:t>Indicating the Economic State</a:t>
            </a:r>
          </a:p>
          <a:p>
            <a:r>
              <a:rPr lang="en-US" dirty="0" smtClean="0">
                <a:latin typeface="Times New Roman" pitchFamily="18" charset="0"/>
                <a:cs typeface="Times New Roman" pitchFamily="18" charset="0"/>
              </a:rPr>
              <a:t>Facilitating investments</a:t>
            </a:r>
          </a:p>
          <a:p>
            <a:r>
              <a:rPr lang="en-US" dirty="0" smtClean="0">
                <a:latin typeface="Times New Roman" pitchFamily="18" charset="0"/>
                <a:cs typeface="Times New Roman" pitchFamily="18" charset="0"/>
              </a:rPr>
              <a:t>Raising capital</a:t>
            </a:r>
          </a:p>
          <a:p>
            <a:r>
              <a:rPr lang="en-US" dirty="0" smtClean="0">
                <a:latin typeface="Times New Roman" pitchFamily="18" charset="0"/>
                <a:cs typeface="Times New Roman" pitchFamily="18" charset="0"/>
              </a:rPr>
              <a:t>Building a healthy economy</a:t>
            </a:r>
          </a:p>
          <a:p>
            <a:r>
              <a:rPr lang="en-US" dirty="0" smtClean="0">
                <a:latin typeface="Times New Roman" pitchFamily="18" charset="0"/>
                <a:cs typeface="Times New Roman" pitchFamily="18" charset="0"/>
              </a:rPr>
              <a:t>Providing rights to investors</a:t>
            </a:r>
          </a:p>
          <a:p>
            <a:r>
              <a:rPr lang="en-US" dirty="0" smtClean="0">
                <a:latin typeface="Times New Roman" pitchFamily="18" charset="0"/>
                <a:cs typeface="Times New Roman" pitchFamily="18" charset="0"/>
              </a:rPr>
              <a:t>Attracting foreign investments</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65</a:t>
            </a:fld>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Brokers</a:t>
            </a:r>
            <a:endParaRPr lang="en-US" b="1" u="sng" dirty="0"/>
          </a:p>
        </p:txBody>
      </p:sp>
      <p:sp>
        <p:nvSpPr>
          <p:cNvPr id="3" name="Content Placeholder 2"/>
          <p:cNvSpPr>
            <a:spLocks noGrp="1"/>
          </p:cNvSpPr>
          <p:nvPr>
            <p:ph idx="1"/>
          </p:nvPr>
        </p:nvSpPr>
        <p:spPr>
          <a:xfrm>
            <a:off x="0" y="1600200"/>
            <a:ext cx="9144000" cy="4525963"/>
          </a:xfrm>
        </p:spPr>
        <p:txBody>
          <a:bodyPr>
            <a:noAutofit/>
          </a:bodyPr>
          <a:lstStyle/>
          <a:p>
            <a:pPr>
              <a:buNone/>
            </a:pPr>
            <a:r>
              <a:rPr lang="en-US" sz="1800" dirty="0" smtClean="0">
                <a:latin typeface="Times New Roman" pitchFamily="18" charset="0"/>
                <a:cs typeface="Times New Roman" pitchFamily="18" charset="0"/>
              </a:rPr>
              <a:t>A broker is a person or company who works as a go-between for just a client and a stock market. Personal traders and investors utilize the assistance of exchange members since stock markets cannot accept orders from persons or organizations that are members of the exchange.</a:t>
            </a:r>
            <a:br>
              <a:rPr lang="en-US" sz="1800" dirty="0" smtClean="0">
                <a:latin typeface="Times New Roman" pitchFamily="18" charset="0"/>
                <a:cs typeface="Times New Roman" pitchFamily="18" charset="0"/>
              </a:rPr>
            </a:br>
            <a:r>
              <a:rPr lang="en-US" sz="1800" dirty="0" smtClean="0">
                <a:latin typeface="Times New Roman" pitchFamily="18" charset="0"/>
                <a:cs typeface="Times New Roman" pitchFamily="18" charset="0"/>
              </a:rPr>
              <a:t>Brokers will provide service and are paid in a variety of methods, including commissions, fees, and payments from the exchange itself. The companies constantly examine all the top brokers on a regular basis and keep a list of the finest brokerage firms and trading systems to assist investors in determining which broker is right for them.</a:t>
            </a:r>
          </a:p>
          <a:p>
            <a:pPr fontAlgn="base"/>
            <a:r>
              <a:rPr lang="en-US" sz="1800" dirty="0" smtClean="0">
                <a:latin typeface="Times New Roman" pitchFamily="18" charset="0"/>
                <a:cs typeface="Times New Roman" pitchFamily="18" charset="0"/>
              </a:rPr>
              <a:t>A broker is a person or company who works as a go-between for just a client and a stock market.</a:t>
            </a:r>
          </a:p>
          <a:p>
            <a:pPr fontAlgn="base"/>
            <a:r>
              <a:rPr lang="en-US" sz="1800" dirty="0" smtClean="0">
                <a:latin typeface="Times New Roman" pitchFamily="18" charset="0"/>
                <a:cs typeface="Times New Roman" pitchFamily="18" charset="0"/>
              </a:rPr>
              <a:t>When a company works as an intermediary for such a client and charges the customer a fee for its services, it is referred to as a broker.</a:t>
            </a:r>
          </a:p>
          <a:p>
            <a:pPr fontAlgn="base"/>
            <a:r>
              <a:rPr lang="en-US" sz="1800" dirty="0" smtClean="0">
                <a:latin typeface="Times New Roman" pitchFamily="18" charset="0"/>
                <a:cs typeface="Times New Roman" pitchFamily="18" charset="0"/>
              </a:rPr>
              <a:t>Although brokerage firms work on behalf of their clients, they rarely offer investing advice.</a:t>
            </a:r>
          </a:p>
          <a:p>
            <a:pPr fontAlgn="base"/>
            <a:r>
              <a:rPr lang="en-US" sz="1800" dirty="0" smtClean="0">
                <a:latin typeface="Times New Roman" pitchFamily="18" charset="0"/>
                <a:cs typeface="Times New Roman" pitchFamily="18" charset="0"/>
              </a:rPr>
              <a:t>Execution is provided by comprehensive brokers as well as tailored investment planning and solutions.</a:t>
            </a:r>
          </a:p>
          <a:p>
            <a:pPr fontAlgn="base"/>
            <a:r>
              <a:rPr lang="en-US" sz="1800" dirty="0" smtClean="0">
                <a:latin typeface="Times New Roman" pitchFamily="18" charset="0"/>
                <a:cs typeface="Times New Roman" pitchFamily="18" charset="0"/>
              </a:rPr>
              <a:t>Brokers must join with Financial Industry Regulatory Authority (FINRA), whereas investment advisers must register with the Securities and Exchange Commission (SEC) (RIAs).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66</a:t>
            </a:fld>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Regulation of Brokers</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a:xfrm>
            <a:off x="0" y="1143000"/>
            <a:ext cx="9144000" cy="4525963"/>
          </a:xfrm>
        </p:spPr>
        <p:txBody>
          <a:bodyPr>
            <a:noAutofit/>
          </a:bodyPr>
          <a:lstStyle/>
          <a:p>
            <a:pPr>
              <a:buNone/>
            </a:pP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b="1" dirty="0" smtClean="0">
                <a:latin typeface="Times New Roman" pitchFamily="18" charset="0"/>
                <a:cs typeface="Times New Roman" pitchFamily="18" charset="0"/>
              </a:rPr>
              <a:t>Brokers must join with the Financial Industry Regulatory Authority (FINRA), a self-regulatory organization for broker-</a:t>
            </a:r>
            <a:r>
              <a:rPr lang="en-US" sz="1600" dirty="0" smtClean="0">
                <a:latin typeface="Times New Roman" pitchFamily="18" charset="0"/>
                <a:cs typeface="Times New Roman" pitchFamily="18" charset="0"/>
              </a:rPr>
              <a:t>dealers. Brokers have been placed in a position of action based on the "suitability rule," which states that suggesting a specific item or investment must be based on reasonable grounds.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The second component of the rule, often known as "know your customer," or KYC, outlines the procedures a broker must take to recognize their customer and his savings goals, allowing them to demonstrate reasonable reasons for the advice.</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The broker shall make a reasonable attempt to acquire information about the customer's financial situation, tax situation, investment goals, and other relevant facts before making a recommendation.</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This code of care differs significantly from that which applies to financial advisors who are registered as registered investment advisors with the Securities and Exchange Commission (SEC) (RIAs). The Investment Advisers Operate of 1940 imposed a strict fiduciary standard on RIAs, requiring them to always work for the benefit of their investors while fully disclosing their fees.</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en-US" sz="1600" dirty="0" smtClean="0">
                <a:latin typeface="Times New Roman" pitchFamily="18" charset="0"/>
                <a:cs typeface="Times New Roman" pitchFamily="18" charset="0"/>
              </a:rPr>
              <a:t>In the United States, real estate brokers are licensed by each county, not by the national govt. Every state has its own set of regulations governing the types of interactions that really can exist between customers and brokers, as well as the responsibilities of brokers toward clients and the general public.</a:t>
            </a:r>
            <a:br>
              <a:rPr lang="en-US" sz="1600" dirty="0" smtClean="0">
                <a:latin typeface="Times New Roman" pitchFamily="18" charset="0"/>
                <a:cs typeface="Times New Roman" pitchFamily="18" charset="0"/>
              </a:rPr>
            </a:br>
            <a:endParaRPr lang="en-US" sz="16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67</a:t>
            </a:fld>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Sub Brokers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A sub-broker is a person that functions similar to a broker but works as the middle man between two parties; the customer and the main broker. While a stock broker is a middle man between an investor and the stock exchange, a sub-broker is the middle man between the stockbroker and the investor.</a:t>
            </a:r>
          </a:p>
          <a:p>
            <a:pPr>
              <a:buNone/>
            </a:pPr>
            <a:r>
              <a:rPr lang="en-US" dirty="0" smtClean="0">
                <a:latin typeface="Times New Roman" pitchFamily="18" charset="0"/>
                <a:cs typeface="Times New Roman" pitchFamily="18" charset="0"/>
              </a:rPr>
              <a:t>The job of a sub-broker is to mediate between the broker and client and assist the client in various activities such as financial transactions and paperwork. Since the sub-broker works for a stock broker, in most cases, their job includes bringing clients to the brokerage firm. Additionally, the sub-broker assists clients with investing and dealing with securities. In return for the services rendered by the sub-brokers to the brokers, they receive a certain commission from the transaction done by the clients.</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68</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smtClean="0">
                <a:latin typeface="Times New Roman" pitchFamily="18" charset="0"/>
                <a:cs typeface="Times New Roman" pitchFamily="18" charset="0"/>
              </a:rPr>
              <a:t/>
            </a:r>
            <a:br>
              <a:rPr lang="en-US" u="sng" dirty="0" smtClean="0">
                <a:latin typeface="Times New Roman" pitchFamily="18" charset="0"/>
                <a:cs typeface="Times New Roman" pitchFamily="18" charset="0"/>
              </a:rPr>
            </a:br>
            <a:r>
              <a:rPr lang="en-US" b="1" u="sng" dirty="0" smtClean="0">
                <a:latin typeface="Times New Roman" pitchFamily="18" charset="0"/>
                <a:cs typeface="Times New Roman" pitchFamily="18" charset="0"/>
              </a:rPr>
              <a:t>What is Sub-broker: Difference Between Sub Broker and Stock Broker</a:t>
            </a:r>
            <a:br>
              <a:rPr lang="en-US" b="1" u="sng" dirty="0" smtClean="0">
                <a:latin typeface="Times New Roman" pitchFamily="18" charset="0"/>
                <a:cs typeface="Times New Roman" pitchFamily="18" charset="0"/>
              </a:rPr>
            </a:b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Trading Member: </a:t>
            </a:r>
            <a:r>
              <a:rPr lang="en-US" dirty="0" smtClean="0">
                <a:latin typeface="Times New Roman" pitchFamily="18" charset="0"/>
                <a:cs typeface="Times New Roman" pitchFamily="18" charset="0"/>
              </a:rPr>
              <a:t>Stock brokers are listed as trading members on the stock exchange, while sub-brokers are not listed as licensed trading members. This does not mean that sub-brokers do not have any certification from the stock exchange. To </a:t>
            </a:r>
            <a:r>
              <a:rPr lang="en-US" dirty="0" err="1" smtClean="0">
                <a:latin typeface="Times New Roman" pitchFamily="18" charset="0"/>
                <a:cs typeface="Times New Roman" pitchFamily="18" charset="0"/>
              </a:rPr>
              <a:t>fulfil</a:t>
            </a:r>
            <a:r>
              <a:rPr lang="en-US" dirty="0" smtClean="0">
                <a:latin typeface="Times New Roman" pitchFamily="18" charset="0"/>
                <a:cs typeface="Times New Roman" pitchFamily="18" charset="0"/>
              </a:rPr>
              <a:t> the definition of what is sub-broker under SEBI’s guidelines, they are required to have a Certification of Registration from SEBI to conduct their business as a sub-broker.</a:t>
            </a:r>
          </a:p>
          <a:p>
            <a:pPr>
              <a:buNone/>
            </a:pPr>
            <a:r>
              <a:rPr lang="en-US" b="1" dirty="0" smtClean="0">
                <a:latin typeface="Times New Roman" pitchFamily="18" charset="0"/>
                <a:cs typeface="Times New Roman" pitchFamily="18" charset="0"/>
              </a:rPr>
              <a:t>Brokerage Fee: </a:t>
            </a:r>
            <a:r>
              <a:rPr lang="en-US" dirty="0" smtClean="0">
                <a:latin typeface="Times New Roman" pitchFamily="18" charset="0"/>
                <a:cs typeface="Times New Roman" pitchFamily="18" charset="0"/>
              </a:rPr>
              <a:t>Another key difference between a stock broker and a sub-broker under the segment of </a:t>
            </a:r>
            <a:r>
              <a:rPr lang="en-US" b="1" dirty="0" smtClean="0">
                <a:latin typeface="Times New Roman" pitchFamily="18" charset="0"/>
                <a:cs typeface="Times New Roman" pitchFamily="18" charset="0"/>
              </a:rPr>
              <a:t>what is sub-broker</a:t>
            </a:r>
            <a:r>
              <a:rPr lang="en-US" dirty="0" smtClean="0">
                <a:latin typeface="Times New Roman" pitchFamily="18" charset="0"/>
                <a:cs typeface="Times New Roman" pitchFamily="18" charset="0"/>
              </a:rPr>
              <a:t> is that while stock brokers are paid in brokerage fees, sub-brokers are paid in commission. As per law, only brokers who are registered as trading members of the stock exchange are allowed to charge brokerage fees. As sub-brokers are not listed as trading members, they can not charge a brokerage. In other words, the stock brokers make a brokerage fee on every transaction their client makes. Of the brokerage fee, the sub-broker gets a percentage of the brokerage fee, which is called commission.</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69</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Capital Market</a:t>
            </a:r>
            <a:br>
              <a:rPr lang="en-US" b="1" u="sng" dirty="0" smtClean="0">
                <a:latin typeface="Times New Roman" pitchFamily="18" charset="0"/>
                <a:cs typeface="Times New Roman" pitchFamily="18" charset="0"/>
              </a:rPr>
            </a:br>
            <a:endParaRPr lang="en-US" b="1" u="sng" dirty="0"/>
          </a:p>
        </p:txBody>
      </p:sp>
      <p:sp>
        <p:nvSpPr>
          <p:cNvPr id="3" name="Content Placeholder 2"/>
          <p:cNvSpPr>
            <a:spLocks noGrp="1"/>
          </p:cNvSpPr>
          <p:nvPr>
            <p:ph idx="1"/>
          </p:nvPr>
        </p:nvSpPr>
        <p:spPr>
          <a:xfrm>
            <a:off x="457200" y="1371600"/>
            <a:ext cx="8229600" cy="4525963"/>
          </a:xfrm>
        </p:spPr>
        <p:txBody>
          <a:bodyPr>
            <a:noAutofit/>
          </a:bodyPr>
          <a:lstStyle/>
          <a:p>
            <a:pPr fontAlgn="base">
              <a:buNone/>
            </a:pPr>
            <a:r>
              <a:rPr lang="en-US" sz="2400" dirty="0" smtClean="0">
                <a:latin typeface="Times New Roman" pitchFamily="18" charset="0"/>
                <a:cs typeface="Times New Roman" pitchFamily="18" charset="0"/>
              </a:rPr>
              <a:t>Capital market is an institutional arrangement for the trading of medium and long-term securities or equity and debt. The major purpose of capital markets is to mobilize long-term savings and finance long-term investments. It also provides liquidity with a mechanism enabling the investor to sell financial assets, encourages broader ownership of productive assets, lowers the cost of transactions and information and improves the effectiveness of capital allocation by way of a competitive pricing mechanism. So, it comprises of all long-term borrowings from banks as well as financial institutions, borrowings from foreign markets and raising of capital by issuing several securities such as shares, debentures, bonds, etc.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Market Makers</a:t>
            </a:r>
            <a:endParaRPr lang="en-US" b="1" u="sng" dirty="0"/>
          </a:p>
        </p:txBody>
      </p:sp>
      <p:sp>
        <p:nvSpPr>
          <p:cNvPr id="3" name="Content Placeholder 2"/>
          <p:cNvSpPr>
            <a:spLocks noGrp="1"/>
          </p:cNvSpPr>
          <p:nvPr>
            <p:ph idx="1"/>
          </p:nvPr>
        </p:nvSpPr>
        <p:spPr/>
        <p:txBody>
          <a:bodyPr>
            <a:normAutofit lnSpcReduction="10000"/>
          </a:bodyPr>
          <a:lstStyle/>
          <a:p>
            <a:pPr>
              <a:buNone/>
            </a:pPr>
            <a:r>
              <a:rPr lang="en-US" dirty="0" smtClean="0">
                <a:latin typeface="Times New Roman" pitchFamily="18" charset="0"/>
                <a:cs typeface="Times New Roman" pitchFamily="18" charset="0"/>
              </a:rPr>
              <a:t>The term market maker refers to a firm or individual who actively quotes two-sided markets in a particular security by providing bids and offers (known as asks) along with the market size of each. Market makers provide liquidity and depth to markets and profit from the difference in the bid-ask spread. They may also make trades for their own accounts, which are known as principal trades.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70</a:t>
            </a:fld>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Market Makers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Times New Roman" pitchFamily="18" charset="0"/>
                <a:cs typeface="Times New Roman" pitchFamily="18" charset="0"/>
              </a:rPr>
              <a:t>A market maker is an individual participant or member firm of an exchange that buys and sells securities for its own account.</a:t>
            </a:r>
          </a:p>
          <a:p>
            <a:r>
              <a:rPr lang="en-US" dirty="0" smtClean="0">
                <a:latin typeface="Times New Roman" pitchFamily="18" charset="0"/>
                <a:cs typeface="Times New Roman" pitchFamily="18" charset="0"/>
              </a:rPr>
              <a:t>Market makers provide the market with liquidity and depth while profiting from the difference in the bid-ask spread.</a:t>
            </a:r>
          </a:p>
          <a:p>
            <a:r>
              <a:rPr lang="en-US" dirty="0" smtClean="0">
                <a:latin typeface="Times New Roman" pitchFamily="18" charset="0"/>
                <a:cs typeface="Times New Roman" pitchFamily="18" charset="0"/>
              </a:rPr>
              <a:t>Brokerage houses are the most common types of market makers, providing purchase and sale solutions for investors.</a:t>
            </a:r>
          </a:p>
          <a:p>
            <a:r>
              <a:rPr lang="en-US" dirty="0" smtClean="0">
                <a:latin typeface="Times New Roman" pitchFamily="18" charset="0"/>
                <a:cs typeface="Times New Roman" pitchFamily="18" charset="0"/>
              </a:rPr>
              <a:t>Market makers are compensated for the risk of holding assets because a security's value may decline between its purchase and sale to another buyer.</a:t>
            </a:r>
          </a:p>
          <a:p>
            <a:r>
              <a:rPr lang="en-US" dirty="0" smtClean="0">
                <a:latin typeface="Times New Roman" pitchFamily="18" charset="0"/>
                <a:cs typeface="Times New Roman" pitchFamily="18" charset="0"/>
              </a:rPr>
              <a:t>While brokers compete against one another, specialists post bids and asks and ensure they are reported accurately.</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71</a:t>
            </a:fld>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Jobbers</a:t>
            </a:r>
            <a:endParaRPr lang="en-US" b="1" u="sng" dirty="0"/>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A jobber, also known as a stock jobber, was a term used for a market maker on the London Stock Exchange.</a:t>
            </a:r>
          </a:p>
          <a:p>
            <a:pPr>
              <a:buNone/>
            </a:pPr>
            <a:r>
              <a:rPr lang="en-US" dirty="0" smtClean="0">
                <a:latin typeface="Times New Roman" pitchFamily="18" charset="0"/>
                <a:cs typeface="Times New Roman" pitchFamily="18" charset="0"/>
              </a:rPr>
              <a:t>Jobbers held shares on their own accounts and help boost market liquidity by matching investors' buy and sell orders through their brokers.</a:t>
            </a:r>
          </a:p>
          <a:p>
            <a:pPr>
              <a:buNone/>
            </a:pPr>
            <a:r>
              <a:rPr lang="en-US" dirty="0" smtClean="0">
                <a:latin typeface="Times New Roman" pitchFamily="18" charset="0"/>
                <a:cs typeface="Times New Roman" pitchFamily="18" charset="0"/>
              </a:rPr>
              <a:t>The term jobber was used prior to October 1986, but little is known of their actual activities as they kept few records.</a:t>
            </a:r>
          </a:p>
          <a:p>
            <a:pPr>
              <a:buNone/>
            </a:pPr>
            <a:r>
              <a:rPr lang="en-US" dirty="0" smtClean="0">
                <a:latin typeface="Times New Roman" pitchFamily="18" charset="0"/>
                <a:cs typeface="Times New Roman" pitchFamily="18" charset="0"/>
              </a:rPr>
              <a:t>Jobbers left few records of their affairs and neither journalists nor other observers retained much in the way of detailed accountings of their work.</a:t>
            </a:r>
          </a:p>
          <a:p>
            <a:pPr>
              <a:buNone/>
            </a:pPr>
            <a:r>
              <a:rPr lang="en-US" dirty="0" smtClean="0">
                <a:latin typeface="Times New Roman" pitchFamily="18" charset="0"/>
                <a:cs typeface="Times New Roman" pitchFamily="18" charset="0"/>
              </a:rPr>
              <a:t>The jobber system evolved into a recognizably modern form during the course of the 19th century, as the range of securities types broadened.</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72</a:t>
            </a:fld>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When Did Jobbers Disappear?</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buNone/>
            </a:pPr>
            <a:r>
              <a:rPr lang="en-US" dirty="0" smtClean="0">
                <a:latin typeface="Times New Roman" pitchFamily="18" charset="0"/>
                <a:cs typeface="Times New Roman" pitchFamily="18" charset="0"/>
              </a:rPr>
              <a:t>Stock jobbers officially disappeared from British stock exchanges in October 1986, coinciding with a sudden deregulation of financial markets in the U.K. put into effect by then-Prime Minister Margaret Thatcher. This deregulation meant that stock jobbers were no longer needed to facilitate stock trades; while at the same time, efforts to introduce electronic, screen-based trading were enacted that further led to their obsolescence</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73</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Portfolio Consultants</a:t>
            </a:r>
            <a:endParaRPr lang="en-US" b="1" u="sng" dirty="0"/>
          </a:p>
        </p:txBody>
      </p:sp>
      <p:sp>
        <p:nvSpPr>
          <p:cNvPr id="3" name="Content Placeholder 2"/>
          <p:cNvSpPr>
            <a:spLocks noGrp="1"/>
          </p:cNvSpPr>
          <p:nvPr>
            <p:ph idx="1"/>
          </p:nvPr>
        </p:nvSpPr>
        <p:spPr/>
        <p:txBody>
          <a:bodyPr>
            <a:normAutofit fontScale="92500" lnSpcReduction="20000"/>
          </a:bodyPr>
          <a:lstStyle/>
          <a:p>
            <a:pPr>
              <a:buNone/>
            </a:pPr>
            <a:r>
              <a:rPr lang="en-US" dirty="0" smtClean="0">
                <a:latin typeface="Times New Roman" pitchFamily="18" charset="0"/>
                <a:cs typeface="Times New Roman" pitchFamily="18" charset="0"/>
              </a:rPr>
              <a:t>Portfolio consultancy firm provides services in relation to building portfolio of various stock as per need of investor generally they choose best stock available for investment &amp; then pooled them for investor. Duties include consulting and advising clients to develop investment objectives aimed to increase investment performance, creating reports on investment activity and performance, communicate effectively with clients regarding investment accounts, market conditions and economic trends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74</a:t>
            </a:fld>
            <a:endParaRPr lang="en-US"/>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Institutional Investors </a:t>
            </a:r>
            <a:endParaRPr lang="en-US" b="1" u="sng" dirty="0"/>
          </a:p>
        </p:txBody>
      </p:sp>
      <p:sp>
        <p:nvSpPr>
          <p:cNvPr id="3" name="Content Placeholder 2"/>
          <p:cNvSpPr>
            <a:spLocks noGrp="1"/>
          </p:cNvSpPr>
          <p:nvPr>
            <p:ph idx="1"/>
          </p:nvPr>
        </p:nvSpPr>
        <p:spPr/>
        <p:txBody>
          <a:bodyPr>
            <a:normAutofit fontScale="55000" lnSpcReduction="20000"/>
          </a:bodyPr>
          <a:lstStyle/>
          <a:p>
            <a:pPr>
              <a:buNone/>
            </a:pPr>
            <a:r>
              <a:rPr lang="en-US" dirty="0" smtClean="0">
                <a:latin typeface="Times New Roman" pitchFamily="18" charset="0"/>
                <a:cs typeface="Times New Roman" pitchFamily="18" charset="0"/>
              </a:rPr>
              <a:t>An institutional investor is a company or organization that invests money on behalf of other people. Mutual funds, pensions, and insurance companies are examples. Institutional investors often buy and sell substantial blocks of stocks, bonds, or other securities and, for that reason, are considered to be the whales on Wall Street. The group is also viewed as more sophisticated than the average retail investor and, in some instances, they are subject to less restrictive regulations.</a:t>
            </a:r>
          </a:p>
          <a:p>
            <a:pPr>
              <a:buNone/>
            </a:pPr>
            <a:r>
              <a:rPr lang="en-US" b="1" cap="all" dirty="0" smtClean="0">
                <a:latin typeface="Times New Roman" pitchFamily="18" charset="0"/>
                <a:cs typeface="Times New Roman" pitchFamily="18" charset="0"/>
              </a:rPr>
              <a:t>KEY TAKEAWAYS</a:t>
            </a:r>
          </a:p>
          <a:p>
            <a:pPr>
              <a:buNone/>
            </a:pPr>
            <a:r>
              <a:rPr lang="en-US" dirty="0" smtClean="0">
                <a:latin typeface="Times New Roman" pitchFamily="18" charset="0"/>
                <a:cs typeface="Times New Roman" pitchFamily="18" charset="0"/>
              </a:rPr>
              <a:t>An institutional investor is a company or organization that invests money on behalf of clients or members.</a:t>
            </a:r>
          </a:p>
          <a:p>
            <a:pPr>
              <a:buNone/>
            </a:pPr>
            <a:r>
              <a:rPr lang="en-US" dirty="0" smtClean="0">
                <a:latin typeface="Times New Roman" pitchFamily="18" charset="0"/>
                <a:cs typeface="Times New Roman" pitchFamily="18" charset="0"/>
              </a:rPr>
              <a:t>Hedge funds, mutual funds, and endowments are examples of institutional investors.</a:t>
            </a:r>
          </a:p>
          <a:p>
            <a:pPr>
              <a:buNone/>
            </a:pPr>
            <a:r>
              <a:rPr lang="en-US" dirty="0" smtClean="0">
                <a:latin typeface="Times New Roman" pitchFamily="18" charset="0"/>
                <a:cs typeface="Times New Roman" pitchFamily="18" charset="0"/>
              </a:rPr>
              <a:t>Institutional investors are considered savvier than the average investor and are often subject to less regulatory oversight.</a:t>
            </a:r>
          </a:p>
          <a:p>
            <a:pPr>
              <a:buNone/>
            </a:pPr>
            <a:r>
              <a:rPr lang="en-US" dirty="0" smtClean="0">
                <a:latin typeface="Times New Roman" pitchFamily="18" charset="0"/>
                <a:cs typeface="Times New Roman" pitchFamily="18" charset="0"/>
              </a:rPr>
              <a:t>The buying and selling of large positions by institutional investors can create supply and demand imbalances that result in sudden price moves in stocks, bonds, or other assets.</a:t>
            </a:r>
          </a:p>
          <a:p>
            <a:pPr>
              <a:buNone/>
            </a:pPr>
            <a:r>
              <a:rPr lang="en-US" dirty="0" smtClean="0">
                <a:latin typeface="Times New Roman" pitchFamily="18" charset="0"/>
                <a:cs typeface="Times New Roman" pitchFamily="18" charset="0"/>
              </a:rPr>
              <a:t>Institutional investors are the big fish on Wall Street.</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75</a:t>
            </a:fld>
            <a:endParaRPr lang="en-US"/>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Understanding Institutional Investors</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buNone/>
            </a:pPr>
            <a:r>
              <a:rPr lang="en-US" dirty="0" smtClean="0">
                <a:latin typeface="Times New Roman" pitchFamily="18" charset="0"/>
                <a:cs typeface="Times New Roman" pitchFamily="18" charset="0"/>
              </a:rPr>
              <a:t>An institutional investor buys, sells, and manages stocks, bonds, and other investment securities on behalf of its clients, customers, members, or shareholders. Broadly speaking, there are six types of institutional investors: endowment funds, commercial banks, mutual funds, hedge funds, pension funds, and insurance companies. Institutional investors face fewer protective regulations compared to average investors because it is assumed the institutional crowd is more knowledgeable and better able to protect themselves. </a:t>
            </a:r>
          </a:p>
          <a:p>
            <a:pPr>
              <a:buNone/>
            </a:pPr>
            <a:r>
              <a:rPr lang="en-US" dirty="0" smtClean="0">
                <a:latin typeface="Times New Roman" pitchFamily="18" charset="0"/>
                <a:cs typeface="Times New Roman" pitchFamily="18" charset="0"/>
              </a:rPr>
              <a:t>Institutional investors have the resources and specialized knowledge for extensively researching a variety of investment opportunities not open to retail investors. Because institutions are moving the biggest positions and are the largest force behind supply and demand in securities markets, they perform a high percentage of transactions on major exchanges and greatly influence the prices of securities. In fact, institutional investors today make up more than 90% of all stock trading activity. Since institutional investors can move markets, retail investors often research institutional investors’ regulatory filings with the Securities and Exchange Commission (SEC) to determine which securities the retail investors should buy personally. In other words, some investors attempt to mimic the buying of the institutional crowd by taking the same positions as the so-called "smart money."</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76</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NRIs</a:t>
            </a:r>
            <a:endParaRPr lang="en-US" b="1" u="sng" dirty="0"/>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Times New Roman" pitchFamily="18" charset="0"/>
                <a:cs typeface="Times New Roman" pitchFamily="18" charset="0"/>
              </a:rPr>
              <a:t>Non Resident Indian (NRIs) can </a:t>
            </a:r>
            <a:r>
              <a:rPr lang="en-US" b="1" dirty="0" smtClean="0">
                <a:latin typeface="Times New Roman" pitchFamily="18" charset="0"/>
                <a:cs typeface="Times New Roman" pitchFamily="18" charset="0"/>
              </a:rPr>
              <a:t>purchase/sell shares/convertible debentures of Indian companies on Stock Exchanges under Portfolio Investment Scheme</a:t>
            </a:r>
            <a:r>
              <a:rPr lang="en-US" dirty="0" smtClean="0">
                <a:latin typeface="Times New Roman" pitchFamily="18" charset="0"/>
                <a:cs typeface="Times New Roman" pitchFamily="18" charset="0"/>
              </a:rPr>
              <a:t>. For this purpose, the NRI/PIO has to apply to a designated branch of a bank, which deals in Portfolio Investment.</a:t>
            </a:r>
          </a:p>
          <a:p>
            <a:pPr>
              <a:buNone/>
            </a:pPr>
            <a:r>
              <a:rPr lang="en-US" dirty="0" smtClean="0">
                <a:latin typeface="Times New Roman" pitchFamily="18" charset="0"/>
                <a:cs typeface="Times New Roman" pitchFamily="18" charset="0"/>
              </a:rPr>
              <a:t>Yes, NRI/PIO can invest in other securities namely</a:t>
            </a:r>
          </a:p>
          <a:p>
            <a:r>
              <a:rPr lang="en-US" dirty="0" smtClean="0">
                <a:latin typeface="Times New Roman" pitchFamily="18" charset="0"/>
                <a:cs typeface="Times New Roman" pitchFamily="18" charset="0"/>
              </a:rPr>
              <a:t>Dated Government securities (other than bearer securities) or treasury bills.</a:t>
            </a:r>
          </a:p>
          <a:p>
            <a:r>
              <a:rPr lang="en-US" dirty="0" smtClean="0">
                <a:latin typeface="Times New Roman" pitchFamily="18" charset="0"/>
                <a:cs typeface="Times New Roman" pitchFamily="18" charset="0"/>
              </a:rPr>
              <a:t>Units of domestic mutual funds.</a:t>
            </a:r>
          </a:p>
          <a:p>
            <a:r>
              <a:rPr lang="en-US" dirty="0" smtClean="0">
                <a:latin typeface="Times New Roman" pitchFamily="18" charset="0"/>
                <a:cs typeface="Times New Roman" pitchFamily="18" charset="0"/>
              </a:rPr>
              <a:t>Bonds issued by a public sector undertaking (PSU) in India.</a:t>
            </a:r>
          </a:p>
          <a:p>
            <a:r>
              <a:rPr lang="en-US" dirty="0" smtClean="0">
                <a:latin typeface="Times New Roman" pitchFamily="18" charset="0"/>
                <a:cs typeface="Times New Roman" pitchFamily="18" charset="0"/>
              </a:rPr>
              <a:t>Shares in Public Sector Enterprises being disinvested by the Government of India.</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77</a:t>
            </a:fld>
            <a:endParaRPr lang="en-US"/>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How can NRIs invest in shares in India?</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buNone/>
            </a:pPr>
            <a:r>
              <a:rPr lang="en-US" dirty="0" smtClean="0">
                <a:latin typeface="Times New Roman" pitchFamily="18" charset="0"/>
                <a:cs typeface="Times New Roman" pitchFamily="18" charset="0"/>
              </a:rPr>
              <a:t>As per Reserve Bank of India (RBI) guidelines, NRI who wishes to invest   in shares in India through a stock exchange need to approach the designated branch of any authorized dealer (bank) authorized by reserve bank to administer the PIS (Portfolio Investment Scheme) to open a NRE (Non Resident External) /NRO (Non Resident Ordinary) account under the scheme for routing Investments.</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78</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ASSIGNMENT</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latin typeface="Times New Roman" pitchFamily="18" charset="0"/>
                <a:cs typeface="Times New Roman" pitchFamily="18" charset="0"/>
              </a:rPr>
              <a:t>Q.1. Write Short notes on:-</a:t>
            </a:r>
          </a:p>
          <a:p>
            <a:pPr>
              <a:buNone/>
            </a:pPr>
            <a:r>
              <a:rPr lang="en-US" dirty="0" smtClean="0">
                <a:latin typeface="Times New Roman" pitchFamily="18" charset="0"/>
                <a:cs typeface="Times New Roman" pitchFamily="18" charset="0"/>
              </a:rPr>
              <a:t>a). Jobbers,</a:t>
            </a:r>
          </a:p>
          <a:p>
            <a:pPr>
              <a:buNone/>
            </a:pPr>
            <a:r>
              <a:rPr lang="en-US" dirty="0" smtClean="0">
                <a:latin typeface="Times New Roman" pitchFamily="18" charset="0"/>
                <a:cs typeface="Times New Roman" pitchFamily="18" charset="0"/>
              </a:rPr>
              <a:t>b). Portfolio Consultants</a:t>
            </a:r>
          </a:p>
          <a:p>
            <a:pPr>
              <a:buNone/>
            </a:pPr>
            <a:r>
              <a:rPr lang="en-US" dirty="0" smtClean="0">
                <a:latin typeface="Times New Roman" pitchFamily="18" charset="0"/>
                <a:cs typeface="Times New Roman" pitchFamily="18" charset="0"/>
              </a:rPr>
              <a:t>Q.2. How can an NRIs invest in India?</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79</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Capital Market</a:t>
            </a:r>
            <a:br>
              <a:rPr lang="en-US" b="1" u="sng" dirty="0" smtClean="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457200" y="1371600"/>
            <a:ext cx="8229600" cy="4525963"/>
          </a:xfrm>
        </p:spPr>
        <p:txBody>
          <a:bodyPr>
            <a:noAutofit/>
          </a:bodyPr>
          <a:lstStyle/>
          <a:p>
            <a:pPr fontAlgn="base">
              <a:buNone/>
            </a:pPr>
            <a:r>
              <a:rPr lang="en-US" sz="2400" dirty="0" smtClean="0">
                <a:latin typeface="Times New Roman" pitchFamily="18" charset="0"/>
                <a:cs typeface="Times New Roman" pitchFamily="18" charset="0"/>
              </a:rPr>
              <a:t>The market participants in capital markets is widespread and includes everyone from Retail Investors to Strong Financial Entities such as Banks and Mutual Funds. SEBI is the main regulator when it comes to capital market. Capital markets can be further classified into primary and secondary markets.</a:t>
            </a:r>
          </a:p>
          <a:p>
            <a:pPr fontAlgn="base">
              <a:buNone/>
            </a:pPr>
            <a:r>
              <a:rPr lang="en-US" sz="2400" b="1" dirty="0" smtClean="0">
                <a:latin typeface="Times New Roman" pitchFamily="18" charset="0"/>
                <a:cs typeface="Times New Roman" pitchFamily="18" charset="0"/>
              </a:rPr>
              <a:t>Primary Markets</a:t>
            </a:r>
            <a:r>
              <a:rPr lang="en-US" sz="2400" dirty="0" smtClean="0">
                <a:latin typeface="Times New Roman" pitchFamily="18" charset="0"/>
                <a:cs typeface="Times New Roman" pitchFamily="18" charset="0"/>
              </a:rPr>
              <a:t> – The primary market is also known as the new issue market. It consists of mechanisms for procurement of long-term funds by fresh issues of shares and debentures.</a:t>
            </a:r>
          </a:p>
          <a:p>
            <a:pPr fontAlgn="base">
              <a:buNone/>
            </a:pPr>
            <a:r>
              <a:rPr lang="en-US" sz="2400" b="1" dirty="0" smtClean="0">
                <a:latin typeface="Times New Roman" pitchFamily="18" charset="0"/>
                <a:cs typeface="Times New Roman" pitchFamily="18" charset="0"/>
              </a:rPr>
              <a:t>Secondary Market</a:t>
            </a:r>
            <a:r>
              <a:rPr lang="en-US" sz="2400" dirty="0" smtClean="0">
                <a:latin typeface="Times New Roman" pitchFamily="18" charset="0"/>
                <a:cs typeface="Times New Roman" pitchFamily="18" charset="0"/>
              </a:rPr>
              <a:t> – The secondary market is also called the stock market. It provides a ready market for long term securities. The secondary market has two components: over-the-counter (OTC) market and the exchange traded market.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MODULE V</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Financial services: Merchant banking- functions and roles, SEBI guidelines; credit rating – concepts, functions, and types.</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80</a:t>
            </a:fld>
            <a:endParaRPr lang="en-US"/>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Financial services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buNone/>
            </a:pPr>
            <a:r>
              <a:rPr lang="en-US" dirty="0" smtClean="0">
                <a:latin typeface="Times New Roman" pitchFamily="18" charset="0"/>
                <a:cs typeface="Times New Roman" pitchFamily="18" charset="0"/>
              </a:rPr>
              <a:t>Financial services are the economic services provided by the finance industry, which encompasses a broad range of businesses that manage money, including credit unions, banks, credit card companies, insurance </a:t>
            </a:r>
          </a:p>
          <a:p>
            <a:pPr>
              <a:buNone/>
            </a:pPr>
            <a:r>
              <a:rPr lang="en-US" dirty="0" smtClean="0">
                <a:latin typeface="Times New Roman" pitchFamily="18" charset="0"/>
                <a:cs typeface="Times New Roman" pitchFamily="18" charset="0"/>
              </a:rPr>
              <a:t>companies, accountancy companies, consumer-finance companies, stock brokerages, investment funds, individual asset managers, and some government-sponsored enterprises.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81</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10 Types of Financial Services:</a:t>
            </a:r>
            <a:endParaRPr lang="en-US"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fontAlgn="base"/>
            <a:r>
              <a:rPr lang="en-US" dirty="0" smtClean="0">
                <a:latin typeface="Times New Roman" pitchFamily="18" charset="0"/>
                <a:cs typeface="Times New Roman" pitchFamily="18" charset="0"/>
              </a:rPr>
              <a:t>Banking</a:t>
            </a:r>
          </a:p>
          <a:p>
            <a:pPr fontAlgn="base"/>
            <a:r>
              <a:rPr lang="en-US" dirty="0" smtClean="0">
                <a:latin typeface="Times New Roman" pitchFamily="18" charset="0"/>
                <a:cs typeface="Times New Roman" pitchFamily="18" charset="0"/>
              </a:rPr>
              <a:t>Professional Advisory</a:t>
            </a:r>
          </a:p>
          <a:p>
            <a:pPr fontAlgn="base"/>
            <a:r>
              <a:rPr lang="en-US" dirty="0" smtClean="0">
                <a:latin typeface="Times New Roman" pitchFamily="18" charset="0"/>
                <a:cs typeface="Times New Roman" pitchFamily="18" charset="0"/>
              </a:rPr>
              <a:t>Wealth Management</a:t>
            </a:r>
          </a:p>
          <a:p>
            <a:pPr fontAlgn="base"/>
            <a:r>
              <a:rPr lang="en-US" dirty="0" smtClean="0">
                <a:latin typeface="Times New Roman" pitchFamily="18" charset="0"/>
                <a:cs typeface="Times New Roman" pitchFamily="18" charset="0"/>
              </a:rPr>
              <a:t>Mutual Funds</a:t>
            </a:r>
          </a:p>
          <a:p>
            <a:pPr fontAlgn="base"/>
            <a:r>
              <a:rPr lang="en-US" dirty="0" smtClean="0">
                <a:latin typeface="Times New Roman" pitchFamily="18" charset="0"/>
                <a:cs typeface="Times New Roman" pitchFamily="18" charset="0"/>
              </a:rPr>
              <a:t>Insurance</a:t>
            </a:r>
          </a:p>
          <a:p>
            <a:pPr fontAlgn="base"/>
            <a:r>
              <a:rPr lang="en-US" dirty="0" smtClean="0">
                <a:latin typeface="Times New Roman" pitchFamily="18" charset="0"/>
                <a:cs typeface="Times New Roman" pitchFamily="18" charset="0"/>
              </a:rPr>
              <a:t>Stock Market</a:t>
            </a:r>
          </a:p>
          <a:p>
            <a:pPr fontAlgn="base"/>
            <a:r>
              <a:rPr lang="en-US" dirty="0" smtClean="0">
                <a:latin typeface="Times New Roman" pitchFamily="18" charset="0"/>
                <a:cs typeface="Times New Roman" pitchFamily="18" charset="0"/>
              </a:rPr>
              <a:t>Treasury/Debt Instruments</a:t>
            </a:r>
          </a:p>
          <a:p>
            <a:pPr fontAlgn="base"/>
            <a:r>
              <a:rPr lang="en-US" dirty="0" smtClean="0">
                <a:latin typeface="Times New Roman" pitchFamily="18" charset="0"/>
                <a:cs typeface="Times New Roman" pitchFamily="18" charset="0"/>
              </a:rPr>
              <a:t>Tax/Audit Consulting</a:t>
            </a:r>
          </a:p>
          <a:p>
            <a:pPr fontAlgn="base"/>
            <a:r>
              <a:rPr lang="en-US" dirty="0" smtClean="0">
                <a:latin typeface="Times New Roman" pitchFamily="18" charset="0"/>
                <a:cs typeface="Times New Roman" pitchFamily="18" charset="0"/>
              </a:rPr>
              <a:t>Capital Restructuring</a:t>
            </a:r>
          </a:p>
          <a:p>
            <a:pPr fontAlgn="base"/>
            <a:r>
              <a:rPr lang="en-US" dirty="0" smtClean="0">
                <a:latin typeface="Times New Roman" pitchFamily="18" charset="0"/>
                <a:cs typeface="Times New Roman" pitchFamily="18" charset="0"/>
              </a:rPr>
              <a:t>Portfolio Management</a:t>
            </a:r>
          </a:p>
          <a:p>
            <a:pPr fontAlgn="base"/>
            <a:r>
              <a:rPr lang="en-US" dirty="0" smtClean="0">
                <a:latin typeface="Times New Roman" pitchFamily="18" charset="0"/>
                <a:cs typeface="Times New Roman" pitchFamily="18" charset="0"/>
              </a:rPr>
              <a:t>These financial services are explained below:</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82</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10 Types of Financial Services:</a:t>
            </a:r>
            <a:endParaRPr lang="en-US" dirty="0"/>
          </a:p>
        </p:txBody>
      </p:sp>
      <p:sp>
        <p:nvSpPr>
          <p:cNvPr id="3" name="Content Placeholder 2"/>
          <p:cNvSpPr>
            <a:spLocks noGrp="1"/>
          </p:cNvSpPr>
          <p:nvPr>
            <p:ph idx="1"/>
          </p:nvPr>
        </p:nvSpPr>
        <p:spPr/>
        <p:txBody>
          <a:bodyPr>
            <a:normAutofit fontScale="62500" lnSpcReduction="20000"/>
          </a:bodyPr>
          <a:lstStyle/>
          <a:p>
            <a:pPr fontAlgn="base">
              <a:buNone/>
            </a:pPr>
            <a:r>
              <a:rPr lang="en-US" b="1" dirty="0" smtClean="0">
                <a:latin typeface="Times New Roman" pitchFamily="18" charset="0"/>
                <a:cs typeface="Times New Roman" pitchFamily="18" charset="0"/>
              </a:rPr>
              <a:t>1. Banking- </a:t>
            </a:r>
            <a:r>
              <a:rPr lang="en-US" dirty="0" smtClean="0">
                <a:latin typeface="Times New Roman" pitchFamily="18" charset="0"/>
                <a:cs typeface="Times New Roman" pitchFamily="18" charset="0"/>
              </a:rPr>
              <a:t>The banking industry is the backbone of India’s financial services industry. The country has several public sector (27), private sector (21), foreign (49), regional rural (56) and urban/rural cooperative (95,000+) banks. The financial services offered in this segment include: Individual Banking (checking accounts, savings accounts, debit/credit cards, etc.). Business Banking (merchant services, checking accounts and savings accounts for businesses, treasury services, etc.) Loans (business loans, personal loans, home loans, automobile loans, working-capital loans, etc.). The banking sector is regulated by the Reserve Bank of India (RBI), which monitors and maintains the segment’s liquidity, capitalization, and financial health.</a:t>
            </a:r>
          </a:p>
          <a:p>
            <a:pPr fontAlgn="base">
              <a:buNone/>
            </a:pPr>
            <a:r>
              <a:rPr lang="en-US" b="1" dirty="0" smtClean="0">
                <a:latin typeface="Times New Roman" pitchFamily="18" charset="0"/>
                <a:cs typeface="Times New Roman" pitchFamily="18" charset="0"/>
              </a:rPr>
              <a:t>2. Professional Advisory - </a:t>
            </a:r>
            <a:r>
              <a:rPr lang="en-US" dirty="0" smtClean="0">
                <a:latin typeface="Times New Roman" pitchFamily="18" charset="0"/>
                <a:cs typeface="Times New Roman" pitchFamily="18" charset="0"/>
              </a:rPr>
              <a:t>India has a strong presence of professional financial advisory service providers, which offer individuals and businesses a wide portfolio of services, including investment due diligence, M&amp;A advisory, valuation, real-estate consulting, risk consulting, taxation consulting. These offerings are made by a range of providers, including individual domestic consultants to large multi-national organizations. </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83</a:t>
            </a:fld>
            <a:endParaRPr lang="en-US"/>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10 Types of Financial Services:</a:t>
            </a:r>
            <a:endParaRPr lang="en-US" dirty="0"/>
          </a:p>
        </p:txBody>
      </p:sp>
      <p:sp>
        <p:nvSpPr>
          <p:cNvPr id="3" name="Content Placeholder 2"/>
          <p:cNvSpPr>
            <a:spLocks noGrp="1"/>
          </p:cNvSpPr>
          <p:nvPr>
            <p:ph idx="1"/>
          </p:nvPr>
        </p:nvSpPr>
        <p:spPr/>
        <p:txBody>
          <a:bodyPr>
            <a:normAutofit fontScale="70000" lnSpcReduction="20000"/>
          </a:bodyPr>
          <a:lstStyle/>
          <a:p>
            <a:pPr fontAlgn="base">
              <a:buNone/>
            </a:pPr>
            <a:r>
              <a:rPr lang="en-US" b="1" dirty="0" smtClean="0">
                <a:latin typeface="Times New Roman" pitchFamily="18" charset="0"/>
                <a:cs typeface="Times New Roman" pitchFamily="18" charset="0"/>
              </a:rPr>
              <a:t>3. Wealth Management - </a:t>
            </a:r>
            <a:r>
              <a:rPr lang="en-US" dirty="0" smtClean="0">
                <a:latin typeface="Times New Roman" pitchFamily="18" charset="0"/>
                <a:cs typeface="Times New Roman" pitchFamily="18" charset="0"/>
              </a:rPr>
              <a:t>Financial services offered within this segment include managing and investing customers’ wealth across various financial instruments- including debt, equity, mutual funds, insurance products, derivatives, structured products, commodities, and real estate, based on the clients’ financial goals, risk profile and time horizons. </a:t>
            </a:r>
          </a:p>
          <a:p>
            <a:pPr fontAlgn="base">
              <a:buNone/>
            </a:pPr>
            <a:r>
              <a:rPr lang="en-US" b="1" dirty="0" smtClean="0">
                <a:latin typeface="Times New Roman" pitchFamily="18" charset="0"/>
                <a:cs typeface="Times New Roman" pitchFamily="18" charset="0"/>
              </a:rPr>
              <a:t>4. Mutual Funds- </a:t>
            </a:r>
            <a:r>
              <a:rPr lang="en-US" dirty="0" smtClean="0">
                <a:latin typeface="Times New Roman" pitchFamily="18" charset="0"/>
                <a:cs typeface="Times New Roman" pitchFamily="18" charset="0"/>
              </a:rPr>
              <a:t>Mutual fund service providers offer professional investment services across funds that are composed of different asset classes, primarily debt and equity-linked assets. The buy-in for mutual fund solutions is generally lower compared to the stock market and debt products. These products are very popular in India as they generally have lower risks, tax benefits, stable returns and properties of diversification. The mutual funds segment has witnessed double-digit growth in assets under management over the last five years, owing to its popularity as a low-risk wealth multiplier.</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84</a:t>
            </a:fld>
            <a:endParaRPr lang="en-US"/>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10 Types of Financial Services:</a:t>
            </a:r>
            <a:endParaRPr lang="en-US" dirty="0"/>
          </a:p>
        </p:txBody>
      </p:sp>
      <p:sp>
        <p:nvSpPr>
          <p:cNvPr id="3" name="Content Placeholder 2"/>
          <p:cNvSpPr>
            <a:spLocks noGrp="1"/>
          </p:cNvSpPr>
          <p:nvPr>
            <p:ph idx="1"/>
          </p:nvPr>
        </p:nvSpPr>
        <p:spPr/>
        <p:txBody>
          <a:bodyPr>
            <a:noAutofit/>
          </a:bodyPr>
          <a:lstStyle/>
          <a:p>
            <a:pPr fontAlgn="base">
              <a:buNone/>
            </a:pPr>
            <a:r>
              <a:rPr lang="en-US" sz="1800" b="1" dirty="0" smtClean="0">
                <a:latin typeface="Times New Roman" pitchFamily="18" charset="0"/>
                <a:cs typeface="Times New Roman" pitchFamily="18" charset="0"/>
              </a:rPr>
              <a:t>5. Insurance - </a:t>
            </a:r>
            <a:r>
              <a:rPr lang="en-US" sz="1800" dirty="0" smtClean="0">
                <a:latin typeface="Times New Roman" pitchFamily="18" charset="0"/>
                <a:cs typeface="Times New Roman" pitchFamily="18" charset="0"/>
              </a:rPr>
              <a:t>Financial services offerings in this segment are primarily offered across two categories:</a:t>
            </a:r>
          </a:p>
          <a:p>
            <a:pPr fontAlgn="base">
              <a:buNone/>
            </a:pPr>
            <a:r>
              <a:rPr lang="en-US" sz="1800" dirty="0" smtClean="0">
                <a:latin typeface="Times New Roman" pitchFamily="18" charset="0"/>
                <a:cs typeface="Times New Roman" pitchFamily="18" charset="0"/>
              </a:rPr>
              <a:t>General Insurance (automotive, home, medical, fire, travel, etc.)</a:t>
            </a:r>
          </a:p>
          <a:p>
            <a:pPr fontAlgn="base">
              <a:buNone/>
            </a:pPr>
            <a:r>
              <a:rPr lang="en-US" sz="1800" dirty="0" smtClean="0">
                <a:latin typeface="Times New Roman" pitchFamily="18" charset="0"/>
                <a:cs typeface="Times New Roman" pitchFamily="18" charset="0"/>
              </a:rPr>
              <a:t>Life Insurance (term-life, money-back, unit-linked, pension plans, etc.)</a:t>
            </a:r>
          </a:p>
          <a:p>
            <a:pPr fontAlgn="base">
              <a:buNone/>
            </a:pPr>
            <a:r>
              <a:rPr lang="en-US" sz="1800" dirty="0" smtClean="0">
                <a:latin typeface="Times New Roman" pitchFamily="18" charset="0"/>
                <a:cs typeface="Times New Roman" pitchFamily="18" charset="0"/>
              </a:rPr>
              <a:t>Insurance solutions enable individuals and organizations to safeguard against unforeseen circumstances and accidents. Payouts for these products vary across the nature of the product, time horizons, customer risk assessment, premiums, and several other key qualitative and quantitative aspects. In India, there is a strong presence of insurance providers across life insurance (24) and general insurance (39) categories. The insurance market is regulated by the Insurance Regulatory and Development Authority of India (IRDAI). </a:t>
            </a:r>
          </a:p>
          <a:p>
            <a:pPr fontAlgn="base">
              <a:buNone/>
            </a:pPr>
            <a:r>
              <a:rPr lang="en-US" sz="1800" b="1" dirty="0" smtClean="0">
                <a:latin typeface="Times New Roman" pitchFamily="18" charset="0"/>
                <a:cs typeface="Times New Roman" pitchFamily="18" charset="0"/>
              </a:rPr>
              <a:t>6. Stock Market- </a:t>
            </a:r>
            <a:r>
              <a:rPr lang="en-US" sz="1800" dirty="0" smtClean="0">
                <a:latin typeface="Times New Roman" pitchFamily="18" charset="0"/>
                <a:cs typeface="Times New Roman" pitchFamily="18" charset="0"/>
              </a:rPr>
              <a:t>The stock market segment includes investment solutions for customers in Indian stock markets (National Stock Exchange and Bombay Stock Exchange), across various equity-linked products. The returns for customers are based on capital appreciation – growth in the value of the equity solution and/or dividends – and payouts made by companies to its investors.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85</a:t>
            </a:fld>
            <a:endParaRPr lang="en-US"/>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10 Types of Financial Services:</a:t>
            </a:r>
            <a:endParaRPr lang="en-US" dirty="0"/>
          </a:p>
        </p:txBody>
      </p:sp>
      <p:sp>
        <p:nvSpPr>
          <p:cNvPr id="3" name="Content Placeholder 2"/>
          <p:cNvSpPr>
            <a:spLocks noGrp="1"/>
          </p:cNvSpPr>
          <p:nvPr>
            <p:ph idx="1"/>
          </p:nvPr>
        </p:nvSpPr>
        <p:spPr/>
        <p:txBody>
          <a:bodyPr>
            <a:normAutofit fontScale="55000" lnSpcReduction="20000"/>
          </a:bodyPr>
          <a:lstStyle/>
          <a:p>
            <a:pPr fontAlgn="base">
              <a:buNone/>
            </a:pPr>
            <a:r>
              <a:rPr lang="en-US" b="1" dirty="0" smtClean="0">
                <a:latin typeface="Times New Roman" pitchFamily="18" charset="0"/>
                <a:cs typeface="Times New Roman" pitchFamily="18" charset="0"/>
              </a:rPr>
              <a:t>7. Treasury/Debt Instruments - </a:t>
            </a:r>
            <a:r>
              <a:rPr lang="en-US" dirty="0" smtClean="0">
                <a:latin typeface="Times New Roman" pitchFamily="18" charset="0"/>
                <a:cs typeface="Times New Roman" pitchFamily="18" charset="0"/>
              </a:rPr>
              <a:t>Services offered in this segment include investments into government and private organization bonds (debt). The issuer of the bonds (borrower) offers fixed payments (interest) and principal repayment to the investor at the end of the investment period. The types of instruments in this segment include listed bonds, non-convertible debentures, capital-gain bonds, </a:t>
            </a:r>
            <a:r>
              <a:rPr lang="en-US" dirty="0" err="1" smtClean="0">
                <a:latin typeface="Times New Roman" pitchFamily="18" charset="0"/>
                <a:cs typeface="Times New Roman" pitchFamily="18" charset="0"/>
              </a:rPr>
              <a:t>GoI</a:t>
            </a:r>
            <a:r>
              <a:rPr lang="en-US" dirty="0" smtClean="0">
                <a:latin typeface="Times New Roman" pitchFamily="18" charset="0"/>
                <a:cs typeface="Times New Roman" pitchFamily="18" charset="0"/>
              </a:rPr>
              <a:t> savings bonds, tax-free bonds, etc.</a:t>
            </a:r>
          </a:p>
          <a:p>
            <a:pPr fontAlgn="base">
              <a:buNone/>
            </a:pPr>
            <a:r>
              <a:rPr lang="en-US" b="1" dirty="0" smtClean="0">
                <a:latin typeface="Times New Roman" pitchFamily="18" charset="0"/>
                <a:cs typeface="Times New Roman" pitchFamily="18" charset="0"/>
              </a:rPr>
              <a:t>8. Tax/Audit Consulting- </a:t>
            </a:r>
            <a:r>
              <a:rPr lang="en-US" dirty="0" smtClean="0">
                <a:latin typeface="Times New Roman" pitchFamily="18" charset="0"/>
                <a:cs typeface="Times New Roman" pitchFamily="18" charset="0"/>
              </a:rPr>
              <a:t>This segment includes a large portfolio of financial services within the tax and auditing domain. This services domain can be segmented based on individual and business clients. They include:</a:t>
            </a:r>
          </a:p>
          <a:p>
            <a:pPr fontAlgn="base">
              <a:buNone/>
            </a:pPr>
            <a:r>
              <a:rPr lang="en-US" dirty="0" smtClean="0">
                <a:latin typeface="Times New Roman" pitchFamily="18" charset="0"/>
                <a:cs typeface="Times New Roman" pitchFamily="18" charset="0"/>
              </a:rPr>
              <a:t>Tax – Individual (determining tax liability, filing tax-returns, tax-savings advisory, etc.)</a:t>
            </a:r>
          </a:p>
          <a:p>
            <a:pPr fontAlgn="base">
              <a:buNone/>
            </a:pPr>
            <a:r>
              <a:rPr lang="en-US" dirty="0" smtClean="0">
                <a:latin typeface="Times New Roman" pitchFamily="18" charset="0"/>
                <a:cs typeface="Times New Roman" pitchFamily="18" charset="0"/>
              </a:rPr>
              <a:t>Tax – Business (determining tax liability, transfer pricing analysis and structuring, GST registrations, tax compliance advisory, etc.). In the auditing segment, service providers offer solutions including statutory audits, internal audits, service tax audits, tax audits, process/transaction audits, risk audits, stock audits, etc. These services are essential to ensure the smooth operation of business entities from a qualitative and quantitative perspective, as well as to mitigate risk. You can read more about taxation in India.</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86</a:t>
            </a:fld>
            <a:endParaRPr lang="en-US"/>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10 Types of Financial Services:</a:t>
            </a:r>
            <a:endParaRPr lang="en-US" dirty="0"/>
          </a:p>
        </p:txBody>
      </p:sp>
      <p:sp>
        <p:nvSpPr>
          <p:cNvPr id="3" name="Content Placeholder 2"/>
          <p:cNvSpPr>
            <a:spLocks noGrp="1"/>
          </p:cNvSpPr>
          <p:nvPr>
            <p:ph idx="1"/>
          </p:nvPr>
        </p:nvSpPr>
        <p:spPr/>
        <p:txBody>
          <a:bodyPr>
            <a:normAutofit fontScale="70000" lnSpcReduction="20000"/>
          </a:bodyPr>
          <a:lstStyle/>
          <a:p>
            <a:pPr fontAlgn="base">
              <a:buNone/>
            </a:pPr>
            <a:r>
              <a:rPr lang="en-US" b="1" dirty="0" smtClean="0">
                <a:latin typeface="Times New Roman" pitchFamily="18" charset="0"/>
                <a:cs typeface="Times New Roman" pitchFamily="18" charset="0"/>
              </a:rPr>
              <a:t>9. Capital Restructuring- </a:t>
            </a:r>
            <a:r>
              <a:rPr lang="en-US" dirty="0" smtClean="0">
                <a:latin typeface="Times New Roman" pitchFamily="18" charset="0"/>
                <a:cs typeface="Times New Roman" pitchFamily="18" charset="0"/>
              </a:rPr>
              <a:t>These services are offered primarily to organizations and involve the restructuring of capital structure (debt and equity) to bolster profitability or respond to crises such as bankruptcy, volatile markets, liquidity crunch or hostile takeovers. The types of financial solutions in this segment typically include structured transactions, lender negotiations, accelerated M&amp;A and capital raising. </a:t>
            </a:r>
          </a:p>
          <a:p>
            <a:pPr fontAlgn="base">
              <a:buNone/>
            </a:pPr>
            <a:r>
              <a:rPr lang="en-US" b="1" dirty="0" smtClean="0">
                <a:latin typeface="Times New Roman" pitchFamily="18" charset="0"/>
                <a:cs typeface="Times New Roman" pitchFamily="18" charset="0"/>
              </a:rPr>
              <a:t>10. Portfolio Management- </a:t>
            </a:r>
            <a:r>
              <a:rPr lang="en-US" dirty="0" smtClean="0">
                <a:latin typeface="Times New Roman" pitchFamily="18" charset="0"/>
                <a:cs typeface="Times New Roman" pitchFamily="18" charset="0"/>
              </a:rPr>
              <a:t>This segment includes a highly specialized and customized range of solutions that enables clients to reach their financial goals through portfolio managers who analyze and optimize investments for clients across a wide range of assets (debt, equity, insurance, real estate, etc.). These services are broadly targeted at HNIs and are discretionary (investment only at the discretion of fund manager with no client intervention) and non-discretionary (decisions made with client intervention).</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87</a:t>
            </a:fld>
            <a:endParaRPr lang="en-US"/>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Merchant banking- functions and roles</a:t>
            </a:r>
            <a:endParaRPr lang="en-US" b="1" u="sng" dirty="0"/>
          </a:p>
        </p:txBody>
      </p:sp>
      <p:sp>
        <p:nvSpPr>
          <p:cNvPr id="3" name="Content Placeholder 2"/>
          <p:cNvSpPr>
            <a:spLocks noGrp="1"/>
          </p:cNvSpPr>
          <p:nvPr>
            <p:ph idx="1"/>
          </p:nvPr>
        </p:nvSpPr>
        <p:spPr/>
        <p:txBody>
          <a:bodyPr>
            <a:normAutofit fontScale="70000" lnSpcReduction="20000"/>
          </a:bodyPr>
          <a:lstStyle/>
          <a:p>
            <a:pPr>
              <a:buNone/>
            </a:pPr>
            <a:r>
              <a:rPr lang="en-US" dirty="0" smtClean="0">
                <a:latin typeface="Times New Roman" pitchFamily="18" charset="0"/>
                <a:cs typeface="Times New Roman" pitchFamily="18" charset="0"/>
              </a:rPr>
              <a:t>Merchant banks </a:t>
            </a:r>
            <a:r>
              <a:rPr lang="en-US" b="1" dirty="0" smtClean="0">
                <a:latin typeface="Times New Roman" pitchFamily="18" charset="0"/>
                <a:cs typeface="Times New Roman" pitchFamily="18" charset="0"/>
              </a:rPr>
              <a:t>help in processing loan applications for short and long-term credit from financial institutions</a:t>
            </a:r>
            <a:r>
              <a:rPr lang="en-US" dirty="0" smtClean="0">
                <a:latin typeface="Times New Roman" pitchFamily="18" charset="0"/>
                <a:cs typeface="Times New Roman" pitchFamily="18" charset="0"/>
              </a:rPr>
              <a:t>. They provide these services by estimating total costs involved, developing a financial plan for the entire project, as well as adopting a loan application for commercial lenders.</a:t>
            </a:r>
          </a:p>
          <a:p>
            <a:r>
              <a:rPr lang="en-US" dirty="0" smtClean="0">
                <a:latin typeface="Times New Roman" pitchFamily="18" charset="0"/>
                <a:cs typeface="Times New Roman" pitchFamily="18" charset="0"/>
              </a:rPr>
              <a:t>These banks serve huge corporations and high net-worth individuals instead of the general public;</a:t>
            </a:r>
          </a:p>
          <a:p>
            <a:r>
              <a:rPr lang="en-US" dirty="0" smtClean="0">
                <a:latin typeface="Times New Roman" pitchFamily="18" charset="0"/>
                <a:cs typeface="Times New Roman" pitchFamily="18" charset="0"/>
              </a:rPr>
              <a:t>They are innovative and have a loose organizational structure;</a:t>
            </a:r>
          </a:p>
          <a:p>
            <a:r>
              <a:rPr lang="en-US" dirty="0" smtClean="0">
                <a:latin typeface="Times New Roman" pitchFamily="18" charset="0"/>
                <a:cs typeface="Times New Roman" pitchFamily="18" charset="0"/>
              </a:rPr>
              <a:t>Despite high liquidity measures, their profit distribution is low;</a:t>
            </a:r>
          </a:p>
          <a:p>
            <a:r>
              <a:rPr lang="en-US" dirty="0" smtClean="0">
                <a:latin typeface="Times New Roman" pitchFamily="18" charset="0"/>
                <a:cs typeface="Times New Roman" pitchFamily="18" charset="0"/>
              </a:rPr>
              <a:t>Since they have many decision-makers, the decision-making process is prompt;</a:t>
            </a:r>
          </a:p>
          <a:p>
            <a:r>
              <a:rPr lang="en-US" dirty="0" smtClean="0">
                <a:latin typeface="Times New Roman" pitchFamily="18" charset="0"/>
                <a:cs typeface="Times New Roman" pitchFamily="18" charset="0"/>
              </a:rPr>
              <a:t>They offer services at domestic and international levels;</a:t>
            </a:r>
          </a:p>
          <a:p>
            <a:r>
              <a:rPr lang="en-US" dirty="0" smtClean="0">
                <a:latin typeface="Times New Roman" pitchFamily="18" charset="0"/>
                <a:cs typeface="Times New Roman" pitchFamily="18" charset="0"/>
              </a:rPr>
              <a:t>These banks possess strong databases and high-density information;</a:t>
            </a:r>
          </a:p>
          <a:p>
            <a:r>
              <a:rPr lang="en-US" dirty="0" smtClean="0">
                <a:latin typeface="Times New Roman" pitchFamily="18" charset="0"/>
                <a:cs typeface="Times New Roman" pitchFamily="18" charset="0"/>
              </a:rPr>
              <a:t>They make money in the form of fees and commissions.</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88</a:t>
            </a:fld>
            <a:endParaRPr lang="en-US"/>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b="1" u="sng" dirty="0" smtClean="0">
                <a:latin typeface="Times New Roman" pitchFamily="18" charset="0"/>
                <a:cs typeface="Times New Roman" pitchFamily="18" charset="0"/>
              </a:rPr>
              <a:t>Merchant Bank Functions</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a:xfrm>
            <a:off x="0" y="1219200"/>
            <a:ext cx="9144000" cy="4525963"/>
          </a:xfrm>
        </p:spPr>
        <p:txBody>
          <a:bodyPr>
            <a:noAutofit/>
          </a:bodyPr>
          <a:lstStyle/>
          <a:p>
            <a:pPr>
              <a:buNone/>
            </a:pPr>
            <a:r>
              <a:rPr lang="en-US" sz="1800" dirty="0" smtClean="0">
                <a:latin typeface="Times New Roman" pitchFamily="18" charset="0"/>
                <a:cs typeface="Times New Roman" pitchFamily="18" charset="0"/>
              </a:rPr>
              <a:t>The banks extend a variety of services and charge a fee. The services differ from those offered by regular banks.</a:t>
            </a:r>
          </a:p>
          <a:p>
            <a:r>
              <a:rPr lang="en-US" sz="1800" b="1" dirty="0" smtClean="0">
                <a:latin typeface="Times New Roman" pitchFamily="18" charset="0"/>
                <a:cs typeface="Times New Roman" pitchFamily="18" charset="0"/>
              </a:rPr>
              <a:t>Project Counseling</a:t>
            </a:r>
            <a:r>
              <a:rPr lang="en-US" sz="1800" dirty="0" smtClean="0">
                <a:latin typeface="Times New Roman" pitchFamily="18" charset="0"/>
                <a:cs typeface="Times New Roman" pitchFamily="18" charset="0"/>
              </a:rPr>
              <a:t>: Merchant bankers assist their clients at every stage of the project—idea generation, report creation, budgeting, and financing. This is especially the case with new entrepreneurs.</a:t>
            </a:r>
          </a:p>
          <a:p>
            <a:r>
              <a:rPr lang="en-US" sz="1800" b="1" dirty="0" smtClean="0">
                <a:latin typeface="Times New Roman" pitchFamily="18" charset="0"/>
                <a:cs typeface="Times New Roman" pitchFamily="18" charset="0"/>
              </a:rPr>
              <a:t>Leasing Services</a:t>
            </a:r>
            <a:r>
              <a:rPr lang="en-US" sz="1800" dirty="0" smtClean="0">
                <a:latin typeface="Times New Roman" pitchFamily="18" charset="0"/>
                <a:cs typeface="Times New Roman" pitchFamily="18" charset="0"/>
              </a:rPr>
              <a:t>: The banks extend leasing facilities—clients lease assets and equipment to generate rental income.</a:t>
            </a:r>
          </a:p>
          <a:p>
            <a:r>
              <a:rPr lang="en-US" sz="1800" b="1" dirty="0" smtClean="0">
                <a:latin typeface="Times New Roman" pitchFamily="18" charset="0"/>
                <a:cs typeface="Times New Roman" pitchFamily="18" charset="0"/>
              </a:rPr>
              <a:t>Issue Management</a:t>
            </a:r>
            <a:r>
              <a:rPr lang="en-US" sz="1800" dirty="0" smtClean="0">
                <a:latin typeface="Times New Roman" pitchFamily="18" charset="0"/>
                <a:cs typeface="Times New Roman" pitchFamily="18" charset="0"/>
              </a:rPr>
              <a:t>: High net-worth individuals employ merchant banks to issue equity shares, preference shares, and debentures to the general public.</a:t>
            </a:r>
          </a:p>
          <a:p>
            <a:r>
              <a:rPr lang="en-US" sz="1800" b="1" dirty="0" smtClean="0">
                <a:latin typeface="Times New Roman" pitchFamily="18" charset="0"/>
                <a:cs typeface="Times New Roman" pitchFamily="18" charset="0"/>
              </a:rPr>
              <a:t>Underwriting</a:t>
            </a:r>
            <a:r>
              <a:rPr lang="en-US" sz="1800" dirty="0" smtClean="0">
                <a:latin typeface="Times New Roman" pitchFamily="18" charset="0"/>
                <a:cs typeface="Times New Roman" pitchFamily="18" charset="0"/>
              </a:rPr>
              <a:t>: The banks also facilitate equity underwriting. They assess the price and risk involved in particular security and initiate public issue and distribution of stocks.</a:t>
            </a:r>
          </a:p>
          <a:p>
            <a:r>
              <a:rPr lang="en-US" sz="1800" b="1" dirty="0" smtClean="0">
                <a:latin typeface="Times New Roman" pitchFamily="18" charset="0"/>
                <a:cs typeface="Times New Roman" pitchFamily="18" charset="0"/>
              </a:rPr>
              <a:t>Fund Raising</a:t>
            </a:r>
            <a:r>
              <a:rPr lang="en-US" sz="1800" dirty="0" smtClean="0">
                <a:latin typeface="Times New Roman" pitchFamily="18" charset="0"/>
                <a:cs typeface="Times New Roman" pitchFamily="18" charset="0"/>
              </a:rPr>
              <a:t>: Through various facilities like underwriting and securities issuance, bankers help the private companies generate capital from international and domestic markets.</a:t>
            </a:r>
          </a:p>
          <a:p>
            <a:r>
              <a:rPr lang="en-US" sz="1800" b="1" dirty="0" smtClean="0">
                <a:latin typeface="Times New Roman" pitchFamily="18" charset="0"/>
                <a:cs typeface="Times New Roman" pitchFamily="18" charset="0"/>
              </a:rPr>
              <a:t>Portfolio Management</a:t>
            </a:r>
            <a:r>
              <a:rPr lang="en-US" sz="1800" dirty="0" smtClean="0">
                <a:latin typeface="Times New Roman" pitchFamily="18" charset="0"/>
                <a:cs typeface="Times New Roman" pitchFamily="18" charset="0"/>
              </a:rPr>
              <a:t>: On behalf of clients, these bankers invest in different kinds of financial instruments.</a:t>
            </a:r>
          </a:p>
          <a:p>
            <a:r>
              <a:rPr lang="en-US" sz="1800" b="1" dirty="0" smtClean="0">
                <a:latin typeface="Times New Roman" pitchFamily="18" charset="0"/>
                <a:cs typeface="Times New Roman" pitchFamily="18" charset="0"/>
              </a:rPr>
              <a:t>Loan Syndication</a:t>
            </a:r>
            <a:r>
              <a:rPr lang="en-US" sz="1800" dirty="0" smtClean="0">
                <a:latin typeface="Times New Roman" pitchFamily="18" charset="0"/>
                <a:cs typeface="Times New Roman" pitchFamily="18" charset="0"/>
              </a:rPr>
              <a:t>: They finance term loans to back projects that need funding.</a:t>
            </a:r>
          </a:p>
          <a:p>
            <a:r>
              <a:rPr lang="en-US" sz="1800" b="1" dirty="0" smtClean="0">
                <a:latin typeface="Times New Roman" pitchFamily="18" charset="0"/>
                <a:cs typeface="Times New Roman" pitchFamily="18" charset="0"/>
              </a:rPr>
              <a:t>Promotional Activities</a:t>
            </a:r>
            <a:r>
              <a:rPr lang="en-US" sz="1800" dirty="0" smtClean="0">
                <a:latin typeface="Times New Roman" pitchFamily="18" charset="0"/>
                <a:cs typeface="Times New Roman" pitchFamily="18" charset="0"/>
              </a:rPr>
              <a:t>: Merchant banks are financial intermediaries that promote new enterprises.</a:t>
            </a:r>
          </a:p>
          <a:p>
            <a:pPr>
              <a:buNone/>
            </a:pPr>
            <a:endParaRPr lang="en-US" sz="18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latin typeface="Times New Roman" pitchFamily="18" charset="0"/>
                <a:cs typeface="Times New Roman" pitchFamily="18" charset="0"/>
              </a:rPr>
              <a:pPr/>
              <a:t>89</a:t>
            </a:fld>
            <a:endParaRPr lang="en-US">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latin typeface="Times New Roman" pitchFamily="18" charset="0"/>
                <a:cs typeface="Times New Roman" pitchFamily="18" charset="0"/>
              </a:rPr>
              <a:t>Types of Capital Markets</a:t>
            </a:r>
            <a:endParaRPr lang="en-US" u="sng" dirty="0"/>
          </a:p>
        </p:txBody>
      </p:sp>
      <p:sp>
        <p:nvSpPr>
          <p:cNvPr id="3" name="Content Placeholder 2"/>
          <p:cNvSpPr>
            <a:spLocks noGrp="1"/>
          </p:cNvSpPr>
          <p:nvPr>
            <p:ph idx="1"/>
          </p:nvPr>
        </p:nvSpPr>
        <p:spPr/>
        <p:txBody>
          <a:bodyPr>
            <a:noAutofit/>
          </a:bodyPr>
          <a:lstStyle/>
          <a:p>
            <a:pPr fontAlgn="base">
              <a:buNone/>
            </a:pPr>
            <a:r>
              <a:rPr lang="en-US" sz="2400" b="1" dirty="0" smtClean="0">
                <a:latin typeface="Times New Roman" pitchFamily="18" charset="0"/>
                <a:cs typeface="Times New Roman" pitchFamily="18" charset="0"/>
              </a:rPr>
              <a:t>Debt Market- </a:t>
            </a:r>
            <a:r>
              <a:rPr lang="en-US" sz="2400" dirty="0" smtClean="0">
                <a:latin typeface="Times New Roman" pitchFamily="18" charset="0"/>
                <a:cs typeface="Times New Roman" pitchFamily="18" charset="0"/>
              </a:rPr>
              <a:t>Debt market is the financial market where investors buy and sell debt securities, typically in the form of bonds. These markets are vital sources of funds, particularly in a developing economy like India. A fairly well-segmented debt market has emerged in India comprising the following:</a:t>
            </a:r>
          </a:p>
          <a:p>
            <a:pPr fontAlgn="base">
              <a:buNone/>
            </a:pPr>
            <a:r>
              <a:rPr lang="en-US" sz="2400" dirty="0" smtClean="0">
                <a:latin typeface="Times New Roman" pitchFamily="18" charset="0"/>
                <a:cs typeface="Times New Roman" pitchFamily="18" charset="0"/>
              </a:rPr>
              <a:t>·Private corporate debt market</a:t>
            </a:r>
          </a:p>
          <a:p>
            <a:pPr fontAlgn="base">
              <a:buNone/>
            </a:pPr>
            <a:r>
              <a:rPr lang="en-US" sz="2400" dirty="0" smtClean="0">
                <a:latin typeface="Times New Roman" pitchFamily="18" charset="0"/>
                <a:cs typeface="Times New Roman" pitchFamily="18" charset="0"/>
              </a:rPr>
              <a:t>·Public sector undertaking bond market</a:t>
            </a:r>
          </a:p>
          <a:p>
            <a:pPr fontAlgn="base">
              <a:buNone/>
            </a:pPr>
            <a:r>
              <a:rPr lang="en-US" sz="2400" dirty="0" smtClean="0">
                <a:latin typeface="Times New Roman" pitchFamily="18" charset="0"/>
                <a:cs typeface="Times New Roman" pitchFamily="18" charset="0"/>
              </a:rPr>
              <a:t>·Government securities market</a:t>
            </a:r>
          </a:p>
          <a:p>
            <a:pPr fontAlgn="base">
              <a:buNone/>
            </a:pPr>
            <a:r>
              <a:rPr lang="en-US" sz="2400" dirty="0" smtClean="0">
                <a:latin typeface="Times New Roman" pitchFamily="18" charset="0"/>
                <a:cs typeface="Times New Roman" pitchFamily="18" charset="0"/>
              </a:rPr>
              <a:t>The government securities market accounts for nearly 90 per cent of the business in the debt market. It constitutes the major segment of the debt market.</a:t>
            </a: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
        <p:nvSpPr>
          <p:cNvPr id="5" name="TextBox 4"/>
          <p:cNvSpPr txBox="1"/>
          <p:nvPr/>
        </p:nvSpPr>
        <p:spPr>
          <a:xfrm>
            <a:off x="2362200" y="6400800"/>
            <a:ext cx="4724370" cy="369332"/>
          </a:xfrm>
          <a:prstGeom prst="rect">
            <a:avLst/>
          </a:prstGeom>
          <a:noFill/>
        </p:spPr>
        <p:txBody>
          <a:bodyPr wrap="none" rtlCol="0">
            <a:spAutoFit/>
          </a:bodyPr>
          <a:lstStyle/>
          <a:p>
            <a:r>
              <a:rPr lang="en-US" b="1" u="sng" dirty="0" smtClean="0">
                <a:latin typeface="Times New Roman" pitchFamily="18" charset="0"/>
                <a:cs typeface="Times New Roman" pitchFamily="18" charset="0"/>
              </a:rPr>
              <a:t>MSMSR/BBA/605 (F) DSE Financial Markets</a:t>
            </a:r>
            <a:endParaRPr lang="en-US"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b="1" u="sng" dirty="0" smtClean="0">
                <a:latin typeface="Times New Roman" pitchFamily="18" charset="0"/>
                <a:cs typeface="Times New Roman" pitchFamily="18" charset="0"/>
              </a:rPr>
              <a:t>SEBI guidelines</a:t>
            </a:r>
            <a:endParaRPr lang="en-US" b="1" u="sng" dirty="0"/>
          </a:p>
        </p:txBody>
      </p:sp>
      <p:pic>
        <p:nvPicPr>
          <p:cNvPr id="5" name="Content Placeholder 4" descr="before 1.jpeg"/>
          <p:cNvPicPr>
            <a:picLocks noGrp="1" noChangeAspect="1"/>
          </p:cNvPicPr>
          <p:nvPr>
            <p:ph idx="1"/>
          </p:nvPr>
        </p:nvPicPr>
        <p:blipFill>
          <a:blip r:embed="rId2"/>
          <a:stretch>
            <a:fillRect/>
          </a:stretch>
        </p:blipFill>
        <p:spPr>
          <a:xfrm>
            <a:off x="457200" y="1066800"/>
            <a:ext cx="8686800" cy="5486400"/>
          </a:xfrm>
        </p:spPr>
      </p:pic>
      <p:sp>
        <p:nvSpPr>
          <p:cNvPr id="4" name="Slide Number Placeholder 3"/>
          <p:cNvSpPr>
            <a:spLocks noGrp="1"/>
          </p:cNvSpPr>
          <p:nvPr>
            <p:ph type="sldNum" sz="quarter" idx="12"/>
          </p:nvPr>
        </p:nvSpPr>
        <p:spPr/>
        <p:txBody>
          <a:bodyPr/>
          <a:lstStyle/>
          <a:p>
            <a:fld id="{B6F15528-21DE-4FAA-801E-634DDDAF4B2B}" type="slidenum">
              <a:rPr lang="en-US" smtClean="0"/>
              <a:pPr/>
              <a:t>90</a:t>
            </a:fld>
            <a:endParaRPr lang="en-US"/>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1.jpeg"/>
          <p:cNvPicPr>
            <a:picLocks noGrp="1" noChangeAspect="1"/>
          </p:cNvPicPr>
          <p:nvPr>
            <p:ph idx="1"/>
          </p:nvPr>
        </p:nvPicPr>
        <p:blipFill>
          <a:blip r:embed="rId2"/>
          <a:stretch>
            <a:fillRect/>
          </a:stretch>
        </p:blipFill>
        <p:spPr>
          <a:xfrm>
            <a:off x="0" y="0"/>
            <a:ext cx="9143999" cy="6629400"/>
          </a:xfrm>
        </p:spPr>
      </p:pic>
      <p:sp>
        <p:nvSpPr>
          <p:cNvPr id="4" name="Slide Number Placeholder 3"/>
          <p:cNvSpPr>
            <a:spLocks noGrp="1"/>
          </p:cNvSpPr>
          <p:nvPr>
            <p:ph type="sldNum" sz="quarter" idx="12"/>
          </p:nvPr>
        </p:nvSpPr>
        <p:spPr/>
        <p:txBody>
          <a:bodyPr/>
          <a:lstStyle/>
          <a:p>
            <a:fld id="{B6F15528-21DE-4FAA-801E-634DDDAF4B2B}" type="slidenum">
              <a:rPr lang="en-US" smtClean="0"/>
              <a:pPr/>
              <a:t>91</a:t>
            </a:fld>
            <a:endParaRPr lang="en-US"/>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Credit Rating – Concepts, Functions, and Types</a:t>
            </a:r>
            <a:endParaRPr lang="en-US" b="1" u="sng" dirty="0"/>
          </a:p>
        </p:txBody>
      </p:sp>
      <p:sp>
        <p:nvSpPr>
          <p:cNvPr id="3" name="Content Placeholder 2"/>
          <p:cNvSpPr>
            <a:spLocks noGrp="1"/>
          </p:cNvSpPr>
          <p:nvPr>
            <p:ph idx="1"/>
          </p:nvPr>
        </p:nvSpPr>
        <p:spPr>
          <a:xfrm>
            <a:off x="0" y="1447800"/>
            <a:ext cx="9144000" cy="4525963"/>
          </a:xfrm>
        </p:spPr>
        <p:txBody>
          <a:bodyPr>
            <a:noAutofit/>
          </a:bodyPr>
          <a:lstStyle/>
          <a:p>
            <a:pPr>
              <a:buNone/>
            </a:pPr>
            <a:r>
              <a:rPr lang="en-US" sz="2400" dirty="0" smtClean="0">
                <a:latin typeface="Times New Roman" pitchFamily="18" charset="0"/>
                <a:cs typeface="Times New Roman" pitchFamily="18" charset="0"/>
              </a:rPr>
              <a:t>Many a times, it has happened that investors in debentures or fixed deposits were shown rosy pictures of companies and offered very high rates of interests by bogus companies and in the end the investor neither got his money back nor the promised interest. Actually, it is very difficult for an individual investor to gather details about creditworthiness of a company, neither he has the time nor the skills to undertake risk evaluation. Every investor wants to ensure safety of his investment. Credit rating agencies investigate the financial position of the company issuing various kinds of instruments and assess risks involved in investing money in them. In the system of credit rating, the credit rating agency rate the risks involved in investment in instruments of a particular company, they may rank it from very safe to very risky. At present credit rating is done only for debt-instruments and rarely for preference or equity shares. </a:t>
            </a:r>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92</a:t>
            </a:fld>
            <a:endParaRPr lang="en-US"/>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latin typeface="Times New Roman" pitchFamily="18" charset="0"/>
                <a:cs typeface="Times New Roman" pitchFamily="18" charset="0"/>
              </a:rPr>
              <a:t>DEFINITION</a:t>
            </a:r>
            <a:endParaRPr lang="en-US" b="1" u="sng" dirty="0"/>
          </a:p>
        </p:txBody>
      </p:sp>
      <p:sp>
        <p:nvSpPr>
          <p:cNvPr id="3" name="Content Placeholder 2"/>
          <p:cNvSpPr>
            <a:spLocks noGrp="1"/>
          </p:cNvSpPr>
          <p:nvPr>
            <p:ph idx="1"/>
          </p:nvPr>
        </p:nvSpPr>
        <p:spPr/>
        <p:txBody>
          <a:bodyPr>
            <a:noAutofit/>
          </a:bodyPr>
          <a:lstStyle/>
          <a:p>
            <a:pPr>
              <a:buNone/>
            </a:pPr>
            <a:r>
              <a:rPr lang="en-US" sz="2400" dirty="0" smtClean="0">
                <a:latin typeface="Times New Roman" pitchFamily="18" charset="0"/>
                <a:cs typeface="Times New Roman" pitchFamily="18" charset="0"/>
              </a:rPr>
              <a:t> </a:t>
            </a:r>
          </a:p>
          <a:p>
            <a:pPr>
              <a:buNone/>
            </a:pPr>
            <a:r>
              <a:rPr lang="en-US" sz="2400" dirty="0" smtClean="0">
                <a:latin typeface="Times New Roman" pitchFamily="18" charset="0"/>
                <a:cs typeface="Times New Roman" pitchFamily="18" charset="0"/>
              </a:rPr>
              <a:t>Credit rating system can be defined as an act of assigning values to credit instruments by assessing the solvency i.e., the ability of the borrower to repay debt, and expressing them through pre- determined symbols. creditworthiness credit </a:t>
            </a:r>
            <a:r>
              <a:rPr lang="en-US" sz="2400" b="1" u="sng" dirty="0" smtClean="0">
                <a:latin typeface="Times New Roman" pitchFamily="18" charset="0"/>
                <a:cs typeface="Times New Roman" pitchFamily="18" charset="0"/>
              </a:rPr>
              <a:t>CHARACTERISTICS OF CREDIT RATING</a:t>
            </a:r>
          </a:p>
          <a:p>
            <a:pPr marL="457200" indent="-457200">
              <a:buAutoNum type="arabicPeriod"/>
            </a:pPr>
            <a:r>
              <a:rPr lang="en-US" sz="2400" dirty="0" smtClean="0">
                <a:latin typeface="Times New Roman" pitchFamily="18" charset="0"/>
                <a:cs typeface="Times New Roman" pitchFamily="18" charset="0"/>
              </a:rPr>
              <a:t>Assessment of issuer's capacity to repay. It assesses issuer's capacity to meet its financial obligations i.e., its capacity to pay interest and repay the principal amount borrowed.</a:t>
            </a:r>
          </a:p>
          <a:p>
            <a:pPr marL="457200" indent="-457200">
              <a:buAutoNum type="arabicPeriod"/>
            </a:pPr>
            <a:r>
              <a:rPr lang="en-US" sz="2400" dirty="0" smtClean="0">
                <a:latin typeface="Times New Roman" pitchFamily="18" charset="0"/>
                <a:cs typeface="Times New Roman" pitchFamily="18" charset="0"/>
              </a:rPr>
              <a:t> Based on data. A credit rating agency assesses financial strength of the borrower on the financial data. </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93</a:t>
            </a:fld>
            <a:endParaRPr lang="en-US"/>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WHAT CREDIT RATING IS NOT </a:t>
            </a:r>
            <a:br>
              <a:rPr lang="en-US" b="1" u="sng" dirty="0" smtClean="0">
                <a:latin typeface="Times New Roman" pitchFamily="18" charset="0"/>
                <a:cs typeface="Times New Roman" pitchFamily="18" charset="0"/>
              </a:rPr>
            </a:br>
            <a:endParaRPr lang="en-US" b="1" u="sng" dirty="0"/>
          </a:p>
        </p:txBody>
      </p:sp>
      <p:sp>
        <p:nvSpPr>
          <p:cNvPr id="3" name="Content Placeholder 2"/>
          <p:cNvSpPr>
            <a:spLocks noGrp="1"/>
          </p:cNvSpPr>
          <p:nvPr>
            <p:ph idx="1"/>
          </p:nvPr>
        </p:nvSpPr>
        <p:spPr/>
        <p:txBody>
          <a:bodyPr>
            <a:noAutofit/>
          </a:bodyPr>
          <a:lstStyle/>
          <a:p>
            <a:pPr marL="457200" indent="-457200">
              <a:buNone/>
            </a:pPr>
            <a:r>
              <a:rPr lang="en-US" sz="2400" dirty="0" smtClean="0">
                <a:latin typeface="Times New Roman" pitchFamily="18" charset="0"/>
                <a:cs typeface="Times New Roman" pitchFamily="18" charset="0"/>
              </a:rPr>
              <a:t>Not for company as a whole. Credit rating is done for a particular instrument i.e., for a particular class of debentures and not for the company as a whole, it is quite possible that two instruments issued by the same company may carry different rating. Does not create a fiduciary relationship. Credit rating does not create a fiduciary relationship (relationship of trust) between the credit rating agency and the investor.  Not attestation of truthfulness of information provided by rated company. Rating does not imply that the credit rating agency attests the truthfulness of information provided by the rated company. Rating not forever. Credit rating is not a one-time evaluation of risk. which remains valid for the entire life of a security. It can change from time to time. </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94</a:t>
            </a:fld>
            <a:endParaRPr lang="en-US"/>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FACTORS CONSIDERED IN CREDIT RATING</a:t>
            </a:r>
            <a:endParaRPr lang="en-US" b="1" u="sng" dirty="0"/>
          </a:p>
        </p:txBody>
      </p:sp>
      <p:sp>
        <p:nvSpPr>
          <p:cNvPr id="3" name="Content Placeholder 2"/>
          <p:cNvSpPr>
            <a:spLocks noGrp="1"/>
          </p:cNvSpPr>
          <p:nvPr>
            <p:ph idx="1"/>
          </p:nvPr>
        </p:nvSpPr>
        <p:spPr>
          <a:xfrm>
            <a:off x="457200" y="1371600"/>
            <a:ext cx="8229600" cy="4525963"/>
          </a:xfrm>
        </p:spPr>
        <p:txBody>
          <a:bodyPr>
            <a:noAutofit/>
          </a:bodyPr>
          <a:lstStyle/>
          <a:p>
            <a:pPr marL="457200" indent="-457200">
              <a:buNone/>
            </a:pPr>
            <a:r>
              <a:rPr lang="en-US" sz="2400" dirty="0" smtClean="0">
                <a:latin typeface="Times New Roman" pitchFamily="18" charset="0"/>
                <a:cs typeface="Times New Roman" pitchFamily="18" charset="0"/>
              </a:rPr>
              <a:t>Issuers ability to service its debt. For this credit rating agencies calculate Issuer company's past and future cash flows. Assess how much money the company will have to pay as interest on borrowed funds and how much will be its earnings. How much are the outstanding debts? Company's short term solvency through calculation of current ratio. Value of assets pledged as collateral security by the company. availability and quality of raw material used, favorable location, cost advantage. Track record of promoters, directors and expertise of the staff. Market position of the company. What is the market share of various products of the company, whether it will be stable, does the company possess competitive advantage due to distribution net- work, customer base research and development facilities etc. </a:t>
            </a:r>
            <a:endParaRPr lang="en-US" sz="24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95</a:t>
            </a:fld>
            <a:endParaRPr lang="en-US"/>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BENEFITS OF CREDIT RATING</a:t>
            </a:r>
            <a:endParaRPr lang="en-US" b="1" u="sng" dirty="0"/>
          </a:p>
        </p:txBody>
      </p:sp>
      <p:sp>
        <p:nvSpPr>
          <p:cNvPr id="3" name="Content Placeholder 2"/>
          <p:cNvSpPr>
            <a:spLocks noGrp="1"/>
          </p:cNvSpPr>
          <p:nvPr>
            <p:ph idx="1"/>
          </p:nvPr>
        </p:nvSpPr>
        <p:spPr/>
        <p:txBody>
          <a:bodyPr>
            <a:noAutofit/>
          </a:bodyPr>
          <a:lstStyle/>
          <a:p>
            <a:pPr marL="457200" indent="-457200">
              <a:buNone/>
            </a:pPr>
            <a:r>
              <a:rPr lang="en-US" sz="2400" dirty="0" smtClean="0">
                <a:latin typeface="Times New Roman" pitchFamily="18" charset="0"/>
                <a:cs typeface="Times New Roman" pitchFamily="18" charset="0"/>
              </a:rPr>
              <a:t>Credit rating offers many advantages which can be classified into</a:t>
            </a:r>
          </a:p>
          <a:p>
            <a:pPr marL="457200" indent="-457200">
              <a:buNone/>
            </a:pPr>
            <a:r>
              <a:rPr lang="en-US" sz="2400" dirty="0" smtClean="0">
                <a:latin typeface="Times New Roman" pitchFamily="18" charset="0"/>
                <a:cs typeface="Times New Roman" pitchFamily="18" charset="0"/>
              </a:rPr>
              <a:t>A. Benefits to investors.</a:t>
            </a:r>
          </a:p>
          <a:p>
            <a:pPr marL="457200" indent="-457200">
              <a:buNone/>
            </a:pPr>
            <a:r>
              <a:rPr lang="en-US" sz="2400" dirty="0" smtClean="0">
                <a:latin typeface="Times New Roman" pitchFamily="18" charset="0"/>
                <a:cs typeface="Times New Roman" pitchFamily="18" charset="0"/>
              </a:rPr>
              <a:t>B. Benefits to the rated company.</a:t>
            </a:r>
          </a:p>
          <a:p>
            <a:pPr marL="457200" indent="-457200">
              <a:buNone/>
            </a:pPr>
            <a:r>
              <a:rPr lang="en-US" sz="2400" dirty="0" smtClean="0">
                <a:latin typeface="Times New Roman" pitchFamily="18" charset="0"/>
                <a:cs typeface="Times New Roman" pitchFamily="18" charset="0"/>
              </a:rPr>
              <a:t>C. Benefits to intermediaries.</a:t>
            </a:r>
          </a:p>
          <a:p>
            <a:pPr marL="457200" indent="-457200">
              <a:buNone/>
            </a:pPr>
            <a:r>
              <a:rPr lang="en-US" sz="2400" dirty="0" smtClean="0">
                <a:latin typeface="Times New Roman" pitchFamily="18" charset="0"/>
                <a:cs typeface="Times New Roman" pitchFamily="18" charset="0"/>
              </a:rPr>
              <a:t>D. Benefits to the business world. </a:t>
            </a: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pPr>
              <a:buNone/>
            </a:pPr>
            <a:endParaRPr lang="en-US" sz="24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96</a:t>
            </a:fld>
            <a:endParaRPr lang="en-US"/>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BENEFITS TO INVESTORS</a:t>
            </a:r>
            <a:br>
              <a:rPr lang="en-US" b="1" u="sng" dirty="0" smtClean="0">
                <a:latin typeface="Times New Roman" pitchFamily="18" charset="0"/>
                <a:cs typeface="Times New Roman" pitchFamily="18" charset="0"/>
              </a:rPr>
            </a:br>
            <a:endParaRPr lang="en-US" b="1" u="sng" dirty="0"/>
          </a:p>
        </p:txBody>
      </p:sp>
      <p:sp>
        <p:nvSpPr>
          <p:cNvPr id="3" name="Content Placeholder 2"/>
          <p:cNvSpPr>
            <a:spLocks noGrp="1"/>
          </p:cNvSpPr>
          <p:nvPr>
            <p:ph idx="1"/>
          </p:nvPr>
        </p:nvSpPr>
        <p:spPr/>
        <p:txBody>
          <a:bodyPr>
            <a:noAutofit/>
          </a:bodyPr>
          <a:lstStyle/>
          <a:p>
            <a:pPr>
              <a:buNone/>
            </a:pPr>
            <a:r>
              <a:rPr lang="en-US" sz="1600" dirty="0" smtClean="0">
                <a:latin typeface="Times New Roman" pitchFamily="18" charset="0"/>
                <a:cs typeface="Times New Roman" pitchFamily="18" charset="0"/>
              </a:rPr>
              <a:t>1. Assessment of risk. The investor through credit rating can assess risk involved in an investment. A small individual investor does not have the skills, time and resources to undertake detailed risk evaluation himself. Credit rating agencies who have expert knowledge, skills and manpower to study these matters can do this job for him. Moreover, the ratings which are expressed in symbols like AAA, BB etc. can be understood easily by investors.</a:t>
            </a:r>
          </a:p>
          <a:p>
            <a:pPr>
              <a:buNone/>
            </a:pPr>
            <a:r>
              <a:rPr lang="en-US" sz="1600" dirty="0" smtClean="0">
                <a:latin typeface="Times New Roman" pitchFamily="18" charset="0"/>
                <a:cs typeface="Times New Roman" pitchFamily="18" charset="0"/>
              </a:rPr>
              <a:t>2. Information at low cost. Credit ratings are published in financial newspapers and are available from rating agencies at nominal fees. This way the investors get credit information about borrowers at no or little cost.</a:t>
            </a:r>
          </a:p>
          <a:p>
            <a:pPr>
              <a:buNone/>
            </a:pPr>
            <a:r>
              <a:rPr lang="en-US" sz="1600" dirty="0" smtClean="0">
                <a:latin typeface="Times New Roman" pitchFamily="18" charset="0"/>
                <a:cs typeface="Times New Roman" pitchFamily="18" charset="0"/>
              </a:rPr>
              <a:t>3. Advantage of continuous monitoring. Credit rating agencies do not normally undertake rating of securities only once. They continuously monitor them and upgrade and downgrade the ratings depending upon changed circumstances.</a:t>
            </a:r>
          </a:p>
          <a:p>
            <a:pPr>
              <a:buNone/>
            </a:pPr>
            <a:r>
              <a:rPr lang="en-US" sz="1600" dirty="0" smtClean="0">
                <a:latin typeface="Times New Roman" pitchFamily="18" charset="0"/>
                <a:cs typeface="Times New Roman" pitchFamily="18" charset="0"/>
              </a:rPr>
              <a:t>4. Provides the investors a choice of Investment. Credit ratings agencies helps the investors to gather information about creditworthiness of different companies. So, investors have a choice to invest in one company or the other.</a:t>
            </a:r>
          </a:p>
          <a:p>
            <a:pPr>
              <a:buNone/>
            </a:pPr>
            <a:r>
              <a:rPr lang="en-US" sz="1600" dirty="0" smtClean="0">
                <a:latin typeface="Times New Roman" pitchFamily="18" charset="0"/>
                <a:cs typeface="Times New Roman" pitchFamily="18" charset="0"/>
              </a:rPr>
              <a:t> 5. Ratings by credit rating agencies is dependable. A rating agency has no vested interest in a security to be rated and has no business links with the management of the issuer company. Hence ratings by them are unbiased and credible</a:t>
            </a:r>
            <a:endParaRPr lang="en-US" sz="1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97</a:t>
            </a:fld>
            <a:endParaRPr lang="en-US"/>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 BENEFITS TO THE RATED COMPANY</a:t>
            </a:r>
            <a:endParaRPr lang="en-US" b="1" u="sng" dirty="0"/>
          </a:p>
        </p:txBody>
      </p:sp>
      <p:sp>
        <p:nvSpPr>
          <p:cNvPr id="3" name="Content Placeholder 2"/>
          <p:cNvSpPr>
            <a:spLocks noGrp="1"/>
          </p:cNvSpPr>
          <p:nvPr>
            <p:ph idx="1"/>
          </p:nvPr>
        </p:nvSpPr>
        <p:spPr>
          <a:xfrm>
            <a:off x="0" y="1371600"/>
            <a:ext cx="9144000" cy="4525963"/>
          </a:xfrm>
        </p:spPr>
        <p:txBody>
          <a:bodyPr>
            <a:noAutofit/>
          </a:bodyPr>
          <a:lstStyle/>
          <a:p>
            <a:pPr marL="514350" indent="-514350">
              <a:buAutoNum type="arabicPeriod"/>
            </a:pPr>
            <a:r>
              <a:rPr lang="en-US" sz="1600" dirty="0" smtClean="0">
                <a:latin typeface="Times New Roman" pitchFamily="18" charset="0"/>
                <a:cs typeface="Times New Roman" pitchFamily="18" charset="0"/>
              </a:rPr>
              <a:t>Ease in borrowings. If a company gets high credit rating for its securities, it can raise funds with more ease in the capital market.</a:t>
            </a:r>
          </a:p>
          <a:p>
            <a:pPr marL="514350" indent="-514350">
              <a:buAutoNum type="arabicPeriod"/>
            </a:pPr>
            <a:r>
              <a:rPr lang="en-US" sz="1600" dirty="0" smtClean="0">
                <a:latin typeface="Times New Roman" pitchFamily="18" charset="0"/>
                <a:cs typeface="Times New Roman" pitchFamily="18" charset="0"/>
              </a:rPr>
              <a:t> Borrowing at cheaper rates. A </a:t>
            </a:r>
            <a:r>
              <a:rPr lang="en-US" sz="1600" dirty="0" err="1" smtClean="0">
                <a:latin typeface="Times New Roman" pitchFamily="18" charset="0"/>
                <a:cs typeface="Times New Roman" pitchFamily="18" charset="0"/>
              </a:rPr>
              <a:t>favourably</a:t>
            </a:r>
            <a:r>
              <a:rPr lang="en-US" sz="1600" dirty="0" smtClean="0">
                <a:latin typeface="Times New Roman" pitchFamily="18" charset="0"/>
                <a:cs typeface="Times New Roman" pitchFamily="18" charset="0"/>
              </a:rPr>
              <a:t> rated company enjoys the confidence of investors and therefore, could borrow at lower rate of interest.</a:t>
            </a:r>
          </a:p>
          <a:p>
            <a:pPr marL="514350" indent="-514350">
              <a:buAutoNum type="arabicPeriod"/>
            </a:pPr>
            <a:r>
              <a:rPr lang="en-US" sz="1600" dirty="0" smtClean="0">
                <a:latin typeface="Times New Roman" pitchFamily="18" charset="0"/>
                <a:cs typeface="Times New Roman" pitchFamily="18" charset="0"/>
              </a:rPr>
              <a:t> Facilitates growth. Encouraged by </a:t>
            </a:r>
            <a:r>
              <a:rPr lang="en-US" sz="1600" dirty="0" err="1" smtClean="0">
                <a:latin typeface="Times New Roman" pitchFamily="18" charset="0"/>
                <a:cs typeface="Times New Roman" pitchFamily="18" charset="0"/>
              </a:rPr>
              <a:t>favourable</a:t>
            </a:r>
            <a:r>
              <a:rPr lang="en-US" sz="1600" dirty="0" smtClean="0">
                <a:latin typeface="Times New Roman" pitchFamily="18" charset="0"/>
                <a:cs typeface="Times New Roman" pitchFamily="18" charset="0"/>
              </a:rPr>
              <a:t> rating, promoters are motivated to go in for plans of expansion, diversification and growth. Moreover, highly rated companies find it easy to raise funds from public through issue of ownership or credit securities in future. They find it easy to borrow from banks.</a:t>
            </a:r>
          </a:p>
          <a:p>
            <a:pPr marL="514350" indent="-514350">
              <a:buAutoNum type="arabicPeriod"/>
            </a:pPr>
            <a:r>
              <a:rPr lang="en-US" sz="1600" dirty="0" smtClean="0">
                <a:latin typeface="Times New Roman" pitchFamily="18" charset="0"/>
                <a:cs typeface="Times New Roman" pitchFamily="18" charset="0"/>
              </a:rPr>
              <a:t> Recognition of lesser known companies. </a:t>
            </a:r>
            <a:r>
              <a:rPr lang="en-US" sz="1600" dirty="0" err="1" smtClean="0">
                <a:latin typeface="Times New Roman" pitchFamily="18" charset="0"/>
                <a:cs typeface="Times New Roman" pitchFamily="18" charset="0"/>
              </a:rPr>
              <a:t>Favourable</a:t>
            </a:r>
            <a:r>
              <a:rPr lang="en-US" sz="1600" dirty="0" smtClean="0">
                <a:latin typeface="Times New Roman" pitchFamily="18" charset="0"/>
                <a:cs typeface="Times New Roman" pitchFamily="18" charset="0"/>
              </a:rPr>
              <a:t> credit rating of instruments of lesser known or unknown companies provides them credibility and recognition in the eyes of the investing public. </a:t>
            </a:r>
          </a:p>
          <a:p>
            <a:pPr marL="514350" indent="-514350">
              <a:buAutoNum type="arabicPeriod"/>
            </a:pPr>
            <a:r>
              <a:rPr lang="en-US" sz="1600" dirty="0" smtClean="0">
                <a:latin typeface="Times New Roman" pitchFamily="18" charset="0"/>
                <a:cs typeface="Times New Roman" pitchFamily="18" charset="0"/>
              </a:rPr>
              <a:t>Adds to the goodwill of the rated company. If a company is rated high by rating agencies it will automatically increase its goodwill in the market.</a:t>
            </a:r>
          </a:p>
          <a:p>
            <a:pPr marL="514350" indent="-514350">
              <a:buAutoNum type="arabicPeriod"/>
            </a:pPr>
            <a:r>
              <a:rPr lang="en-US" sz="1600" dirty="0" smtClean="0">
                <a:latin typeface="Times New Roman" pitchFamily="18" charset="0"/>
                <a:cs typeface="Times New Roman" pitchFamily="18" charset="0"/>
              </a:rPr>
              <a:t> Imposes financial discipline on borrowers. Borrowing companies know that they will get high credit rating only when they manage their finances in a disciplined manner i.e., they maintain good operating efficiency, appropriate liquidity, good quality assets etc. This develops a sense of financial discipline among companies who want to borrow</a:t>
            </a:r>
          </a:p>
          <a:p>
            <a:pPr marL="514350" indent="-514350">
              <a:buAutoNum type="arabicPeriod"/>
            </a:pPr>
            <a:r>
              <a:rPr lang="en-US" sz="1600" dirty="0" smtClean="0">
                <a:latin typeface="Times New Roman" pitchFamily="18" charset="0"/>
                <a:cs typeface="Times New Roman" pitchFamily="18" charset="0"/>
              </a:rPr>
              <a:t>Greater information disclosure. To get credit rating from an accredited agency, companies have to disclose a lot of information about their operations to them. It encourages greater information disclosures, better accounting standards and improved financial information which in turn help in the protection of the investors</a:t>
            </a:r>
            <a:endParaRPr lang="en-US" sz="1600" dirty="0" smtClean="0"/>
          </a:p>
          <a:p>
            <a:pPr>
              <a:buNone/>
            </a:pPr>
            <a:endParaRPr lang="en-US" sz="1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98</a:t>
            </a:fld>
            <a:endParaRPr lang="en-US"/>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latin typeface="Times New Roman" pitchFamily="18" charset="0"/>
                <a:cs typeface="Times New Roman" pitchFamily="18" charset="0"/>
              </a:rPr>
              <a:t>BENEFITS TO INTERMEDIARIES</a:t>
            </a:r>
            <a:endParaRPr lang="en-US" b="1" u="sng" dirty="0"/>
          </a:p>
        </p:txBody>
      </p:sp>
      <p:sp>
        <p:nvSpPr>
          <p:cNvPr id="3" name="Content Placeholder 2"/>
          <p:cNvSpPr>
            <a:spLocks noGrp="1"/>
          </p:cNvSpPr>
          <p:nvPr>
            <p:ph idx="1"/>
          </p:nvPr>
        </p:nvSpPr>
        <p:spPr/>
        <p:txBody>
          <a:bodyPr>
            <a:normAutofit/>
          </a:bodyPr>
          <a:lstStyle/>
          <a:p>
            <a:pPr marL="514350" indent="-514350">
              <a:buNone/>
            </a:pPr>
            <a:r>
              <a:rPr lang="en-US" dirty="0" smtClean="0">
                <a:latin typeface="Times New Roman" pitchFamily="18" charset="0"/>
                <a:cs typeface="Times New Roman" pitchFamily="18" charset="0"/>
              </a:rPr>
              <a:t>Merchant bankers' and brokers' job made easy. In the absence of credit rating, merchant bankers or brokers have to convince the investors about financial position of the borrowing company. If a borrowing company's credit rating is done by a reputed credit agency, the task of merchant bankers and brokers becomes much easy.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782</TotalTime>
  <Words>8921</Words>
  <Application>Microsoft Office PowerPoint</Application>
  <PresentationFormat>On-screen Show (4:3)</PresentationFormat>
  <Paragraphs>643</Paragraphs>
  <Slides>106</Slides>
  <Notes>0</Notes>
  <HiddenSlides>0</HiddenSlides>
  <MMClips>0</MMClips>
  <ScaleCrop>false</ScaleCrop>
  <HeadingPairs>
    <vt:vector size="4" baseType="variant">
      <vt:variant>
        <vt:lpstr>Theme</vt:lpstr>
      </vt:variant>
      <vt:variant>
        <vt:i4>1</vt:i4>
      </vt:variant>
      <vt:variant>
        <vt:lpstr>Slide Titles</vt:lpstr>
      </vt:variant>
      <vt:variant>
        <vt:i4>106</vt:i4>
      </vt:variant>
    </vt:vector>
  </HeadingPairs>
  <TitlesOfParts>
    <vt:vector size="107" baseType="lpstr">
      <vt:lpstr>Office Theme</vt:lpstr>
      <vt:lpstr>Financial Markets MSMSR/BBA/605 (F) DSE</vt:lpstr>
      <vt:lpstr>Text Books</vt:lpstr>
      <vt:lpstr>MODULE I</vt:lpstr>
      <vt:lpstr>An overview of financial markets in India</vt:lpstr>
      <vt:lpstr>An overview of financial markets in India</vt:lpstr>
      <vt:lpstr>Money Market </vt:lpstr>
      <vt:lpstr>Capital Market </vt:lpstr>
      <vt:lpstr>Capital Market </vt:lpstr>
      <vt:lpstr>Types of Capital Markets</vt:lpstr>
      <vt:lpstr>Types of Capital Markets</vt:lpstr>
      <vt:lpstr>Types of Capital Markets</vt:lpstr>
      <vt:lpstr>Indian money markets structure and compositions</vt:lpstr>
      <vt:lpstr>Acceptance Houses </vt:lpstr>
      <vt:lpstr>Discount House</vt:lpstr>
      <vt:lpstr>Call Money Market </vt:lpstr>
      <vt:lpstr>Recent trends in Indian money market</vt:lpstr>
      <vt:lpstr>Assignment</vt:lpstr>
      <vt:lpstr>MODULE II</vt:lpstr>
      <vt:lpstr>Capital market</vt:lpstr>
      <vt:lpstr>Security market – (a) New issue market</vt:lpstr>
      <vt:lpstr>Security market – (a) New issue market</vt:lpstr>
      <vt:lpstr>Security market – (a) New issue market</vt:lpstr>
      <vt:lpstr>The Secondary Market</vt:lpstr>
      <vt:lpstr>The Secondary Market</vt:lpstr>
      <vt:lpstr>The Secondary Market</vt:lpstr>
      <vt:lpstr>The Secondary Market</vt:lpstr>
      <vt:lpstr>Functions of stock exchange</vt:lpstr>
      <vt:lpstr>Functions of stock exchange</vt:lpstr>
      <vt:lpstr>Role of stock exchange</vt:lpstr>
      <vt:lpstr>Role of stock exchange</vt:lpstr>
      <vt:lpstr>Role of stock exchange</vt:lpstr>
      <vt:lpstr>Listing</vt:lpstr>
      <vt:lpstr>Pricing of public issue</vt:lpstr>
      <vt:lpstr>Pricing of public issue</vt:lpstr>
      <vt:lpstr>Pricing of public issue</vt:lpstr>
      <vt:lpstr>Pricing of public issue</vt:lpstr>
      <vt:lpstr>Stock exchanges and over the counter exchanges</vt:lpstr>
      <vt:lpstr>Assignment </vt:lpstr>
      <vt:lpstr>MODULE III</vt:lpstr>
      <vt:lpstr>Securities contracts (Regulations) Act 1956</vt:lpstr>
      <vt:lpstr>Securities contracts (Regulations) Act 1956</vt:lpstr>
      <vt:lpstr>Securities contracts (Regulations) Act 1956</vt:lpstr>
      <vt:lpstr>Securities contracts (Regulations) Act 1956</vt:lpstr>
      <vt:lpstr>Securities contracts (Regulations) Act 1956</vt:lpstr>
      <vt:lpstr>Securities contracts (Regulations) Act 1956</vt:lpstr>
      <vt:lpstr>Securities contracts (Regulations) Act 1956</vt:lpstr>
      <vt:lpstr>Securities contracts (Regulations) Act 1956</vt:lpstr>
      <vt:lpstr>Securities contracts (Regulations) Act 1956</vt:lpstr>
      <vt:lpstr>Securities contracts (Regulations) Act 1956</vt:lpstr>
      <vt:lpstr>Investors protection</vt:lpstr>
      <vt:lpstr>Investors protection</vt:lpstr>
      <vt:lpstr>Investors protection</vt:lpstr>
      <vt:lpstr>Investor Protection measures by SEBI </vt:lpstr>
      <vt:lpstr>Investor Protection measures by SEBI </vt:lpstr>
      <vt:lpstr>Investor Protection measures by SEBI </vt:lpstr>
      <vt:lpstr>Investor Protection measures by SEBI </vt:lpstr>
      <vt:lpstr>Grievances handling and their removal.</vt:lpstr>
      <vt:lpstr>Grievances handling and their removal.</vt:lpstr>
      <vt:lpstr>Grievances handling and their removal.</vt:lpstr>
      <vt:lpstr>Grievances handling and their removal.</vt:lpstr>
      <vt:lpstr>USUAL GRIEVANCES AGAINST BROKERS</vt:lpstr>
      <vt:lpstr>USUAL GRIEVANCES AGAINST BROKERS</vt:lpstr>
      <vt:lpstr>Assignment</vt:lpstr>
      <vt:lpstr>MODULE IV</vt:lpstr>
      <vt:lpstr>Functionaries of stock exchange</vt:lpstr>
      <vt:lpstr>Brokers</vt:lpstr>
      <vt:lpstr>Regulation of Brokers</vt:lpstr>
      <vt:lpstr>Sub Brokers</vt:lpstr>
      <vt:lpstr> What is Sub-broker: Difference Between Sub Broker and Stock Broker </vt:lpstr>
      <vt:lpstr>Market Makers</vt:lpstr>
      <vt:lpstr>Market Makers</vt:lpstr>
      <vt:lpstr>Jobbers</vt:lpstr>
      <vt:lpstr>When Did Jobbers Disappear?</vt:lpstr>
      <vt:lpstr>Portfolio Consultants</vt:lpstr>
      <vt:lpstr>Institutional Investors </vt:lpstr>
      <vt:lpstr>Understanding Institutional Investors</vt:lpstr>
      <vt:lpstr>NRIs</vt:lpstr>
      <vt:lpstr>How can NRIs invest in shares in India?</vt:lpstr>
      <vt:lpstr>ASSIGNMENT</vt:lpstr>
      <vt:lpstr>MODULE V</vt:lpstr>
      <vt:lpstr>Financial services</vt:lpstr>
      <vt:lpstr>10 Types of Financial Services:</vt:lpstr>
      <vt:lpstr>10 Types of Financial Services:</vt:lpstr>
      <vt:lpstr>10 Types of Financial Services:</vt:lpstr>
      <vt:lpstr>10 Types of Financial Services:</vt:lpstr>
      <vt:lpstr>10 Types of Financial Services:</vt:lpstr>
      <vt:lpstr>10 Types of Financial Services:</vt:lpstr>
      <vt:lpstr>Merchant banking- functions and roles</vt:lpstr>
      <vt:lpstr>Merchant Bank Functions</vt:lpstr>
      <vt:lpstr>SEBI guidelines</vt:lpstr>
      <vt:lpstr>Slide 91</vt:lpstr>
      <vt:lpstr>Credit Rating – Concepts, Functions, and Types</vt:lpstr>
      <vt:lpstr>DEFINITION</vt:lpstr>
      <vt:lpstr>WHAT CREDIT RATING IS NOT  </vt:lpstr>
      <vt:lpstr>FACTORS CONSIDERED IN CREDIT RATING</vt:lpstr>
      <vt:lpstr>BENEFITS OF CREDIT RATING</vt:lpstr>
      <vt:lpstr>BENEFITS TO INVESTORS </vt:lpstr>
      <vt:lpstr> BENEFITS TO THE RATED COMPANY</vt:lpstr>
      <vt:lpstr>BENEFITS TO INTERMEDIARIES</vt:lpstr>
      <vt:lpstr>BENEFITS TO THE BUSINESS WORLD</vt:lpstr>
      <vt:lpstr> CREDIT RATING AGENCIES IN INDIA </vt:lpstr>
      <vt:lpstr>CREDIT RATING AGENCIES IN INDIA </vt:lpstr>
      <vt:lpstr>FUNCTIONS OF CREDIT RATING</vt:lpstr>
      <vt:lpstr>TYPES OF CREDIT RATING</vt:lpstr>
      <vt:lpstr>ASSIGNMENT</vt:lpstr>
      <vt:lpstr>Slide 106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Markets MSMSR/BBA/605 (F) DSE</dc:title>
  <dc:creator>USER</dc:creator>
  <cp:lastModifiedBy>USER</cp:lastModifiedBy>
  <cp:revision>114</cp:revision>
  <dcterms:created xsi:type="dcterms:W3CDTF">2006-08-16T00:00:00Z</dcterms:created>
  <dcterms:modified xsi:type="dcterms:W3CDTF">2023-04-06T06:40:59Z</dcterms:modified>
</cp:coreProperties>
</file>