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317" r:id="rId3"/>
    <p:sldId id="319" r:id="rId4"/>
    <p:sldId id="320" r:id="rId5"/>
    <p:sldId id="318" r:id="rId6"/>
    <p:sldId id="321" r:id="rId7"/>
    <p:sldId id="322" r:id="rId8"/>
    <p:sldId id="323" r:id="rId9"/>
    <p:sldId id="310" r:id="rId10"/>
    <p:sldId id="257" r:id="rId11"/>
    <p:sldId id="315" r:id="rId12"/>
    <p:sldId id="280" r:id="rId13"/>
    <p:sldId id="311" r:id="rId14"/>
    <p:sldId id="312" r:id="rId15"/>
    <p:sldId id="314" r:id="rId16"/>
    <p:sldId id="313" r:id="rId17"/>
    <p:sldId id="282" r:id="rId18"/>
    <p:sldId id="316" r:id="rId19"/>
    <p:sldId id="27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A382BA-471B-44FF-AD60-F3296D94BA33}">
  <a:tblStyle styleId="{6DA382BA-471B-44FF-AD60-F3296D94BA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21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icture containing drawing, food, cup&#10;&#10;Description automatically generated">
            <a:extLst>
              <a:ext uri="{FF2B5EF4-FFF2-40B4-BE49-F238E27FC236}">
                <a16:creationId xmlns:a16="http://schemas.microsoft.com/office/drawing/2014/main" id="{98696763-6371-B346-8904-0A73C34A8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7237" y="0"/>
            <a:ext cx="956763" cy="956763"/>
          </a:xfrm>
          <a:prstGeom prst="rect">
            <a:avLst/>
          </a:prstGeom>
        </p:spPr>
      </p:pic>
      <p:sp>
        <p:nvSpPr>
          <p:cNvPr id="6" name="Google Shape;67;p13">
            <a:extLst>
              <a:ext uri="{FF2B5EF4-FFF2-40B4-BE49-F238E27FC236}">
                <a16:creationId xmlns:a16="http://schemas.microsoft.com/office/drawing/2014/main" id="{3C12EE8B-7736-E246-81CD-268B223BA28E}"/>
              </a:ext>
            </a:extLst>
          </p:cNvPr>
          <p:cNvSpPr txBox="1">
            <a:spLocks/>
          </p:cNvSpPr>
          <p:nvPr userDrawn="1"/>
        </p:nvSpPr>
        <p:spPr>
          <a:xfrm>
            <a:off x="1079548" y="4387065"/>
            <a:ext cx="6805864" cy="4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2000" b="1" i="0" u="none" strike="noStrike" cap="none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</a:rPr>
              <a:t>ITM GROUP OF INSTITUTIONS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userDrawn="1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60947" y="1200150"/>
            <a:ext cx="8622632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800">
                <a:latin typeface="+mn-l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89853" y="489082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000">
                <a:solidFill>
                  <a:schemeClr val="tx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431CA-0820-8944-9717-9C3ACF32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19232-BA10-BA40-92B5-E9C7E4C5313A}"/>
              </a:ext>
            </a:extLst>
          </p:cNvPr>
          <p:cNvSpPr txBox="1"/>
          <p:nvPr userDrawn="1"/>
        </p:nvSpPr>
        <p:spPr>
          <a:xfrm>
            <a:off x="3513761" y="4931556"/>
            <a:ext cx="3277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ITM GROUP OF INSTITUTIONS ©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userDrawn="1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316;p35">
            <a:extLst>
              <a:ext uri="{FF2B5EF4-FFF2-40B4-BE49-F238E27FC236}">
                <a16:creationId xmlns:a16="http://schemas.microsoft.com/office/drawing/2014/main" id="{DA82B545-C82F-964C-BCB1-58CD8CEF566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81975" y="1471875"/>
            <a:ext cx="76848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Thanks!</a:t>
            </a:r>
            <a:endParaRPr sz="3000" i="1"/>
          </a:p>
        </p:txBody>
      </p:sp>
      <p:sp>
        <p:nvSpPr>
          <p:cNvPr id="7" name="Google Shape;317;p35">
            <a:extLst>
              <a:ext uri="{FF2B5EF4-FFF2-40B4-BE49-F238E27FC236}">
                <a16:creationId xmlns:a16="http://schemas.microsoft.com/office/drawing/2014/main" id="{029B0DBF-EA8D-F540-804F-FC1D26776F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1975" y="202091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sz="4800" b="1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" name="Google Shape;318;p35">
            <a:extLst>
              <a:ext uri="{FF2B5EF4-FFF2-40B4-BE49-F238E27FC236}">
                <a16:creationId xmlns:a16="http://schemas.microsoft.com/office/drawing/2014/main" id="{D949FA75-0D94-E045-B3A1-2C8754C0BD00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881975" y="3037875"/>
            <a:ext cx="76848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can find me at: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@username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err="1"/>
              <a:t>user@mail.me</a:t>
            </a:r>
            <a:endParaRPr sz="1800" dirty="0"/>
          </a:p>
        </p:txBody>
      </p:sp>
      <p:sp>
        <p:nvSpPr>
          <p:cNvPr id="9" name="Google Shape;319;p35">
            <a:extLst>
              <a:ext uri="{FF2B5EF4-FFF2-40B4-BE49-F238E27FC236}">
                <a16:creationId xmlns:a16="http://schemas.microsoft.com/office/drawing/2014/main" id="{BDF6235E-9787-384C-9A96-17AED2C771ED}"/>
              </a:ext>
            </a:extLst>
          </p:cNvPr>
          <p:cNvSpPr/>
          <p:nvPr userDrawn="1"/>
        </p:nvSpPr>
        <p:spPr>
          <a:xfrm>
            <a:off x="3905613" y="565125"/>
            <a:ext cx="1637575" cy="885338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6461C-CA23-DA41-AD00-04B9C3AEA322}"/>
              </a:ext>
            </a:extLst>
          </p:cNvPr>
          <p:cNvSpPr/>
          <p:nvPr userDrawn="1"/>
        </p:nvSpPr>
        <p:spPr>
          <a:xfrm>
            <a:off x="3634974" y="4823589"/>
            <a:ext cx="2178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ITM GROUP OF INSTITUTIONS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E9337-74AE-CA40-B095-561E9831DDB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672568" y="4823589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0050" y="7089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86800" y="4824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chemeClr val="accent1"/>
                </a:solidFill>
                <a:latin typeface="+mn-lt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 descr="A picture containing drawing, food, cup&#10;&#10;Description automatically generated">
            <a:extLst>
              <a:ext uri="{FF2B5EF4-FFF2-40B4-BE49-F238E27FC236}">
                <a16:creationId xmlns:a16="http://schemas.microsoft.com/office/drawing/2014/main" id="{41FF6E0E-4EC5-1243-92BE-53290DD91D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7237" y="0"/>
            <a:ext cx="956763" cy="95676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i.org.in/" TargetMode="External"/><Relationship Id="rId7" Type="http://schemas.openxmlformats.org/officeDocument/2006/relationships/hyperlink" Target="https://www.moneycontrol.com/promo/mc_interstitial_dfp.php?size=1280x540" TargetMode="External"/><Relationship Id="rId2" Type="http://schemas.openxmlformats.org/officeDocument/2006/relationships/hyperlink" Target="https://www.cci.gov.i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onomictimes.indiatimes.com/defaultinterstitial.cms" TargetMode="External"/><Relationship Id="rId5" Type="http://schemas.openxmlformats.org/officeDocument/2006/relationships/hyperlink" Target="https://www.bseindia.com/" TargetMode="External"/><Relationship Id="rId4" Type="http://schemas.openxmlformats.org/officeDocument/2006/relationships/hyperlink" Target="https://www.nseindia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 idx="4294967295"/>
          </p:nvPr>
        </p:nvSpPr>
        <p:spPr>
          <a:xfrm>
            <a:off x="0" y="3216500"/>
            <a:ext cx="9144000" cy="115955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SUBJECT – Financial Market Institutions and Service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NAME OF THE FACULTY-  Shradha Gupta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2" name="Google Shape;67;p13">
            <a:extLst>
              <a:ext uri="{FF2B5EF4-FFF2-40B4-BE49-F238E27FC236}">
                <a16:creationId xmlns:a16="http://schemas.microsoft.com/office/drawing/2014/main" id="{51E36E01-8E4B-1504-102F-2F85B0EAF9AE}"/>
              </a:ext>
            </a:extLst>
          </p:cNvPr>
          <p:cNvSpPr txBox="1">
            <a:spLocks/>
          </p:cNvSpPr>
          <p:nvPr/>
        </p:nvSpPr>
        <p:spPr>
          <a:xfrm>
            <a:off x="1698170" y="555170"/>
            <a:ext cx="5950177" cy="161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MATS UNIVERSITY, RAIPUR, CHHATTISGARH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1A6FC-11A9-A644-A0AE-6191A8B9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557" y="1159329"/>
            <a:ext cx="8608022" cy="3669021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 </a:t>
            </a:r>
            <a:r>
              <a:rPr lang="en-US" sz="2000" b="1" dirty="0">
                <a:solidFill>
                  <a:schemeClr val="tx1"/>
                </a:solidFill>
              </a:rPr>
              <a:t>nationalization of banks</a:t>
            </a:r>
            <a:r>
              <a:rPr lang="en-US" sz="2000" dirty="0">
                <a:solidFill>
                  <a:schemeClr val="tx1"/>
                </a:solidFill>
              </a:rPr>
              <a:t> increased government control and decreased the role of market forces in the financial sector.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Increased bureaucratic control, issues of red-</a:t>
            </a:r>
            <a:r>
              <a:rPr lang="en-US" sz="2000" dirty="0" err="1">
                <a:solidFill>
                  <a:schemeClr val="tx1"/>
                </a:solidFill>
              </a:rPr>
              <a:t>tapism</a:t>
            </a:r>
            <a:r>
              <a:rPr lang="en-US" sz="2000" dirty="0">
                <a:solidFill>
                  <a:schemeClr val="tx1"/>
                </a:solidFill>
              </a:rPr>
              <a:t> increased the non-performing assets.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Turbulent international events such as the war in the Middle East and the fall of the USSR increased the pressure on the Foreign Exchange Reserves of India.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90CD-06EC-3F41-9E62-8A78B57C46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2481C-735A-2A44-AD87-D91375D9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-32657"/>
            <a:ext cx="8221436" cy="100435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Need for Financial Sector Reforms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9229" y="1240970"/>
            <a:ext cx="8624350" cy="3587379"/>
          </a:xfrm>
        </p:spPr>
        <p:txBody>
          <a:bodyPr/>
          <a:lstStyle/>
          <a:p>
            <a:pPr marL="90488" indent="-14288">
              <a:buNone/>
            </a:pPr>
            <a:r>
              <a:rPr lang="en-US" sz="2000" dirty="0">
                <a:solidFill>
                  <a:srgbClr val="C00000"/>
                </a:solidFill>
              </a:rPr>
              <a:t>The primary objective of financial sector reforms in the 1990s was to create an efficient, competitive and stable that could contribute in greater measure to stimulate growth.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The crisis involving the balance of payments that had threatened the international credibility of the country and dragged it towards the brink of default.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The crisis involving the grave threat of insolvency threatening the banking system which had concealed its problems for years with the aid of defective accounting policies.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93378" cy="857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Objectives of Financial Sector Reforms in India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220" y="416379"/>
            <a:ext cx="6525525" cy="4559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Narasimham</a:t>
            </a:r>
            <a:r>
              <a:rPr lang="en-US" sz="2800" dirty="0">
                <a:solidFill>
                  <a:srgbClr val="C00000"/>
                </a:solidFill>
              </a:rPr>
              <a:t> Committee report (1991)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533" y="1166284"/>
            <a:ext cx="8331200" cy="3903472"/>
          </a:xfrm>
          <a:prstGeom prst="rect">
            <a:avLst/>
          </a:prstGeom>
          <a:noFill/>
        </p:spPr>
        <p:txBody>
          <a:bodyPr vert="horz" wrap="square" lIns="0" tIns="10001" rIns="0" bIns="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was established to give reforms pertaining to the financial sector of India including the capital market and banking sector.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of its major recommendations have been mentioned below: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recommended reducing the 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cash reserve ratio (CRR) to 10% and the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Statutory liquidity ratio (SLR) to 25%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over the period of time.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suggested 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fixing at least 10% of the credit for priority sector lending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to marginal farmers, small businesses, cottage industries,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order to provide required 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independence to the banks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for setting the interest rates themselves for the customers, it recommended 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de-regulating the interest rates.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908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Financial Sector Reforms in India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64" y="1036864"/>
            <a:ext cx="8221436" cy="378789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Reforms in the Banking Sector</a:t>
            </a:r>
          </a:p>
          <a:p>
            <a:r>
              <a:rPr lang="en-US" sz="3600" dirty="0">
                <a:solidFill>
                  <a:schemeClr val="tx1"/>
                </a:solidFill>
              </a:rPr>
              <a:t>Reforms in the Debt Market</a:t>
            </a:r>
          </a:p>
          <a:p>
            <a:r>
              <a:rPr lang="en-US" sz="3600" dirty="0">
                <a:solidFill>
                  <a:schemeClr val="tx1"/>
                </a:solidFill>
              </a:rPr>
              <a:t>Reforms in the Foreign Exchange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8" y="220436"/>
            <a:ext cx="8213271" cy="52463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Reforms in the Banking Sector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9057"/>
            <a:ext cx="8229600" cy="3725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Reduction in CRR and SLR</a:t>
            </a:r>
            <a:r>
              <a:rPr lang="en-US" b="0" dirty="0">
                <a:solidFill>
                  <a:schemeClr val="tx1"/>
                </a:solidFill>
              </a:rPr>
              <a:t> has given banks more financial resources for lending to the agriculture, industry and other sectors of the economy.</a:t>
            </a:r>
          </a:p>
          <a:p>
            <a:r>
              <a:rPr lang="en-US" b="0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 system of administered interest rate</a:t>
            </a:r>
            <a:r>
              <a:rPr lang="en-US" b="0" dirty="0">
                <a:solidFill>
                  <a:schemeClr val="tx1"/>
                </a:solidFill>
              </a:rPr>
              <a:t> structure has been done away with and RBI no longer decides interest rates on deposits paid by the banks.</a:t>
            </a:r>
          </a:p>
          <a:p>
            <a:r>
              <a:rPr lang="en-US" dirty="0">
                <a:solidFill>
                  <a:schemeClr val="tx1"/>
                </a:solidFill>
              </a:rPr>
              <a:t>Allowing domestic and international private sector banks to open branches</a:t>
            </a:r>
            <a:r>
              <a:rPr lang="en-US" b="0" dirty="0">
                <a:solidFill>
                  <a:schemeClr val="tx1"/>
                </a:solidFill>
              </a:rPr>
              <a:t> in India, for example, HDFC Bank, ICICI Bank, Bank of America, Citibank, American Express, etc.</a:t>
            </a:r>
          </a:p>
          <a:p>
            <a:r>
              <a:rPr lang="en-US" dirty="0">
                <a:solidFill>
                  <a:schemeClr val="tx1"/>
                </a:solidFill>
              </a:rPr>
              <a:t>Issues pertaining to non-performing assets</a:t>
            </a:r>
            <a:r>
              <a:rPr lang="en-US" b="0" dirty="0">
                <a:solidFill>
                  <a:schemeClr val="tx1"/>
                </a:solidFill>
              </a:rPr>
              <a:t> were resolved through </a:t>
            </a:r>
            <a:r>
              <a:rPr lang="en-US" b="0" dirty="0" err="1">
                <a:solidFill>
                  <a:schemeClr val="tx1"/>
                </a:solidFill>
              </a:rPr>
              <a:t>Lok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adalats</a:t>
            </a:r>
            <a:r>
              <a:rPr lang="en-US" b="0" dirty="0">
                <a:solidFill>
                  <a:schemeClr val="tx1"/>
                </a:solidFill>
              </a:rPr>
              <a:t>, civil courts, Tribunals, The </a:t>
            </a:r>
            <a:r>
              <a:rPr lang="en-US" b="0" dirty="0" err="1">
                <a:solidFill>
                  <a:schemeClr val="tx1"/>
                </a:solidFill>
              </a:rPr>
              <a:t>Securitisation</a:t>
            </a:r>
            <a:r>
              <a:rPr lang="en-US" b="0" dirty="0">
                <a:solidFill>
                  <a:schemeClr val="tx1"/>
                </a:solidFill>
              </a:rPr>
              <a:t> And Reconstruction of Financial Assets and the Enforcement of Security Interest (SARFAESI) Act.</a:t>
            </a:r>
          </a:p>
          <a:p>
            <a:r>
              <a:rPr lang="en-US" b="0" dirty="0">
                <a:solidFill>
                  <a:schemeClr val="tx1"/>
                </a:solidFill>
              </a:rPr>
              <a:t>The </a:t>
            </a:r>
            <a:r>
              <a:rPr lang="en-US" dirty="0">
                <a:solidFill>
                  <a:schemeClr val="tx1"/>
                </a:solidFill>
              </a:rPr>
              <a:t>system of selective credit control </a:t>
            </a:r>
            <a:r>
              <a:rPr lang="en-US" b="0" dirty="0">
                <a:solidFill>
                  <a:schemeClr val="tx1"/>
                </a:solidFill>
              </a:rPr>
              <a:t>that had increased the dominance of RBI was removed so that banks can provide greater freedom in giving credit to their customers.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8" y="253093"/>
            <a:ext cx="8213271" cy="49197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Reforms in the Debt Market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856" y="1134835"/>
            <a:ext cx="8196943" cy="3689921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The 1997 policy of the government that included </a:t>
            </a:r>
            <a:r>
              <a:rPr lang="en-US" dirty="0">
                <a:solidFill>
                  <a:schemeClr val="tx1"/>
                </a:solidFill>
              </a:rPr>
              <a:t>automatic monetization of the fiscal deficit</a:t>
            </a:r>
            <a:r>
              <a:rPr lang="en-US" b="0" dirty="0">
                <a:solidFill>
                  <a:schemeClr val="tx1"/>
                </a:solidFill>
              </a:rPr>
              <a:t> was removed resulting in the government borrowing money from the market through the auction of government securities.</a:t>
            </a:r>
          </a:p>
          <a:p>
            <a:r>
              <a:rPr lang="en-US" dirty="0">
                <a:solidFill>
                  <a:schemeClr val="tx1"/>
                </a:solidFill>
              </a:rPr>
              <a:t>Borrowing by the government</a:t>
            </a:r>
            <a:r>
              <a:rPr lang="en-US" b="0" dirty="0">
                <a:solidFill>
                  <a:schemeClr val="tx1"/>
                </a:solidFill>
              </a:rPr>
              <a:t> occurs at market-determined interest rates which have made the government cautious about its fiscal deficits.</a:t>
            </a:r>
          </a:p>
          <a:p>
            <a:r>
              <a:rPr lang="en-US" b="0" dirty="0">
                <a:solidFill>
                  <a:schemeClr val="tx1"/>
                </a:solidFill>
              </a:rPr>
              <a:t>Introduction of </a:t>
            </a:r>
            <a:r>
              <a:rPr lang="en-US" dirty="0">
                <a:solidFill>
                  <a:schemeClr val="tx1"/>
                </a:solidFill>
              </a:rPr>
              <a:t>treasury bills by the government for 91 days</a:t>
            </a:r>
            <a:r>
              <a:rPr lang="en-US" b="0" dirty="0">
                <a:solidFill>
                  <a:schemeClr val="tx1"/>
                </a:solidFill>
              </a:rPr>
              <a:t> for ensuring liquidity and meeting short-term financial needs and for benchmarking.</a:t>
            </a:r>
          </a:p>
          <a:p>
            <a:r>
              <a:rPr lang="en-US" b="0" dirty="0">
                <a:solidFill>
                  <a:schemeClr val="tx1"/>
                </a:solidFill>
              </a:rPr>
              <a:t>To ensure transparency the government introduced a s</a:t>
            </a:r>
            <a:r>
              <a:rPr lang="en-US" dirty="0">
                <a:solidFill>
                  <a:schemeClr val="tx1"/>
                </a:solidFill>
              </a:rPr>
              <a:t>ystem of delivery versus payment settlement.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908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Reforms in the Foreign Exchange Market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9057"/>
            <a:ext cx="8229600" cy="3725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Market-based exchange rates and the current account convertibility</a:t>
            </a:r>
            <a:r>
              <a:rPr lang="en-US" b="0" dirty="0">
                <a:solidFill>
                  <a:schemeClr val="tx1"/>
                </a:solidFill>
              </a:rPr>
              <a:t> was adopted in 1993.</a:t>
            </a:r>
          </a:p>
          <a:p>
            <a:r>
              <a:rPr lang="en-US" b="0" dirty="0">
                <a:solidFill>
                  <a:schemeClr val="tx1"/>
                </a:solidFill>
              </a:rPr>
              <a:t>The government permitted </a:t>
            </a:r>
            <a:r>
              <a:rPr lang="en-US" dirty="0">
                <a:solidFill>
                  <a:schemeClr val="tx1"/>
                </a:solidFill>
              </a:rPr>
              <a:t>the commercial banks to undertake operations in foreign exchange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r>
              <a:rPr lang="en-US" b="0" dirty="0">
                <a:solidFill>
                  <a:schemeClr val="tx1"/>
                </a:solidFill>
              </a:rPr>
              <a:t>Participation of newer players allowed in </a:t>
            </a:r>
            <a:r>
              <a:rPr lang="en-US" dirty="0">
                <a:solidFill>
                  <a:schemeClr val="tx1"/>
                </a:solidFill>
              </a:rPr>
              <a:t>rupee foreign currency swap market </a:t>
            </a:r>
            <a:r>
              <a:rPr lang="en-US" b="0" dirty="0">
                <a:solidFill>
                  <a:schemeClr val="tx1"/>
                </a:solidFill>
              </a:rPr>
              <a:t>to undertake currency swap transactions subject to certain limitations.</a:t>
            </a:r>
          </a:p>
          <a:p>
            <a:r>
              <a:rPr lang="en-US" dirty="0">
                <a:solidFill>
                  <a:schemeClr val="tx1"/>
                </a:solidFill>
              </a:rPr>
              <a:t>Replacement of foreign exchange regulation act (FERA), 1973</a:t>
            </a:r>
            <a:r>
              <a:rPr lang="en-US" b="0" dirty="0">
                <a:solidFill>
                  <a:schemeClr val="tx1"/>
                </a:solidFill>
              </a:rPr>
              <a:t> was replaced by the </a:t>
            </a:r>
            <a:r>
              <a:rPr lang="en-US" dirty="0">
                <a:solidFill>
                  <a:schemeClr val="tx1"/>
                </a:solidFill>
              </a:rPr>
              <a:t>foreign exchange management act (FEMA), 1999</a:t>
            </a:r>
            <a:r>
              <a:rPr lang="en-US" b="0" dirty="0">
                <a:solidFill>
                  <a:schemeClr val="tx1"/>
                </a:solidFill>
              </a:rPr>
              <a:t> for providing greater freedom to the exchange markets.</a:t>
            </a:r>
          </a:p>
          <a:p>
            <a:r>
              <a:rPr lang="en-US" dirty="0">
                <a:solidFill>
                  <a:schemeClr val="tx1"/>
                </a:solidFill>
              </a:rPr>
              <a:t>Trading in exchange-traded derivatives</a:t>
            </a:r>
            <a:r>
              <a:rPr lang="en-US" b="0" dirty="0">
                <a:solidFill>
                  <a:schemeClr val="tx1"/>
                </a:solidFill>
              </a:rPr>
              <a:t> contracts was permitted for foreign institutional investors and non-resident Indians subject to certain regulations and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44" y="440505"/>
            <a:ext cx="8218311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Impact of Various Reforms in the Financial Sector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644" y="1106311"/>
            <a:ext cx="8602134" cy="33956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0001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It </a:t>
            </a:r>
            <a:r>
              <a:rPr lang="en-US" sz="2000" b="1" dirty="0"/>
              <a:t>increased the resilience</a:t>
            </a:r>
            <a:r>
              <a:rPr lang="en-US" sz="2000" dirty="0"/>
              <a:t>, stability and growth rate of the Indian economy from </a:t>
            </a:r>
            <a:r>
              <a:rPr lang="en-US" sz="2000" b="1" dirty="0"/>
              <a:t>around 3.5 % to more than 6% per annum.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A </a:t>
            </a:r>
            <a:r>
              <a:rPr lang="en-US" sz="2000" b="1" dirty="0"/>
              <a:t>resilient banking system</a:t>
            </a:r>
            <a:r>
              <a:rPr lang="en-US" sz="2000" dirty="0"/>
              <a:t> helped the country deal with the </a:t>
            </a:r>
            <a:r>
              <a:rPr lang="en-US" sz="2000" b="1" dirty="0"/>
              <a:t>Asian economic crisis of 1977-9</a:t>
            </a:r>
            <a:r>
              <a:rPr lang="en-US" sz="2000" dirty="0"/>
              <a:t>8 and the </a:t>
            </a:r>
            <a:r>
              <a:rPr lang="en-US" sz="2000" b="1" dirty="0"/>
              <a:t>Global subprime crisis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 emergence of private sector banks and foreign banks increased competition in the banking sector which has improved its efficiency and capability.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Better performance by stock exchanges of the country and adoption of international best practices.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Better budget management, fiscal deficit, and public debt condition have improved after the financial sector reforms.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Links: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800"/>
            <a:ext cx="8229600" cy="37257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https://www.cci.gov.in/</a:t>
            </a:r>
            <a:endParaRPr lang="en-US" dirty="0"/>
          </a:p>
          <a:p>
            <a:r>
              <a:rPr lang="en-US" dirty="0">
                <a:hlinkClick r:id="rId3"/>
              </a:rPr>
              <a:t>https://www.rbi.org.in/</a:t>
            </a:r>
            <a:endParaRPr lang="en-US" dirty="0"/>
          </a:p>
          <a:p>
            <a:r>
              <a:rPr lang="en-US" dirty="0">
                <a:hlinkClick r:id="rId4"/>
              </a:rPr>
              <a:t>https://www.nseindia.com/</a:t>
            </a:r>
            <a:endParaRPr lang="en-US" dirty="0"/>
          </a:p>
          <a:p>
            <a:r>
              <a:rPr lang="en-US" dirty="0">
                <a:hlinkClick r:id="rId5"/>
              </a:rPr>
              <a:t>https://www.bseindia.com/</a:t>
            </a:r>
            <a:endParaRPr lang="en-US" dirty="0"/>
          </a:p>
          <a:p>
            <a:r>
              <a:rPr lang="en-US" dirty="0">
                <a:hlinkClick r:id="rId6"/>
              </a:rPr>
              <a:t>https://economictimes.indiatimes.com/defaultinterstitial.cms</a:t>
            </a:r>
            <a:endParaRPr lang="en-US" dirty="0"/>
          </a:p>
          <a:p>
            <a:r>
              <a:rPr lang="en-US" dirty="0">
                <a:hlinkClick r:id="rId7"/>
              </a:rPr>
              <a:t>https://www.moneycontrol.com/promo/mc_interstitial_dfp.php?size=1280x540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subTitle" idx="4294967295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4294967295"/>
          </p:nvPr>
        </p:nvSpPr>
        <p:spPr>
          <a:xfrm>
            <a:off x="729575" y="2885475"/>
            <a:ext cx="76848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</a:rPr>
              <a:t>You can find me at: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</a:rPr>
              <a:t>@Shradha Gupta</a:t>
            </a:r>
            <a:endParaRPr sz="18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</a:rPr>
              <a:t>shraddhag@matsuniversity.ac.in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ctrTitle" idx="4294967295"/>
          </p:nvPr>
        </p:nvSpPr>
        <p:spPr>
          <a:xfrm>
            <a:off x="729575" y="1319475"/>
            <a:ext cx="76848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Thanks!</a:t>
            </a:r>
            <a:endParaRPr sz="3000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A52FB-FCAD-9D4D-B862-73B8B29CCC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319" name="Google Shape;319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0947" y="925689"/>
            <a:ext cx="8622632" cy="3902661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	Financial system a network of financial</a:t>
            </a:r>
            <a:r>
              <a:rPr lang="en-US" sz="2400" dirty="0"/>
              <a:t> institutions (</a:t>
            </a:r>
            <a:r>
              <a:rPr lang="en-US" sz="2400" b="1" dirty="0"/>
              <a:t>COMMERCIAL BANKS, BUILDING SOCIETIES, etc.) </a:t>
            </a:r>
            <a:r>
              <a:rPr lang="en-US" sz="2400" dirty="0"/>
              <a:t>and markets (</a:t>
            </a:r>
            <a:r>
              <a:rPr lang="en-US" sz="2400" b="1" dirty="0"/>
              <a:t>MONEY MARKET, STOCK MARKET), </a:t>
            </a:r>
            <a:r>
              <a:rPr lang="en-US" sz="2400" dirty="0"/>
              <a:t>dealing in a variety of financial instruments </a:t>
            </a:r>
            <a:r>
              <a:rPr lang="en-US" sz="2400" b="1" dirty="0"/>
              <a:t>BANK DEPOSITS, STOCKS and SHARES, etc.),</a:t>
            </a:r>
            <a:r>
              <a:rPr lang="en-US" sz="2400" dirty="0"/>
              <a:t> which are engaged in money transmission activities and the provision of </a:t>
            </a:r>
            <a:r>
              <a:rPr lang="en-US" sz="2400" b="1" dirty="0"/>
              <a:t>LOAN and CREDIT facilities</a:t>
            </a:r>
            <a:r>
              <a:rPr lang="en-US" sz="2400" dirty="0"/>
              <a:t>. The financial institutions and markets occupy a key position in the economy as intermediaries in </a:t>
            </a:r>
            <a:r>
              <a:rPr lang="en-US" sz="2400" dirty="0" err="1"/>
              <a:t>chanelling</a:t>
            </a:r>
            <a:r>
              <a:rPr lang="en-US" sz="2400" dirty="0"/>
              <a:t> savings and other funds to </a:t>
            </a:r>
            <a:r>
              <a:rPr lang="en-US" sz="2400" b="1" dirty="0"/>
              <a:t>borrowers and investors</a:t>
            </a:r>
            <a:r>
              <a:rPr lang="en-US" sz="24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system</a:t>
            </a:r>
            <a:endParaRPr lang="en-US" dirty="0"/>
          </a:p>
        </p:txBody>
      </p:sp>
      <p:pic>
        <p:nvPicPr>
          <p:cNvPr id="5" name="Content Placeholder 3" descr="Screenshot (168).png"/>
          <p:cNvPicPr>
            <a:picLocks noGrp="1" noChangeAspect="1"/>
          </p:cNvPicPr>
          <p:nvPr>
            <p:ph idx="1"/>
          </p:nvPr>
        </p:nvPicPr>
        <p:blipFill>
          <a:blip r:embed="rId2"/>
          <a:srcRect l="7383" t="25254" r="34847" b="7401"/>
          <a:stretch>
            <a:fillRect/>
          </a:stretch>
        </p:blipFill>
        <p:spPr>
          <a:xfrm>
            <a:off x="0" y="1"/>
            <a:ext cx="9144000" cy="48908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8213" y="1249136"/>
            <a:ext cx="8575365" cy="357921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Link between savers and investor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Provides payment mechanism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Transfer of resource across borders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Managing and controlling risk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Lowering cost of transactions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provides information 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186" y="253092"/>
            <a:ext cx="8180614" cy="81028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Functions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0947" y="1200150"/>
            <a:ext cx="8622632" cy="3628200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Protects investor’s interests in securities by conducting awareness programs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Regulates stock market activities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Prevents fraud or malpractices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Helps develop the Indian Stock Market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Grants investment advisory licenses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020" y="228600"/>
            <a:ext cx="8188779" cy="83477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Role and functions (SEBI)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5" name="Picture 4" descr="6-202204251552504490436.png"/>
          <p:cNvPicPr>
            <a:picLocks noChangeAspect="1"/>
          </p:cNvPicPr>
          <p:nvPr/>
        </p:nvPicPr>
        <p:blipFill>
          <a:blip r:embed="rId2"/>
          <a:srcRect b="6246"/>
          <a:stretch>
            <a:fillRect/>
          </a:stretch>
        </p:blipFill>
        <p:spPr>
          <a:xfrm>
            <a:off x="982134" y="-105848"/>
            <a:ext cx="7193843" cy="52493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rcRect b="9145"/>
          <a:stretch>
            <a:fillRect/>
          </a:stretch>
        </p:blipFill>
        <p:spPr>
          <a:xfrm>
            <a:off x="1066800" y="419742"/>
            <a:ext cx="6934200" cy="4471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pic>
        <p:nvPicPr>
          <p:cNvPr id="5" name="Picture 4" descr="5-202204251552427765679.pn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755564" y="205978"/>
            <a:ext cx="7395013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5" name="Picture 4" descr="main-qimg-d07499cbdda46c7e40d2fa79fc2720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7603067" cy="49857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1A6FC-11A9-A644-A0AE-6191A8B9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1986"/>
            <a:ext cx="8632515" cy="363636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After independence India inherited a colonial legacy that was full of various social and economic deprivations.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planned economic development strategy adopted based on the </a:t>
            </a:r>
            <a:r>
              <a:rPr lang="en-US" sz="2000" dirty="0" err="1">
                <a:solidFill>
                  <a:schemeClr val="tx1"/>
                </a:solidFill>
              </a:rPr>
              <a:t>Mahalanobis</a:t>
            </a:r>
            <a:r>
              <a:rPr lang="en-US" sz="2000" dirty="0">
                <a:solidFill>
                  <a:schemeClr val="tx1"/>
                </a:solidFill>
              </a:rPr>
              <a:t> model had its limitations that started showing in the 1980s.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 order to achieve various economic goals, the government resorted to </a:t>
            </a:r>
            <a:r>
              <a:rPr lang="en-US" sz="2000" b="1" dirty="0">
                <a:solidFill>
                  <a:schemeClr val="tx1"/>
                </a:solidFill>
              </a:rPr>
              <a:t>increased borrowings at concessional rates</a:t>
            </a:r>
            <a:r>
              <a:rPr lang="en-US" sz="2000" dirty="0">
                <a:solidFill>
                  <a:schemeClr val="tx1"/>
                </a:solidFill>
              </a:rPr>
              <a:t> which lead to weak and underdeveloped financial markets in India.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 </a:t>
            </a:r>
            <a:r>
              <a:rPr lang="en-US" sz="2000" b="1" dirty="0">
                <a:solidFill>
                  <a:schemeClr val="tx1"/>
                </a:solidFill>
              </a:rPr>
              <a:t>nationalization of banks</a:t>
            </a:r>
            <a:r>
              <a:rPr lang="en-US" sz="2000" dirty="0">
                <a:solidFill>
                  <a:schemeClr val="tx1"/>
                </a:solidFill>
              </a:rPr>
              <a:t> increased government control and decreased the role of market forces in the financial sector.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90CD-06EC-3F41-9E62-8A78B57C46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2481C-735A-2A44-AD87-D91375D9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07" y="40820"/>
            <a:ext cx="8254093" cy="930879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Need for Financial Sector Reforms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1114</Words>
  <Application>Microsoft Office PowerPoint</Application>
  <PresentationFormat>On-screen Show (16:9)</PresentationFormat>
  <Paragraphs>92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Droid Sans</vt:lpstr>
      <vt:lpstr>Playfair Display</vt:lpstr>
      <vt:lpstr>Times New Roman</vt:lpstr>
      <vt:lpstr>Wingdings</vt:lpstr>
      <vt:lpstr>Prospero template</vt:lpstr>
      <vt:lpstr> SUBJECT – Financial Market Institutions and Service NAME OF THE FACULTY-  Shradha Gupta</vt:lpstr>
      <vt:lpstr>Financial system</vt:lpstr>
      <vt:lpstr>Functions</vt:lpstr>
      <vt:lpstr>Role and functions (SEBI)</vt:lpstr>
      <vt:lpstr>PowerPoint Presentation</vt:lpstr>
      <vt:lpstr>PowerPoint Presentation</vt:lpstr>
      <vt:lpstr>PowerPoint Presentation</vt:lpstr>
      <vt:lpstr>PowerPoint Presentation</vt:lpstr>
      <vt:lpstr>Need for Financial Sector Reforms</vt:lpstr>
      <vt:lpstr>Need for Financial Sector Reforms</vt:lpstr>
      <vt:lpstr>Objectives of Financial Sector Reforms in India</vt:lpstr>
      <vt:lpstr>Narasimham Committee report (1991)</vt:lpstr>
      <vt:lpstr>Financial Sector Reforms in India</vt:lpstr>
      <vt:lpstr>Reforms in the Banking Sector</vt:lpstr>
      <vt:lpstr>Reforms in the Debt Market</vt:lpstr>
      <vt:lpstr>Reforms in the Foreign Exchange Market</vt:lpstr>
      <vt:lpstr>Impact of Various Reforms in the Financial Sector</vt:lpstr>
      <vt:lpstr>Links: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Baba</dc:creator>
  <cp:lastModifiedBy>shradha gupta</cp:lastModifiedBy>
  <cp:revision>33</cp:revision>
  <dcterms:modified xsi:type="dcterms:W3CDTF">2023-04-10T05:09:08Z</dcterms:modified>
</cp:coreProperties>
</file>