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256" r:id="rId2"/>
    <p:sldId id="257" r:id="rId3"/>
    <p:sldId id="262" r:id="rId4"/>
    <p:sldId id="263" r:id="rId5"/>
    <p:sldId id="267" r:id="rId6"/>
    <p:sldId id="265" r:id="rId7"/>
    <p:sldId id="264" r:id="rId8"/>
    <p:sldId id="259" r:id="rId9"/>
    <p:sldId id="261" r:id="rId10"/>
    <p:sldId id="279" r:id="rId11"/>
    <p:sldId id="268" r:id="rId12"/>
    <p:sldId id="275" r:id="rId13"/>
    <p:sldId id="271" r:id="rId14"/>
    <p:sldId id="280" r:id="rId15"/>
    <p:sldId id="274" r:id="rId16"/>
    <p:sldId id="281" r:id="rId17"/>
    <p:sldId id="276"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451510-62BE-43BC-9A10-254D2E20136D}"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IN"/>
        </a:p>
      </dgm:t>
    </dgm:pt>
    <dgm:pt modelId="{A0905F1F-22F0-4A01-8AE8-882B81A31793}">
      <dgm:prSet phldrT="[Text]"/>
      <dgm:spPr/>
      <dgm:t>
        <a:bodyPr/>
        <a:lstStyle/>
        <a:p>
          <a:r>
            <a:rPr lang="en-IN" dirty="0" smtClean="0"/>
            <a:t>Classification of Derivatives</a:t>
          </a:r>
          <a:endParaRPr lang="en-IN" dirty="0"/>
        </a:p>
      </dgm:t>
    </dgm:pt>
    <dgm:pt modelId="{D53B80ED-30EC-4555-B60B-CEF9891F9F92}" type="parTrans" cxnId="{5F7840E2-443F-48EA-90D0-0758BD1B9435}">
      <dgm:prSet/>
      <dgm:spPr/>
      <dgm:t>
        <a:bodyPr/>
        <a:lstStyle/>
        <a:p>
          <a:endParaRPr lang="en-IN"/>
        </a:p>
      </dgm:t>
    </dgm:pt>
    <dgm:pt modelId="{0046C7F4-4CBF-473F-9DA2-A052C702AF5A}" type="sibTrans" cxnId="{5F7840E2-443F-48EA-90D0-0758BD1B9435}">
      <dgm:prSet/>
      <dgm:spPr/>
      <dgm:t>
        <a:bodyPr/>
        <a:lstStyle/>
        <a:p>
          <a:endParaRPr lang="en-IN"/>
        </a:p>
      </dgm:t>
    </dgm:pt>
    <dgm:pt modelId="{E1792FC1-0C28-4ADD-A084-26BA4386084D}">
      <dgm:prSet phldrT="[Text]"/>
      <dgm:spPr/>
      <dgm:t>
        <a:bodyPr/>
        <a:lstStyle/>
        <a:p>
          <a:r>
            <a:rPr lang="en-IN" dirty="0" smtClean="0"/>
            <a:t>Financial</a:t>
          </a:r>
          <a:endParaRPr lang="en-IN" dirty="0"/>
        </a:p>
      </dgm:t>
    </dgm:pt>
    <dgm:pt modelId="{7AE74303-9B62-48B2-B573-07FC163DED9B}" type="parTrans" cxnId="{75FD9394-0B09-4D1D-ACB4-652381AE88C3}">
      <dgm:prSet/>
      <dgm:spPr/>
      <dgm:t>
        <a:bodyPr/>
        <a:lstStyle/>
        <a:p>
          <a:endParaRPr lang="en-IN"/>
        </a:p>
      </dgm:t>
    </dgm:pt>
    <dgm:pt modelId="{A8C17027-0E77-4763-BF4C-709E98420D87}" type="sibTrans" cxnId="{75FD9394-0B09-4D1D-ACB4-652381AE88C3}">
      <dgm:prSet/>
      <dgm:spPr/>
      <dgm:t>
        <a:bodyPr/>
        <a:lstStyle/>
        <a:p>
          <a:endParaRPr lang="en-IN"/>
        </a:p>
      </dgm:t>
    </dgm:pt>
    <dgm:pt modelId="{2EA7AD6B-498F-45BB-B617-6414393DDD52}">
      <dgm:prSet phldrT="[Text]"/>
      <dgm:spPr/>
      <dgm:t>
        <a:bodyPr/>
        <a:lstStyle/>
        <a:p>
          <a:r>
            <a:rPr lang="en-IN" dirty="0" smtClean="0"/>
            <a:t>Basic</a:t>
          </a:r>
          <a:endParaRPr lang="en-IN" dirty="0"/>
        </a:p>
      </dgm:t>
    </dgm:pt>
    <dgm:pt modelId="{677AC772-3B99-4B04-BE0D-C3033BEA48D4}" type="parTrans" cxnId="{2E168A7C-29EE-40FC-861A-21E84982BB32}">
      <dgm:prSet/>
      <dgm:spPr/>
      <dgm:t>
        <a:bodyPr/>
        <a:lstStyle/>
        <a:p>
          <a:endParaRPr lang="en-IN"/>
        </a:p>
      </dgm:t>
    </dgm:pt>
    <dgm:pt modelId="{4A998466-0EA2-4952-A420-F87403A8BB17}" type="sibTrans" cxnId="{2E168A7C-29EE-40FC-861A-21E84982BB32}">
      <dgm:prSet/>
      <dgm:spPr/>
      <dgm:t>
        <a:bodyPr/>
        <a:lstStyle/>
        <a:p>
          <a:endParaRPr lang="en-IN"/>
        </a:p>
      </dgm:t>
    </dgm:pt>
    <dgm:pt modelId="{A1072998-8061-4F74-B4DF-0AACB5D5E543}">
      <dgm:prSet phldrT="[Text]"/>
      <dgm:spPr/>
      <dgm:t>
        <a:bodyPr/>
        <a:lstStyle/>
        <a:p>
          <a:r>
            <a:rPr lang="en-IN" dirty="0" smtClean="0"/>
            <a:t>Complex</a:t>
          </a:r>
          <a:endParaRPr lang="en-IN" dirty="0"/>
        </a:p>
      </dgm:t>
    </dgm:pt>
    <dgm:pt modelId="{2755C325-2C0B-4189-BC2C-090C9845746D}" type="parTrans" cxnId="{B9FEF07B-E001-48F9-A794-DF3DF29454A8}">
      <dgm:prSet/>
      <dgm:spPr/>
      <dgm:t>
        <a:bodyPr/>
        <a:lstStyle/>
        <a:p>
          <a:endParaRPr lang="en-IN"/>
        </a:p>
      </dgm:t>
    </dgm:pt>
    <dgm:pt modelId="{187DB42A-85C0-496F-BB9A-19F1A99F594F}" type="sibTrans" cxnId="{B9FEF07B-E001-48F9-A794-DF3DF29454A8}">
      <dgm:prSet/>
      <dgm:spPr/>
      <dgm:t>
        <a:bodyPr/>
        <a:lstStyle/>
        <a:p>
          <a:endParaRPr lang="en-IN"/>
        </a:p>
      </dgm:t>
    </dgm:pt>
    <dgm:pt modelId="{9EAD79FC-725A-4A7A-944F-975C9B3F8CE3}">
      <dgm:prSet phldrT="[Text]"/>
      <dgm:spPr/>
      <dgm:t>
        <a:bodyPr/>
        <a:lstStyle/>
        <a:p>
          <a:r>
            <a:rPr lang="en-IN" dirty="0" smtClean="0"/>
            <a:t>Commodity</a:t>
          </a:r>
          <a:endParaRPr lang="en-IN" dirty="0"/>
        </a:p>
      </dgm:t>
    </dgm:pt>
    <dgm:pt modelId="{F83C3721-353C-4DB6-BF40-56EC8A9B9D6C}" type="parTrans" cxnId="{9B92208F-D25A-4BE7-9D12-86C234728C73}">
      <dgm:prSet/>
      <dgm:spPr/>
      <dgm:t>
        <a:bodyPr/>
        <a:lstStyle/>
        <a:p>
          <a:endParaRPr lang="en-IN"/>
        </a:p>
      </dgm:t>
    </dgm:pt>
    <dgm:pt modelId="{1B219608-8986-40A0-89B5-65349CC0CB94}" type="sibTrans" cxnId="{9B92208F-D25A-4BE7-9D12-86C234728C73}">
      <dgm:prSet/>
      <dgm:spPr/>
      <dgm:t>
        <a:bodyPr/>
        <a:lstStyle/>
        <a:p>
          <a:endParaRPr lang="en-IN"/>
        </a:p>
      </dgm:t>
    </dgm:pt>
    <dgm:pt modelId="{669CE5E2-69AC-4E8B-8D2B-D5B09FA964DC}">
      <dgm:prSet/>
      <dgm:spPr/>
      <dgm:t>
        <a:bodyPr/>
        <a:lstStyle/>
        <a:p>
          <a:r>
            <a:rPr lang="en-IN" dirty="0" smtClean="0"/>
            <a:t>Forward</a:t>
          </a:r>
          <a:endParaRPr lang="en-IN" dirty="0"/>
        </a:p>
      </dgm:t>
    </dgm:pt>
    <dgm:pt modelId="{074DD72C-4EC9-45D7-9ACB-A534A230CFF0}" type="parTrans" cxnId="{72D320FB-3137-4860-B52A-50F89EBD186A}">
      <dgm:prSet/>
      <dgm:spPr/>
      <dgm:t>
        <a:bodyPr/>
        <a:lstStyle/>
        <a:p>
          <a:endParaRPr lang="en-IN"/>
        </a:p>
      </dgm:t>
    </dgm:pt>
    <dgm:pt modelId="{E5CA81DE-EDE1-42E4-99DF-0DC0632985B0}" type="sibTrans" cxnId="{72D320FB-3137-4860-B52A-50F89EBD186A}">
      <dgm:prSet/>
      <dgm:spPr/>
      <dgm:t>
        <a:bodyPr/>
        <a:lstStyle/>
        <a:p>
          <a:endParaRPr lang="en-IN"/>
        </a:p>
      </dgm:t>
    </dgm:pt>
    <dgm:pt modelId="{B8A46959-ED41-4726-91CC-DB8E94DC77CC}">
      <dgm:prSet/>
      <dgm:spPr/>
      <dgm:t>
        <a:bodyPr/>
        <a:lstStyle/>
        <a:p>
          <a:r>
            <a:rPr lang="en-IN" dirty="0" smtClean="0"/>
            <a:t>Future</a:t>
          </a:r>
          <a:endParaRPr lang="en-IN" dirty="0"/>
        </a:p>
      </dgm:t>
    </dgm:pt>
    <dgm:pt modelId="{FA468087-AEEC-46E6-ACD7-0EFABB910878}" type="parTrans" cxnId="{0D59A58D-67D9-46AF-8864-5C7A29957B2D}">
      <dgm:prSet/>
      <dgm:spPr/>
      <dgm:t>
        <a:bodyPr/>
        <a:lstStyle/>
        <a:p>
          <a:endParaRPr lang="en-IN"/>
        </a:p>
      </dgm:t>
    </dgm:pt>
    <dgm:pt modelId="{9AD2E7C3-CC67-447E-BEA2-EBE66CD7F655}" type="sibTrans" cxnId="{0D59A58D-67D9-46AF-8864-5C7A29957B2D}">
      <dgm:prSet/>
      <dgm:spPr/>
      <dgm:t>
        <a:bodyPr/>
        <a:lstStyle/>
        <a:p>
          <a:endParaRPr lang="en-IN"/>
        </a:p>
      </dgm:t>
    </dgm:pt>
    <dgm:pt modelId="{2C7AAC14-54DF-4BAE-AC9D-ACB2A68BC7FE}">
      <dgm:prSet/>
      <dgm:spPr/>
      <dgm:t>
        <a:bodyPr/>
        <a:lstStyle/>
        <a:p>
          <a:r>
            <a:rPr lang="en-IN" dirty="0" smtClean="0"/>
            <a:t>Option</a:t>
          </a:r>
          <a:endParaRPr lang="en-IN" dirty="0"/>
        </a:p>
      </dgm:t>
    </dgm:pt>
    <dgm:pt modelId="{DC30D7F8-0132-4C4D-AAC8-4BD96CCAD8C8}" type="parTrans" cxnId="{AE0640F2-7FCF-4393-9211-824356A7D2A2}">
      <dgm:prSet/>
      <dgm:spPr/>
      <dgm:t>
        <a:bodyPr/>
        <a:lstStyle/>
        <a:p>
          <a:endParaRPr lang="en-IN"/>
        </a:p>
      </dgm:t>
    </dgm:pt>
    <dgm:pt modelId="{E3326F4E-C6DA-46BF-ADCA-29B61AD5885F}" type="sibTrans" cxnId="{AE0640F2-7FCF-4393-9211-824356A7D2A2}">
      <dgm:prSet/>
      <dgm:spPr/>
      <dgm:t>
        <a:bodyPr/>
        <a:lstStyle/>
        <a:p>
          <a:endParaRPr lang="en-IN"/>
        </a:p>
      </dgm:t>
    </dgm:pt>
    <dgm:pt modelId="{23F05B42-D47E-44A7-AC29-ACA9D26CA6CD}">
      <dgm:prSet/>
      <dgm:spPr/>
      <dgm:t>
        <a:bodyPr/>
        <a:lstStyle/>
        <a:p>
          <a:r>
            <a:rPr lang="en-IN" dirty="0" smtClean="0"/>
            <a:t>Warrants &amp; Convertibles</a:t>
          </a:r>
          <a:endParaRPr lang="en-IN" dirty="0"/>
        </a:p>
      </dgm:t>
    </dgm:pt>
    <dgm:pt modelId="{FAD39C2A-5729-495E-806F-536445CC1E85}" type="parTrans" cxnId="{1061B90F-E512-428E-B867-8167B4C6332C}">
      <dgm:prSet/>
      <dgm:spPr/>
      <dgm:t>
        <a:bodyPr/>
        <a:lstStyle/>
        <a:p>
          <a:endParaRPr lang="en-IN"/>
        </a:p>
      </dgm:t>
    </dgm:pt>
    <dgm:pt modelId="{ACD122F1-B5D2-4DDC-A25D-7AE5C9621AC5}" type="sibTrans" cxnId="{1061B90F-E512-428E-B867-8167B4C6332C}">
      <dgm:prSet/>
      <dgm:spPr/>
      <dgm:t>
        <a:bodyPr/>
        <a:lstStyle/>
        <a:p>
          <a:endParaRPr lang="en-IN"/>
        </a:p>
      </dgm:t>
    </dgm:pt>
    <dgm:pt modelId="{CF52B4AB-3312-4C90-9AF7-86310FC4680D}">
      <dgm:prSet/>
      <dgm:spPr/>
      <dgm:t>
        <a:bodyPr/>
        <a:lstStyle/>
        <a:p>
          <a:r>
            <a:rPr lang="en-IN" dirty="0" smtClean="0"/>
            <a:t>Swaps</a:t>
          </a:r>
          <a:endParaRPr lang="en-IN" dirty="0"/>
        </a:p>
      </dgm:t>
    </dgm:pt>
    <dgm:pt modelId="{B4700CA6-D903-42DE-825D-019C23CBDB03}" type="parTrans" cxnId="{ADA02046-99FF-4C44-A932-8B62A90A0FE6}">
      <dgm:prSet/>
      <dgm:spPr/>
      <dgm:t>
        <a:bodyPr/>
        <a:lstStyle/>
        <a:p>
          <a:endParaRPr lang="en-IN"/>
        </a:p>
      </dgm:t>
    </dgm:pt>
    <dgm:pt modelId="{F49BE5A4-133E-4456-8A99-C34B13F11257}" type="sibTrans" cxnId="{ADA02046-99FF-4C44-A932-8B62A90A0FE6}">
      <dgm:prSet/>
      <dgm:spPr/>
      <dgm:t>
        <a:bodyPr/>
        <a:lstStyle/>
        <a:p>
          <a:endParaRPr lang="en-IN"/>
        </a:p>
      </dgm:t>
    </dgm:pt>
    <dgm:pt modelId="{14FE3F25-A538-4597-82C2-7591DC187E13}">
      <dgm:prSet/>
      <dgm:spPr/>
      <dgm:t>
        <a:bodyPr/>
        <a:lstStyle/>
        <a:p>
          <a:r>
            <a:rPr lang="en-IN" dirty="0" smtClean="0"/>
            <a:t>Exotic</a:t>
          </a:r>
          <a:endParaRPr lang="en-IN" dirty="0"/>
        </a:p>
      </dgm:t>
    </dgm:pt>
    <dgm:pt modelId="{E22C89DB-C31D-4691-ACAB-C091B1AA1C31}" type="parTrans" cxnId="{64223E42-4729-4BB8-BE09-7EAA0A6AAC86}">
      <dgm:prSet/>
      <dgm:spPr/>
      <dgm:t>
        <a:bodyPr/>
        <a:lstStyle/>
        <a:p>
          <a:endParaRPr lang="en-IN"/>
        </a:p>
      </dgm:t>
    </dgm:pt>
    <dgm:pt modelId="{E378F74E-7CFC-492C-A486-4AA70C80A55F}" type="sibTrans" cxnId="{64223E42-4729-4BB8-BE09-7EAA0A6AAC86}">
      <dgm:prSet/>
      <dgm:spPr/>
      <dgm:t>
        <a:bodyPr/>
        <a:lstStyle/>
        <a:p>
          <a:endParaRPr lang="en-IN"/>
        </a:p>
      </dgm:t>
    </dgm:pt>
    <dgm:pt modelId="{B8B357F9-CCEC-4F2B-B4AE-01720792B70B}" type="pres">
      <dgm:prSet presAssocID="{CA451510-62BE-43BC-9A10-254D2E20136D}" presName="hierChild1" presStyleCnt="0">
        <dgm:presLayoutVars>
          <dgm:chPref val="1"/>
          <dgm:dir/>
          <dgm:animOne val="branch"/>
          <dgm:animLvl val="lvl"/>
          <dgm:resizeHandles/>
        </dgm:presLayoutVars>
      </dgm:prSet>
      <dgm:spPr/>
      <dgm:t>
        <a:bodyPr/>
        <a:lstStyle/>
        <a:p>
          <a:endParaRPr lang="en-IN"/>
        </a:p>
      </dgm:t>
    </dgm:pt>
    <dgm:pt modelId="{45752129-231C-4B0D-822D-7F4CB0D46931}" type="pres">
      <dgm:prSet presAssocID="{A0905F1F-22F0-4A01-8AE8-882B81A31793}" presName="hierRoot1" presStyleCnt="0"/>
      <dgm:spPr/>
    </dgm:pt>
    <dgm:pt modelId="{35BDFCA3-4181-46FA-B34A-AEC8A4D1F0AB}" type="pres">
      <dgm:prSet presAssocID="{A0905F1F-22F0-4A01-8AE8-882B81A31793}" presName="composite" presStyleCnt="0"/>
      <dgm:spPr/>
    </dgm:pt>
    <dgm:pt modelId="{58FB1322-DE67-4CE3-AF6D-549CCD5D550E}" type="pres">
      <dgm:prSet presAssocID="{A0905F1F-22F0-4A01-8AE8-882B81A31793}" presName="background" presStyleLbl="node0" presStyleIdx="0" presStyleCnt="1"/>
      <dgm:spPr/>
    </dgm:pt>
    <dgm:pt modelId="{68AA1CBB-BAF8-4927-9053-4A9BAD7ED73B}" type="pres">
      <dgm:prSet presAssocID="{A0905F1F-22F0-4A01-8AE8-882B81A31793}" presName="text" presStyleLbl="fgAcc0" presStyleIdx="0" presStyleCnt="1" custScaleX="636202" custScaleY="119598" custLinFactX="-2569" custLinFactNeighborX="-100000" custLinFactNeighborY="-3199">
        <dgm:presLayoutVars>
          <dgm:chPref val="3"/>
        </dgm:presLayoutVars>
      </dgm:prSet>
      <dgm:spPr/>
      <dgm:t>
        <a:bodyPr/>
        <a:lstStyle/>
        <a:p>
          <a:endParaRPr lang="en-IN"/>
        </a:p>
      </dgm:t>
    </dgm:pt>
    <dgm:pt modelId="{82F57BEB-9CA5-4CA6-B22A-26208AD8EE18}" type="pres">
      <dgm:prSet presAssocID="{A0905F1F-22F0-4A01-8AE8-882B81A31793}" presName="hierChild2" presStyleCnt="0"/>
      <dgm:spPr/>
    </dgm:pt>
    <dgm:pt modelId="{356B860F-3C89-4747-9BEC-9DF3B0D95D88}" type="pres">
      <dgm:prSet presAssocID="{7AE74303-9B62-48B2-B573-07FC163DED9B}" presName="Name10" presStyleLbl="parChTrans1D2" presStyleIdx="0" presStyleCnt="2"/>
      <dgm:spPr/>
      <dgm:t>
        <a:bodyPr/>
        <a:lstStyle/>
        <a:p>
          <a:endParaRPr lang="en-IN"/>
        </a:p>
      </dgm:t>
    </dgm:pt>
    <dgm:pt modelId="{CBE1ECC0-B75E-421F-9E45-CB95FFF5C36C}" type="pres">
      <dgm:prSet presAssocID="{E1792FC1-0C28-4ADD-A084-26BA4386084D}" presName="hierRoot2" presStyleCnt="0"/>
      <dgm:spPr/>
    </dgm:pt>
    <dgm:pt modelId="{664A2FB6-BEA6-4018-BD16-97EC53AC26CF}" type="pres">
      <dgm:prSet presAssocID="{E1792FC1-0C28-4ADD-A084-26BA4386084D}" presName="composite2" presStyleCnt="0"/>
      <dgm:spPr/>
    </dgm:pt>
    <dgm:pt modelId="{BA82530A-D9AE-4E2C-92A0-B1833F55803F}" type="pres">
      <dgm:prSet presAssocID="{E1792FC1-0C28-4ADD-A084-26BA4386084D}" presName="background2" presStyleLbl="node2" presStyleIdx="0" presStyleCnt="2"/>
      <dgm:spPr/>
    </dgm:pt>
    <dgm:pt modelId="{5BDA4385-FA71-4F7A-8DB5-88C817488FB3}" type="pres">
      <dgm:prSet presAssocID="{E1792FC1-0C28-4ADD-A084-26BA4386084D}" presName="text2" presStyleLbl="fgAcc2" presStyleIdx="0" presStyleCnt="2" custLinFactX="-12725" custLinFactNeighborX="-100000" custLinFactNeighborY="-7996">
        <dgm:presLayoutVars>
          <dgm:chPref val="3"/>
        </dgm:presLayoutVars>
      </dgm:prSet>
      <dgm:spPr/>
      <dgm:t>
        <a:bodyPr/>
        <a:lstStyle/>
        <a:p>
          <a:endParaRPr lang="en-IN"/>
        </a:p>
      </dgm:t>
    </dgm:pt>
    <dgm:pt modelId="{722F5F5D-0601-4E41-A866-B241268BEFF5}" type="pres">
      <dgm:prSet presAssocID="{E1792FC1-0C28-4ADD-A084-26BA4386084D}" presName="hierChild3" presStyleCnt="0"/>
      <dgm:spPr/>
    </dgm:pt>
    <dgm:pt modelId="{386D4557-7B5A-4770-9C58-54F29617D140}" type="pres">
      <dgm:prSet presAssocID="{677AC772-3B99-4B04-BE0D-C3033BEA48D4}" presName="Name17" presStyleLbl="parChTrans1D3" presStyleIdx="0" presStyleCnt="2"/>
      <dgm:spPr/>
      <dgm:t>
        <a:bodyPr/>
        <a:lstStyle/>
        <a:p>
          <a:endParaRPr lang="en-IN"/>
        </a:p>
      </dgm:t>
    </dgm:pt>
    <dgm:pt modelId="{C046FE5B-31D7-4011-B5E1-F63FCB58591B}" type="pres">
      <dgm:prSet presAssocID="{2EA7AD6B-498F-45BB-B617-6414393DDD52}" presName="hierRoot3" presStyleCnt="0"/>
      <dgm:spPr/>
    </dgm:pt>
    <dgm:pt modelId="{67F558B6-CF63-46A0-AAE5-A4EDB2FB8565}" type="pres">
      <dgm:prSet presAssocID="{2EA7AD6B-498F-45BB-B617-6414393DDD52}" presName="composite3" presStyleCnt="0"/>
      <dgm:spPr/>
    </dgm:pt>
    <dgm:pt modelId="{506D85D3-4664-4B61-A147-4341307F38BA}" type="pres">
      <dgm:prSet presAssocID="{2EA7AD6B-498F-45BB-B617-6414393DDD52}" presName="background3" presStyleLbl="node3" presStyleIdx="0" presStyleCnt="2"/>
      <dgm:spPr/>
    </dgm:pt>
    <dgm:pt modelId="{6255D9C2-3EB7-45E5-AF5A-47CEA205BF20}" type="pres">
      <dgm:prSet presAssocID="{2EA7AD6B-498F-45BB-B617-6414393DDD52}" presName="text3" presStyleLbl="fgAcc3" presStyleIdx="0" presStyleCnt="2">
        <dgm:presLayoutVars>
          <dgm:chPref val="3"/>
        </dgm:presLayoutVars>
      </dgm:prSet>
      <dgm:spPr/>
      <dgm:t>
        <a:bodyPr/>
        <a:lstStyle/>
        <a:p>
          <a:endParaRPr lang="en-IN"/>
        </a:p>
      </dgm:t>
    </dgm:pt>
    <dgm:pt modelId="{262BCEDB-8B6F-4908-B0AE-D27675D866B6}" type="pres">
      <dgm:prSet presAssocID="{2EA7AD6B-498F-45BB-B617-6414393DDD52}" presName="hierChild4" presStyleCnt="0"/>
      <dgm:spPr/>
    </dgm:pt>
    <dgm:pt modelId="{338FD096-DD8B-4A36-A38D-F69B1FECAF50}" type="pres">
      <dgm:prSet presAssocID="{074DD72C-4EC9-45D7-9ACB-A534A230CFF0}" presName="Name23" presStyleLbl="parChTrans1D4" presStyleIdx="0" presStyleCnt="6"/>
      <dgm:spPr/>
      <dgm:t>
        <a:bodyPr/>
        <a:lstStyle/>
        <a:p>
          <a:endParaRPr lang="en-IN"/>
        </a:p>
      </dgm:t>
    </dgm:pt>
    <dgm:pt modelId="{DB9C099D-2753-45D4-8721-7923DCEC5223}" type="pres">
      <dgm:prSet presAssocID="{669CE5E2-69AC-4E8B-8D2B-D5B09FA964DC}" presName="hierRoot4" presStyleCnt="0"/>
      <dgm:spPr/>
    </dgm:pt>
    <dgm:pt modelId="{4090C6E9-1D58-42B3-A453-B9B9E37B522F}" type="pres">
      <dgm:prSet presAssocID="{669CE5E2-69AC-4E8B-8D2B-D5B09FA964DC}" presName="composite4" presStyleCnt="0"/>
      <dgm:spPr/>
    </dgm:pt>
    <dgm:pt modelId="{7092077C-E266-4739-8376-B87A00D39304}" type="pres">
      <dgm:prSet presAssocID="{669CE5E2-69AC-4E8B-8D2B-D5B09FA964DC}" presName="background4" presStyleLbl="node4" presStyleIdx="0" presStyleCnt="6"/>
      <dgm:spPr/>
    </dgm:pt>
    <dgm:pt modelId="{9B3B2004-428E-4203-ABFC-509D65002DCB}" type="pres">
      <dgm:prSet presAssocID="{669CE5E2-69AC-4E8B-8D2B-D5B09FA964DC}" presName="text4" presStyleLbl="fgAcc4" presStyleIdx="0" presStyleCnt="6">
        <dgm:presLayoutVars>
          <dgm:chPref val="3"/>
        </dgm:presLayoutVars>
      </dgm:prSet>
      <dgm:spPr/>
      <dgm:t>
        <a:bodyPr/>
        <a:lstStyle/>
        <a:p>
          <a:endParaRPr lang="en-IN"/>
        </a:p>
      </dgm:t>
    </dgm:pt>
    <dgm:pt modelId="{19930B87-ADCE-4380-93B8-6FA40CC8B649}" type="pres">
      <dgm:prSet presAssocID="{669CE5E2-69AC-4E8B-8D2B-D5B09FA964DC}" presName="hierChild5" presStyleCnt="0"/>
      <dgm:spPr/>
    </dgm:pt>
    <dgm:pt modelId="{62AD6310-258E-4B60-9C8E-3B5C485288E9}" type="pres">
      <dgm:prSet presAssocID="{FA468087-AEEC-46E6-ACD7-0EFABB910878}" presName="Name23" presStyleLbl="parChTrans1D4" presStyleIdx="1" presStyleCnt="6"/>
      <dgm:spPr/>
      <dgm:t>
        <a:bodyPr/>
        <a:lstStyle/>
        <a:p>
          <a:endParaRPr lang="en-IN"/>
        </a:p>
      </dgm:t>
    </dgm:pt>
    <dgm:pt modelId="{9EC6B643-4219-41DA-8574-E4AC15962EEB}" type="pres">
      <dgm:prSet presAssocID="{B8A46959-ED41-4726-91CC-DB8E94DC77CC}" presName="hierRoot4" presStyleCnt="0"/>
      <dgm:spPr/>
    </dgm:pt>
    <dgm:pt modelId="{7C9A983C-E9EA-4AA1-8730-0358414B32E8}" type="pres">
      <dgm:prSet presAssocID="{B8A46959-ED41-4726-91CC-DB8E94DC77CC}" presName="composite4" presStyleCnt="0"/>
      <dgm:spPr/>
    </dgm:pt>
    <dgm:pt modelId="{F79E60FF-FC63-4A33-BE33-D60866A28E20}" type="pres">
      <dgm:prSet presAssocID="{B8A46959-ED41-4726-91CC-DB8E94DC77CC}" presName="background4" presStyleLbl="node4" presStyleIdx="1" presStyleCnt="6"/>
      <dgm:spPr/>
    </dgm:pt>
    <dgm:pt modelId="{0B9F591D-BAE5-40F2-91DA-E9E98E46C7CA}" type="pres">
      <dgm:prSet presAssocID="{B8A46959-ED41-4726-91CC-DB8E94DC77CC}" presName="text4" presStyleLbl="fgAcc4" presStyleIdx="1" presStyleCnt="6">
        <dgm:presLayoutVars>
          <dgm:chPref val="3"/>
        </dgm:presLayoutVars>
      </dgm:prSet>
      <dgm:spPr/>
      <dgm:t>
        <a:bodyPr/>
        <a:lstStyle/>
        <a:p>
          <a:endParaRPr lang="en-IN"/>
        </a:p>
      </dgm:t>
    </dgm:pt>
    <dgm:pt modelId="{7B31082F-1A18-4544-B2BA-1E090C9C4C0D}" type="pres">
      <dgm:prSet presAssocID="{B8A46959-ED41-4726-91CC-DB8E94DC77CC}" presName="hierChild5" presStyleCnt="0"/>
      <dgm:spPr/>
    </dgm:pt>
    <dgm:pt modelId="{3FE342CF-3256-46CD-8802-D1AF67673CDE}" type="pres">
      <dgm:prSet presAssocID="{DC30D7F8-0132-4C4D-AAC8-4BD96CCAD8C8}" presName="Name23" presStyleLbl="parChTrans1D4" presStyleIdx="2" presStyleCnt="6"/>
      <dgm:spPr/>
      <dgm:t>
        <a:bodyPr/>
        <a:lstStyle/>
        <a:p>
          <a:endParaRPr lang="en-IN"/>
        </a:p>
      </dgm:t>
    </dgm:pt>
    <dgm:pt modelId="{03628E23-44FA-441B-8F0B-F371F63ED366}" type="pres">
      <dgm:prSet presAssocID="{2C7AAC14-54DF-4BAE-AC9D-ACB2A68BC7FE}" presName="hierRoot4" presStyleCnt="0"/>
      <dgm:spPr/>
    </dgm:pt>
    <dgm:pt modelId="{B9F0167C-2C39-4265-A26E-0C07D6B77FCC}" type="pres">
      <dgm:prSet presAssocID="{2C7AAC14-54DF-4BAE-AC9D-ACB2A68BC7FE}" presName="composite4" presStyleCnt="0"/>
      <dgm:spPr/>
    </dgm:pt>
    <dgm:pt modelId="{16B2F42D-A132-4C14-9687-D0403382F09B}" type="pres">
      <dgm:prSet presAssocID="{2C7AAC14-54DF-4BAE-AC9D-ACB2A68BC7FE}" presName="background4" presStyleLbl="node4" presStyleIdx="2" presStyleCnt="6"/>
      <dgm:spPr/>
    </dgm:pt>
    <dgm:pt modelId="{F174C726-4540-4C98-98FB-A9D2BB0AD7EB}" type="pres">
      <dgm:prSet presAssocID="{2C7AAC14-54DF-4BAE-AC9D-ACB2A68BC7FE}" presName="text4" presStyleLbl="fgAcc4" presStyleIdx="2" presStyleCnt="6">
        <dgm:presLayoutVars>
          <dgm:chPref val="3"/>
        </dgm:presLayoutVars>
      </dgm:prSet>
      <dgm:spPr/>
      <dgm:t>
        <a:bodyPr/>
        <a:lstStyle/>
        <a:p>
          <a:endParaRPr lang="en-IN"/>
        </a:p>
      </dgm:t>
    </dgm:pt>
    <dgm:pt modelId="{492FFCB2-8BE9-439A-8A0C-C8421607C405}" type="pres">
      <dgm:prSet presAssocID="{2C7AAC14-54DF-4BAE-AC9D-ACB2A68BC7FE}" presName="hierChild5" presStyleCnt="0"/>
      <dgm:spPr/>
    </dgm:pt>
    <dgm:pt modelId="{E23A1125-8CFA-4C8E-8B2E-D0CBD9A50F1F}" type="pres">
      <dgm:prSet presAssocID="{FAD39C2A-5729-495E-806F-536445CC1E85}" presName="Name23" presStyleLbl="parChTrans1D4" presStyleIdx="3" presStyleCnt="6"/>
      <dgm:spPr/>
      <dgm:t>
        <a:bodyPr/>
        <a:lstStyle/>
        <a:p>
          <a:endParaRPr lang="en-IN"/>
        </a:p>
      </dgm:t>
    </dgm:pt>
    <dgm:pt modelId="{E0DAFF18-53F8-410F-8867-B150E7894113}" type="pres">
      <dgm:prSet presAssocID="{23F05B42-D47E-44A7-AC29-ACA9D26CA6CD}" presName="hierRoot4" presStyleCnt="0"/>
      <dgm:spPr/>
    </dgm:pt>
    <dgm:pt modelId="{36A3943B-A7F9-4DE4-9FB1-3E8FEA664DD6}" type="pres">
      <dgm:prSet presAssocID="{23F05B42-D47E-44A7-AC29-ACA9D26CA6CD}" presName="composite4" presStyleCnt="0"/>
      <dgm:spPr/>
    </dgm:pt>
    <dgm:pt modelId="{2C759DF3-E804-4E3C-8BBD-CF0464F5DE32}" type="pres">
      <dgm:prSet presAssocID="{23F05B42-D47E-44A7-AC29-ACA9D26CA6CD}" presName="background4" presStyleLbl="node4" presStyleIdx="3" presStyleCnt="6"/>
      <dgm:spPr/>
    </dgm:pt>
    <dgm:pt modelId="{A2422A5F-7116-417D-9045-93CA83F79672}" type="pres">
      <dgm:prSet presAssocID="{23F05B42-D47E-44A7-AC29-ACA9D26CA6CD}" presName="text4" presStyleLbl="fgAcc4" presStyleIdx="3" presStyleCnt="6">
        <dgm:presLayoutVars>
          <dgm:chPref val="3"/>
        </dgm:presLayoutVars>
      </dgm:prSet>
      <dgm:spPr/>
      <dgm:t>
        <a:bodyPr/>
        <a:lstStyle/>
        <a:p>
          <a:endParaRPr lang="en-IN"/>
        </a:p>
      </dgm:t>
    </dgm:pt>
    <dgm:pt modelId="{D7FB5BFB-7608-4069-9DF4-E6FCBF1436E4}" type="pres">
      <dgm:prSet presAssocID="{23F05B42-D47E-44A7-AC29-ACA9D26CA6CD}" presName="hierChild5" presStyleCnt="0"/>
      <dgm:spPr/>
    </dgm:pt>
    <dgm:pt modelId="{E3300EE2-2223-46D3-BB99-E1CEC507606F}" type="pres">
      <dgm:prSet presAssocID="{2755C325-2C0B-4189-BC2C-090C9845746D}" presName="Name17" presStyleLbl="parChTrans1D3" presStyleIdx="1" presStyleCnt="2"/>
      <dgm:spPr/>
      <dgm:t>
        <a:bodyPr/>
        <a:lstStyle/>
        <a:p>
          <a:endParaRPr lang="en-IN"/>
        </a:p>
      </dgm:t>
    </dgm:pt>
    <dgm:pt modelId="{FD9CE3F6-C47B-424C-B454-E0B23D71B300}" type="pres">
      <dgm:prSet presAssocID="{A1072998-8061-4F74-B4DF-0AACB5D5E543}" presName="hierRoot3" presStyleCnt="0"/>
      <dgm:spPr/>
    </dgm:pt>
    <dgm:pt modelId="{D3829669-9696-4E5B-A2E7-BFB4375497D5}" type="pres">
      <dgm:prSet presAssocID="{A1072998-8061-4F74-B4DF-0AACB5D5E543}" presName="composite3" presStyleCnt="0"/>
      <dgm:spPr/>
    </dgm:pt>
    <dgm:pt modelId="{A09EFC45-8B7A-4E46-8EDC-6C5CC8C259FF}" type="pres">
      <dgm:prSet presAssocID="{A1072998-8061-4F74-B4DF-0AACB5D5E543}" presName="background3" presStyleLbl="node3" presStyleIdx="1" presStyleCnt="2"/>
      <dgm:spPr/>
    </dgm:pt>
    <dgm:pt modelId="{C58E5F80-6821-4C4E-AE20-2F3F6C24665E}" type="pres">
      <dgm:prSet presAssocID="{A1072998-8061-4F74-B4DF-0AACB5D5E543}" presName="text3" presStyleLbl="fgAcc3" presStyleIdx="1" presStyleCnt="2">
        <dgm:presLayoutVars>
          <dgm:chPref val="3"/>
        </dgm:presLayoutVars>
      </dgm:prSet>
      <dgm:spPr/>
      <dgm:t>
        <a:bodyPr/>
        <a:lstStyle/>
        <a:p>
          <a:endParaRPr lang="en-IN"/>
        </a:p>
      </dgm:t>
    </dgm:pt>
    <dgm:pt modelId="{B8C6DDA8-8BC9-4CAD-A7C2-C4FDC761E4BA}" type="pres">
      <dgm:prSet presAssocID="{A1072998-8061-4F74-B4DF-0AACB5D5E543}" presName="hierChild4" presStyleCnt="0"/>
      <dgm:spPr/>
    </dgm:pt>
    <dgm:pt modelId="{B5F18F2E-368A-4E3E-8F90-2CBC01E7A3BE}" type="pres">
      <dgm:prSet presAssocID="{B4700CA6-D903-42DE-825D-019C23CBDB03}" presName="Name23" presStyleLbl="parChTrans1D4" presStyleIdx="4" presStyleCnt="6"/>
      <dgm:spPr/>
      <dgm:t>
        <a:bodyPr/>
        <a:lstStyle/>
        <a:p>
          <a:endParaRPr lang="en-IN"/>
        </a:p>
      </dgm:t>
    </dgm:pt>
    <dgm:pt modelId="{5201B0D3-3440-45A1-B2DC-44E71A9A6644}" type="pres">
      <dgm:prSet presAssocID="{CF52B4AB-3312-4C90-9AF7-86310FC4680D}" presName="hierRoot4" presStyleCnt="0"/>
      <dgm:spPr/>
    </dgm:pt>
    <dgm:pt modelId="{9D00B4E3-EE08-40ED-BA27-E053A3949FCA}" type="pres">
      <dgm:prSet presAssocID="{CF52B4AB-3312-4C90-9AF7-86310FC4680D}" presName="composite4" presStyleCnt="0"/>
      <dgm:spPr/>
    </dgm:pt>
    <dgm:pt modelId="{DC1D1AA2-021A-44F4-B280-528887564E7C}" type="pres">
      <dgm:prSet presAssocID="{CF52B4AB-3312-4C90-9AF7-86310FC4680D}" presName="background4" presStyleLbl="node4" presStyleIdx="4" presStyleCnt="6"/>
      <dgm:spPr/>
    </dgm:pt>
    <dgm:pt modelId="{D05A8975-5F37-4C03-B2F9-948ABE681986}" type="pres">
      <dgm:prSet presAssocID="{CF52B4AB-3312-4C90-9AF7-86310FC4680D}" presName="text4" presStyleLbl="fgAcc4" presStyleIdx="4" presStyleCnt="6">
        <dgm:presLayoutVars>
          <dgm:chPref val="3"/>
        </dgm:presLayoutVars>
      </dgm:prSet>
      <dgm:spPr/>
      <dgm:t>
        <a:bodyPr/>
        <a:lstStyle/>
        <a:p>
          <a:endParaRPr lang="en-IN"/>
        </a:p>
      </dgm:t>
    </dgm:pt>
    <dgm:pt modelId="{45607598-534E-43E8-A257-BB6B2497A5EF}" type="pres">
      <dgm:prSet presAssocID="{CF52B4AB-3312-4C90-9AF7-86310FC4680D}" presName="hierChild5" presStyleCnt="0"/>
      <dgm:spPr/>
    </dgm:pt>
    <dgm:pt modelId="{DB269939-30F5-4DA1-B088-B6E8B1E417AE}" type="pres">
      <dgm:prSet presAssocID="{E22C89DB-C31D-4691-ACAB-C091B1AA1C31}" presName="Name23" presStyleLbl="parChTrans1D4" presStyleIdx="5" presStyleCnt="6"/>
      <dgm:spPr/>
      <dgm:t>
        <a:bodyPr/>
        <a:lstStyle/>
        <a:p>
          <a:endParaRPr lang="en-IN"/>
        </a:p>
      </dgm:t>
    </dgm:pt>
    <dgm:pt modelId="{F332A41D-B04E-481E-892F-41F8439D6B2F}" type="pres">
      <dgm:prSet presAssocID="{14FE3F25-A538-4597-82C2-7591DC187E13}" presName="hierRoot4" presStyleCnt="0"/>
      <dgm:spPr/>
    </dgm:pt>
    <dgm:pt modelId="{CABB9CCD-1640-4DBD-8EB6-FDE25188284E}" type="pres">
      <dgm:prSet presAssocID="{14FE3F25-A538-4597-82C2-7591DC187E13}" presName="composite4" presStyleCnt="0"/>
      <dgm:spPr/>
    </dgm:pt>
    <dgm:pt modelId="{6DFCF63A-48A7-4BD1-8363-51599EE79DE3}" type="pres">
      <dgm:prSet presAssocID="{14FE3F25-A538-4597-82C2-7591DC187E13}" presName="background4" presStyleLbl="node4" presStyleIdx="5" presStyleCnt="6"/>
      <dgm:spPr/>
    </dgm:pt>
    <dgm:pt modelId="{88F383FF-B357-4C2B-8BB7-E33D17E2AB6D}" type="pres">
      <dgm:prSet presAssocID="{14FE3F25-A538-4597-82C2-7591DC187E13}" presName="text4" presStyleLbl="fgAcc4" presStyleIdx="5" presStyleCnt="6">
        <dgm:presLayoutVars>
          <dgm:chPref val="3"/>
        </dgm:presLayoutVars>
      </dgm:prSet>
      <dgm:spPr/>
      <dgm:t>
        <a:bodyPr/>
        <a:lstStyle/>
        <a:p>
          <a:endParaRPr lang="en-IN"/>
        </a:p>
      </dgm:t>
    </dgm:pt>
    <dgm:pt modelId="{C2434DB7-1A76-47E4-98FF-DF819861EC9B}" type="pres">
      <dgm:prSet presAssocID="{14FE3F25-A538-4597-82C2-7591DC187E13}" presName="hierChild5" presStyleCnt="0"/>
      <dgm:spPr/>
    </dgm:pt>
    <dgm:pt modelId="{865BFE6E-60F8-4E35-A765-C457A404B3EE}" type="pres">
      <dgm:prSet presAssocID="{F83C3721-353C-4DB6-BF40-56EC8A9B9D6C}" presName="Name10" presStyleLbl="parChTrans1D2" presStyleIdx="1" presStyleCnt="2"/>
      <dgm:spPr/>
      <dgm:t>
        <a:bodyPr/>
        <a:lstStyle/>
        <a:p>
          <a:endParaRPr lang="en-IN"/>
        </a:p>
      </dgm:t>
    </dgm:pt>
    <dgm:pt modelId="{A20E0C96-E408-425A-9A44-9459A9F8475C}" type="pres">
      <dgm:prSet presAssocID="{9EAD79FC-725A-4A7A-944F-975C9B3F8CE3}" presName="hierRoot2" presStyleCnt="0"/>
      <dgm:spPr/>
    </dgm:pt>
    <dgm:pt modelId="{3ED2C886-01AD-45D0-B3E5-D5D72B598F65}" type="pres">
      <dgm:prSet presAssocID="{9EAD79FC-725A-4A7A-944F-975C9B3F8CE3}" presName="composite2" presStyleCnt="0"/>
      <dgm:spPr/>
    </dgm:pt>
    <dgm:pt modelId="{D6882676-2F3B-4C79-8D56-31B0B1936467}" type="pres">
      <dgm:prSet presAssocID="{9EAD79FC-725A-4A7A-944F-975C9B3F8CE3}" presName="background2" presStyleLbl="node2" presStyleIdx="1" presStyleCnt="2"/>
      <dgm:spPr/>
    </dgm:pt>
    <dgm:pt modelId="{3BF061E7-CBD1-497A-8A18-D181F1919340}" type="pres">
      <dgm:prSet presAssocID="{9EAD79FC-725A-4A7A-944F-975C9B3F8CE3}" presName="text2" presStyleLbl="fgAcc2" presStyleIdx="1" presStyleCnt="2" custLinFactNeighborX="-33513" custLinFactNeighborY="3199">
        <dgm:presLayoutVars>
          <dgm:chPref val="3"/>
        </dgm:presLayoutVars>
      </dgm:prSet>
      <dgm:spPr/>
      <dgm:t>
        <a:bodyPr/>
        <a:lstStyle/>
        <a:p>
          <a:endParaRPr lang="en-IN"/>
        </a:p>
      </dgm:t>
    </dgm:pt>
    <dgm:pt modelId="{93532378-B1B9-4FCE-869F-940EFBA634F2}" type="pres">
      <dgm:prSet presAssocID="{9EAD79FC-725A-4A7A-944F-975C9B3F8CE3}" presName="hierChild3" presStyleCnt="0"/>
      <dgm:spPr/>
    </dgm:pt>
  </dgm:ptLst>
  <dgm:cxnLst>
    <dgm:cxn modelId="{8DAF38F9-36A9-48F8-8A90-581C177E3195}" type="presOf" srcId="{9EAD79FC-725A-4A7A-944F-975C9B3F8CE3}" destId="{3BF061E7-CBD1-497A-8A18-D181F1919340}" srcOrd="0" destOrd="0" presId="urn:microsoft.com/office/officeart/2005/8/layout/hierarchy1"/>
    <dgm:cxn modelId="{D35D6802-03DB-44BC-900D-3D117C4FC9F3}" type="presOf" srcId="{E22C89DB-C31D-4691-ACAB-C091B1AA1C31}" destId="{DB269939-30F5-4DA1-B088-B6E8B1E417AE}" srcOrd="0" destOrd="0" presId="urn:microsoft.com/office/officeart/2005/8/layout/hierarchy1"/>
    <dgm:cxn modelId="{087607DF-6039-4B62-BEB6-A93ACD6E0908}" type="presOf" srcId="{A0905F1F-22F0-4A01-8AE8-882B81A31793}" destId="{68AA1CBB-BAF8-4927-9053-4A9BAD7ED73B}" srcOrd="0" destOrd="0" presId="urn:microsoft.com/office/officeart/2005/8/layout/hierarchy1"/>
    <dgm:cxn modelId="{2E168A7C-29EE-40FC-861A-21E84982BB32}" srcId="{E1792FC1-0C28-4ADD-A084-26BA4386084D}" destId="{2EA7AD6B-498F-45BB-B617-6414393DDD52}" srcOrd="0" destOrd="0" parTransId="{677AC772-3B99-4B04-BE0D-C3033BEA48D4}" sibTransId="{4A998466-0EA2-4952-A420-F87403A8BB17}"/>
    <dgm:cxn modelId="{B1ADB317-0131-4F12-9E55-55066F9ACA85}" type="presOf" srcId="{A1072998-8061-4F74-B4DF-0AACB5D5E543}" destId="{C58E5F80-6821-4C4E-AE20-2F3F6C24665E}" srcOrd="0" destOrd="0" presId="urn:microsoft.com/office/officeart/2005/8/layout/hierarchy1"/>
    <dgm:cxn modelId="{64223E42-4729-4BB8-BE09-7EAA0A6AAC86}" srcId="{A1072998-8061-4F74-B4DF-0AACB5D5E543}" destId="{14FE3F25-A538-4597-82C2-7591DC187E13}" srcOrd="1" destOrd="0" parTransId="{E22C89DB-C31D-4691-ACAB-C091B1AA1C31}" sibTransId="{E378F74E-7CFC-492C-A486-4AA70C80A55F}"/>
    <dgm:cxn modelId="{96C0F5F1-384E-48A9-8669-2574F041796B}" type="presOf" srcId="{677AC772-3B99-4B04-BE0D-C3033BEA48D4}" destId="{386D4557-7B5A-4770-9C58-54F29617D140}" srcOrd="0" destOrd="0" presId="urn:microsoft.com/office/officeart/2005/8/layout/hierarchy1"/>
    <dgm:cxn modelId="{AE0640F2-7FCF-4393-9211-824356A7D2A2}" srcId="{2EA7AD6B-498F-45BB-B617-6414393DDD52}" destId="{2C7AAC14-54DF-4BAE-AC9D-ACB2A68BC7FE}" srcOrd="2" destOrd="0" parTransId="{DC30D7F8-0132-4C4D-AAC8-4BD96CCAD8C8}" sibTransId="{E3326F4E-C6DA-46BF-ADCA-29B61AD5885F}"/>
    <dgm:cxn modelId="{850F3B9D-F669-4782-AA13-5357AAA58935}" type="presOf" srcId="{CA451510-62BE-43BC-9A10-254D2E20136D}" destId="{B8B357F9-CCEC-4F2B-B4AE-01720792B70B}" srcOrd="0" destOrd="0" presId="urn:microsoft.com/office/officeart/2005/8/layout/hierarchy1"/>
    <dgm:cxn modelId="{72D320FB-3137-4860-B52A-50F89EBD186A}" srcId="{2EA7AD6B-498F-45BB-B617-6414393DDD52}" destId="{669CE5E2-69AC-4E8B-8D2B-D5B09FA964DC}" srcOrd="0" destOrd="0" parTransId="{074DD72C-4EC9-45D7-9ACB-A534A230CFF0}" sibTransId="{E5CA81DE-EDE1-42E4-99DF-0DC0632985B0}"/>
    <dgm:cxn modelId="{1F219057-27C2-4ADF-8C07-F7330A181107}" type="presOf" srcId="{2755C325-2C0B-4189-BC2C-090C9845746D}" destId="{E3300EE2-2223-46D3-BB99-E1CEC507606F}" srcOrd="0" destOrd="0" presId="urn:microsoft.com/office/officeart/2005/8/layout/hierarchy1"/>
    <dgm:cxn modelId="{75FD9394-0B09-4D1D-ACB4-652381AE88C3}" srcId="{A0905F1F-22F0-4A01-8AE8-882B81A31793}" destId="{E1792FC1-0C28-4ADD-A084-26BA4386084D}" srcOrd="0" destOrd="0" parTransId="{7AE74303-9B62-48B2-B573-07FC163DED9B}" sibTransId="{A8C17027-0E77-4763-BF4C-709E98420D87}"/>
    <dgm:cxn modelId="{1061B90F-E512-428E-B867-8167B4C6332C}" srcId="{2EA7AD6B-498F-45BB-B617-6414393DDD52}" destId="{23F05B42-D47E-44A7-AC29-ACA9D26CA6CD}" srcOrd="3" destOrd="0" parTransId="{FAD39C2A-5729-495E-806F-536445CC1E85}" sibTransId="{ACD122F1-B5D2-4DDC-A25D-7AE5C9621AC5}"/>
    <dgm:cxn modelId="{2C215719-9164-4272-B4F8-7EB0C965FEB9}" type="presOf" srcId="{FAD39C2A-5729-495E-806F-536445CC1E85}" destId="{E23A1125-8CFA-4C8E-8B2E-D0CBD9A50F1F}" srcOrd="0" destOrd="0" presId="urn:microsoft.com/office/officeart/2005/8/layout/hierarchy1"/>
    <dgm:cxn modelId="{B9FEF07B-E001-48F9-A794-DF3DF29454A8}" srcId="{E1792FC1-0C28-4ADD-A084-26BA4386084D}" destId="{A1072998-8061-4F74-B4DF-0AACB5D5E543}" srcOrd="1" destOrd="0" parTransId="{2755C325-2C0B-4189-BC2C-090C9845746D}" sibTransId="{187DB42A-85C0-496F-BB9A-19F1A99F594F}"/>
    <dgm:cxn modelId="{CB8B11D3-1D6F-4477-8703-DBE9E7BFC08B}" type="presOf" srcId="{669CE5E2-69AC-4E8B-8D2B-D5B09FA964DC}" destId="{9B3B2004-428E-4203-ABFC-509D65002DCB}" srcOrd="0" destOrd="0" presId="urn:microsoft.com/office/officeart/2005/8/layout/hierarchy1"/>
    <dgm:cxn modelId="{ADA02046-99FF-4C44-A932-8B62A90A0FE6}" srcId="{A1072998-8061-4F74-B4DF-0AACB5D5E543}" destId="{CF52B4AB-3312-4C90-9AF7-86310FC4680D}" srcOrd="0" destOrd="0" parTransId="{B4700CA6-D903-42DE-825D-019C23CBDB03}" sibTransId="{F49BE5A4-133E-4456-8A99-C34B13F11257}"/>
    <dgm:cxn modelId="{E4731E01-7ABC-459D-B618-8C412FB66BEC}" type="presOf" srcId="{2C7AAC14-54DF-4BAE-AC9D-ACB2A68BC7FE}" destId="{F174C726-4540-4C98-98FB-A9D2BB0AD7EB}" srcOrd="0" destOrd="0" presId="urn:microsoft.com/office/officeart/2005/8/layout/hierarchy1"/>
    <dgm:cxn modelId="{C1AD30DB-E132-4B90-8BBE-3D68CFB40DEC}" type="presOf" srcId="{DC30D7F8-0132-4C4D-AAC8-4BD96CCAD8C8}" destId="{3FE342CF-3256-46CD-8802-D1AF67673CDE}" srcOrd="0" destOrd="0" presId="urn:microsoft.com/office/officeart/2005/8/layout/hierarchy1"/>
    <dgm:cxn modelId="{30EA31F7-B7D2-411C-B869-DE365697F0DD}" type="presOf" srcId="{F83C3721-353C-4DB6-BF40-56EC8A9B9D6C}" destId="{865BFE6E-60F8-4E35-A765-C457A404B3EE}" srcOrd="0" destOrd="0" presId="urn:microsoft.com/office/officeart/2005/8/layout/hierarchy1"/>
    <dgm:cxn modelId="{41E227A0-F54B-40D5-8876-C70E69EEC4CA}" type="presOf" srcId="{E1792FC1-0C28-4ADD-A084-26BA4386084D}" destId="{5BDA4385-FA71-4F7A-8DB5-88C817488FB3}" srcOrd="0" destOrd="0" presId="urn:microsoft.com/office/officeart/2005/8/layout/hierarchy1"/>
    <dgm:cxn modelId="{BCA277C2-0D77-410F-8E74-6E8A087B15DE}" type="presOf" srcId="{14FE3F25-A538-4597-82C2-7591DC187E13}" destId="{88F383FF-B357-4C2B-8BB7-E33D17E2AB6D}" srcOrd="0" destOrd="0" presId="urn:microsoft.com/office/officeart/2005/8/layout/hierarchy1"/>
    <dgm:cxn modelId="{9B92208F-D25A-4BE7-9D12-86C234728C73}" srcId="{A0905F1F-22F0-4A01-8AE8-882B81A31793}" destId="{9EAD79FC-725A-4A7A-944F-975C9B3F8CE3}" srcOrd="1" destOrd="0" parTransId="{F83C3721-353C-4DB6-BF40-56EC8A9B9D6C}" sibTransId="{1B219608-8986-40A0-89B5-65349CC0CB94}"/>
    <dgm:cxn modelId="{5F7840E2-443F-48EA-90D0-0758BD1B9435}" srcId="{CA451510-62BE-43BC-9A10-254D2E20136D}" destId="{A0905F1F-22F0-4A01-8AE8-882B81A31793}" srcOrd="0" destOrd="0" parTransId="{D53B80ED-30EC-4555-B60B-CEF9891F9F92}" sibTransId="{0046C7F4-4CBF-473F-9DA2-A052C702AF5A}"/>
    <dgm:cxn modelId="{0D08793E-E6F8-4ED7-B0D2-361245A432C5}" type="presOf" srcId="{074DD72C-4EC9-45D7-9ACB-A534A230CFF0}" destId="{338FD096-DD8B-4A36-A38D-F69B1FECAF50}" srcOrd="0" destOrd="0" presId="urn:microsoft.com/office/officeart/2005/8/layout/hierarchy1"/>
    <dgm:cxn modelId="{3AF765EE-00C0-4C30-9216-2664B63A3395}" type="presOf" srcId="{B4700CA6-D903-42DE-825D-019C23CBDB03}" destId="{B5F18F2E-368A-4E3E-8F90-2CBC01E7A3BE}" srcOrd="0" destOrd="0" presId="urn:microsoft.com/office/officeart/2005/8/layout/hierarchy1"/>
    <dgm:cxn modelId="{F9673363-3704-4FAD-A19D-F1E784BAF34E}" type="presOf" srcId="{2EA7AD6B-498F-45BB-B617-6414393DDD52}" destId="{6255D9C2-3EB7-45E5-AF5A-47CEA205BF20}" srcOrd="0" destOrd="0" presId="urn:microsoft.com/office/officeart/2005/8/layout/hierarchy1"/>
    <dgm:cxn modelId="{2B5E5435-0260-4357-A34B-17FCEFAE4B10}" type="presOf" srcId="{CF52B4AB-3312-4C90-9AF7-86310FC4680D}" destId="{D05A8975-5F37-4C03-B2F9-948ABE681986}" srcOrd="0" destOrd="0" presId="urn:microsoft.com/office/officeart/2005/8/layout/hierarchy1"/>
    <dgm:cxn modelId="{0D59A58D-67D9-46AF-8864-5C7A29957B2D}" srcId="{2EA7AD6B-498F-45BB-B617-6414393DDD52}" destId="{B8A46959-ED41-4726-91CC-DB8E94DC77CC}" srcOrd="1" destOrd="0" parTransId="{FA468087-AEEC-46E6-ACD7-0EFABB910878}" sibTransId="{9AD2E7C3-CC67-447E-BEA2-EBE66CD7F655}"/>
    <dgm:cxn modelId="{EA34490E-B043-499B-9CC2-09BAAE39D056}" type="presOf" srcId="{23F05B42-D47E-44A7-AC29-ACA9D26CA6CD}" destId="{A2422A5F-7116-417D-9045-93CA83F79672}" srcOrd="0" destOrd="0" presId="urn:microsoft.com/office/officeart/2005/8/layout/hierarchy1"/>
    <dgm:cxn modelId="{158E6015-616E-45CA-8964-A663473EA582}" type="presOf" srcId="{FA468087-AEEC-46E6-ACD7-0EFABB910878}" destId="{62AD6310-258E-4B60-9C8E-3B5C485288E9}" srcOrd="0" destOrd="0" presId="urn:microsoft.com/office/officeart/2005/8/layout/hierarchy1"/>
    <dgm:cxn modelId="{9D66564A-0A3C-41B4-ABF0-073ACCDB9937}" type="presOf" srcId="{B8A46959-ED41-4726-91CC-DB8E94DC77CC}" destId="{0B9F591D-BAE5-40F2-91DA-E9E98E46C7CA}" srcOrd="0" destOrd="0" presId="urn:microsoft.com/office/officeart/2005/8/layout/hierarchy1"/>
    <dgm:cxn modelId="{32B9F725-209F-4A03-9F25-077532A9DDBC}" type="presOf" srcId="{7AE74303-9B62-48B2-B573-07FC163DED9B}" destId="{356B860F-3C89-4747-9BEC-9DF3B0D95D88}" srcOrd="0" destOrd="0" presId="urn:microsoft.com/office/officeart/2005/8/layout/hierarchy1"/>
    <dgm:cxn modelId="{877CCE57-30A5-48FF-AF26-3075321B0C62}" type="presParOf" srcId="{B8B357F9-CCEC-4F2B-B4AE-01720792B70B}" destId="{45752129-231C-4B0D-822D-7F4CB0D46931}" srcOrd="0" destOrd="0" presId="urn:microsoft.com/office/officeart/2005/8/layout/hierarchy1"/>
    <dgm:cxn modelId="{AA09D036-703D-4F99-813F-5B206A1C1247}" type="presParOf" srcId="{45752129-231C-4B0D-822D-7F4CB0D46931}" destId="{35BDFCA3-4181-46FA-B34A-AEC8A4D1F0AB}" srcOrd="0" destOrd="0" presId="urn:microsoft.com/office/officeart/2005/8/layout/hierarchy1"/>
    <dgm:cxn modelId="{5739F342-C143-4668-B411-92C4AB85C76C}" type="presParOf" srcId="{35BDFCA3-4181-46FA-B34A-AEC8A4D1F0AB}" destId="{58FB1322-DE67-4CE3-AF6D-549CCD5D550E}" srcOrd="0" destOrd="0" presId="urn:microsoft.com/office/officeart/2005/8/layout/hierarchy1"/>
    <dgm:cxn modelId="{BAA95F5F-7CDD-426A-83CB-8E5AA0B84207}" type="presParOf" srcId="{35BDFCA3-4181-46FA-B34A-AEC8A4D1F0AB}" destId="{68AA1CBB-BAF8-4927-9053-4A9BAD7ED73B}" srcOrd="1" destOrd="0" presId="urn:microsoft.com/office/officeart/2005/8/layout/hierarchy1"/>
    <dgm:cxn modelId="{A906C068-4257-4846-B5AA-7C57A93C5F38}" type="presParOf" srcId="{45752129-231C-4B0D-822D-7F4CB0D46931}" destId="{82F57BEB-9CA5-4CA6-B22A-26208AD8EE18}" srcOrd="1" destOrd="0" presId="urn:microsoft.com/office/officeart/2005/8/layout/hierarchy1"/>
    <dgm:cxn modelId="{4823BFAD-E4A0-4FFF-82B8-C9A3C0B79F07}" type="presParOf" srcId="{82F57BEB-9CA5-4CA6-B22A-26208AD8EE18}" destId="{356B860F-3C89-4747-9BEC-9DF3B0D95D88}" srcOrd="0" destOrd="0" presId="urn:microsoft.com/office/officeart/2005/8/layout/hierarchy1"/>
    <dgm:cxn modelId="{435AEEF9-EE56-47E7-9843-DDE35C158797}" type="presParOf" srcId="{82F57BEB-9CA5-4CA6-B22A-26208AD8EE18}" destId="{CBE1ECC0-B75E-421F-9E45-CB95FFF5C36C}" srcOrd="1" destOrd="0" presId="urn:microsoft.com/office/officeart/2005/8/layout/hierarchy1"/>
    <dgm:cxn modelId="{92A26412-9B66-49C2-85E4-3174551AF189}" type="presParOf" srcId="{CBE1ECC0-B75E-421F-9E45-CB95FFF5C36C}" destId="{664A2FB6-BEA6-4018-BD16-97EC53AC26CF}" srcOrd="0" destOrd="0" presId="urn:microsoft.com/office/officeart/2005/8/layout/hierarchy1"/>
    <dgm:cxn modelId="{ED94C940-7038-432D-8F66-75AE61184F36}" type="presParOf" srcId="{664A2FB6-BEA6-4018-BD16-97EC53AC26CF}" destId="{BA82530A-D9AE-4E2C-92A0-B1833F55803F}" srcOrd="0" destOrd="0" presId="urn:microsoft.com/office/officeart/2005/8/layout/hierarchy1"/>
    <dgm:cxn modelId="{27B8CFD9-C662-415F-86D2-8E44B5B45056}" type="presParOf" srcId="{664A2FB6-BEA6-4018-BD16-97EC53AC26CF}" destId="{5BDA4385-FA71-4F7A-8DB5-88C817488FB3}" srcOrd="1" destOrd="0" presId="urn:microsoft.com/office/officeart/2005/8/layout/hierarchy1"/>
    <dgm:cxn modelId="{831D46D4-34EF-487A-B530-739932A01CB8}" type="presParOf" srcId="{CBE1ECC0-B75E-421F-9E45-CB95FFF5C36C}" destId="{722F5F5D-0601-4E41-A866-B241268BEFF5}" srcOrd="1" destOrd="0" presId="urn:microsoft.com/office/officeart/2005/8/layout/hierarchy1"/>
    <dgm:cxn modelId="{28DC891F-8DB4-4765-9EB7-72211178DDF9}" type="presParOf" srcId="{722F5F5D-0601-4E41-A866-B241268BEFF5}" destId="{386D4557-7B5A-4770-9C58-54F29617D140}" srcOrd="0" destOrd="0" presId="urn:microsoft.com/office/officeart/2005/8/layout/hierarchy1"/>
    <dgm:cxn modelId="{994DE5F3-3294-453A-A228-BF5DA223991C}" type="presParOf" srcId="{722F5F5D-0601-4E41-A866-B241268BEFF5}" destId="{C046FE5B-31D7-4011-B5E1-F63FCB58591B}" srcOrd="1" destOrd="0" presId="urn:microsoft.com/office/officeart/2005/8/layout/hierarchy1"/>
    <dgm:cxn modelId="{C54D7501-141A-47BE-9AB3-757F2A355507}" type="presParOf" srcId="{C046FE5B-31D7-4011-B5E1-F63FCB58591B}" destId="{67F558B6-CF63-46A0-AAE5-A4EDB2FB8565}" srcOrd="0" destOrd="0" presId="urn:microsoft.com/office/officeart/2005/8/layout/hierarchy1"/>
    <dgm:cxn modelId="{3C61B93B-F5CF-4F74-AB33-65A591B92E63}" type="presParOf" srcId="{67F558B6-CF63-46A0-AAE5-A4EDB2FB8565}" destId="{506D85D3-4664-4B61-A147-4341307F38BA}" srcOrd="0" destOrd="0" presId="urn:microsoft.com/office/officeart/2005/8/layout/hierarchy1"/>
    <dgm:cxn modelId="{17718FB8-0903-4C8F-9E16-0E70F9D587FC}" type="presParOf" srcId="{67F558B6-CF63-46A0-AAE5-A4EDB2FB8565}" destId="{6255D9C2-3EB7-45E5-AF5A-47CEA205BF20}" srcOrd="1" destOrd="0" presId="urn:microsoft.com/office/officeart/2005/8/layout/hierarchy1"/>
    <dgm:cxn modelId="{F45ED628-69A4-4452-A60E-3769E7A66696}" type="presParOf" srcId="{C046FE5B-31D7-4011-B5E1-F63FCB58591B}" destId="{262BCEDB-8B6F-4908-B0AE-D27675D866B6}" srcOrd="1" destOrd="0" presId="urn:microsoft.com/office/officeart/2005/8/layout/hierarchy1"/>
    <dgm:cxn modelId="{95965B77-64A1-42E5-9C5A-D7A387740BC3}" type="presParOf" srcId="{262BCEDB-8B6F-4908-B0AE-D27675D866B6}" destId="{338FD096-DD8B-4A36-A38D-F69B1FECAF50}" srcOrd="0" destOrd="0" presId="urn:microsoft.com/office/officeart/2005/8/layout/hierarchy1"/>
    <dgm:cxn modelId="{C0D044CB-E48E-4513-BACE-498A06B39CC4}" type="presParOf" srcId="{262BCEDB-8B6F-4908-B0AE-D27675D866B6}" destId="{DB9C099D-2753-45D4-8721-7923DCEC5223}" srcOrd="1" destOrd="0" presId="urn:microsoft.com/office/officeart/2005/8/layout/hierarchy1"/>
    <dgm:cxn modelId="{2075568F-BC7C-4502-8BC4-2F4F670DAE2F}" type="presParOf" srcId="{DB9C099D-2753-45D4-8721-7923DCEC5223}" destId="{4090C6E9-1D58-42B3-A453-B9B9E37B522F}" srcOrd="0" destOrd="0" presId="urn:microsoft.com/office/officeart/2005/8/layout/hierarchy1"/>
    <dgm:cxn modelId="{8257609F-60A2-4A97-BFBF-27752B23407F}" type="presParOf" srcId="{4090C6E9-1D58-42B3-A453-B9B9E37B522F}" destId="{7092077C-E266-4739-8376-B87A00D39304}" srcOrd="0" destOrd="0" presId="urn:microsoft.com/office/officeart/2005/8/layout/hierarchy1"/>
    <dgm:cxn modelId="{EB2A46E8-101C-4A3A-BB26-453598950847}" type="presParOf" srcId="{4090C6E9-1D58-42B3-A453-B9B9E37B522F}" destId="{9B3B2004-428E-4203-ABFC-509D65002DCB}" srcOrd="1" destOrd="0" presId="urn:microsoft.com/office/officeart/2005/8/layout/hierarchy1"/>
    <dgm:cxn modelId="{79B9FD7C-4B84-4BC2-A48A-56A02D76A324}" type="presParOf" srcId="{DB9C099D-2753-45D4-8721-7923DCEC5223}" destId="{19930B87-ADCE-4380-93B8-6FA40CC8B649}" srcOrd="1" destOrd="0" presId="urn:microsoft.com/office/officeart/2005/8/layout/hierarchy1"/>
    <dgm:cxn modelId="{0FD627A8-DB59-4E16-9562-DAEC9B5A9A7F}" type="presParOf" srcId="{262BCEDB-8B6F-4908-B0AE-D27675D866B6}" destId="{62AD6310-258E-4B60-9C8E-3B5C485288E9}" srcOrd="2" destOrd="0" presId="urn:microsoft.com/office/officeart/2005/8/layout/hierarchy1"/>
    <dgm:cxn modelId="{45292AB7-1606-4471-B4E5-A64B4C03EBB8}" type="presParOf" srcId="{262BCEDB-8B6F-4908-B0AE-D27675D866B6}" destId="{9EC6B643-4219-41DA-8574-E4AC15962EEB}" srcOrd="3" destOrd="0" presId="urn:microsoft.com/office/officeart/2005/8/layout/hierarchy1"/>
    <dgm:cxn modelId="{BD959F73-7ED5-40A4-A387-9699F8F8D7C4}" type="presParOf" srcId="{9EC6B643-4219-41DA-8574-E4AC15962EEB}" destId="{7C9A983C-E9EA-4AA1-8730-0358414B32E8}" srcOrd="0" destOrd="0" presId="urn:microsoft.com/office/officeart/2005/8/layout/hierarchy1"/>
    <dgm:cxn modelId="{0922D750-EEDE-4518-897E-008E691413FD}" type="presParOf" srcId="{7C9A983C-E9EA-4AA1-8730-0358414B32E8}" destId="{F79E60FF-FC63-4A33-BE33-D60866A28E20}" srcOrd="0" destOrd="0" presId="urn:microsoft.com/office/officeart/2005/8/layout/hierarchy1"/>
    <dgm:cxn modelId="{30837395-588C-4C68-9596-05CC532B892B}" type="presParOf" srcId="{7C9A983C-E9EA-4AA1-8730-0358414B32E8}" destId="{0B9F591D-BAE5-40F2-91DA-E9E98E46C7CA}" srcOrd="1" destOrd="0" presId="urn:microsoft.com/office/officeart/2005/8/layout/hierarchy1"/>
    <dgm:cxn modelId="{0361826F-5AF3-493B-956F-6D9E30A26588}" type="presParOf" srcId="{9EC6B643-4219-41DA-8574-E4AC15962EEB}" destId="{7B31082F-1A18-4544-B2BA-1E090C9C4C0D}" srcOrd="1" destOrd="0" presId="urn:microsoft.com/office/officeart/2005/8/layout/hierarchy1"/>
    <dgm:cxn modelId="{0520F963-86FF-4614-ADB7-9548472D71E0}" type="presParOf" srcId="{262BCEDB-8B6F-4908-B0AE-D27675D866B6}" destId="{3FE342CF-3256-46CD-8802-D1AF67673CDE}" srcOrd="4" destOrd="0" presId="urn:microsoft.com/office/officeart/2005/8/layout/hierarchy1"/>
    <dgm:cxn modelId="{D17C64B5-C3FA-4314-B816-6BCCE852D49B}" type="presParOf" srcId="{262BCEDB-8B6F-4908-B0AE-D27675D866B6}" destId="{03628E23-44FA-441B-8F0B-F371F63ED366}" srcOrd="5" destOrd="0" presId="urn:microsoft.com/office/officeart/2005/8/layout/hierarchy1"/>
    <dgm:cxn modelId="{0894D260-8820-439E-911E-0BB1E12A1BD3}" type="presParOf" srcId="{03628E23-44FA-441B-8F0B-F371F63ED366}" destId="{B9F0167C-2C39-4265-A26E-0C07D6B77FCC}" srcOrd="0" destOrd="0" presId="urn:microsoft.com/office/officeart/2005/8/layout/hierarchy1"/>
    <dgm:cxn modelId="{08AE7E78-7450-4107-AD6B-369254B44A24}" type="presParOf" srcId="{B9F0167C-2C39-4265-A26E-0C07D6B77FCC}" destId="{16B2F42D-A132-4C14-9687-D0403382F09B}" srcOrd="0" destOrd="0" presId="urn:microsoft.com/office/officeart/2005/8/layout/hierarchy1"/>
    <dgm:cxn modelId="{9151957F-4764-4CAF-8D01-AD04093C1974}" type="presParOf" srcId="{B9F0167C-2C39-4265-A26E-0C07D6B77FCC}" destId="{F174C726-4540-4C98-98FB-A9D2BB0AD7EB}" srcOrd="1" destOrd="0" presId="urn:microsoft.com/office/officeart/2005/8/layout/hierarchy1"/>
    <dgm:cxn modelId="{EB6B567F-B312-4659-A468-51A79A46ECDC}" type="presParOf" srcId="{03628E23-44FA-441B-8F0B-F371F63ED366}" destId="{492FFCB2-8BE9-439A-8A0C-C8421607C405}" srcOrd="1" destOrd="0" presId="urn:microsoft.com/office/officeart/2005/8/layout/hierarchy1"/>
    <dgm:cxn modelId="{E899ABCD-7C89-4D94-9782-76B0334BD10F}" type="presParOf" srcId="{262BCEDB-8B6F-4908-B0AE-D27675D866B6}" destId="{E23A1125-8CFA-4C8E-8B2E-D0CBD9A50F1F}" srcOrd="6" destOrd="0" presId="urn:microsoft.com/office/officeart/2005/8/layout/hierarchy1"/>
    <dgm:cxn modelId="{480C4715-8116-4C1A-A506-4A47B87C6722}" type="presParOf" srcId="{262BCEDB-8B6F-4908-B0AE-D27675D866B6}" destId="{E0DAFF18-53F8-410F-8867-B150E7894113}" srcOrd="7" destOrd="0" presId="urn:microsoft.com/office/officeart/2005/8/layout/hierarchy1"/>
    <dgm:cxn modelId="{CDF98228-E785-4578-9CF0-C6FB4A184818}" type="presParOf" srcId="{E0DAFF18-53F8-410F-8867-B150E7894113}" destId="{36A3943B-A7F9-4DE4-9FB1-3E8FEA664DD6}" srcOrd="0" destOrd="0" presId="urn:microsoft.com/office/officeart/2005/8/layout/hierarchy1"/>
    <dgm:cxn modelId="{B465A903-8B4C-4A8C-ADB9-0C7BE14D292A}" type="presParOf" srcId="{36A3943B-A7F9-4DE4-9FB1-3E8FEA664DD6}" destId="{2C759DF3-E804-4E3C-8BBD-CF0464F5DE32}" srcOrd="0" destOrd="0" presId="urn:microsoft.com/office/officeart/2005/8/layout/hierarchy1"/>
    <dgm:cxn modelId="{0CAA6F3C-3501-4296-927D-9A98CF067019}" type="presParOf" srcId="{36A3943B-A7F9-4DE4-9FB1-3E8FEA664DD6}" destId="{A2422A5F-7116-417D-9045-93CA83F79672}" srcOrd="1" destOrd="0" presId="urn:microsoft.com/office/officeart/2005/8/layout/hierarchy1"/>
    <dgm:cxn modelId="{41B6C863-A5B6-4B20-8543-14FD17AF2BB0}" type="presParOf" srcId="{E0DAFF18-53F8-410F-8867-B150E7894113}" destId="{D7FB5BFB-7608-4069-9DF4-E6FCBF1436E4}" srcOrd="1" destOrd="0" presId="urn:microsoft.com/office/officeart/2005/8/layout/hierarchy1"/>
    <dgm:cxn modelId="{032ABD57-CF91-4AB6-BF41-526C8B8E82EA}" type="presParOf" srcId="{722F5F5D-0601-4E41-A866-B241268BEFF5}" destId="{E3300EE2-2223-46D3-BB99-E1CEC507606F}" srcOrd="2" destOrd="0" presId="urn:microsoft.com/office/officeart/2005/8/layout/hierarchy1"/>
    <dgm:cxn modelId="{4FF63309-877D-4369-B90E-0A35D57A8517}" type="presParOf" srcId="{722F5F5D-0601-4E41-A866-B241268BEFF5}" destId="{FD9CE3F6-C47B-424C-B454-E0B23D71B300}" srcOrd="3" destOrd="0" presId="urn:microsoft.com/office/officeart/2005/8/layout/hierarchy1"/>
    <dgm:cxn modelId="{2E74BA4C-827F-428A-83BE-DA9403E5BA94}" type="presParOf" srcId="{FD9CE3F6-C47B-424C-B454-E0B23D71B300}" destId="{D3829669-9696-4E5B-A2E7-BFB4375497D5}" srcOrd="0" destOrd="0" presId="urn:microsoft.com/office/officeart/2005/8/layout/hierarchy1"/>
    <dgm:cxn modelId="{DD002A95-67D1-49A6-B88D-743A8A0B4067}" type="presParOf" srcId="{D3829669-9696-4E5B-A2E7-BFB4375497D5}" destId="{A09EFC45-8B7A-4E46-8EDC-6C5CC8C259FF}" srcOrd="0" destOrd="0" presId="urn:microsoft.com/office/officeart/2005/8/layout/hierarchy1"/>
    <dgm:cxn modelId="{5C3F9BE0-3B03-43FC-871D-8863874BEB77}" type="presParOf" srcId="{D3829669-9696-4E5B-A2E7-BFB4375497D5}" destId="{C58E5F80-6821-4C4E-AE20-2F3F6C24665E}" srcOrd="1" destOrd="0" presId="urn:microsoft.com/office/officeart/2005/8/layout/hierarchy1"/>
    <dgm:cxn modelId="{7B1B24B3-89EE-45B5-8CCC-9BA7787A0D85}" type="presParOf" srcId="{FD9CE3F6-C47B-424C-B454-E0B23D71B300}" destId="{B8C6DDA8-8BC9-4CAD-A7C2-C4FDC761E4BA}" srcOrd="1" destOrd="0" presId="urn:microsoft.com/office/officeart/2005/8/layout/hierarchy1"/>
    <dgm:cxn modelId="{22BF94D4-FD9C-4979-AFB7-DC9590DF97F9}" type="presParOf" srcId="{B8C6DDA8-8BC9-4CAD-A7C2-C4FDC761E4BA}" destId="{B5F18F2E-368A-4E3E-8F90-2CBC01E7A3BE}" srcOrd="0" destOrd="0" presId="urn:microsoft.com/office/officeart/2005/8/layout/hierarchy1"/>
    <dgm:cxn modelId="{FCDC6F51-1D43-458F-AE8E-1DA49AA5974A}" type="presParOf" srcId="{B8C6DDA8-8BC9-4CAD-A7C2-C4FDC761E4BA}" destId="{5201B0D3-3440-45A1-B2DC-44E71A9A6644}" srcOrd="1" destOrd="0" presId="urn:microsoft.com/office/officeart/2005/8/layout/hierarchy1"/>
    <dgm:cxn modelId="{608718C2-D4DA-4D20-8FAB-647620F7F6F3}" type="presParOf" srcId="{5201B0D3-3440-45A1-B2DC-44E71A9A6644}" destId="{9D00B4E3-EE08-40ED-BA27-E053A3949FCA}" srcOrd="0" destOrd="0" presId="urn:microsoft.com/office/officeart/2005/8/layout/hierarchy1"/>
    <dgm:cxn modelId="{2DA67598-49F0-46DB-9A45-DFB1CC7524ED}" type="presParOf" srcId="{9D00B4E3-EE08-40ED-BA27-E053A3949FCA}" destId="{DC1D1AA2-021A-44F4-B280-528887564E7C}" srcOrd="0" destOrd="0" presId="urn:microsoft.com/office/officeart/2005/8/layout/hierarchy1"/>
    <dgm:cxn modelId="{1CA3E996-DD7B-4954-80FF-54311B2FE306}" type="presParOf" srcId="{9D00B4E3-EE08-40ED-BA27-E053A3949FCA}" destId="{D05A8975-5F37-4C03-B2F9-948ABE681986}" srcOrd="1" destOrd="0" presId="urn:microsoft.com/office/officeart/2005/8/layout/hierarchy1"/>
    <dgm:cxn modelId="{E61F65F5-FF1B-4A04-A29D-053DB72ACF7A}" type="presParOf" srcId="{5201B0D3-3440-45A1-B2DC-44E71A9A6644}" destId="{45607598-534E-43E8-A257-BB6B2497A5EF}" srcOrd="1" destOrd="0" presId="urn:microsoft.com/office/officeart/2005/8/layout/hierarchy1"/>
    <dgm:cxn modelId="{7C5A6A85-2F26-469F-88A1-5EB48B66C85E}" type="presParOf" srcId="{B8C6DDA8-8BC9-4CAD-A7C2-C4FDC761E4BA}" destId="{DB269939-30F5-4DA1-B088-B6E8B1E417AE}" srcOrd="2" destOrd="0" presId="urn:microsoft.com/office/officeart/2005/8/layout/hierarchy1"/>
    <dgm:cxn modelId="{30E22434-EE8F-4E29-B939-FC3E59E7FADE}" type="presParOf" srcId="{B8C6DDA8-8BC9-4CAD-A7C2-C4FDC761E4BA}" destId="{F332A41D-B04E-481E-892F-41F8439D6B2F}" srcOrd="3" destOrd="0" presId="urn:microsoft.com/office/officeart/2005/8/layout/hierarchy1"/>
    <dgm:cxn modelId="{2C11BC4C-9A12-4D9B-B9A2-5D645881D8C5}" type="presParOf" srcId="{F332A41D-B04E-481E-892F-41F8439D6B2F}" destId="{CABB9CCD-1640-4DBD-8EB6-FDE25188284E}" srcOrd="0" destOrd="0" presId="urn:microsoft.com/office/officeart/2005/8/layout/hierarchy1"/>
    <dgm:cxn modelId="{64FF7DAA-97A3-425D-84FD-2FC9DFA06BDC}" type="presParOf" srcId="{CABB9CCD-1640-4DBD-8EB6-FDE25188284E}" destId="{6DFCF63A-48A7-4BD1-8363-51599EE79DE3}" srcOrd="0" destOrd="0" presId="urn:microsoft.com/office/officeart/2005/8/layout/hierarchy1"/>
    <dgm:cxn modelId="{9C3CDC6F-2956-47ED-8101-C6E234CBD650}" type="presParOf" srcId="{CABB9CCD-1640-4DBD-8EB6-FDE25188284E}" destId="{88F383FF-B357-4C2B-8BB7-E33D17E2AB6D}" srcOrd="1" destOrd="0" presId="urn:microsoft.com/office/officeart/2005/8/layout/hierarchy1"/>
    <dgm:cxn modelId="{8A09410E-E257-426D-A2A7-67599BC1F8A2}" type="presParOf" srcId="{F332A41D-B04E-481E-892F-41F8439D6B2F}" destId="{C2434DB7-1A76-47E4-98FF-DF819861EC9B}" srcOrd="1" destOrd="0" presId="urn:microsoft.com/office/officeart/2005/8/layout/hierarchy1"/>
    <dgm:cxn modelId="{F18D3F26-D995-4B0C-85DF-D508EC0495A0}" type="presParOf" srcId="{82F57BEB-9CA5-4CA6-B22A-26208AD8EE18}" destId="{865BFE6E-60F8-4E35-A765-C457A404B3EE}" srcOrd="2" destOrd="0" presId="urn:microsoft.com/office/officeart/2005/8/layout/hierarchy1"/>
    <dgm:cxn modelId="{2F21E6E4-E6AF-4B08-AC06-86DEE422D1DC}" type="presParOf" srcId="{82F57BEB-9CA5-4CA6-B22A-26208AD8EE18}" destId="{A20E0C96-E408-425A-9A44-9459A9F8475C}" srcOrd="3" destOrd="0" presId="urn:microsoft.com/office/officeart/2005/8/layout/hierarchy1"/>
    <dgm:cxn modelId="{7990ED22-F921-44EC-9757-54204E6E9A4F}" type="presParOf" srcId="{A20E0C96-E408-425A-9A44-9459A9F8475C}" destId="{3ED2C886-01AD-45D0-B3E5-D5D72B598F65}" srcOrd="0" destOrd="0" presId="urn:microsoft.com/office/officeart/2005/8/layout/hierarchy1"/>
    <dgm:cxn modelId="{7F9EF8EE-8A90-422A-AD00-7B90FDA834ED}" type="presParOf" srcId="{3ED2C886-01AD-45D0-B3E5-D5D72B598F65}" destId="{D6882676-2F3B-4C79-8D56-31B0B1936467}" srcOrd="0" destOrd="0" presId="urn:microsoft.com/office/officeart/2005/8/layout/hierarchy1"/>
    <dgm:cxn modelId="{F51B86A8-4328-4EB7-9F5F-4A46C9C376C2}" type="presParOf" srcId="{3ED2C886-01AD-45D0-B3E5-D5D72B598F65}" destId="{3BF061E7-CBD1-497A-8A18-D181F1919340}" srcOrd="1" destOrd="0" presId="urn:microsoft.com/office/officeart/2005/8/layout/hierarchy1"/>
    <dgm:cxn modelId="{7CE3C7FE-367A-49A9-9772-C298301C8543}" type="presParOf" srcId="{A20E0C96-E408-425A-9A44-9459A9F8475C}" destId="{93532378-B1B9-4FCE-869F-940EFBA634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0A25EF-B56E-4F2F-81A3-0AB18F47B5B1}"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n-IN"/>
        </a:p>
      </dgm:t>
    </dgm:pt>
    <dgm:pt modelId="{9A259933-B970-4843-8124-25E0C5756347}">
      <dgm:prSet phldrT="[Text]"/>
      <dgm:spPr/>
      <dgm:t>
        <a:bodyPr/>
        <a:lstStyle/>
        <a:p>
          <a:r>
            <a:rPr lang="en-IN" dirty="0" smtClean="0"/>
            <a:t>Indian Company</a:t>
          </a:r>
          <a:endParaRPr lang="en-IN" dirty="0"/>
        </a:p>
      </dgm:t>
    </dgm:pt>
    <dgm:pt modelId="{506BE6FE-9034-423E-9761-54F9989C808E}" type="parTrans" cxnId="{D9969AB3-C3DA-46B7-A87E-4711D0B9FA89}">
      <dgm:prSet/>
      <dgm:spPr/>
      <dgm:t>
        <a:bodyPr/>
        <a:lstStyle/>
        <a:p>
          <a:endParaRPr lang="en-IN"/>
        </a:p>
      </dgm:t>
    </dgm:pt>
    <dgm:pt modelId="{EBD6E32E-7BCF-449D-9B3D-B0C7721C7F0F}" type="sibTrans" cxnId="{D9969AB3-C3DA-46B7-A87E-4711D0B9FA89}">
      <dgm:prSet/>
      <dgm:spPr/>
      <dgm:t>
        <a:bodyPr/>
        <a:lstStyle/>
        <a:p>
          <a:endParaRPr lang="en-IN"/>
        </a:p>
      </dgm:t>
    </dgm:pt>
    <dgm:pt modelId="{91F7E045-3352-45FA-9FF2-F6892F0197C0}">
      <dgm:prSet phldrT="[Text]" custT="1"/>
      <dgm:spPr/>
      <dgm:t>
        <a:bodyPr/>
        <a:lstStyle/>
        <a:p>
          <a:r>
            <a:rPr lang="en-IN" sz="1800" dirty="0" smtClean="0">
              <a:latin typeface="Times New Roman" panose="02020603050405020304" pitchFamily="18" charset="0"/>
              <a:cs typeface="Times New Roman" panose="02020603050405020304" pitchFamily="18" charset="0"/>
            </a:rPr>
            <a:t>Owes dollars for future delivery</a:t>
          </a:r>
          <a:endParaRPr lang="en-IN" sz="1800" dirty="0">
            <a:latin typeface="Times New Roman" panose="02020603050405020304" pitchFamily="18" charset="0"/>
            <a:cs typeface="Times New Roman" panose="02020603050405020304" pitchFamily="18" charset="0"/>
          </a:endParaRPr>
        </a:p>
      </dgm:t>
    </dgm:pt>
    <dgm:pt modelId="{CFA39198-D052-44AE-B2A3-D73D4B766C63}" type="parTrans" cxnId="{88DAA16E-C61A-4C5B-8517-5F6CC937899B}">
      <dgm:prSet/>
      <dgm:spPr/>
      <dgm:t>
        <a:bodyPr/>
        <a:lstStyle/>
        <a:p>
          <a:endParaRPr lang="en-IN"/>
        </a:p>
      </dgm:t>
    </dgm:pt>
    <dgm:pt modelId="{4EE82035-198A-4940-9DF3-0BF8D2AC1604}" type="sibTrans" cxnId="{88DAA16E-C61A-4C5B-8517-5F6CC937899B}">
      <dgm:prSet/>
      <dgm:spPr/>
      <dgm:t>
        <a:bodyPr/>
        <a:lstStyle/>
        <a:p>
          <a:endParaRPr lang="en-IN"/>
        </a:p>
      </dgm:t>
    </dgm:pt>
    <dgm:pt modelId="{EB3EE8DD-EB26-441D-83C9-D8598AA550F7}">
      <dgm:prSet phldrT="[Text]" custT="1"/>
      <dgm:spPr/>
      <dgm:t>
        <a:bodyPr/>
        <a:lstStyle/>
        <a:p>
          <a:r>
            <a:rPr lang="en-IN" sz="1800" dirty="0" smtClean="0">
              <a:latin typeface="Times New Roman" panose="02020603050405020304" pitchFamily="18" charset="0"/>
              <a:cs typeface="Times New Roman" panose="02020603050405020304" pitchFamily="18" charset="0"/>
            </a:rPr>
            <a:t>90 days forward contract with bank at a price 1$ @ 84</a:t>
          </a:r>
          <a:endParaRPr lang="en-IN" sz="1800" dirty="0">
            <a:latin typeface="Times New Roman" panose="02020603050405020304" pitchFamily="18" charset="0"/>
            <a:cs typeface="Times New Roman" panose="02020603050405020304" pitchFamily="18" charset="0"/>
          </a:endParaRPr>
        </a:p>
      </dgm:t>
    </dgm:pt>
    <dgm:pt modelId="{CB29C825-0F36-40D3-9569-168F0F0AB6B1}" type="parTrans" cxnId="{A7291BD7-9288-4121-B478-61CA0C6BA04D}">
      <dgm:prSet/>
      <dgm:spPr/>
      <dgm:t>
        <a:bodyPr/>
        <a:lstStyle/>
        <a:p>
          <a:endParaRPr lang="en-IN"/>
        </a:p>
      </dgm:t>
    </dgm:pt>
    <dgm:pt modelId="{C8D4C51D-2E05-4C96-B17E-0E4A519C570A}" type="sibTrans" cxnId="{A7291BD7-9288-4121-B478-61CA0C6BA04D}">
      <dgm:prSet/>
      <dgm:spPr/>
      <dgm:t>
        <a:bodyPr/>
        <a:lstStyle/>
        <a:p>
          <a:endParaRPr lang="en-IN"/>
        </a:p>
      </dgm:t>
    </dgm:pt>
    <dgm:pt modelId="{E97317D1-8C2C-4047-942C-0173CD4D9AD6}">
      <dgm:prSet phldrT="[Text]"/>
      <dgm:spPr/>
      <dgm:t>
        <a:bodyPr/>
        <a:lstStyle/>
        <a:p>
          <a:r>
            <a:rPr lang="en-IN" dirty="0" smtClean="0"/>
            <a:t>American Company</a:t>
          </a:r>
          <a:endParaRPr lang="en-IN" dirty="0"/>
        </a:p>
      </dgm:t>
    </dgm:pt>
    <dgm:pt modelId="{3FA7204F-18DF-40C3-9682-AC938978D37B}" type="parTrans" cxnId="{129FFB90-650F-403D-A5E5-E7065DFA3279}">
      <dgm:prSet/>
      <dgm:spPr/>
      <dgm:t>
        <a:bodyPr/>
        <a:lstStyle/>
        <a:p>
          <a:endParaRPr lang="en-IN"/>
        </a:p>
      </dgm:t>
    </dgm:pt>
    <dgm:pt modelId="{F271D542-49C3-404E-B392-84EBB4926447}" type="sibTrans" cxnId="{129FFB90-650F-403D-A5E5-E7065DFA3279}">
      <dgm:prSet/>
      <dgm:spPr/>
      <dgm:t>
        <a:bodyPr/>
        <a:lstStyle/>
        <a:p>
          <a:endParaRPr lang="en-IN"/>
        </a:p>
      </dgm:t>
    </dgm:pt>
    <dgm:pt modelId="{77295E0F-41AC-4766-8867-0D88F0D2EF60}">
      <dgm:prSet phldrT="[Text]" custT="1"/>
      <dgm:spPr/>
      <dgm:t>
        <a:bodyPr/>
        <a:lstStyle/>
        <a:p>
          <a:r>
            <a:rPr lang="en-IN" sz="1800" dirty="0" smtClean="0">
              <a:latin typeface="Times New Roman" panose="02020603050405020304" pitchFamily="18" charset="0"/>
              <a:cs typeface="Times New Roman" panose="02020603050405020304" pitchFamily="18" charset="0"/>
            </a:rPr>
            <a:t>1 million USD</a:t>
          </a:r>
          <a:endParaRPr lang="en-IN" sz="1800" dirty="0">
            <a:latin typeface="Times New Roman" panose="02020603050405020304" pitchFamily="18" charset="0"/>
            <a:cs typeface="Times New Roman" panose="02020603050405020304" pitchFamily="18" charset="0"/>
          </a:endParaRPr>
        </a:p>
      </dgm:t>
    </dgm:pt>
    <dgm:pt modelId="{5558C5AD-16C0-414C-AFC5-D74A7D8BA801}" type="parTrans" cxnId="{058A2DD2-7586-40FE-A182-3AE70A2566A2}">
      <dgm:prSet/>
      <dgm:spPr/>
      <dgm:t>
        <a:bodyPr/>
        <a:lstStyle/>
        <a:p>
          <a:endParaRPr lang="en-IN"/>
        </a:p>
      </dgm:t>
    </dgm:pt>
    <dgm:pt modelId="{EF100C34-9AC7-49B4-9D29-BDE58843575F}" type="sibTrans" cxnId="{058A2DD2-7586-40FE-A182-3AE70A2566A2}">
      <dgm:prSet/>
      <dgm:spPr/>
      <dgm:t>
        <a:bodyPr/>
        <a:lstStyle/>
        <a:p>
          <a:endParaRPr lang="en-IN"/>
        </a:p>
      </dgm:t>
    </dgm:pt>
    <dgm:pt modelId="{E32A6DEE-35F0-463F-88C2-F80C03A5D8A7}">
      <dgm:prSet phldrT="[Text]" custT="1"/>
      <dgm:spPr/>
      <dgm:t>
        <a:bodyPr/>
        <a:lstStyle/>
        <a:p>
          <a:r>
            <a:rPr lang="en-IN" sz="1800" dirty="0" smtClean="0">
              <a:latin typeface="Times New Roman" panose="02020603050405020304" pitchFamily="18" charset="0"/>
              <a:cs typeface="Times New Roman" panose="02020603050405020304" pitchFamily="18" charset="0"/>
            </a:rPr>
            <a:t>90 Days</a:t>
          </a:r>
          <a:endParaRPr lang="en-IN" sz="1800" dirty="0">
            <a:latin typeface="Times New Roman" panose="02020603050405020304" pitchFamily="18" charset="0"/>
            <a:cs typeface="Times New Roman" panose="02020603050405020304" pitchFamily="18" charset="0"/>
          </a:endParaRPr>
        </a:p>
      </dgm:t>
    </dgm:pt>
    <dgm:pt modelId="{DE345CFF-5E28-4AB1-AE27-F07D7A6357B6}" type="parTrans" cxnId="{D4DF81B0-07A5-426E-B183-9F069B23D659}">
      <dgm:prSet/>
      <dgm:spPr/>
      <dgm:t>
        <a:bodyPr/>
        <a:lstStyle/>
        <a:p>
          <a:endParaRPr lang="en-IN"/>
        </a:p>
      </dgm:t>
    </dgm:pt>
    <dgm:pt modelId="{C1701719-3C16-42E4-9C21-A7C211500AE8}" type="sibTrans" cxnId="{D4DF81B0-07A5-426E-B183-9F069B23D659}">
      <dgm:prSet/>
      <dgm:spPr/>
      <dgm:t>
        <a:bodyPr/>
        <a:lstStyle/>
        <a:p>
          <a:endParaRPr lang="en-IN"/>
        </a:p>
      </dgm:t>
    </dgm:pt>
    <dgm:pt modelId="{92CEDE44-05F9-4BED-9E7D-1EEA3F37515A}">
      <dgm:prSet phldrT="[Text]" custT="1"/>
      <dgm:spPr/>
      <dgm:t>
        <a:bodyPr/>
        <a:lstStyle/>
        <a:p>
          <a:r>
            <a:rPr lang="en-IN" sz="1800" dirty="0" smtClean="0">
              <a:latin typeface="Times New Roman" panose="02020603050405020304" pitchFamily="18" charset="0"/>
              <a:cs typeface="Times New Roman" panose="02020603050405020304" pitchFamily="18" charset="0"/>
            </a:rPr>
            <a:t>Spot rate:1 $@Rs82</a:t>
          </a:r>
          <a:endParaRPr lang="en-IN" sz="1800" dirty="0">
            <a:latin typeface="Times New Roman" panose="02020603050405020304" pitchFamily="18" charset="0"/>
            <a:cs typeface="Times New Roman" panose="02020603050405020304" pitchFamily="18" charset="0"/>
          </a:endParaRPr>
        </a:p>
      </dgm:t>
    </dgm:pt>
    <dgm:pt modelId="{113CDB66-CF28-4B20-B4D1-0B809A8DAA28}" type="parTrans" cxnId="{883325D3-6A3A-4B2D-943E-05EA7C1756B7}">
      <dgm:prSet/>
      <dgm:spPr/>
      <dgm:t>
        <a:bodyPr/>
        <a:lstStyle/>
        <a:p>
          <a:endParaRPr lang="en-IN"/>
        </a:p>
      </dgm:t>
    </dgm:pt>
    <dgm:pt modelId="{ED33CF3D-47B6-44E5-B37B-0413011DA46D}" type="sibTrans" cxnId="{883325D3-6A3A-4B2D-943E-05EA7C1756B7}">
      <dgm:prSet/>
      <dgm:spPr/>
      <dgm:t>
        <a:bodyPr/>
        <a:lstStyle/>
        <a:p>
          <a:endParaRPr lang="en-IN"/>
        </a:p>
      </dgm:t>
    </dgm:pt>
    <dgm:pt modelId="{708CED02-A60C-453E-B437-4683F9433144}">
      <dgm:prSet phldrT="[Text]" custT="1"/>
      <dgm:spPr/>
      <dgm:t>
        <a:bodyPr/>
        <a:lstStyle/>
        <a:p>
          <a:r>
            <a:rPr lang="en-IN" sz="1800" dirty="0" smtClean="0">
              <a:latin typeface="Times New Roman" panose="02020603050405020304" pitchFamily="18" charset="0"/>
              <a:cs typeface="Times New Roman" panose="02020603050405020304" pitchFamily="18" charset="0"/>
            </a:rPr>
            <a:t>Forward Rate:1$@</a:t>
          </a:r>
          <a:r>
            <a:rPr lang="en-IN" sz="1800" dirty="0" err="1" smtClean="0">
              <a:latin typeface="Times New Roman" panose="02020603050405020304" pitchFamily="18" charset="0"/>
              <a:cs typeface="Times New Roman" panose="02020603050405020304" pitchFamily="18" charset="0"/>
            </a:rPr>
            <a:t>Rs</a:t>
          </a:r>
          <a:r>
            <a:rPr lang="en-IN" sz="1800" dirty="0" smtClean="0">
              <a:latin typeface="Times New Roman" panose="02020603050405020304" pitchFamily="18" charset="0"/>
              <a:cs typeface="Times New Roman" panose="02020603050405020304" pitchFamily="18" charset="0"/>
            </a:rPr>
            <a:t> 84/-</a:t>
          </a:r>
          <a:endParaRPr lang="en-IN" sz="1800" dirty="0">
            <a:latin typeface="Times New Roman" panose="02020603050405020304" pitchFamily="18" charset="0"/>
            <a:cs typeface="Times New Roman" panose="02020603050405020304" pitchFamily="18" charset="0"/>
          </a:endParaRPr>
        </a:p>
      </dgm:t>
    </dgm:pt>
    <dgm:pt modelId="{2FA67380-39E4-4598-AEE8-FC30CA7B01D3}" type="parTrans" cxnId="{42188023-D6DD-47A1-9E03-B72802798D4E}">
      <dgm:prSet/>
      <dgm:spPr/>
      <dgm:t>
        <a:bodyPr/>
        <a:lstStyle/>
        <a:p>
          <a:endParaRPr lang="en-IN"/>
        </a:p>
      </dgm:t>
    </dgm:pt>
    <dgm:pt modelId="{12A1C06F-F91A-498F-A849-108177FA4D3F}" type="sibTrans" cxnId="{42188023-D6DD-47A1-9E03-B72802798D4E}">
      <dgm:prSet/>
      <dgm:spPr/>
      <dgm:t>
        <a:bodyPr/>
        <a:lstStyle/>
        <a:p>
          <a:endParaRPr lang="en-IN"/>
        </a:p>
      </dgm:t>
    </dgm:pt>
    <dgm:pt modelId="{BF371000-5C2A-4589-B415-56F9FABD6D0B}">
      <dgm:prSet phldrT="[Text]" custT="1"/>
      <dgm:spPr/>
      <dgm:t>
        <a:bodyPr/>
        <a:lstStyle/>
        <a:p>
          <a:r>
            <a:rPr lang="en-IN" sz="1800" dirty="0" smtClean="0">
              <a:latin typeface="Times New Roman" panose="02020603050405020304" pitchFamily="18" charset="0"/>
              <a:cs typeface="Times New Roman" panose="02020603050405020304" pitchFamily="18" charset="0"/>
            </a:rPr>
            <a:t>Bank will give 1 Million USD to Importer(Whatever the rate). And importer will give 84 mi</a:t>
          </a:r>
          <a:r>
            <a:rPr lang="en-IN" sz="2000" dirty="0" smtClean="0">
              <a:latin typeface="Times New Roman" panose="02020603050405020304" pitchFamily="18" charset="0"/>
              <a:cs typeface="Times New Roman" panose="02020603050405020304" pitchFamily="18" charset="0"/>
            </a:rPr>
            <a:t>llion rupees to Bank.</a:t>
          </a:r>
          <a:endParaRPr lang="en-IN" sz="2000" dirty="0">
            <a:latin typeface="Times New Roman" panose="02020603050405020304" pitchFamily="18" charset="0"/>
            <a:cs typeface="Times New Roman" panose="02020603050405020304" pitchFamily="18" charset="0"/>
          </a:endParaRPr>
        </a:p>
      </dgm:t>
    </dgm:pt>
    <dgm:pt modelId="{6F717BDD-B0F3-4859-8A08-A69D3DAF15F1}" type="parTrans" cxnId="{215B62FD-6AAA-4B42-B137-B9DAA2A374C8}">
      <dgm:prSet/>
      <dgm:spPr/>
      <dgm:t>
        <a:bodyPr/>
        <a:lstStyle/>
        <a:p>
          <a:endParaRPr lang="en-IN"/>
        </a:p>
      </dgm:t>
    </dgm:pt>
    <dgm:pt modelId="{C6A79B2D-5910-446E-8BB9-B9AEE9A773F9}" type="sibTrans" cxnId="{215B62FD-6AAA-4B42-B137-B9DAA2A374C8}">
      <dgm:prSet/>
      <dgm:spPr/>
      <dgm:t>
        <a:bodyPr/>
        <a:lstStyle/>
        <a:p>
          <a:endParaRPr lang="en-IN"/>
        </a:p>
      </dgm:t>
    </dgm:pt>
    <dgm:pt modelId="{30C38715-5C72-41BD-8723-94F2F29BA49B}">
      <dgm:prSet phldrT="[Text]" custT="1"/>
      <dgm:spPr/>
      <dgm:t>
        <a:bodyPr/>
        <a:lstStyle/>
        <a:p>
          <a:endParaRPr lang="en-IN" sz="2000" dirty="0">
            <a:latin typeface="Times New Roman" panose="02020603050405020304" pitchFamily="18" charset="0"/>
            <a:cs typeface="Times New Roman" panose="02020603050405020304" pitchFamily="18" charset="0"/>
          </a:endParaRPr>
        </a:p>
      </dgm:t>
    </dgm:pt>
    <dgm:pt modelId="{57F6772C-064E-424D-B22E-D51D1547262C}" type="parTrans" cxnId="{B526716B-F36A-49F1-8C37-A4DFF39A310A}">
      <dgm:prSet/>
      <dgm:spPr/>
      <dgm:t>
        <a:bodyPr/>
        <a:lstStyle/>
        <a:p>
          <a:endParaRPr lang="en-IN"/>
        </a:p>
      </dgm:t>
    </dgm:pt>
    <dgm:pt modelId="{525B947F-8833-48B3-B077-149D3FE88DB0}" type="sibTrans" cxnId="{B526716B-F36A-49F1-8C37-A4DFF39A310A}">
      <dgm:prSet/>
      <dgm:spPr/>
      <dgm:t>
        <a:bodyPr/>
        <a:lstStyle/>
        <a:p>
          <a:endParaRPr lang="en-IN"/>
        </a:p>
      </dgm:t>
    </dgm:pt>
    <dgm:pt modelId="{352E52B7-9A7C-40EB-982F-3DC67DF809E0}" type="pres">
      <dgm:prSet presAssocID="{360A25EF-B56E-4F2F-81A3-0AB18F47B5B1}" presName="Name0" presStyleCnt="0">
        <dgm:presLayoutVars>
          <dgm:dir/>
          <dgm:animLvl val="lvl"/>
          <dgm:resizeHandles val="exact"/>
        </dgm:presLayoutVars>
      </dgm:prSet>
      <dgm:spPr/>
      <dgm:t>
        <a:bodyPr/>
        <a:lstStyle/>
        <a:p>
          <a:endParaRPr lang="en-IN"/>
        </a:p>
      </dgm:t>
    </dgm:pt>
    <dgm:pt modelId="{02E3DE7C-6F7E-4F24-A7A6-72AD6BD73410}" type="pres">
      <dgm:prSet presAssocID="{360A25EF-B56E-4F2F-81A3-0AB18F47B5B1}" presName="tSp" presStyleCnt="0"/>
      <dgm:spPr/>
    </dgm:pt>
    <dgm:pt modelId="{04AFB51D-63DF-4C58-96E2-2A23850BB9E0}" type="pres">
      <dgm:prSet presAssocID="{360A25EF-B56E-4F2F-81A3-0AB18F47B5B1}" presName="bSp" presStyleCnt="0"/>
      <dgm:spPr/>
    </dgm:pt>
    <dgm:pt modelId="{D06571F3-2152-49D1-AB14-6A54D92F2101}" type="pres">
      <dgm:prSet presAssocID="{360A25EF-B56E-4F2F-81A3-0AB18F47B5B1}" presName="process" presStyleCnt="0"/>
      <dgm:spPr/>
    </dgm:pt>
    <dgm:pt modelId="{C81D1841-837A-490B-BCCF-9BAAA3425816}" type="pres">
      <dgm:prSet presAssocID="{9A259933-B970-4843-8124-25E0C5756347}" presName="composite1" presStyleCnt="0"/>
      <dgm:spPr/>
    </dgm:pt>
    <dgm:pt modelId="{B9FEFDF9-23BF-41A2-9770-E6E84D4C0AA0}" type="pres">
      <dgm:prSet presAssocID="{9A259933-B970-4843-8124-25E0C5756347}" presName="dummyNode1" presStyleLbl="node1" presStyleIdx="0" presStyleCnt="2"/>
      <dgm:spPr/>
    </dgm:pt>
    <dgm:pt modelId="{8592E3FC-F81B-4FD7-A727-AD139317106F}" type="pres">
      <dgm:prSet presAssocID="{9A259933-B970-4843-8124-25E0C5756347}" presName="childNode1" presStyleLbl="bgAcc1" presStyleIdx="0" presStyleCnt="2">
        <dgm:presLayoutVars>
          <dgm:bulletEnabled val="1"/>
        </dgm:presLayoutVars>
      </dgm:prSet>
      <dgm:spPr/>
      <dgm:t>
        <a:bodyPr/>
        <a:lstStyle/>
        <a:p>
          <a:endParaRPr lang="en-IN"/>
        </a:p>
      </dgm:t>
    </dgm:pt>
    <dgm:pt modelId="{3F4E1825-0B67-4C71-B82B-895E6787C86B}" type="pres">
      <dgm:prSet presAssocID="{9A259933-B970-4843-8124-25E0C5756347}" presName="childNode1tx" presStyleLbl="bgAcc1" presStyleIdx="0" presStyleCnt="2">
        <dgm:presLayoutVars>
          <dgm:bulletEnabled val="1"/>
        </dgm:presLayoutVars>
      </dgm:prSet>
      <dgm:spPr/>
      <dgm:t>
        <a:bodyPr/>
        <a:lstStyle/>
        <a:p>
          <a:endParaRPr lang="en-IN"/>
        </a:p>
      </dgm:t>
    </dgm:pt>
    <dgm:pt modelId="{8B941D07-B282-4152-9148-86C908A70821}" type="pres">
      <dgm:prSet presAssocID="{9A259933-B970-4843-8124-25E0C5756347}" presName="parentNode1" presStyleLbl="node1" presStyleIdx="0" presStyleCnt="2">
        <dgm:presLayoutVars>
          <dgm:chMax val="1"/>
          <dgm:bulletEnabled val="1"/>
        </dgm:presLayoutVars>
      </dgm:prSet>
      <dgm:spPr/>
      <dgm:t>
        <a:bodyPr/>
        <a:lstStyle/>
        <a:p>
          <a:endParaRPr lang="en-IN"/>
        </a:p>
      </dgm:t>
    </dgm:pt>
    <dgm:pt modelId="{EA0355CA-B89D-4353-BC68-9D7B8DD311A1}" type="pres">
      <dgm:prSet presAssocID="{9A259933-B970-4843-8124-25E0C5756347}" presName="connSite1" presStyleCnt="0"/>
      <dgm:spPr/>
    </dgm:pt>
    <dgm:pt modelId="{C8FA8D67-DA90-4AD9-ADDB-2F7A01683AB1}" type="pres">
      <dgm:prSet presAssocID="{EBD6E32E-7BCF-449D-9B3D-B0C7721C7F0F}" presName="Name9" presStyleLbl="sibTrans2D1" presStyleIdx="0" presStyleCnt="1"/>
      <dgm:spPr/>
      <dgm:t>
        <a:bodyPr/>
        <a:lstStyle/>
        <a:p>
          <a:endParaRPr lang="en-IN"/>
        </a:p>
      </dgm:t>
    </dgm:pt>
    <dgm:pt modelId="{48366B77-D405-4319-A332-0DC5796CA59F}" type="pres">
      <dgm:prSet presAssocID="{E97317D1-8C2C-4047-942C-0173CD4D9AD6}" presName="composite2" presStyleCnt="0"/>
      <dgm:spPr/>
    </dgm:pt>
    <dgm:pt modelId="{55278109-DFBA-450A-B83A-1E96E8BCEBE8}" type="pres">
      <dgm:prSet presAssocID="{E97317D1-8C2C-4047-942C-0173CD4D9AD6}" presName="dummyNode2" presStyleLbl="node1" presStyleIdx="0" presStyleCnt="2"/>
      <dgm:spPr/>
    </dgm:pt>
    <dgm:pt modelId="{C5758B1E-FDB8-4C5C-BFBD-295B13484A50}" type="pres">
      <dgm:prSet presAssocID="{E97317D1-8C2C-4047-942C-0173CD4D9AD6}" presName="childNode2" presStyleLbl="bgAcc1" presStyleIdx="1" presStyleCnt="2">
        <dgm:presLayoutVars>
          <dgm:bulletEnabled val="1"/>
        </dgm:presLayoutVars>
      </dgm:prSet>
      <dgm:spPr/>
      <dgm:t>
        <a:bodyPr/>
        <a:lstStyle/>
        <a:p>
          <a:endParaRPr lang="en-IN"/>
        </a:p>
      </dgm:t>
    </dgm:pt>
    <dgm:pt modelId="{84D03C70-1804-4F78-9039-EBD0776F70A1}" type="pres">
      <dgm:prSet presAssocID="{E97317D1-8C2C-4047-942C-0173CD4D9AD6}" presName="childNode2tx" presStyleLbl="bgAcc1" presStyleIdx="1" presStyleCnt="2">
        <dgm:presLayoutVars>
          <dgm:bulletEnabled val="1"/>
        </dgm:presLayoutVars>
      </dgm:prSet>
      <dgm:spPr/>
      <dgm:t>
        <a:bodyPr/>
        <a:lstStyle/>
        <a:p>
          <a:endParaRPr lang="en-IN"/>
        </a:p>
      </dgm:t>
    </dgm:pt>
    <dgm:pt modelId="{48B88D10-3597-495C-8CB6-286327B2144C}" type="pres">
      <dgm:prSet presAssocID="{E97317D1-8C2C-4047-942C-0173CD4D9AD6}" presName="parentNode2" presStyleLbl="node1" presStyleIdx="1" presStyleCnt="2">
        <dgm:presLayoutVars>
          <dgm:chMax val="0"/>
          <dgm:bulletEnabled val="1"/>
        </dgm:presLayoutVars>
      </dgm:prSet>
      <dgm:spPr/>
      <dgm:t>
        <a:bodyPr/>
        <a:lstStyle/>
        <a:p>
          <a:endParaRPr lang="en-IN"/>
        </a:p>
      </dgm:t>
    </dgm:pt>
    <dgm:pt modelId="{699704BE-6E3F-4F31-94D8-C4509DE52C91}" type="pres">
      <dgm:prSet presAssocID="{E97317D1-8C2C-4047-942C-0173CD4D9AD6}" presName="connSite2" presStyleCnt="0"/>
      <dgm:spPr/>
    </dgm:pt>
  </dgm:ptLst>
  <dgm:cxnLst>
    <dgm:cxn modelId="{343FF4DE-7E20-49BD-8CE2-7F3E7A1F878C}" type="presOf" srcId="{EBD6E32E-7BCF-449D-9B3D-B0C7721C7F0F}" destId="{C8FA8D67-DA90-4AD9-ADDB-2F7A01683AB1}" srcOrd="0" destOrd="0" presId="urn:microsoft.com/office/officeart/2005/8/layout/hProcess4"/>
    <dgm:cxn modelId="{DB632AB3-8D9E-4A37-9223-B8DA6A5D673E}" type="presOf" srcId="{360A25EF-B56E-4F2F-81A3-0AB18F47B5B1}" destId="{352E52B7-9A7C-40EB-982F-3DC67DF809E0}" srcOrd="0" destOrd="0" presId="urn:microsoft.com/office/officeart/2005/8/layout/hProcess4"/>
    <dgm:cxn modelId="{C45085D7-8285-4885-9261-A90A3C45DAF2}" type="presOf" srcId="{30C38715-5C72-41BD-8723-94F2F29BA49B}" destId="{8592E3FC-F81B-4FD7-A727-AD139317106F}" srcOrd="0" destOrd="3" presId="urn:microsoft.com/office/officeart/2005/8/layout/hProcess4"/>
    <dgm:cxn modelId="{9C8266AA-AF93-4D58-AA06-F2EE0A6B6CB9}" type="presOf" srcId="{92CEDE44-05F9-4BED-9E7D-1EEA3F37515A}" destId="{84D03C70-1804-4F78-9039-EBD0776F70A1}" srcOrd="1" destOrd="2" presId="urn:microsoft.com/office/officeart/2005/8/layout/hProcess4"/>
    <dgm:cxn modelId="{F055CE32-B6DC-4918-8B2A-4A8D8E8BD679}" type="presOf" srcId="{91F7E045-3352-45FA-9FF2-F6892F0197C0}" destId="{3F4E1825-0B67-4C71-B82B-895E6787C86B}" srcOrd="1" destOrd="0" presId="urn:microsoft.com/office/officeart/2005/8/layout/hProcess4"/>
    <dgm:cxn modelId="{058A2DD2-7586-40FE-A182-3AE70A2566A2}" srcId="{E97317D1-8C2C-4047-942C-0173CD4D9AD6}" destId="{77295E0F-41AC-4766-8867-0D88F0D2EF60}" srcOrd="0" destOrd="0" parTransId="{5558C5AD-16C0-414C-AFC5-D74A7D8BA801}" sibTransId="{EF100C34-9AC7-49B4-9D29-BDE58843575F}"/>
    <dgm:cxn modelId="{2124A5C2-B010-492B-B7E4-2316E184E717}" type="presOf" srcId="{30C38715-5C72-41BD-8723-94F2F29BA49B}" destId="{3F4E1825-0B67-4C71-B82B-895E6787C86B}" srcOrd="1" destOrd="3" presId="urn:microsoft.com/office/officeart/2005/8/layout/hProcess4"/>
    <dgm:cxn modelId="{A759A590-3080-49F4-A775-28DF95852CD4}" type="presOf" srcId="{708CED02-A60C-453E-B437-4683F9433144}" destId="{C5758B1E-FDB8-4C5C-BFBD-295B13484A50}" srcOrd="0" destOrd="3" presId="urn:microsoft.com/office/officeart/2005/8/layout/hProcess4"/>
    <dgm:cxn modelId="{A61A771B-9736-46B8-BFF9-FF8EB83DE87D}" type="presOf" srcId="{91F7E045-3352-45FA-9FF2-F6892F0197C0}" destId="{8592E3FC-F81B-4FD7-A727-AD139317106F}" srcOrd="0" destOrd="0" presId="urn:microsoft.com/office/officeart/2005/8/layout/hProcess4"/>
    <dgm:cxn modelId="{DA96E8A0-273A-45CD-815F-1C23500D44D5}" type="presOf" srcId="{77295E0F-41AC-4766-8867-0D88F0D2EF60}" destId="{C5758B1E-FDB8-4C5C-BFBD-295B13484A50}" srcOrd="0" destOrd="0" presId="urn:microsoft.com/office/officeart/2005/8/layout/hProcess4"/>
    <dgm:cxn modelId="{D30CD823-873D-4C4B-B7C5-6EADB374FEDD}" type="presOf" srcId="{E97317D1-8C2C-4047-942C-0173CD4D9AD6}" destId="{48B88D10-3597-495C-8CB6-286327B2144C}" srcOrd="0" destOrd="0" presId="urn:microsoft.com/office/officeart/2005/8/layout/hProcess4"/>
    <dgm:cxn modelId="{D4DF81B0-07A5-426E-B183-9F069B23D659}" srcId="{E97317D1-8C2C-4047-942C-0173CD4D9AD6}" destId="{E32A6DEE-35F0-463F-88C2-F80C03A5D8A7}" srcOrd="1" destOrd="0" parTransId="{DE345CFF-5E28-4AB1-AE27-F07D7A6357B6}" sibTransId="{C1701719-3C16-42E4-9C21-A7C211500AE8}"/>
    <dgm:cxn modelId="{D74E3204-0966-4FEB-9B64-78CA847AA52A}" type="presOf" srcId="{BF371000-5C2A-4589-B415-56F9FABD6D0B}" destId="{8592E3FC-F81B-4FD7-A727-AD139317106F}" srcOrd="0" destOrd="2" presId="urn:microsoft.com/office/officeart/2005/8/layout/hProcess4"/>
    <dgm:cxn modelId="{6B39B275-88D4-4BED-B79F-0E683C6A38F8}" type="presOf" srcId="{77295E0F-41AC-4766-8867-0D88F0D2EF60}" destId="{84D03C70-1804-4F78-9039-EBD0776F70A1}" srcOrd="1" destOrd="0" presId="urn:microsoft.com/office/officeart/2005/8/layout/hProcess4"/>
    <dgm:cxn modelId="{266B80E4-6ACE-471A-AE76-A14DC9ED62E0}" type="presOf" srcId="{E32A6DEE-35F0-463F-88C2-F80C03A5D8A7}" destId="{C5758B1E-FDB8-4C5C-BFBD-295B13484A50}" srcOrd="0" destOrd="1" presId="urn:microsoft.com/office/officeart/2005/8/layout/hProcess4"/>
    <dgm:cxn modelId="{88DAA16E-C61A-4C5B-8517-5F6CC937899B}" srcId="{9A259933-B970-4843-8124-25E0C5756347}" destId="{91F7E045-3352-45FA-9FF2-F6892F0197C0}" srcOrd="0" destOrd="0" parTransId="{CFA39198-D052-44AE-B2A3-D73D4B766C63}" sibTransId="{4EE82035-198A-4940-9DF3-0BF8D2AC1604}"/>
    <dgm:cxn modelId="{D9969AB3-C3DA-46B7-A87E-4711D0B9FA89}" srcId="{360A25EF-B56E-4F2F-81A3-0AB18F47B5B1}" destId="{9A259933-B970-4843-8124-25E0C5756347}" srcOrd="0" destOrd="0" parTransId="{506BE6FE-9034-423E-9761-54F9989C808E}" sibTransId="{EBD6E32E-7BCF-449D-9B3D-B0C7721C7F0F}"/>
    <dgm:cxn modelId="{B526716B-F36A-49F1-8C37-A4DFF39A310A}" srcId="{9A259933-B970-4843-8124-25E0C5756347}" destId="{30C38715-5C72-41BD-8723-94F2F29BA49B}" srcOrd="3" destOrd="0" parTransId="{57F6772C-064E-424D-B22E-D51D1547262C}" sibTransId="{525B947F-8833-48B3-B077-149D3FE88DB0}"/>
    <dgm:cxn modelId="{129FFB90-650F-403D-A5E5-E7065DFA3279}" srcId="{360A25EF-B56E-4F2F-81A3-0AB18F47B5B1}" destId="{E97317D1-8C2C-4047-942C-0173CD4D9AD6}" srcOrd="1" destOrd="0" parTransId="{3FA7204F-18DF-40C3-9682-AC938978D37B}" sibTransId="{F271D542-49C3-404E-B392-84EBB4926447}"/>
    <dgm:cxn modelId="{64CE2223-3A2C-457F-8A6D-192B8167F655}" type="presOf" srcId="{708CED02-A60C-453E-B437-4683F9433144}" destId="{84D03C70-1804-4F78-9039-EBD0776F70A1}" srcOrd="1" destOrd="3" presId="urn:microsoft.com/office/officeart/2005/8/layout/hProcess4"/>
    <dgm:cxn modelId="{A7291BD7-9288-4121-B478-61CA0C6BA04D}" srcId="{9A259933-B970-4843-8124-25E0C5756347}" destId="{EB3EE8DD-EB26-441D-83C9-D8598AA550F7}" srcOrd="1" destOrd="0" parTransId="{CB29C825-0F36-40D3-9569-168F0F0AB6B1}" sibTransId="{C8D4C51D-2E05-4C96-B17E-0E4A519C570A}"/>
    <dgm:cxn modelId="{CEC958B1-BDA6-4079-B876-523A24A9C27D}" type="presOf" srcId="{E32A6DEE-35F0-463F-88C2-F80C03A5D8A7}" destId="{84D03C70-1804-4F78-9039-EBD0776F70A1}" srcOrd="1" destOrd="1" presId="urn:microsoft.com/office/officeart/2005/8/layout/hProcess4"/>
    <dgm:cxn modelId="{FBEDC7D5-BABF-4A01-9748-1B8C1C2D6DCC}" type="presOf" srcId="{BF371000-5C2A-4589-B415-56F9FABD6D0B}" destId="{3F4E1825-0B67-4C71-B82B-895E6787C86B}" srcOrd="1" destOrd="2" presId="urn:microsoft.com/office/officeart/2005/8/layout/hProcess4"/>
    <dgm:cxn modelId="{883325D3-6A3A-4B2D-943E-05EA7C1756B7}" srcId="{E97317D1-8C2C-4047-942C-0173CD4D9AD6}" destId="{92CEDE44-05F9-4BED-9E7D-1EEA3F37515A}" srcOrd="2" destOrd="0" parTransId="{113CDB66-CF28-4B20-B4D1-0B809A8DAA28}" sibTransId="{ED33CF3D-47B6-44E5-B37B-0413011DA46D}"/>
    <dgm:cxn modelId="{28923914-E85D-42E0-B9EF-3E7831C1D017}" type="presOf" srcId="{92CEDE44-05F9-4BED-9E7D-1EEA3F37515A}" destId="{C5758B1E-FDB8-4C5C-BFBD-295B13484A50}" srcOrd="0" destOrd="2" presId="urn:microsoft.com/office/officeart/2005/8/layout/hProcess4"/>
    <dgm:cxn modelId="{215B62FD-6AAA-4B42-B137-B9DAA2A374C8}" srcId="{9A259933-B970-4843-8124-25E0C5756347}" destId="{BF371000-5C2A-4589-B415-56F9FABD6D0B}" srcOrd="2" destOrd="0" parTransId="{6F717BDD-B0F3-4859-8A08-A69D3DAF15F1}" sibTransId="{C6A79B2D-5910-446E-8BB9-B9AEE9A773F9}"/>
    <dgm:cxn modelId="{4BF16BB3-74F5-4AFA-A18E-A4A1870AB16A}" type="presOf" srcId="{EB3EE8DD-EB26-441D-83C9-D8598AA550F7}" destId="{8592E3FC-F81B-4FD7-A727-AD139317106F}" srcOrd="0" destOrd="1" presId="urn:microsoft.com/office/officeart/2005/8/layout/hProcess4"/>
    <dgm:cxn modelId="{F8FAC44A-0C8C-4F21-A54D-788C4E089E5E}" type="presOf" srcId="{EB3EE8DD-EB26-441D-83C9-D8598AA550F7}" destId="{3F4E1825-0B67-4C71-B82B-895E6787C86B}" srcOrd="1" destOrd="1" presId="urn:microsoft.com/office/officeart/2005/8/layout/hProcess4"/>
    <dgm:cxn modelId="{9443219C-E9E0-4375-9CCA-182047ED4243}" type="presOf" srcId="{9A259933-B970-4843-8124-25E0C5756347}" destId="{8B941D07-B282-4152-9148-86C908A70821}" srcOrd="0" destOrd="0" presId="urn:microsoft.com/office/officeart/2005/8/layout/hProcess4"/>
    <dgm:cxn modelId="{42188023-D6DD-47A1-9E03-B72802798D4E}" srcId="{E97317D1-8C2C-4047-942C-0173CD4D9AD6}" destId="{708CED02-A60C-453E-B437-4683F9433144}" srcOrd="3" destOrd="0" parTransId="{2FA67380-39E4-4598-AEE8-FC30CA7B01D3}" sibTransId="{12A1C06F-F91A-498F-A849-108177FA4D3F}"/>
    <dgm:cxn modelId="{3D08AEAB-3D9B-4DF6-BB2B-68504FAF78E4}" type="presParOf" srcId="{352E52B7-9A7C-40EB-982F-3DC67DF809E0}" destId="{02E3DE7C-6F7E-4F24-A7A6-72AD6BD73410}" srcOrd="0" destOrd="0" presId="urn:microsoft.com/office/officeart/2005/8/layout/hProcess4"/>
    <dgm:cxn modelId="{5A3C63B7-2C51-4F71-8A87-9069B0E11EA4}" type="presParOf" srcId="{352E52B7-9A7C-40EB-982F-3DC67DF809E0}" destId="{04AFB51D-63DF-4C58-96E2-2A23850BB9E0}" srcOrd="1" destOrd="0" presId="urn:microsoft.com/office/officeart/2005/8/layout/hProcess4"/>
    <dgm:cxn modelId="{7DDDEEE8-D07B-4B2D-8E0D-30712089E69E}" type="presParOf" srcId="{352E52B7-9A7C-40EB-982F-3DC67DF809E0}" destId="{D06571F3-2152-49D1-AB14-6A54D92F2101}" srcOrd="2" destOrd="0" presId="urn:microsoft.com/office/officeart/2005/8/layout/hProcess4"/>
    <dgm:cxn modelId="{1955AC99-385B-41F1-9FA0-2CB72DA71B62}" type="presParOf" srcId="{D06571F3-2152-49D1-AB14-6A54D92F2101}" destId="{C81D1841-837A-490B-BCCF-9BAAA3425816}" srcOrd="0" destOrd="0" presId="urn:microsoft.com/office/officeart/2005/8/layout/hProcess4"/>
    <dgm:cxn modelId="{7235ED64-5611-4AE2-B9B4-772299296FA3}" type="presParOf" srcId="{C81D1841-837A-490B-BCCF-9BAAA3425816}" destId="{B9FEFDF9-23BF-41A2-9770-E6E84D4C0AA0}" srcOrd="0" destOrd="0" presId="urn:microsoft.com/office/officeart/2005/8/layout/hProcess4"/>
    <dgm:cxn modelId="{BFA06BC3-1B32-4F10-9008-F1BD2062D4C7}" type="presParOf" srcId="{C81D1841-837A-490B-BCCF-9BAAA3425816}" destId="{8592E3FC-F81B-4FD7-A727-AD139317106F}" srcOrd="1" destOrd="0" presId="urn:microsoft.com/office/officeart/2005/8/layout/hProcess4"/>
    <dgm:cxn modelId="{F9BA3F7E-2C9C-4201-87BB-DD9276208F5F}" type="presParOf" srcId="{C81D1841-837A-490B-BCCF-9BAAA3425816}" destId="{3F4E1825-0B67-4C71-B82B-895E6787C86B}" srcOrd="2" destOrd="0" presId="urn:microsoft.com/office/officeart/2005/8/layout/hProcess4"/>
    <dgm:cxn modelId="{CB165A70-85DC-496C-8B20-88919010BBC6}" type="presParOf" srcId="{C81D1841-837A-490B-BCCF-9BAAA3425816}" destId="{8B941D07-B282-4152-9148-86C908A70821}" srcOrd="3" destOrd="0" presId="urn:microsoft.com/office/officeart/2005/8/layout/hProcess4"/>
    <dgm:cxn modelId="{8AAF9219-1058-4AEB-B63B-E10F17A31593}" type="presParOf" srcId="{C81D1841-837A-490B-BCCF-9BAAA3425816}" destId="{EA0355CA-B89D-4353-BC68-9D7B8DD311A1}" srcOrd="4" destOrd="0" presId="urn:microsoft.com/office/officeart/2005/8/layout/hProcess4"/>
    <dgm:cxn modelId="{ACF9ED44-318C-4045-BE61-20F4325C74B8}" type="presParOf" srcId="{D06571F3-2152-49D1-AB14-6A54D92F2101}" destId="{C8FA8D67-DA90-4AD9-ADDB-2F7A01683AB1}" srcOrd="1" destOrd="0" presId="urn:microsoft.com/office/officeart/2005/8/layout/hProcess4"/>
    <dgm:cxn modelId="{D4A32BB9-41BE-4E77-9363-6C26602C62D9}" type="presParOf" srcId="{D06571F3-2152-49D1-AB14-6A54D92F2101}" destId="{48366B77-D405-4319-A332-0DC5796CA59F}" srcOrd="2" destOrd="0" presId="urn:microsoft.com/office/officeart/2005/8/layout/hProcess4"/>
    <dgm:cxn modelId="{187E4239-7805-4475-AA8D-95D33539921F}" type="presParOf" srcId="{48366B77-D405-4319-A332-0DC5796CA59F}" destId="{55278109-DFBA-450A-B83A-1E96E8BCEBE8}" srcOrd="0" destOrd="0" presId="urn:microsoft.com/office/officeart/2005/8/layout/hProcess4"/>
    <dgm:cxn modelId="{391EB92E-58CB-43A0-A548-FA297A0D4ECD}" type="presParOf" srcId="{48366B77-D405-4319-A332-0DC5796CA59F}" destId="{C5758B1E-FDB8-4C5C-BFBD-295B13484A50}" srcOrd="1" destOrd="0" presId="urn:microsoft.com/office/officeart/2005/8/layout/hProcess4"/>
    <dgm:cxn modelId="{88ABEF3E-0633-4142-AEF4-A8DA47420093}" type="presParOf" srcId="{48366B77-D405-4319-A332-0DC5796CA59F}" destId="{84D03C70-1804-4F78-9039-EBD0776F70A1}" srcOrd="2" destOrd="0" presId="urn:microsoft.com/office/officeart/2005/8/layout/hProcess4"/>
    <dgm:cxn modelId="{88497BBD-3F98-4B3F-9F40-49772F1BDE92}" type="presParOf" srcId="{48366B77-D405-4319-A332-0DC5796CA59F}" destId="{48B88D10-3597-495C-8CB6-286327B2144C}" srcOrd="3" destOrd="0" presId="urn:microsoft.com/office/officeart/2005/8/layout/hProcess4"/>
    <dgm:cxn modelId="{FAA9F088-44F2-4B23-B7C1-6A0FF85A8EE3}" type="presParOf" srcId="{48366B77-D405-4319-A332-0DC5796CA59F}" destId="{699704BE-6E3F-4F31-94D8-C4509DE52C9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BFE6E-60F8-4E35-A765-C457A404B3EE}">
      <dsp:nvSpPr>
        <dsp:cNvPr id="0" name=""/>
        <dsp:cNvSpPr/>
      </dsp:nvSpPr>
      <dsp:spPr>
        <a:xfrm>
          <a:off x="5051672" y="1416634"/>
          <a:ext cx="1749309" cy="445448"/>
        </a:xfrm>
        <a:custGeom>
          <a:avLst/>
          <a:gdLst/>
          <a:ahLst/>
          <a:cxnLst/>
          <a:rect l="0" t="0" r="0" b="0"/>
          <a:pathLst>
            <a:path>
              <a:moveTo>
                <a:pt x="0" y="0"/>
              </a:moveTo>
              <a:lnTo>
                <a:pt x="0" y="320951"/>
              </a:lnTo>
              <a:lnTo>
                <a:pt x="1749309" y="320951"/>
              </a:lnTo>
              <a:lnTo>
                <a:pt x="1749309" y="445448"/>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269939-30F5-4DA1-B088-B6E8B1E417AE}">
      <dsp:nvSpPr>
        <dsp:cNvPr id="0" name=""/>
        <dsp:cNvSpPr/>
      </dsp:nvSpPr>
      <dsp:spPr>
        <a:xfrm>
          <a:off x="8072631" y="3932380"/>
          <a:ext cx="821269" cy="390849"/>
        </a:xfrm>
        <a:custGeom>
          <a:avLst/>
          <a:gdLst/>
          <a:ahLst/>
          <a:cxnLst/>
          <a:rect l="0" t="0" r="0" b="0"/>
          <a:pathLst>
            <a:path>
              <a:moveTo>
                <a:pt x="0" y="0"/>
              </a:moveTo>
              <a:lnTo>
                <a:pt x="0" y="266352"/>
              </a:lnTo>
              <a:lnTo>
                <a:pt x="821269" y="266352"/>
              </a:lnTo>
              <a:lnTo>
                <a:pt x="821269" y="39084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F18F2E-368A-4E3E-8F90-2CBC01E7A3BE}">
      <dsp:nvSpPr>
        <dsp:cNvPr id="0" name=""/>
        <dsp:cNvSpPr/>
      </dsp:nvSpPr>
      <dsp:spPr>
        <a:xfrm>
          <a:off x="7251361" y="3932380"/>
          <a:ext cx="821269" cy="390849"/>
        </a:xfrm>
        <a:custGeom>
          <a:avLst/>
          <a:gdLst/>
          <a:ahLst/>
          <a:cxnLst/>
          <a:rect l="0" t="0" r="0" b="0"/>
          <a:pathLst>
            <a:path>
              <a:moveTo>
                <a:pt x="821269" y="0"/>
              </a:moveTo>
              <a:lnTo>
                <a:pt x="821269" y="266352"/>
              </a:lnTo>
              <a:lnTo>
                <a:pt x="0" y="266352"/>
              </a:lnTo>
              <a:lnTo>
                <a:pt x="0" y="39084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300EE2-2223-46D3-BB99-E1CEC507606F}">
      <dsp:nvSpPr>
        <dsp:cNvPr id="0" name=""/>
        <dsp:cNvSpPr/>
      </dsp:nvSpPr>
      <dsp:spPr>
        <a:xfrm>
          <a:off x="4093917" y="2619921"/>
          <a:ext cx="3978714" cy="459085"/>
        </a:xfrm>
        <a:custGeom>
          <a:avLst/>
          <a:gdLst/>
          <a:ahLst/>
          <a:cxnLst/>
          <a:rect l="0" t="0" r="0" b="0"/>
          <a:pathLst>
            <a:path>
              <a:moveTo>
                <a:pt x="0" y="0"/>
              </a:moveTo>
              <a:lnTo>
                <a:pt x="0" y="334588"/>
              </a:lnTo>
              <a:lnTo>
                <a:pt x="3978714" y="334588"/>
              </a:lnTo>
              <a:lnTo>
                <a:pt x="3978714" y="459085"/>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3A1125-8CFA-4C8E-8B2E-D0CBD9A50F1F}">
      <dsp:nvSpPr>
        <dsp:cNvPr id="0" name=""/>
        <dsp:cNvSpPr/>
      </dsp:nvSpPr>
      <dsp:spPr>
        <a:xfrm>
          <a:off x="3145015" y="3932380"/>
          <a:ext cx="2463808" cy="390849"/>
        </a:xfrm>
        <a:custGeom>
          <a:avLst/>
          <a:gdLst/>
          <a:ahLst/>
          <a:cxnLst/>
          <a:rect l="0" t="0" r="0" b="0"/>
          <a:pathLst>
            <a:path>
              <a:moveTo>
                <a:pt x="0" y="0"/>
              </a:moveTo>
              <a:lnTo>
                <a:pt x="0" y="266352"/>
              </a:lnTo>
              <a:lnTo>
                <a:pt x="2463808" y="266352"/>
              </a:lnTo>
              <a:lnTo>
                <a:pt x="2463808" y="39084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E342CF-3256-46CD-8802-D1AF67673CDE}">
      <dsp:nvSpPr>
        <dsp:cNvPr id="0" name=""/>
        <dsp:cNvSpPr/>
      </dsp:nvSpPr>
      <dsp:spPr>
        <a:xfrm>
          <a:off x="3145015" y="3932380"/>
          <a:ext cx="821269" cy="390849"/>
        </a:xfrm>
        <a:custGeom>
          <a:avLst/>
          <a:gdLst/>
          <a:ahLst/>
          <a:cxnLst/>
          <a:rect l="0" t="0" r="0" b="0"/>
          <a:pathLst>
            <a:path>
              <a:moveTo>
                <a:pt x="0" y="0"/>
              </a:moveTo>
              <a:lnTo>
                <a:pt x="0" y="266352"/>
              </a:lnTo>
              <a:lnTo>
                <a:pt x="821269" y="266352"/>
              </a:lnTo>
              <a:lnTo>
                <a:pt x="821269" y="39084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AD6310-258E-4B60-9C8E-3B5C485288E9}">
      <dsp:nvSpPr>
        <dsp:cNvPr id="0" name=""/>
        <dsp:cNvSpPr/>
      </dsp:nvSpPr>
      <dsp:spPr>
        <a:xfrm>
          <a:off x="2323745" y="3932380"/>
          <a:ext cx="821269" cy="390849"/>
        </a:xfrm>
        <a:custGeom>
          <a:avLst/>
          <a:gdLst/>
          <a:ahLst/>
          <a:cxnLst/>
          <a:rect l="0" t="0" r="0" b="0"/>
          <a:pathLst>
            <a:path>
              <a:moveTo>
                <a:pt x="821269" y="0"/>
              </a:moveTo>
              <a:lnTo>
                <a:pt x="821269" y="266352"/>
              </a:lnTo>
              <a:lnTo>
                <a:pt x="0" y="266352"/>
              </a:lnTo>
              <a:lnTo>
                <a:pt x="0" y="39084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8FD096-DD8B-4A36-A38D-F69B1FECAF50}">
      <dsp:nvSpPr>
        <dsp:cNvPr id="0" name=""/>
        <dsp:cNvSpPr/>
      </dsp:nvSpPr>
      <dsp:spPr>
        <a:xfrm>
          <a:off x="681206" y="3932380"/>
          <a:ext cx="2463808" cy="390849"/>
        </a:xfrm>
        <a:custGeom>
          <a:avLst/>
          <a:gdLst/>
          <a:ahLst/>
          <a:cxnLst/>
          <a:rect l="0" t="0" r="0" b="0"/>
          <a:pathLst>
            <a:path>
              <a:moveTo>
                <a:pt x="2463808" y="0"/>
              </a:moveTo>
              <a:lnTo>
                <a:pt x="2463808" y="266352"/>
              </a:lnTo>
              <a:lnTo>
                <a:pt x="0" y="266352"/>
              </a:lnTo>
              <a:lnTo>
                <a:pt x="0" y="39084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6D4557-7B5A-4770-9C58-54F29617D140}">
      <dsp:nvSpPr>
        <dsp:cNvPr id="0" name=""/>
        <dsp:cNvSpPr/>
      </dsp:nvSpPr>
      <dsp:spPr>
        <a:xfrm>
          <a:off x="3145015" y="2619921"/>
          <a:ext cx="948902" cy="459085"/>
        </a:xfrm>
        <a:custGeom>
          <a:avLst/>
          <a:gdLst/>
          <a:ahLst/>
          <a:cxnLst/>
          <a:rect l="0" t="0" r="0" b="0"/>
          <a:pathLst>
            <a:path>
              <a:moveTo>
                <a:pt x="948902" y="0"/>
              </a:moveTo>
              <a:lnTo>
                <a:pt x="948902" y="334588"/>
              </a:lnTo>
              <a:lnTo>
                <a:pt x="0" y="334588"/>
              </a:lnTo>
              <a:lnTo>
                <a:pt x="0" y="459085"/>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6B860F-3C89-4747-9BEC-9DF3B0D95D88}">
      <dsp:nvSpPr>
        <dsp:cNvPr id="0" name=""/>
        <dsp:cNvSpPr/>
      </dsp:nvSpPr>
      <dsp:spPr>
        <a:xfrm>
          <a:off x="4093917" y="1416634"/>
          <a:ext cx="957755" cy="349913"/>
        </a:xfrm>
        <a:custGeom>
          <a:avLst/>
          <a:gdLst/>
          <a:ahLst/>
          <a:cxnLst/>
          <a:rect l="0" t="0" r="0" b="0"/>
          <a:pathLst>
            <a:path>
              <a:moveTo>
                <a:pt x="957755" y="0"/>
              </a:moveTo>
              <a:lnTo>
                <a:pt x="957755" y="225416"/>
              </a:lnTo>
              <a:lnTo>
                <a:pt x="0" y="225416"/>
              </a:lnTo>
              <a:lnTo>
                <a:pt x="0" y="349913"/>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B1322-DE67-4CE3-AF6D-549CCD5D550E}">
      <dsp:nvSpPr>
        <dsp:cNvPr id="0" name=""/>
        <dsp:cNvSpPr/>
      </dsp:nvSpPr>
      <dsp:spPr>
        <a:xfrm>
          <a:off x="776728" y="396016"/>
          <a:ext cx="8549888" cy="102061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AA1CBB-BAF8-4927-9053-4A9BAD7ED73B}">
      <dsp:nvSpPr>
        <dsp:cNvPr id="0" name=""/>
        <dsp:cNvSpPr/>
      </dsp:nvSpPr>
      <dsp:spPr>
        <a:xfrm>
          <a:off x="926049" y="537872"/>
          <a:ext cx="8549888" cy="102061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Classification of Derivatives</a:t>
          </a:r>
          <a:endParaRPr lang="en-IN" sz="1600" kern="1200" dirty="0"/>
        </a:p>
      </dsp:txBody>
      <dsp:txXfrm>
        <a:off x="955942" y="567765"/>
        <a:ext cx="8490102" cy="960831"/>
      </dsp:txXfrm>
    </dsp:sp>
    <dsp:sp modelId="{BA82530A-D9AE-4E2C-92A0-B1833F55803F}">
      <dsp:nvSpPr>
        <dsp:cNvPr id="0" name=""/>
        <dsp:cNvSpPr/>
      </dsp:nvSpPr>
      <dsp:spPr>
        <a:xfrm>
          <a:off x="3421969" y="1766547"/>
          <a:ext cx="1343895" cy="85337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A4385-FA71-4F7A-8DB5-88C817488FB3}">
      <dsp:nvSpPr>
        <dsp:cNvPr id="0" name=""/>
        <dsp:cNvSpPr/>
      </dsp:nvSpPr>
      <dsp:spPr>
        <a:xfrm>
          <a:off x="3571291" y="1908403"/>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Financial</a:t>
          </a:r>
          <a:endParaRPr lang="en-IN" sz="1600" kern="1200" dirty="0"/>
        </a:p>
      </dsp:txBody>
      <dsp:txXfrm>
        <a:off x="3596285" y="1933397"/>
        <a:ext cx="1293907" cy="803385"/>
      </dsp:txXfrm>
    </dsp:sp>
    <dsp:sp modelId="{506D85D3-4664-4B61-A147-4341307F38BA}">
      <dsp:nvSpPr>
        <dsp:cNvPr id="0" name=""/>
        <dsp:cNvSpPr/>
      </dsp:nvSpPr>
      <dsp:spPr>
        <a:xfrm>
          <a:off x="2473067" y="3079006"/>
          <a:ext cx="1343895" cy="85337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5D9C2-3EB7-45E5-AF5A-47CEA205BF20}">
      <dsp:nvSpPr>
        <dsp:cNvPr id="0" name=""/>
        <dsp:cNvSpPr/>
      </dsp:nvSpPr>
      <dsp:spPr>
        <a:xfrm>
          <a:off x="2622389" y="3220862"/>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Basic</a:t>
          </a:r>
          <a:endParaRPr lang="en-IN" sz="1600" kern="1200" dirty="0"/>
        </a:p>
      </dsp:txBody>
      <dsp:txXfrm>
        <a:off x="2647383" y="3245856"/>
        <a:ext cx="1293907" cy="803385"/>
      </dsp:txXfrm>
    </dsp:sp>
    <dsp:sp modelId="{7092077C-E266-4739-8376-B87A00D39304}">
      <dsp:nvSpPr>
        <dsp:cNvPr id="0" name=""/>
        <dsp:cNvSpPr/>
      </dsp:nvSpPr>
      <dsp:spPr>
        <a:xfrm>
          <a:off x="9259" y="4323229"/>
          <a:ext cx="1343895" cy="85337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3B2004-428E-4203-ABFC-509D65002DCB}">
      <dsp:nvSpPr>
        <dsp:cNvPr id="0" name=""/>
        <dsp:cNvSpPr/>
      </dsp:nvSpPr>
      <dsp:spPr>
        <a:xfrm>
          <a:off x="158581" y="4465085"/>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Forward</a:t>
          </a:r>
          <a:endParaRPr lang="en-IN" sz="1600" kern="1200" dirty="0"/>
        </a:p>
      </dsp:txBody>
      <dsp:txXfrm>
        <a:off x="183575" y="4490079"/>
        <a:ext cx="1293907" cy="803385"/>
      </dsp:txXfrm>
    </dsp:sp>
    <dsp:sp modelId="{F79E60FF-FC63-4A33-BE33-D60866A28E20}">
      <dsp:nvSpPr>
        <dsp:cNvPr id="0" name=""/>
        <dsp:cNvSpPr/>
      </dsp:nvSpPr>
      <dsp:spPr>
        <a:xfrm>
          <a:off x="1651798" y="4323229"/>
          <a:ext cx="1343895" cy="85337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9F591D-BAE5-40F2-91DA-E9E98E46C7CA}">
      <dsp:nvSpPr>
        <dsp:cNvPr id="0" name=""/>
        <dsp:cNvSpPr/>
      </dsp:nvSpPr>
      <dsp:spPr>
        <a:xfrm>
          <a:off x="1801119" y="4465085"/>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Future</a:t>
          </a:r>
          <a:endParaRPr lang="en-IN" sz="1600" kern="1200" dirty="0"/>
        </a:p>
      </dsp:txBody>
      <dsp:txXfrm>
        <a:off x="1826113" y="4490079"/>
        <a:ext cx="1293907" cy="803385"/>
      </dsp:txXfrm>
    </dsp:sp>
    <dsp:sp modelId="{16B2F42D-A132-4C14-9687-D0403382F09B}">
      <dsp:nvSpPr>
        <dsp:cNvPr id="0" name=""/>
        <dsp:cNvSpPr/>
      </dsp:nvSpPr>
      <dsp:spPr>
        <a:xfrm>
          <a:off x="3294336" y="4323229"/>
          <a:ext cx="1343895" cy="85337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74C726-4540-4C98-98FB-A9D2BB0AD7EB}">
      <dsp:nvSpPr>
        <dsp:cNvPr id="0" name=""/>
        <dsp:cNvSpPr/>
      </dsp:nvSpPr>
      <dsp:spPr>
        <a:xfrm>
          <a:off x="3443658" y="4465085"/>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Option</a:t>
          </a:r>
          <a:endParaRPr lang="en-IN" sz="1600" kern="1200" dirty="0"/>
        </a:p>
      </dsp:txBody>
      <dsp:txXfrm>
        <a:off x="3468652" y="4490079"/>
        <a:ext cx="1293907" cy="803385"/>
      </dsp:txXfrm>
    </dsp:sp>
    <dsp:sp modelId="{2C759DF3-E804-4E3C-8BBD-CF0464F5DE32}">
      <dsp:nvSpPr>
        <dsp:cNvPr id="0" name=""/>
        <dsp:cNvSpPr/>
      </dsp:nvSpPr>
      <dsp:spPr>
        <a:xfrm>
          <a:off x="4936875" y="4323229"/>
          <a:ext cx="1343895" cy="85337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422A5F-7116-417D-9045-93CA83F79672}">
      <dsp:nvSpPr>
        <dsp:cNvPr id="0" name=""/>
        <dsp:cNvSpPr/>
      </dsp:nvSpPr>
      <dsp:spPr>
        <a:xfrm>
          <a:off x="5086197" y="4465085"/>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Warrants &amp; Convertibles</a:t>
          </a:r>
          <a:endParaRPr lang="en-IN" sz="1600" kern="1200" dirty="0"/>
        </a:p>
      </dsp:txBody>
      <dsp:txXfrm>
        <a:off x="5111191" y="4490079"/>
        <a:ext cx="1293907" cy="803385"/>
      </dsp:txXfrm>
    </dsp:sp>
    <dsp:sp modelId="{A09EFC45-8B7A-4E46-8EDC-6C5CC8C259FF}">
      <dsp:nvSpPr>
        <dsp:cNvPr id="0" name=""/>
        <dsp:cNvSpPr/>
      </dsp:nvSpPr>
      <dsp:spPr>
        <a:xfrm>
          <a:off x="7400683" y="3079006"/>
          <a:ext cx="1343895" cy="85337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8E5F80-6821-4C4E-AE20-2F3F6C24665E}">
      <dsp:nvSpPr>
        <dsp:cNvPr id="0" name=""/>
        <dsp:cNvSpPr/>
      </dsp:nvSpPr>
      <dsp:spPr>
        <a:xfrm>
          <a:off x="7550005" y="3220862"/>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Complex</a:t>
          </a:r>
          <a:endParaRPr lang="en-IN" sz="1600" kern="1200" dirty="0"/>
        </a:p>
      </dsp:txBody>
      <dsp:txXfrm>
        <a:off x="7574999" y="3245856"/>
        <a:ext cx="1293907" cy="803385"/>
      </dsp:txXfrm>
    </dsp:sp>
    <dsp:sp modelId="{DC1D1AA2-021A-44F4-B280-528887564E7C}">
      <dsp:nvSpPr>
        <dsp:cNvPr id="0" name=""/>
        <dsp:cNvSpPr/>
      </dsp:nvSpPr>
      <dsp:spPr>
        <a:xfrm>
          <a:off x="6579414" y="4323229"/>
          <a:ext cx="1343895" cy="85337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A8975-5F37-4C03-B2F9-948ABE681986}">
      <dsp:nvSpPr>
        <dsp:cNvPr id="0" name=""/>
        <dsp:cNvSpPr/>
      </dsp:nvSpPr>
      <dsp:spPr>
        <a:xfrm>
          <a:off x="6728735" y="4465085"/>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Swaps</a:t>
          </a:r>
          <a:endParaRPr lang="en-IN" sz="1600" kern="1200" dirty="0"/>
        </a:p>
      </dsp:txBody>
      <dsp:txXfrm>
        <a:off x="6753729" y="4490079"/>
        <a:ext cx="1293907" cy="803385"/>
      </dsp:txXfrm>
    </dsp:sp>
    <dsp:sp modelId="{6DFCF63A-48A7-4BD1-8363-51599EE79DE3}">
      <dsp:nvSpPr>
        <dsp:cNvPr id="0" name=""/>
        <dsp:cNvSpPr/>
      </dsp:nvSpPr>
      <dsp:spPr>
        <a:xfrm>
          <a:off x="8221952" y="4323229"/>
          <a:ext cx="1343895" cy="853373"/>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F383FF-B357-4C2B-8BB7-E33D17E2AB6D}">
      <dsp:nvSpPr>
        <dsp:cNvPr id="0" name=""/>
        <dsp:cNvSpPr/>
      </dsp:nvSpPr>
      <dsp:spPr>
        <a:xfrm>
          <a:off x="8371274" y="4465085"/>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Exotic</a:t>
          </a:r>
          <a:endParaRPr lang="en-IN" sz="1600" kern="1200" dirty="0"/>
        </a:p>
      </dsp:txBody>
      <dsp:txXfrm>
        <a:off x="8396268" y="4490079"/>
        <a:ext cx="1293907" cy="803385"/>
      </dsp:txXfrm>
    </dsp:sp>
    <dsp:sp modelId="{D6882676-2F3B-4C79-8D56-31B0B1936467}">
      <dsp:nvSpPr>
        <dsp:cNvPr id="0" name=""/>
        <dsp:cNvSpPr/>
      </dsp:nvSpPr>
      <dsp:spPr>
        <a:xfrm>
          <a:off x="6129034" y="1862082"/>
          <a:ext cx="1343895" cy="85337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061E7-CBD1-497A-8A18-D181F1919340}">
      <dsp:nvSpPr>
        <dsp:cNvPr id="0" name=""/>
        <dsp:cNvSpPr/>
      </dsp:nvSpPr>
      <dsp:spPr>
        <a:xfrm>
          <a:off x="6278356" y="2003938"/>
          <a:ext cx="1343895" cy="853373"/>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Commodity</a:t>
          </a:r>
          <a:endParaRPr lang="en-IN" sz="1600" kern="1200" dirty="0"/>
        </a:p>
      </dsp:txBody>
      <dsp:txXfrm>
        <a:off x="6303350" y="2028932"/>
        <a:ext cx="1293907" cy="803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E3FC-F81B-4FD7-A727-AD139317106F}">
      <dsp:nvSpPr>
        <dsp:cNvPr id="0" name=""/>
        <dsp:cNvSpPr/>
      </dsp:nvSpPr>
      <dsp:spPr>
        <a:xfrm>
          <a:off x="600648" y="1460869"/>
          <a:ext cx="3403482" cy="2807161"/>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IN" sz="1800" kern="1200" dirty="0" smtClean="0">
              <a:latin typeface="Times New Roman" panose="02020603050405020304" pitchFamily="18" charset="0"/>
              <a:cs typeface="Times New Roman" panose="02020603050405020304" pitchFamily="18" charset="0"/>
            </a:rPr>
            <a:t>Owes dollars for future delivery</a:t>
          </a:r>
          <a:endParaRPr lang="en-IN"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IN" sz="1800" kern="1200" dirty="0" smtClean="0">
              <a:latin typeface="Times New Roman" panose="02020603050405020304" pitchFamily="18" charset="0"/>
              <a:cs typeface="Times New Roman" panose="02020603050405020304" pitchFamily="18" charset="0"/>
            </a:rPr>
            <a:t>90 days forward contract with bank at a price 1$ @ 84</a:t>
          </a:r>
          <a:endParaRPr lang="en-IN"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IN" sz="1800" kern="1200" dirty="0" smtClean="0">
              <a:latin typeface="Times New Roman" panose="02020603050405020304" pitchFamily="18" charset="0"/>
              <a:cs typeface="Times New Roman" panose="02020603050405020304" pitchFamily="18" charset="0"/>
            </a:rPr>
            <a:t>Bank will give 1 Million USD to Importer(Whatever the rate). And importer will give 84 mi</a:t>
          </a:r>
          <a:r>
            <a:rPr lang="en-IN" sz="2000" kern="1200" dirty="0" smtClean="0">
              <a:latin typeface="Times New Roman" panose="02020603050405020304" pitchFamily="18" charset="0"/>
              <a:cs typeface="Times New Roman" panose="02020603050405020304" pitchFamily="18" charset="0"/>
            </a:rPr>
            <a:t>llion rupees to Bank.</a:t>
          </a:r>
          <a:endParaRPr lang="en-IN"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endParaRPr lang="en-IN" sz="2000" kern="1200" dirty="0">
            <a:latin typeface="Times New Roman" panose="02020603050405020304" pitchFamily="18" charset="0"/>
            <a:cs typeface="Times New Roman" panose="02020603050405020304" pitchFamily="18" charset="0"/>
          </a:endParaRPr>
        </a:p>
      </dsp:txBody>
      <dsp:txXfrm>
        <a:off x="665249" y="1525470"/>
        <a:ext cx="3274280" cy="2076424"/>
      </dsp:txXfrm>
    </dsp:sp>
    <dsp:sp modelId="{C8FA8D67-DA90-4AD9-ADDB-2F7A01683AB1}">
      <dsp:nvSpPr>
        <dsp:cNvPr id="0" name=""/>
        <dsp:cNvSpPr/>
      </dsp:nvSpPr>
      <dsp:spPr>
        <a:xfrm>
          <a:off x="2544322" y="2240804"/>
          <a:ext cx="3588902" cy="3588902"/>
        </a:xfrm>
        <a:prstGeom prst="leftCircularArrow">
          <a:avLst>
            <a:gd name="adj1" fmla="val 2699"/>
            <a:gd name="adj2" fmla="val 328644"/>
            <a:gd name="adj3" fmla="val 2104155"/>
            <a:gd name="adj4" fmla="val 9024489"/>
            <a:gd name="adj5" fmla="val 314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941D07-B282-4152-9148-86C908A70821}">
      <dsp:nvSpPr>
        <dsp:cNvPr id="0" name=""/>
        <dsp:cNvSpPr/>
      </dsp:nvSpPr>
      <dsp:spPr>
        <a:xfrm>
          <a:off x="1356978" y="3666496"/>
          <a:ext cx="3025317" cy="120306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IN" sz="3800" kern="1200" dirty="0" smtClean="0"/>
            <a:t>Indian Company</a:t>
          </a:r>
          <a:endParaRPr lang="en-IN" sz="3800" kern="1200" dirty="0"/>
        </a:p>
      </dsp:txBody>
      <dsp:txXfrm>
        <a:off x="1392215" y="3701733"/>
        <a:ext cx="2954843" cy="1132595"/>
      </dsp:txXfrm>
    </dsp:sp>
    <dsp:sp modelId="{C5758B1E-FDB8-4C5C-BFBD-295B13484A50}">
      <dsp:nvSpPr>
        <dsp:cNvPr id="0" name=""/>
        <dsp:cNvSpPr/>
      </dsp:nvSpPr>
      <dsp:spPr>
        <a:xfrm>
          <a:off x="4843590" y="1460869"/>
          <a:ext cx="3403482" cy="2807161"/>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911834"/>
              <a:satOff val="-4605"/>
              <a:lumOff val="-64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IN" sz="1800" kern="1200" dirty="0" smtClean="0">
              <a:latin typeface="Times New Roman" panose="02020603050405020304" pitchFamily="18" charset="0"/>
              <a:cs typeface="Times New Roman" panose="02020603050405020304" pitchFamily="18" charset="0"/>
            </a:rPr>
            <a:t>1 million USD</a:t>
          </a:r>
          <a:endParaRPr lang="en-IN"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IN" sz="1800" kern="1200" dirty="0" smtClean="0">
              <a:latin typeface="Times New Roman" panose="02020603050405020304" pitchFamily="18" charset="0"/>
              <a:cs typeface="Times New Roman" panose="02020603050405020304" pitchFamily="18" charset="0"/>
            </a:rPr>
            <a:t>90 Days</a:t>
          </a:r>
          <a:endParaRPr lang="en-IN"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IN" sz="1800" kern="1200" dirty="0" smtClean="0">
              <a:latin typeface="Times New Roman" panose="02020603050405020304" pitchFamily="18" charset="0"/>
              <a:cs typeface="Times New Roman" panose="02020603050405020304" pitchFamily="18" charset="0"/>
            </a:rPr>
            <a:t>Spot rate:1 $@Rs82</a:t>
          </a:r>
          <a:endParaRPr lang="en-IN"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IN" sz="1800" kern="1200" dirty="0" smtClean="0">
              <a:latin typeface="Times New Roman" panose="02020603050405020304" pitchFamily="18" charset="0"/>
              <a:cs typeface="Times New Roman" panose="02020603050405020304" pitchFamily="18" charset="0"/>
            </a:rPr>
            <a:t>Forward Rate:1$@</a:t>
          </a:r>
          <a:r>
            <a:rPr lang="en-IN" sz="1800" kern="1200" dirty="0" err="1" smtClean="0">
              <a:latin typeface="Times New Roman" panose="02020603050405020304" pitchFamily="18" charset="0"/>
              <a:cs typeface="Times New Roman" panose="02020603050405020304" pitchFamily="18" charset="0"/>
            </a:rPr>
            <a:t>Rs</a:t>
          </a:r>
          <a:r>
            <a:rPr lang="en-IN" sz="1800" kern="1200" dirty="0" smtClean="0">
              <a:latin typeface="Times New Roman" panose="02020603050405020304" pitchFamily="18" charset="0"/>
              <a:cs typeface="Times New Roman" panose="02020603050405020304" pitchFamily="18" charset="0"/>
            </a:rPr>
            <a:t> 84/-</a:t>
          </a:r>
          <a:endParaRPr lang="en-IN" sz="1800" kern="1200" dirty="0">
            <a:latin typeface="Times New Roman" panose="02020603050405020304" pitchFamily="18" charset="0"/>
            <a:cs typeface="Times New Roman" panose="02020603050405020304" pitchFamily="18" charset="0"/>
          </a:endParaRPr>
        </a:p>
      </dsp:txBody>
      <dsp:txXfrm>
        <a:off x="4908191" y="2127005"/>
        <a:ext cx="3274280" cy="2076424"/>
      </dsp:txXfrm>
    </dsp:sp>
    <dsp:sp modelId="{48B88D10-3597-495C-8CB6-286327B2144C}">
      <dsp:nvSpPr>
        <dsp:cNvPr id="0" name=""/>
        <dsp:cNvSpPr/>
      </dsp:nvSpPr>
      <dsp:spPr>
        <a:xfrm>
          <a:off x="5599919" y="859335"/>
          <a:ext cx="3025317" cy="1203069"/>
        </a:xfrm>
        <a:prstGeom prst="roundRect">
          <a:avLst>
            <a:gd name="adj" fmla="val 10000"/>
          </a:avLst>
        </a:prstGeom>
        <a:solidFill>
          <a:schemeClr val="accent4">
            <a:hueOff val="-911834"/>
            <a:satOff val="-4605"/>
            <a:lumOff val="-647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IN" sz="3800" kern="1200" dirty="0" smtClean="0"/>
            <a:t>American Company</a:t>
          </a:r>
          <a:endParaRPr lang="en-IN" sz="3800" kern="1200" dirty="0"/>
        </a:p>
      </dsp:txBody>
      <dsp:txXfrm>
        <a:off x="5635156" y="894572"/>
        <a:ext cx="2954843" cy="11325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559B5-B7E5-4D71-AC3E-BE2586E3BABE}" type="datetimeFigureOut">
              <a:rPr lang="en-IN" smtClean="0"/>
              <a:t>10-04-2023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987A1-A87E-4F73-ABA4-7DE512BBA33E}" type="slidenum">
              <a:rPr lang="en-IN" smtClean="0"/>
              <a:t>‹#›</a:t>
            </a:fld>
            <a:endParaRPr lang="en-IN"/>
          </a:p>
        </p:txBody>
      </p:sp>
    </p:spTree>
    <p:extLst>
      <p:ext uri="{BB962C8B-B14F-4D97-AF65-F5344CB8AC3E}">
        <p14:creationId xmlns:p14="http://schemas.microsoft.com/office/powerpoint/2010/main" val="343760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9D987A1-A87E-4F73-ABA4-7DE512BBA33E}" type="slidenum">
              <a:rPr lang="en-IN" smtClean="0"/>
              <a:t>1</a:t>
            </a:fld>
            <a:endParaRPr lang="en-IN"/>
          </a:p>
        </p:txBody>
      </p:sp>
    </p:spTree>
    <p:extLst>
      <p:ext uri="{BB962C8B-B14F-4D97-AF65-F5344CB8AC3E}">
        <p14:creationId xmlns:p14="http://schemas.microsoft.com/office/powerpoint/2010/main" val="380372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B94DF1-5C75-4DC7-B760-10A6675F0113}"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275835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BCAE65-5736-41D8-A1BE-D86788C7EB7B}"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238542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2484B-CF0F-4F03-AD76-60A68B51221A}"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0342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49FE2-B7BA-470C-A964-062881E83D40}"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191692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231A0-5C49-4B01-906C-477B552C5618}"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2739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289AB0-51FF-48B1-88F9-7A1DE3D6FF76}"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2139459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634E1F-5FF7-4450-866B-3CF22DA72203}"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3678610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4A8405-6B13-4C79-B20D-57A757CC33AC}"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68141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A7183F-C370-40D9-8B11-2EE4629B796A}"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19289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3AA5A3-6D22-4AE3-ABF3-B8219A82B68D}" type="datetime1">
              <a:rPr lang="en-IN" smtClean="0"/>
              <a:t>10-04-2023</a:t>
            </a:fld>
            <a:endParaRPr lang="en-IN"/>
          </a:p>
        </p:txBody>
      </p:sp>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32094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BBAB8A-BE83-4997-B6B7-C89E13B0EC91}" type="datetime1">
              <a:rPr lang="en-IN" smtClean="0"/>
              <a:t>10-04-2023</a:t>
            </a:fld>
            <a:endParaRPr lang="en-IN"/>
          </a:p>
        </p:txBody>
      </p:sp>
      <p:sp>
        <p:nvSpPr>
          <p:cNvPr id="6" name="Footer Placeholder 5"/>
          <p:cNvSpPr>
            <a:spLocks noGrp="1"/>
          </p:cNvSpPr>
          <p:nvPr>
            <p:ph type="ftr" sz="quarter" idx="11"/>
          </p:nvPr>
        </p:nvSpPr>
        <p:spPr/>
        <p:txBody>
          <a:bodyPr/>
          <a:lstStyle/>
          <a:p>
            <a:r>
              <a:rPr lang="en-IN" smtClean="0"/>
              <a:t>Dr.(CS) Usha Srivastava</a:t>
            </a:r>
            <a:endParaRPr lang="en-IN"/>
          </a:p>
        </p:txBody>
      </p:sp>
      <p:sp>
        <p:nvSpPr>
          <p:cNvPr id="7" name="Slide Number Placeholder 6"/>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633224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489C07-E1AE-4837-A5CA-BC866566CB43}" type="datetime1">
              <a:rPr lang="en-IN" smtClean="0"/>
              <a:t>10-04-2023</a:t>
            </a:fld>
            <a:endParaRPr lang="en-IN"/>
          </a:p>
        </p:txBody>
      </p:sp>
      <p:sp>
        <p:nvSpPr>
          <p:cNvPr id="8" name="Footer Placeholder 7"/>
          <p:cNvSpPr>
            <a:spLocks noGrp="1"/>
          </p:cNvSpPr>
          <p:nvPr>
            <p:ph type="ftr" sz="quarter" idx="11"/>
          </p:nvPr>
        </p:nvSpPr>
        <p:spPr/>
        <p:txBody>
          <a:bodyPr/>
          <a:lstStyle/>
          <a:p>
            <a:r>
              <a:rPr lang="en-IN" smtClean="0"/>
              <a:t>Dr.(CS) Usha Srivastava</a:t>
            </a:r>
            <a:endParaRPr lang="en-IN"/>
          </a:p>
        </p:txBody>
      </p:sp>
      <p:sp>
        <p:nvSpPr>
          <p:cNvPr id="9" name="Slide Number Placeholder 8"/>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260358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1F3137-D86F-4A96-97E8-25B43060CE60}" type="datetime1">
              <a:rPr lang="en-IN" smtClean="0"/>
              <a:t>10-04-2023</a:t>
            </a:fld>
            <a:endParaRPr lang="en-IN"/>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313494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51B67-0AA5-40D4-A635-79F0C0401EB5}" type="datetime1">
              <a:rPr lang="en-IN" smtClean="0"/>
              <a:t>10-04-2023</a:t>
            </a:fld>
            <a:endParaRPr lang="en-IN"/>
          </a:p>
        </p:txBody>
      </p:sp>
      <p:sp>
        <p:nvSpPr>
          <p:cNvPr id="3" name="Footer Placeholder 2"/>
          <p:cNvSpPr>
            <a:spLocks noGrp="1"/>
          </p:cNvSpPr>
          <p:nvPr>
            <p:ph type="ftr" sz="quarter" idx="11"/>
          </p:nvPr>
        </p:nvSpPr>
        <p:spPr/>
        <p:txBody>
          <a:bodyPr/>
          <a:lstStyle/>
          <a:p>
            <a:r>
              <a:rPr lang="en-IN" smtClean="0"/>
              <a:t>Dr.(CS) Usha Srivastava</a:t>
            </a:r>
            <a:endParaRPr lang="en-IN"/>
          </a:p>
        </p:txBody>
      </p:sp>
      <p:sp>
        <p:nvSpPr>
          <p:cNvPr id="4" name="Slide Number Placeholder 3"/>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56872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D7A19-28BD-4619-B3B6-A2749C355658}" type="datetime1">
              <a:rPr lang="en-IN" smtClean="0"/>
              <a:t>10-04-2023</a:t>
            </a:fld>
            <a:endParaRPr lang="en-IN"/>
          </a:p>
        </p:txBody>
      </p:sp>
      <p:sp>
        <p:nvSpPr>
          <p:cNvPr id="6" name="Footer Placeholder 5"/>
          <p:cNvSpPr>
            <a:spLocks noGrp="1"/>
          </p:cNvSpPr>
          <p:nvPr>
            <p:ph type="ftr" sz="quarter" idx="11"/>
          </p:nvPr>
        </p:nvSpPr>
        <p:spPr/>
        <p:txBody>
          <a:bodyPr/>
          <a:lstStyle/>
          <a:p>
            <a:r>
              <a:rPr lang="en-IN" smtClean="0"/>
              <a:t>Dr.(CS) Usha Srivastava</a:t>
            </a:r>
            <a:endParaRPr lang="en-IN"/>
          </a:p>
        </p:txBody>
      </p:sp>
      <p:sp>
        <p:nvSpPr>
          <p:cNvPr id="7" name="Slide Number Placeholder 6"/>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49458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085C3-B589-4764-8633-48757FB7147A}" type="datetime1">
              <a:rPr lang="en-IN" smtClean="0"/>
              <a:t>10-04-2023</a:t>
            </a:fld>
            <a:endParaRPr lang="en-IN"/>
          </a:p>
        </p:txBody>
      </p:sp>
      <p:sp>
        <p:nvSpPr>
          <p:cNvPr id="6" name="Footer Placeholder 5"/>
          <p:cNvSpPr>
            <a:spLocks noGrp="1"/>
          </p:cNvSpPr>
          <p:nvPr>
            <p:ph type="ftr" sz="quarter" idx="11"/>
          </p:nvPr>
        </p:nvSpPr>
        <p:spPr/>
        <p:txBody>
          <a:bodyPr/>
          <a:lstStyle/>
          <a:p>
            <a:r>
              <a:rPr lang="en-IN" smtClean="0"/>
              <a:t>Dr.(CS) Usha Srivastava</a:t>
            </a:r>
            <a:endParaRPr lang="en-IN"/>
          </a:p>
        </p:txBody>
      </p:sp>
      <p:sp>
        <p:nvSpPr>
          <p:cNvPr id="7" name="Slide Number Placeholder 6"/>
          <p:cNvSpPr>
            <a:spLocks noGrp="1"/>
          </p:cNvSpPr>
          <p:nvPr>
            <p:ph type="sldNum" sz="quarter" idx="12"/>
          </p:nvPr>
        </p:nvSpPr>
        <p:spPr/>
        <p:txBody>
          <a:bodyPr/>
          <a:lstStyle/>
          <a:p>
            <a:fld id="{21996E8C-F432-494F-AB4C-D74454AD4971}" type="slidenum">
              <a:rPr lang="en-IN" smtClean="0"/>
              <a:t>‹#›</a:t>
            </a:fld>
            <a:endParaRPr lang="en-IN"/>
          </a:p>
        </p:txBody>
      </p:sp>
    </p:spTree>
    <p:extLst>
      <p:ext uri="{BB962C8B-B14F-4D97-AF65-F5344CB8AC3E}">
        <p14:creationId xmlns:p14="http://schemas.microsoft.com/office/powerpoint/2010/main" val="378875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EA9033-6E16-4000-AA34-CDDE41F33232}" type="datetime1">
              <a:rPr lang="en-IN" smtClean="0"/>
              <a:t>10-04-2023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smtClean="0"/>
              <a:t>Dr.(CS) Usha Srivastava</a:t>
            </a:r>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1996E8C-F432-494F-AB4C-D74454AD4971}" type="slidenum">
              <a:rPr lang="en-IN" smtClean="0"/>
              <a:t>‹#›</a:t>
            </a:fld>
            <a:endParaRPr lang="en-IN"/>
          </a:p>
        </p:txBody>
      </p:sp>
    </p:spTree>
    <p:extLst>
      <p:ext uri="{BB962C8B-B14F-4D97-AF65-F5344CB8AC3E}">
        <p14:creationId xmlns:p14="http://schemas.microsoft.com/office/powerpoint/2010/main" val="19864846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MODULE I</a:t>
            </a:r>
            <a:r>
              <a:rPr lang="en-IN" dirty="0">
                <a:latin typeface="Times New Roman" panose="02020603050405020304" pitchFamily="18" charset="0"/>
                <a:cs typeface="Times New Roman" panose="02020603050405020304" pitchFamily="18" charset="0"/>
              </a:rPr>
              <a:t/>
            </a:r>
            <a:br>
              <a:rPr lang="en-IN" dirty="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Concept of Risk and Derivative</a:t>
            </a:r>
            <a:endParaRPr lang="en-IN"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77334" y="2160589"/>
            <a:ext cx="10385618" cy="4245898"/>
          </a:xfrm>
        </p:spPr>
        <p:txBody>
          <a:bodyPr/>
          <a:lstStyle/>
          <a:p>
            <a:r>
              <a:rPr lang="en-IN" sz="2000" dirty="0">
                <a:latin typeface="Times New Roman" panose="02020603050405020304" pitchFamily="18" charset="0"/>
                <a:cs typeface="Times New Roman" panose="02020603050405020304" pitchFamily="18" charset="0"/>
              </a:rPr>
              <a:t>The size of the derivatives market, </a:t>
            </a:r>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Participants </a:t>
            </a:r>
            <a:r>
              <a:rPr lang="en-IN" sz="2000" dirty="0">
                <a:latin typeface="Times New Roman" panose="02020603050405020304" pitchFamily="18" charset="0"/>
                <a:cs typeface="Times New Roman" panose="02020603050405020304" pitchFamily="18" charset="0"/>
              </a:rPr>
              <a:t>in the derivatives market</a:t>
            </a:r>
            <a:r>
              <a:rPr lang="en-IN" sz="2000" dirty="0" smtClean="0">
                <a:latin typeface="Times New Roman" panose="02020603050405020304" pitchFamily="18" charset="0"/>
                <a:cs typeface="Times New Roman" panose="02020603050405020304" pitchFamily="18" charset="0"/>
              </a:rPr>
              <a:t>,</a:t>
            </a:r>
          </a:p>
          <a:p>
            <a:r>
              <a:rPr lang="en-IN" sz="2000" dirty="0" smtClean="0">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Financial engineering and risk, </a:t>
            </a:r>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Cash </a:t>
            </a:r>
            <a:r>
              <a:rPr lang="en-IN" sz="2000" dirty="0">
                <a:latin typeface="Times New Roman" panose="02020603050405020304" pitchFamily="18" charset="0"/>
                <a:cs typeface="Times New Roman" panose="02020603050405020304" pitchFamily="18" charset="0"/>
              </a:rPr>
              <a:t>instruments versus derivatives, </a:t>
            </a:r>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Risk </a:t>
            </a:r>
            <a:r>
              <a:rPr lang="en-IN" sz="2000" dirty="0">
                <a:latin typeface="Times New Roman" panose="02020603050405020304" pitchFamily="18" charset="0"/>
                <a:cs typeface="Times New Roman" panose="02020603050405020304" pitchFamily="18" charset="0"/>
              </a:rPr>
              <a:t>Management and Derivatives, </a:t>
            </a:r>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Risk </a:t>
            </a:r>
            <a:r>
              <a:rPr lang="en-IN" sz="2000" dirty="0">
                <a:latin typeface="Times New Roman" panose="02020603050405020304" pitchFamily="18" charset="0"/>
                <a:cs typeface="Times New Roman" panose="02020603050405020304" pitchFamily="18" charset="0"/>
              </a:rPr>
              <a:t>in derivatives transactions</a:t>
            </a:r>
            <a:r>
              <a:rPr lang="en-IN" sz="2000" dirty="0" smtClean="0">
                <a:latin typeface="Times New Roman" panose="02020603050405020304" pitchFamily="18" charset="0"/>
                <a:cs typeface="Times New Roman" panose="02020603050405020304" pitchFamily="18" charset="0"/>
              </a:rPr>
              <a:t>,</a:t>
            </a:r>
          </a:p>
          <a:p>
            <a:r>
              <a:rPr lang="en-IN" sz="2000" dirty="0" smtClean="0">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OTC derivatives and exchange-traded derivatives</a:t>
            </a:r>
            <a:r>
              <a:rPr lang="en-IN" sz="2000" dirty="0" smtClean="0">
                <a:latin typeface="Times New Roman" panose="02020603050405020304" pitchFamily="18" charset="0"/>
                <a:cs typeface="Times New Roman" panose="02020603050405020304" pitchFamily="18" charset="0"/>
              </a:rPr>
              <a:t>,</a:t>
            </a:r>
          </a:p>
          <a:p>
            <a:r>
              <a:rPr lang="en-IN" sz="2000" dirty="0" smtClean="0">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Impact of derivatives on world economy. </a:t>
            </a:r>
          </a:p>
          <a:p>
            <a:endParaRPr lang="en-IN" dirty="0" smtClean="0"/>
          </a:p>
          <a:p>
            <a:endParaRPr lang="en-IN" dirty="0"/>
          </a:p>
        </p:txBody>
      </p:sp>
      <p:sp>
        <p:nvSpPr>
          <p:cNvPr id="3" name="Slide Number Placeholder 2"/>
          <p:cNvSpPr>
            <a:spLocks noGrp="1"/>
          </p:cNvSpPr>
          <p:nvPr>
            <p:ph type="sldNum" sz="quarter" idx="12"/>
          </p:nvPr>
        </p:nvSpPr>
        <p:spPr/>
        <p:txBody>
          <a:bodyPr/>
          <a:lstStyle/>
          <a:p>
            <a:fld id="{21996E8C-F432-494F-AB4C-D74454AD4971}" type="slidenum">
              <a:rPr lang="en-IN" smtClean="0"/>
              <a:t>1</a:t>
            </a:fld>
            <a:endParaRPr lang="en-IN"/>
          </a:p>
        </p:txBody>
      </p:sp>
      <p:sp>
        <p:nvSpPr>
          <p:cNvPr id="6" name="TextBox 5"/>
          <p:cNvSpPr txBox="1"/>
          <p:nvPr/>
        </p:nvSpPr>
        <p:spPr>
          <a:xfrm>
            <a:off x="6246254" y="5550794"/>
            <a:ext cx="5280338" cy="369332"/>
          </a:xfrm>
          <a:prstGeom prst="rect">
            <a:avLst/>
          </a:prstGeom>
          <a:noFill/>
        </p:spPr>
        <p:txBody>
          <a:bodyPr wrap="square" rtlCol="0">
            <a:spAutoFit/>
          </a:bodyPr>
          <a:lstStyle/>
          <a:p>
            <a:r>
              <a:rPr lang="en-IN" dirty="0" smtClean="0"/>
              <a:t>             DR.(CS) USHA SRIVASTAVA</a:t>
            </a:r>
            <a:endParaRPr lang="en-IN" dirty="0"/>
          </a:p>
        </p:txBody>
      </p:sp>
    </p:spTree>
    <p:extLst>
      <p:ext uri="{BB962C8B-B14F-4D97-AF65-F5344CB8AC3E}">
        <p14:creationId xmlns:p14="http://schemas.microsoft.com/office/powerpoint/2010/main" val="17176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1" y="412125"/>
            <a:ext cx="8823241" cy="5629238"/>
          </a:xfrm>
        </p:spPr>
        <p:txBody>
          <a:bodyPr>
            <a:noAutofit/>
          </a:bodyPr>
          <a:lstStyle/>
          <a:p>
            <a:pPr marL="0" indent="0" algn="just">
              <a:buNone/>
            </a:pPr>
            <a:r>
              <a:rPr lang="en-IN" b="1" dirty="0" smtClean="0">
                <a:latin typeface="Times New Roman" panose="02020603050405020304" pitchFamily="18" charset="0"/>
                <a:cs typeface="Times New Roman" panose="02020603050405020304" pitchFamily="18" charset="0"/>
              </a:rPr>
              <a:t>OPTIONS</a:t>
            </a:r>
          </a:p>
          <a:p>
            <a:pPr algn="just"/>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Option is a contract that gives the right, but not an obligation, to buy or sell </a:t>
            </a:r>
            <a:r>
              <a:rPr lang="en-US" dirty="0" smtClean="0">
                <a:latin typeface="Times New Roman" panose="02020603050405020304" pitchFamily="18" charset="0"/>
                <a:cs typeface="Times New Roman" panose="02020603050405020304" pitchFamily="18" charset="0"/>
              </a:rPr>
              <a:t>the underlying </a:t>
            </a:r>
            <a:r>
              <a:rPr lang="en-US" dirty="0">
                <a:latin typeface="Times New Roman" panose="02020603050405020304" pitchFamily="18" charset="0"/>
                <a:cs typeface="Times New Roman" panose="02020603050405020304" pitchFamily="18" charset="0"/>
              </a:rPr>
              <a:t>on or before a stated date and at a stated price. While buyer of option </a:t>
            </a:r>
            <a:r>
              <a:rPr lang="en-US" dirty="0" smtClean="0">
                <a:latin typeface="Times New Roman" panose="02020603050405020304" pitchFamily="18" charset="0"/>
                <a:cs typeface="Times New Roman" panose="02020603050405020304" pitchFamily="18" charset="0"/>
              </a:rPr>
              <a:t>pays the </a:t>
            </a:r>
            <a:r>
              <a:rPr lang="en-US" dirty="0">
                <a:latin typeface="Times New Roman" panose="02020603050405020304" pitchFamily="18" charset="0"/>
                <a:cs typeface="Times New Roman" panose="02020603050405020304" pitchFamily="18" charset="0"/>
              </a:rPr>
              <a:t>premium and buys the right, writer/seller of option receives the premium </a:t>
            </a:r>
            <a:r>
              <a:rPr lang="en-US" dirty="0" smtClean="0">
                <a:latin typeface="Times New Roman" panose="02020603050405020304" pitchFamily="18" charset="0"/>
                <a:cs typeface="Times New Roman" panose="02020603050405020304" pitchFamily="18" charset="0"/>
              </a:rPr>
              <a:t>with obligation </a:t>
            </a:r>
            <a:r>
              <a:rPr lang="en-US" dirty="0">
                <a:latin typeface="Times New Roman" panose="02020603050405020304" pitchFamily="18" charset="0"/>
                <a:cs typeface="Times New Roman" panose="02020603050405020304" pitchFamily="18" charset="0"/>
              </a:rPr>
              <a:t>to sell/ buy the underlying asset, if the buyer exercises his right.</a:t>
            </a:r>
          </a:p>
          <a:p>
            <a:pPr algn="just"/>
            <a:r>
              <a:rPr lang="en-IN" b="1" dirty="0" smtClean="0">
                <a:latin typeface="Times New Roman" panose="02020603050405020304" pitchFamily="18" charset="0"/>
                <a:cs typeface="Times New Roman" panose="02020603050405020304" pitchFamily="18" charset="0"/>
              </a:rPr>
              <a:t>SWAPS</a:t>
            </a:r>
          </a:p>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swap is an agreement made between two parties to exchange cash flows in the </a:t>
            </a:r>
            <a:r>
              <a:rPr lang="en-US" dirty="0" smtClean="0">
                <a:latin typeface="Times New Roman" panose="02020603050405020304" pitchFamily="18" charset="0"/>
                <a:cs typeface="Times New Roman" panose="02020603050405020304" pitchFamily="18" charset="0"/>
              </a:rPr>
              <a:t>future according </a:t>
            </a:r>
            <a:r>
              <a:rPr lang="en-US" dirty="0">
                <a:latin typeface="Times New Roman" panose="02020603050405020304" pitchFamily="18" charset="0"/>
                <a:cs typeface="Times New Roman" panose="02020603050405020304" pitchFamily="18" charset="0"/>
              </a:rPr>
              <a:t>to a prearranged formula. Swaps are, broadly speaking, series of </a:t>
            </a:r>
            <a:r>
              <a:rPr lang="en-US" dirty="0" smtClean="0">
                <a:latin typeface="Times New Roman" panose="02020603050405020304" pitchFamily="18" charset="0"/>
                <a:cs typeface="Times New Roman" panose="02020603050405020304" pitchFamily="18" charset="0"/>
              </a:rPr>
              <a:t>forward contracts</a:t>
            </a:r>
            <a:r>
              <a:rPr lang="en-US" dirty="0">
                <a:latin typeface="Times New Roman" panose="02020603050405020304" pitchFamily="18" charset="0"/>
                <a:cs typeface="Times New Roman" panose="02020603050405020304" pitchFamily="18" charset="0"/>
              </a:rPr>
              <a:t>. Swaps help market participants manage risk associated with volatile </a:t>
            </a:r>
            <a:r>
              <a:rPr lang="en-US" dirty="0" smtClean="0">
                <a:latin typeface="Times New Roman" panose="02020603050405020304" pitchFamily="18" charset="0"/>
                <a:cs typeface="Times New Roman" panose="02020603050405020304" pitchFamily="18" charset="0"/>
              </a:rPr>
              <a:t>interest rates</a:t>
            </a:r>
            <a:r>
              <a:rPr lang="en-US" dirty="0">
                <a:latin typeface="Times New Roman" panose="02020603050405020304" pitchFamily="18" charset="0"/>
                <a:cs typeface="Times New Roman" panose="02020603050405020304" pitchFamily="18" charset="0"/>
              </a:rPr>
              <a:t>, currency exchange rates and commodity prices.</a:t>
            </a:r>
            <a:endParaRPr lang="en-IN"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en-IN" smtClean="0"/>
              <a:t>Dr.(CS) Usha Srivastava</a:t>
            </a:r>
            <a:endParaRPr lang="en-IN"/>
          </a:p>
        </p:txBody>
      </p:sp>
      <p:sp>
        <p:nvSpPr>
          <p:cNvPr id="4" name="Slide Number Placeholder 3"/>
          <p:cNvSpPr>
            <a:spLocks noGrp="1"/>
          </p:cNvSpPr>
          <p:nvPr>
            <p:ph type="sldNum" sz="quarter" idx="12"/>
          </p:nvPr>
        </p:nvSpPr>
        <p:spPr/>
        <p:txBody>
          <a:bodyPr/>
          <a:lstStyle/>
          <a:p>
            <a:fld id="{21996E8C-F432-494F-AB4C-D74454AD4971}" type="slidenum">
              <a:rPr lang="en-IN" smtClean="0"/>
              <a:t>10</a:t>
            </a:fld>
            <a:endParaRPr lang="en-IN"/>
          </a:p>
        </p:txBody>
      </p:sp>
    </p:spTree>
    <p:extLst>
      <p:ext uri="{BB962C8B-B14F-4D97-AF65-F5344CB8AC3E}">
        <p14:creationId xmlns:p14="http://schemas.microsoft.com/office/powerpoint/2010/main" val="324885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412124"/>
            <a:ext cx="8694453" cy="966300"/>
          </a:xfrm>
        </p:spPr>
        <p:txBody>
          <a:bodyPr>
            <a:normAutofit/>
          </a:bodyPr>
          <a:lstStyle/>
          <a:p>
            <a:r>
              <a:rPr lang="en-IN" sz="3200" b="1" dirty="0" smtClean="0">
                <a:latin typeface="Times New Roman" panose="02020603050405020304" pitchFamily="18" charset="0"/>
                <a:cs typeface="Times New Roman" panose="02020603050405020304" pitchFamily="18" charset="0"/>
              </a:rPr>
              <a:t>PARTICIPANTS IN DERIVATIVE MARKET</a:t>
            </a:r>
            <a:endParaRPr lang="en-IN" sz="32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0376" y="1378424"/>
            <a:ext cx="9839843" cy="5048134"/>
          </a:xfrm>
        </p:spPr>
        <p:txBody>
          <a:bodyPr>
            <a:normAutofit fontScale="92500" lnSpcReduction="10000"/>
          </a:bodyPr>
          <a:lstStyle/>
          <a:p>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Hedgers </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Calibri" panose="020F0502020204030204" pitchFamily="34" charset="0"/>
              </a:rPr>
              <a:t>They face risk associated with the prices of underlying assets and use derivatives </a:t>
            </a:r>
            <a:r>
              <a:rPr lang="en-US" sz="2000" dirty="0" smtClean="0">
                <a:latin typeface="Calibri" panose="020F0502020204030204" pitchFamily="34" charset="0"/>
              </a:rPr>
              <a:t>to reduce </a:t>
            </a:r>
            <a:r>
              <a:rPr lang="en-US" sz="2000" dirty="0">
                <a:latin typeface="Calibri" panose="020F0502020204030204" pitchFamily="34" charset="0"/>
              </a:rPr>
              <a:t>their risk. Corporations, investing institutions and banks all use </a:t>
            </a:r>
            <a:r>
              <a:rPr lang="en-US" sz="2000" dirty="0" smtClean="0">
                <a:latin typeface="Calibri" panose="020F0502020204030204" pitchFamily="34" charset="0"/>
              </a:rPr>
              <a:t>derivative products </a:t>
            </a:r>
            <a:r>
              <a:rPr lang="en-US" sz="2000" dirty="0">
                <a:latin typeface="Calibri" panose="020F0502020204030204" pitchFamily="34" charset="0"/>
              </a:rPr>
              <a:t>to hedge or reduce their exposures to market variables such as interest </a:t>
            </a:r>
            <a:r>
              <a:rPr lang="en-US" sz="2000" dirty="0" smtClean="0">
                <a:latin typeface="Calibri" panose="020F0502020204030204" pitchFamily="34" charset="0"/>
              </a:rPr>
              <a:t>rates, share </a:t>
            </a:r>
            <a:r>
              <a:rPr lang="en-US" sz="2000" dirty="0">
                <a:latin typeface="Calibri" panose="020F0502020204030204" pitchFamily="34" charset="0"/>
              </a:rPr>
              <a:t>values, bond prices, currency exchange rates and commodity prices.</a:t>
            </a:r>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Speculators </a:t>
            </a:r>
          </a:p>
          <a:p>
            <a:pPr marL="0" indent="0" algn="just">
              <a:buNone/>
            </a:pPr>
            <a:r>
              <a:rPr lang="en-US" sz="2000" dirty="0">
                <a:latin typeface="Times New Roman" panose="02020603050405020304" pitchFamily="18" charset="0"/>
                <a:cs typeface="Times New Roman" panose="02020603050405020304" pitchFamily="18" charset="0"/>
              </a:rPr>
              <a:t>They try to predict the future movements in prices of underlying assets and based on the view, take positions in derivative contracts. Derivatives are preferred over underlying asset for trading purpose, as they offer leverage, are less expensive (cost of transaction </a:t>
            </a:r>
            <a:r>
              <a:rPr lang="en-US" sz="2000" dirty="0" smtClean="0">
                <a:latin typeface="Times New Roman" panose="02020603050405020304" pitchFamily="18" charset="0"/>
                <a:cs typeface="Times New Roman" panose="02020603050405020304" pitchFamily="18" charset="0"/>
              </a:rPr>
              <a:t>is generally lower </a:t>
            </a:r>
            <a:r>
              <a:rPr lang="en-US" sz="2000" dirty="0">
                <a:latin typeface="Times New Roman" panose="02020603050405020304" pitchFamily="18" charset="0"/>
                <a:cs typeface="Times New Roman" panose="02020603050405020304" pitchFamily="18" charset="0"/>
              </a:rPr>
              <a:t>than that of the underlying) and are faster to execute </a:t>
            </a:r>
            <a:r>
              <a:rPr lang="en-US" sz="2000" dirty="0" smtClean="0">
                <a:latin typeface="Times New Roman" panose="02020603050405020304" pitchFamily="18" charset="0"/>
                <a:cs typeface="Times New Roman" panose="02020603050405020304" pitchFamily="18" charset="0"/>
              </a:rPr>
              <a:t>in size </a:t>
            </a:r>
            <a:r>
              <a:rPr lang="en-US" sz="2000" dirty="0">
                <a:latin typeface="Times New Roman" panose="02020603050405020304" pitchFamily="18" charset="0"/>
                <a:cs typeface="Times New Roman" panose="02020603050405020304" pitchFamily="18" charset="0"/>
              </a:rPr>
              <a:t>(high volumes market).</a:t>
            </a:r>
            <a:endParaRPr lang="en-IN"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Arbitrageurs</a:t>
            </a:r>
          </a:p>
          <a:p>
            <a:pPr marL="0" indent="0" algn="just">
              <a:buNone/>
            </a:pPr>
            <a:r>
              <a:rPr lang="en-US" sz="2000" dirty="0">
                <a:latin typeface="Times New Roman" panose="02020603050405020304" pitchFamily="18" charset="0"/>
                <a:cs typeface="Times New Roman" panose="02020603050405020304" pitchFamily="18" charset="0"/>
              </a:rPr>
              <a:t>Arbitrage is a deal that produces profit by exploiting a price difference in a product </a:t>
            </a:r>
            <a:r>
              <a:rPr lang="en-US" sz="2000" dirty="0" smtClean="0">
                <a:latin typeface="Times New Roman" panose="02020603050405020304" pitchFamily="18" charset="0"/>
                <a:cs typeface="Times New Roman" panose="02020603050405020304" pitchFamily="18" charset="0"/>
              </a:rPr>
              <a:t>in two </a:t>
            </a:r>
            <a:r>
              <a:rPr lang="en-US" sz="2000" dirty="0">
                <a:latin typeface="Times New Roman" panose="02020603050405020304" pitchFamily="18" charset="0"/>
                <a:cs typeface="Times New Roman" panose="02020603050405020304" pitchFamily="18" charset="0"/>
              </a:rPr>
              <a:t>different markets. Arbitrage originates when a trader purchases an asset cheaply </a:t>
            </a:r>
            <a:r>
              <a:rPr lang="en-US" sz="2000" dirty="0" smtClean="0">
                <a:latin typeface="Times New Roman" panose="02020603050405020304" pitchFamily="18" charset="0"/>
                <a:cs typeface="Times New Roman" panose="02020603050405020304" pitchFamily="18" charset="0"/>
              </a:rPr>
              <a:t>in one </a:t>
            </a:r>
            <a:r>
              <a:rPr lang="en-US" sz="2000" dirty="0">
                <a:latin typeface="Times New Roman" panose="02020603050405020304" pitchFamily="18" charset="0"/>
                <a:cs typeface="Times New Roman" panose="02020603050405020304" pitchFamily="18" charset="0"/>
              </a:rPr>
              <a:t>location and simultaneously arranges to sell it at a higher price in another </a:t>
            </a:r>
            <a:r>
              <a:rPr lang="en-US" sz="2000" dirty="0" smtClean="0">
                <a:latin typeface="Times New Roman" panose="02020603050405020304" pitchFamily="18" charset="0"/>
                <a:cs typeface="Times New Roman" panose="02020603050405020304" pitchFamily="18" charset="0"/>
              </a:rPr>
              <a:t>location. Such </a:t>
            </a:r>
            <a:r>
              <a:rPr lang="en-US" sz="2000" dirty="0">
                <a:latin typeface="Times New Roman" panose="02020603050405020304" pitchFamily="18" charset="0"/>
                <a:cs typeface="Times New Roman" panose="02020603050405020304" pitchFamily="18" charset="0"/>
              </a:rPr>
              <a:t>opportunities </a:t>
            </a:r>
            <a:r>
              <a:rPr lang="en-US" sz="2000" dirty="0" smtClean="0">
                <a:latin typeface="Times New Roman" panose="02020603050405020304" pitchFamily="18" charset="0"/>
                <a:cs typeface="Times New Roman" panose="02020603050405020304" pitchFamily="18" charset="0"/>
              </a:rPr>
              <a:t>are unlikely </a:t>
            </a:r>
            <a:r>
              <a:rPr lang="en-US" sz="2000" dirty="0">
                <a:latin typeface="Times New Roman" panose="02020603050405020304" pitchFamily="18" charset="0"/>
                <a:cs typeface="Times New Roman" panose="02020603050405020304" pitchFamily="18" charset="0"/>
              </a:rPr>
              <a:t>to persist for very long, since arbitrageurs would rush </a:t>
            </a:r>
            <a:r>
              <a:rPr lang="en-US" sz="2000" dirty="0" smtClean="0">
                <a:latin typeface="Times New Roman" panose="02020603050405020304" pitchFamily="18" charset="0"/>
                <a:cs typeface="Times New Roman" panose="02020603050405020304" pitchFamily="18" charset="0"/>
              </a:rPr>
              <a:t>in to </a:t>
            </a:r>
            <a:r>
              <a:rPr lang="en-US" sz="2000" dirty="0">
                <a:latin typeface="Times New Roman" panose="02020603050405020304" pitchFamily="18" charset="0"/>
                <a:cs typeface="Times New Roman" panose="02020603050405020304" pitchFamily="18" charset="0"/>
              </a:rPr>
              <a:t>these transactions, thus closing the price gap at different locations.</a:t>
            </a:r>
            <a:endParaRPr lang="en-IN" sz="2000"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IN" smtClean="0"/>
              <a:t>Dr.(CS) Usha Srivastava</a:t>
            </a:r>
            <a:endParaRPr lang="en-IN"/>
          </a:p>
        </p:txBody>
      </p:sp>
      <p:sp>
        <p:nvSpPr>
          <p:cNvPr id="4" name="Slide Number Placeholder 3"/>
          <p:cNvSpPr>
            <a:spLocks noGrp="1"/>
          </p:cNvSpPr>
          <p:nvPr>
            <p:ph type="sldNum" sz="quarter" idx="12"/>
          </p:nvPr>
        </p:nvSpPr>
        <p:spPr/>
        <p:txBody>
          <a:bodyPr/>
          <a:lstStyle/>
          <a:p>
            <a:fld id="{21996E8C-F432-494F-AB4C-D74454AD4971}" type="slidenum">
              <a:rPr lang="en-IN" smtClean="0"/>
              <a:t>11</a:t>
            </a:fld>
            <a:endParaRPr lang="en-IN"/>
          </a:p>
        </p:txBody>
      </p:sp>
    </p:spTree>
    <p:extLst>
      <p:ext uri="{BB962C8B-B14F-4D97-AF65-F5344CB8AC3E}">
        <p14:creationId xmlns:p14="http://schemas.microsoft.com/office/powerpoint/2010/main" val="4021077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7883"/>
            <a:ext cx="8596668" cy="708338"/>
          </a:xfrm>
        </p:spPr>
        <p:txBody>
          <a:bodyPr>
            <a:normAutofit/>
          </a:bodyPr>
          <a:lstStyle/>
          <a:p>
            <a:r>
              <a:rPr lang="en-IN" sz="3200" b="1" dirty="0">
                <a:latin typeface="Times New Roman" panose="02020603050405020304" pitchFamily="18" charset="0"/>
                <a:cs typeface="Times New Roman" panose="02020603050405020304" pitchFamily="18" charset="0"/>
              </a:rPr>
              <a:t>PARTICIPANTS OF DERIVATIVE MARKET</a:t>
            </a:r>
            <a:endParaRPr lang="en-IN" sz="3200" dirty="0"/>
          </a:p>
        </p:txBody>
      </p:sp>
      <p:sp>
        <p:nvSpPr>
          <p:cNvPr id="3" name="Content Placeholder 2"/>
          <p:cNvSpPr>
            <a:spLocks noGrp="1"/>
          </p:cNvSpPr>
          <p:nvPr>
            <p:ph idx="1"/>
          </p:nvPr>
        </p:nvSpPr>
        <p:spPr>
          <a:xfrm>
            <a:off x="677334" y="1313645"/>
            <a:ext cx="9406824" cy="5357611"/>
          </a:xfrm>
        </p:spPr>
        <p:txBody>
          <a:bodyPr>
            <a:noAutofit/>
          </a:bodyPr>
          <a:lstStyle/>
          <a:p>
            <a:pPr algn="just"/>
            <a:r>
              <a:rPr lang="en-US" sz="1900" dirty="0">
                <a:latin typeface="Times New Roman" panose="02020603050405020304" pitchFamily="18" charset="0"/>
                <a:cs typeface="Times New Roman" panose="02020603050405020304" pitchFamily="18" charset="0"/>
              </a:rPr>
              <a:t>Derivatives serve a useful risk-management purpose for both financial and non-financial firms. It enables transfer of various financial risks to entities who are more willing or better suited to take or manage them. Participants of this market can broadly be classified into two functional categories, namely, market-makers and users.</a:t>
            </a:r>
          </a:p>
          <a:p>
            <a:pPr algn="just"/>
            <a:r>
              <a:rPr lang="en-US" sz="1900" dirty="0">
                <a:latin typeface="Times New Roman" panose="02020603050405020304" pitchFamily="18" charset="0"/>
                <a:cs typeface="Times New Roman" panose="02020603050405020304" pitchFamily="18" charset="0"/>
              </a:rPr>
              <a:t> </a:t>
            </a:r>
            <a:r>
              <a:rPr lang="en-US" sz="1900" b="1" dirty="0">
                <a:latin typeface="Times New Roman" panose="02020603050405020304" pitchFamily="18" charset="0"/>
                <a:cs typeface="Times New Roman" panose="02020603050405020304" pitchFamily="18" charset="0"/>
              </a:rPr>
              <a:t>User: </a:t>
            </a:r>
            <a:r>
              <a:rPr lang="en-US" sz="1900" dirty="0">
                <a:latin typeface="Times New Roman" panose="02020603050405020304" pitchFamily="18" charset="0"/>
                <a:cs typeface="Times New Roman" panose="02020603050405020304" pitchFamily="18" charset="0"/>
              </a:rPr>
              <a:t>A</a:t>
            </a:r>
            <a:r>
              <a:rPr lang="en-US" sz="1900" b="1" dirty="0">
                <a:latin typeface="Times New Roman" panose="02020603050405020304" pitchFamily="18" charset="0"/>
                <a:cs typeface="Times New Roman" panose="02020603050405020304" pitchFamily="18" charset="0"/>
              </a:rPr>
              <a:t> user </a:t>
            </a:r>
            <a:r>
              <a:rPr lang="en-US" sz="1900" dirty="0">
                <a:latin typeface="Times New Roman" panose="02020603050405020304" pitchFamily="18" charset="0"/>
                <a:cs typeface="Times New Roman" panose="02020603050405020304" pitchFamily="18" charset="0"/>
              </a:rPr>
              <a:t>participates in the derivatives market to manage an underlying risk</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Entities with identified underlying risk exposure.</a:t>
            </a:r>
          </a:p>
          <a:p>
            <a:pPr algn="just"/>
            <a:endParaRPr lang="en-US" sz="1900" dirty="0">
              <a:latin typeface="Times New Roman" panose="02020603050405020304" pitchFamily="18" charset="0"/>
              <a:cs typeface="Times New Roman" panose="02020603050405020304" pitchFamily="18" charset="0"/>
            </a:endParaRPr>
          </a:p>
          <a:p>
            <a:pPr algn="just"/>
            <a:r>
              <a:rPr lang="en-US" sz="1900" b="1" dirty="0" smtClean="0">
                <a:latin typeface="Times New Roman" panose="02020603050405020304" pitchFamily="18" charset="0"/>
                <a:cs typeface="Times New Roman" panose="02020603050405020304" pitchFamily="18" charset="0"/>
              </a:rPr>
              <a:t>Market-maker</a:t>
            </a:r>
            <a:r>
              <a:rPr lang="en-US" sz="1900" b="1"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A</a:t>
            </a:r>
            <a:r>
              <a:rPr lang="en-US" sz="1900" b="1" dirty="0">
                <a:latin typeface="Times New Roman" panose="02020603050405020304" pitchFamily="18" charset="0"/>
                <a:cs typeface="Times New Roman" panose="02020603050405020304" pitchFamily="18" charset="0"/>
              </a:rPr>
              <a:t> market-maker </a:t>
            </a:r>
            <a:r>
              <a:rPr lang="en-US" sz="1900" dirty="0">
                <a:latin typeface="Times New Roman" panose="02020603050405020304" pitchFamily="18" charset="0"/>
                <a:cs typeface="Times New Roman" panose="02020603050405020304" pitchFamily="18" charset="0"/>
              </a:rPr>
              <a:t>provides continuous bid and offer prices to users and other market-makers. A market-maker need not have an underlying risk</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Scheduled Commercial Banks (excluding RRBs) &amp; Primary Dealers* (PDs) who wish to operate as market-makers may apply to the RBI for approval to operate as market-makers in the desired markets. However, entities currently undertaking market-making functions may continue to undertake permitted transactions, subject to their obtaining such approval within a period of six months from the date of this circular. This approval would be subject to periodic review</a:t>
            </a:r>
          </a:p>
          <a:p>
            <a:pPr algn="just"/>
            <a:r>
              <a:rPr lang="en-US" sz="1900" dirty="0">
                <a:latin typeface="Times New Roman" panose="02020603050405020304" pitchFamily="18" charset="0"/>
                <a:cs typeface="Times New Roman" panose="02020603050405020304" pitchFamily="18" charset="0"/>
              </a:rPr>
              <a:t>At least one party to a derivative transaction is required to be a market-maker.</a:t>
            </a:r>
          </a:p>
          <a:p>
            <a:endParaRPr lang="en-IN" sz="1900" dirty="0"/>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12</a:t>
            </a:fld>
            <a:endParaRPr lang="en-IN"/>
          </a:p>
        </p:txBody>
      </p:sp>
    </p:spTree>
    <p:extLst>
      <p:ext uri="{BB962C8B-B14F-4D97-AF65-F5344CB8AC3E}">
        <p14:creationId xmlns:p14="http://schemas.microsoft.com/office/powerpoint/2010/main" val="2165781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TYPES OF DERIVATIVE MARKETS</a:t>
            </a:r>
            <a:endParaRPr lang="en-IN" dirty="0"/>
          </a:p>
        </p:txBody>
      </p:sp>
      <p:sp>
        <p:nvSpPr>
          <p:cNvPr id="3" name="Content Placeholder 2"/>
          <p:cNvSpPr>
            <a:spLocks noGrp="1"/>
          </p:cNvSpPr>
          <p:nvPr>
            <p:ph idx="1"/>
          </p:nvPr>
        </p:nvSpPr>
        <p:spPr>
          <a:xfrm>
            <a:off x="677334" y="1774209"/>
            <a:ext cx="8596668" cy="4267153"/>
          </a:xfrm>
        </p:spPr>
        <p:txBody>
          <a:bodyPr>
            <a:normAutofit/>
          </a:bodyPr>
          <a:lstStyle/>
          <a:p>
            <a:pPr marL="0" indent="0">
              <a:buNone/>
            </a:pPr>
            <a:r>
              <a:rPr lang="en-IN" sz="2000" b="1" dirty="0">
                <a:latin typeface="Times New Roman" panose="02020603050405020304" pitchFamily="18" charset="0"/>
                <a:cs typeface="Times New Roman" panose="02020603050405020304" pitchFamily="18" charset="0"/>
              </a:rPr>
              <a:t>Exchange Traded Derivative Markets</a:t>
            </a:r>
          </a:p>
          <a:p>
            <a:r>
              <a:rPr lang="en-US" sz="2000" dirty="0">
                <a:latin typeface="Times New Roman" panose="02020603050405020304" pitchFamily="18" charset="0"/>
                <a:cs typeface="Times New Roman" panose="02020603050405020304" pitchFamily="18" charset="0"/>
              </a:rPr>
              <a:t>– Market where </a:t>
            </a:r>
            <a:r>
              <a:rPr lang="en-US" sz="2000" dirty="0" smtClean="0">
                <a:latin typeface="Times New Roman" panose="02020603050405020304" pitchFamily="18" charset="0"/>
                <a:cs typeface="Times New Roman" panose="02020603050405020304" pitchFamily="18" charset="0"/>
              </a:rPr>
              <a:t>standardized </a:t>
            </a:r>
            <a:r>
              <a:rPr lang="en-US" sz="2000" dirty="0">
                <a:latin typeface="Times New Roman" panose="02020603050405020304" pitchFamily="18" charset="0"/>
                <a:cs typeface="Times New Roman" panose="02020603050405020304" pitchFamily="18" charset="0"/>
              </a:rPr>
              <a:t>contracts are traded over an exchange such as </a:t>
            </a:r>
            <a:r>
              <a:rPr lang="en-US" sz="2000" dirty="0" smtClean="0">
                <a:latin typeface="Times New Roman" panose="02020603050405020304" pitchFamily="18" charset="0"/>
                <a:cs typeface="Times New Roman" panose="02020603050405020304" pitchFamily="18" charset="0"/>
              </a:rPr>
              <a:t>NCDEX (</a:t>
            </a:r>
            <a:r>
              <a:rPr lang="en-US" sz="2000" dirty="0">
                <a:latin typeface="Times New Roman" panose="02020603050405020304" pitchFamily="18" charset="0"/>
                <a:cs typeface="Times New Roman" panose="02020603050405020304" pitchFamily="18" charset="0"/>
              </a:rPr>
              <a:t>National Commodity &amp; Derivatives Exchange Limited (</a:t>
            </a:r>
            <a:r>
              <a:rPr lang="en-US" sz="2000" b="1" dirty="0">
                <a:latin typeface="Times New Roman" panose="02020603050405020304" pitchFamily="18" charset="0"/>
                <a:cs typeface="Times New Roman" panose="02020603050405020304" pitchFamily="18" charset="0"/>
              </a:rPr>
              <a:t>NCDEX</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Quantities and qualities can not be </a:t>
            </a:r>
            <a:r>
              <a:rPr lang="en-US" sz="2000" dirty="0" err="1">
                <a:latin typeface="Times New Roman" panose="02020603050405020304" pitchFamily="18" charset="0"/>
                <a:cs typeface="Times New Roman" panose="02020603050405020304" pitchFamily="18" charset="0"/>
              </a:rPr>
              <a:t>customised</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Counterparty for each transaction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exchange.</a:t>
            </a:r>
          </a:p>
          <a:p>
            <a:pPr marL="0" indent="0">
              <a:buNone/>
            </a:pPr>
            <a:r>
              <a:rPr lang="en-IN" sz="2000" b="1" dirty="0">
                <a:latin typeface="Times New Roman" panose="02020603050405020304" pitchFamily="18" charset="0"/>
                <a:cs typeface="Times New Roman" panose="02020603050405020304" pitchFamily="18" charset="0"/>
              </a:rPr>
              <a:t>Over-The-Counter (OTC)</a:t>
            </a:r>
          </a:p>
          <a:p>
            <a:r>
              <a:rPr lang="en-US" sz="2000" dirty="0">
                <a:latin typeface="Times New Roman" panose="02020603050405020304" pitchFamily="18" charset="0"/>
                <a:cs typeface="Times New Roman" panose="02020603050405020304" pitchFamily="18" charset="0"/>
              </a:rPr>
              <a:t>– Usually done between two financial institutions/corporate bodies</a:t>
            </a:r>
          </a:p>
          <a:p>
            <a:r>
              <a:rPr lang="en-IN" sz="2000" dirty="0">
                <a:latin typeface="Times New Roman" panose="02020603050405020304" pitchFamily="18" charset="0"/>
                <a:cs typeface="Times New Roman" panose="02020603050405020304" pitchFamily="18" charset="0"/>
              </a:rPr>
              <a:t>– Not listed</a:t>
            </a:r>
          </a:p>
          <a:p>
            <a:r>
              <a:rPr lang="en-US" sz="2000" dirty="0">
                <a:latin typeface="Times New Roman" panose="02020603050405020304" pitchFamily="18" charset="0"/>
                <a:cs typeface="Times New Roman" panose="02020603050405020304" pitchFamily="18" charset="0"/>
              </a:rPr>
              <a:t>– Trades are typically larger than exchange traded derivative transactions</a:t>
            </a:r>
          </a:p>
          <a:p>
            <a:r>
              <a:rPr lang="en-US" sz="2000" dirty="0">
                <a:latin typeface="Times New Roman" panose="02020603050405020304" pitchFamily="18" charset="0"/>
                <a:cs typeface="Times New Roman" panose="02020603050405020304" pitchFamily="18" charset="0"/>
              </a:rPr>
              <a:t>– Structure can be </a:t>
            </a:r>
            <a:r>
              <a:rPr lang="en-US" sz="2000" dirty="0" err="1">
                <a:latin typeface="Times New Roman" panose="02020603050405020304" pitchFamily="18" charset="0"/>
                <a:cs typeface="Times New Roman" panose="02020603050405020304" pitchFamily="18" charset="0"/>
              </a:rPr>
              <a:t>customised</a:t>
            </a:r>
            <a:r>
              <a:rPr lang="en-US" sz="2000" dirty="0">
                <a:latin typeface="Times New Roman" panose="02020603050405020304" pitchFamily="18" charset="0"/>
                <a:cs typeface="Times New Roman" panose="02020603050405020304" pitchFamily="18" charset="0"/>
              </a:rPr>
              <a:t> as per the requirements of the two parties.</a:t>
            </a:r>
            <a:endParaRPr lang="en-IN"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13</a:t>
            </a:fld>
            <a:endParaRPr lang="en-IN"/>
          </a:p>
        </p:txBody>
      </p:sp>
    </p:spTree>
    <p:extLst>
      <p:ext uri="{BB962C8B-B14F-4D97-AF65-F5344CB8AC3E}">
        <p14:creationId xmlns:p14="http://schemas.microsoft.com/office/powerpoint/2010/main" val="2014053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OTC derivatives markets</a:t>
            </a:r>
          </a:p>
        </p:txBody>
      </p:sp>
      <p:sp>
        <p:nvSpPr>
          <p:cNvPr id="3" name="Content Placeholder 2"/>
          <p:cNvSpPr>
            <a:spLocks noGrp="1"/>
          </p:cNvSpPr>
          <p:nvPr>
            <p:ph idx="1"/>
          </p:nvPr>
        </p:nvSpPr>
        <p:spPr>
          <a:xfrm>
            <a:off x="677334" y="2160589"/>
            <a:ext cx="9496976" cy="4253090"/>
          </a:xfrm>
        </p:spPr>
        <p:txBody>
          <a:bodyPr>
            <a:normAutofit/>
          </a:bodyPr>
          <a:lstStyle/>
          <a:p>
            <a:r>
              <a:rPr lang="en-US" dirty="0">
                <a:latin typeface="Times New Roman" panose="02020603050405020304" pitchFamily="18" charset="0"/>
                <a:cs typeface="Times New Roman" panose="02020603050405020304" pitchFamily="18" charset="0"/>
              </a:rPr>
              <a:t>Contracts are tailor made to fit in the specific requirements of </a:t>
            </a:r>
            <a:r>
              <a:rPr lang="en-US" dirty="0" smtClean="0">
                <a:latin typeface="Times New Roman" panose="02020603050405020304" pitchFamily="18" charset="0"/>
                <a:cs typeface="Times New Roman" panose="02020603050405020304" pitchFamily="18" charset="0"/>
              </a:rPr>
              <a:t>dealing </a:t>
            </a:r>
            <a:r>
              <a:rPr lang="en-IN" dirty="0" smtClean="0">
                <a:latin typeface="Times New Roman" panose="02020603050405020304" pitchFamily="18" charset="0"/>
                <a:cs typeface="Times New Roman" panose="02020603050405020304" pitchFamily="18" charset="0"/>
              </a:rPr>
              <a:t>counterparties</a:t>
            </a:r>
            <a:r>
              <a:rPr lang="en-IN"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management of counter-party (credit) risk is decentralized and located </a:t>
            </a:r>
            <a:r>
              <a:rPr lang="en-US" dirty="0" smtClean="0">
                <a:latin typeface="Times New Roman" panose="02020603050405020304" pitchFamily="18" charset="0"/>
                <a:cs typeface="Times New Roman" panose="02020603050405020304" pitchFamily="18" charset="0"/>
              </a:rPr>
              <a:t>within </a:t>
            </a:r>
            <a:r>
              <a:rPr lang="en-IN" dirty="0" smtClean="0">
                <a:latin typeface="Times New Roman" panose="02020603050405020304" pitchFamily="18" charset="0"/>
                <a:cs typeface="Times New Roman" panose="02020603050405020304" pitchFamily="18" charset="0"/>
              </a:rPr>
              <a:t>individual </a:t>
            </a:r>
            <a:r>
              <a:rPr lang="en-IN" dirty="0">
                <a:latin typeface="Times New Roman" panose="02020603050405020304" pitchFamily="18" charset="0"/>
                <a:cs typeface="Times New Roman" panose="02020603050405020304" pitchFamily="18" charset="0"/>
              </a:rPr>
              <a:t>institutions.</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are no formal centralized limits on individual positions, leverage, </a:t>
            </a:r>
            <a:r>
              <a:rPr lang="en-US" dirty="0" smtClean="0">
                <a:latin typeface="Times New Roman" panose="02020603050405020304" pitchFamily="18" charset="0"/>
                <a:cs typeface="Times New Roman" panose="02020603050405020304" pitchFamily="18" charset="0"/>
              </a:rPr>
              <a:t>or </a:t>
            </a:r>
            <a:r>
              <a:rPr lang="en-IN" dirty="0" smtClean="0">
                <a:latin typeface="Times New Roman" panose="02020603050405020304" pitchFamily="18" charset="0"/>
                <a:cs typeface="Times New Roman" panose="02020603050405020304" pitchFamily="18" charset="0"/>
              </a:rPr>
              <a:t>margining</a:t>
            </a:r>
            <a:r>
              <a:rPr lang="en-IN"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no formal rules or mechanisms for risk management to ensure </a:t>
            </a:r>
            <a:r>
              <a:rPr lang="en-US" dirty="0" smtClean="0">
                <a:latin typeface="Times New Roman" panose="02020603050405020304" pitchFamily="18" charset="0"/>
                <a:cs typeface="Times New Roman" panose="02020603050405020304" pitchFamily="18" charset="0"/>
              </a:rPr>
              <a:t>market stability </a:t>
            </a:r>
            <a:r>
              <a:rPr lang="en-US" dirty="0">
                <a:latin typeface="Times New Roman" panose="02020603050405020304" pitchFamily="18" charset="0"/>
                <a:cs typeface="Times New Roman" panose="02020603050405020304" pitchFamily="18" charset="0"/>
              </a:rPr>
              <a:t>and integrity, and for safeguarding the collective interest of </a:t>
            </a:r>
            <a:r>
              <a:rPr lang="en-US" dirty="0" smtClean="0">
                <a:latin typeface="Times New Roman" panose="02020603050405020304" pitchFamily="18" charset="0"/>
                <a:cs typeface="Times New Roman" panose="02020603050405020304" pitchFamily="18" charset="0"/>
              </a:rPr>
              <a:t>market</a:t>
            </a:r>
            <a:r>
              <a:rPr lang="en-IN" dirty="0" smtClean="0">
                <a:latin typeface="Times New Roman" panose="02020603050405020304" pitchFamily="18" charset="0"/>
                <a:cs typeface="Times New Roman" panose="02020603050405020304" pitchFamily="18" charset="0"/>
              </a:rPr>
              <a:t>participants</a:t>
            </a:r>
            <a:r>
              <a:rPr lang="en-IN"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Transactions </a:t>
            </a:r>
            <a:r>
              <a:rPr lang="en-US" dirty="0">
                <a:latin typeface="Times New Roman" panose="02020603050405020304" pitchFamily="18" charset="0"/>
                <a:cs typeface="Times New Roman" panose="02020603050405020304" pitchFamily="18" charset="0"/>
              </a:rPr>
              <a:t>are private with little or no disclosure to the entire market.</a:t>
            </a:r>
            <a:endParaRPr lang="en-IN"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14</a:t>
            </a:fld>
            <a:endParaRPr lang="en-IN"/>
          </a:p>
        </p:txBody>
      </p:sp>
    </p:spTree>
    <p:extLst>
      <p:ext uri="{BB962C8B-B14F-4D97-AF65-F5344CB8AC3E}">
        <p14:creationId xmlns:p14="http://schemas.microsoft.com/office/powerpoint/2010/main" val="145525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13386"/>
            <a:ext cx="8596668" cy="742682"/>
          </a:xfrm>
        </p:spPr>
        <p:txBody>
          <a:bodyPr>
            <a:normAutofit/>
          </a:bodyPr>
          <a:lstStyle/>
          <a:p>
            <a:r>
              <a:rPr lang="en-US" sz="3200" b="1" dirty="0" smtClean="0">
                <a:latin typeface="Times New Roman" panose="02020603050405020304" pitchFamily="18" charset="0"/>
                <a:cs typeface="Times New Roman" panose="02020603050405020304" pitchFamily="18" charset="0"/>
              </a:rPr>
              <a:t>CASH MARKET VS DERIVATIVE MARKET</a:t>
            </a:r>
            <a:endParaRPr lang="en-IN" sz="32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8781"/>
              </p:ext>
            </p:extLst>
          </p:nvPr>
        </p:nvGraphicFramePr>
        <p:xfrm>
          <a:off x="677333" y="1184856"/>
          <a:ext cx="9097731" cy="5612083"/>
        </p:xfrm>
        <a:graphic>
          <a:graphicData uri="http://schemas.openxmlformats.org/drawingml/2006/table">
            <a:tbl>
              <a:tblPr firstRow="1" bandRow="1">
                <a:tableStyleId>{5C22544A-7EE6-4342-B048-85BDC9FD1C3A}</a:tableStyleId>
              </a:tblPr>
              <a:tblGrid>
                <a:gridCol w="1934138"/>
                <a:gridCol w="3624803"/>
                <a:gridCol w="3538790"/>
              </a:tblGrid>
              <a:tr h="367446">
                <a:tc>
                  <a:txBody>
                    <a:bodyPr/>
                    <a:lstStyle/>
                    <a:p>
                      <a:r>
                        <a:rPr lang="en-US" dirty="0" smtClean="0"/>
                        <a:t>Category</a:t>
                      </a:r>
                      <a:endParaRPr lang="en-IN" dirty="0"/>
                    </a:p>
                  </a:txBody>
                  <a:tcPr/>
                </a:tc>
                <a:tc>
                  <a:txBody>
                    <a:bodyPr/>
                    <a:lstStyle/>
                    <a:p>
                      <a:r>
                        <a:rPr lang="en-US" dirty="0" smtClean="0"/>
                        <a:t>Cash Market</a:t>
                      </a:r>
                      <a:endParaRPr lang="en-IN" dirty="0"/>
                    </a:p>
                  </a:txBody>
                  <a:tcPr/>
                </a:tc>
                <a:tc>
                  <a:txBody>
                    <a:bodyPr/>
                    <a:lstStyle/>
                    <a:p>
                      <a:r>
                        <a:rPr lang="en-US" dirty="0" smtClean="0"/>
                        <a:t> Derivative</a:t>
                      </a:r>
                      <a:r>
                        <a:rPr lang="en-US" baseline="0" dirty="0" smtClean="0"/>
                        <a:t> Market</a:t>
                      </a:r>
                      <a:endParaRPr lang="en-IN" dirty="0"/>
                    </a:p>
                  </a:txBody>
                  <a:tcPr/>
                </a:tc>
              </a:tr>
              <a:tr h="1194201">
                <a:tc>
                  <a:txBody>
                    <a:bodyPr/>
                    <a:lstStyle/>
                    <a:p>
                      <a:r>
                        <a:rPr lang="en-US" dirty="0" smtClean="0"/>
                        <a:t>Lot Size</a:t>
                      </a:r>
                      <a:endParaRPr lang="en-IN" dirty="0"/>
                    </a:p>
                  </a:txBody>
                  <a:tcPr/>
                </a:tc>
                <a:tc>
                  <a:txBody>
                    <a:bodyPr/>
                    <a:lstStyle/>
                    <a:p>
                      <a:r>
                        <a:rPr lang="en-US" sz="1800" b="0" i="0" kern="1200" dirty="0" smtClean="0">
                          <a:solidFill>
                            <a:schemeClr val="dk1"/>
                          </a:solidFill>
                          <a:effectLst/>
                          <a:latin typeface="+mn-lt"/>
                          <a:ea typeface="+mn-ea"/>
                          <a:cs typeface="+mn-cs"/>
                        </a:rPr>
                        <a:t>In cash markets, investors can buy or sell in any quantity or even in single units</a:t>
                      </a:r>
                      <a:endParaRPr lang="en-IN" dirty="0"/>
                    </a:p>
                  </a:txBody>
                  <a:tcPr/>
                </a:tc>
                <a:tc>
                  <a:txBody>
                    <a:bodyPr/>
                    <a:lstStyle/>
                    <a:p>
                      <a:r>
                        <a:rPr lang="en-US" sz="1800" b="0" i="0" kern="1200" dirty="0" smtClean="0">
                          <a:solidFill>
                            <a:schemeClr val="dk1"/>
                          </a:solidFill>
                          <a:effectLst/>
                          <a:latin typeface="+mn-lt"/>
                          <a:ea typeface="+mn-ea"/>
                          <a:cs typeface="+mn-cs"/>
                        </a:rPr>
                        <a:t>In derivatives markets, the lot sizes are fixed and single units are not available (bank Nifty:-1250)</a:t>
                      </a:r>
                      <a:endParaRPr lang="en-IN" dirty="0"/>
                    </a:p>
                  </a:txBody>
                  <a:tcPr/>
                </a:tc>
              </a:tr>
              <a:tr h="1021077">
                <a:tc>
                  <a:txBody>
                    <a:bodyPr/>
                    <a:lstStyle/>
                    <a:p>
                      <a:r>
                        <a:rPr lang="en-IN" sz="1800" b="0" i="0" kern="1200" dirty="0" smtClean="0">
                          <a:solidFill>
                            <a:schemeClr val="dk1"/>
                          </a:solidFill>
                          <a:effectLst/>
                          <a:latin typeface="+mn-lt"/>
                          <a:ea typeface="+mn-ea"/>
                          <a:cs typeface="+mn-cs"/>
                        </a:rPr>
                        <a:t>Nature of assets</a:t>
                      </a:r>
                      <a:endParaRPr lang="en-IN" dirty="0"/>
                    </a:p>
                  </a:txBody>
                  <a:tcPr/>
                </a:tc>
                <a:tc>
                  <a:txBody>
                    <a:bodyPr/>
                    <a:lstStyle/>
                    <a:p>
                      <a:r>
                        <a:rPr lang="en-US" sz="1800" b="0" i="0" kern="1200" dirty="0" smtClean="0">
                          <a:solidFill>
                            <a:schemeClr val="dk1"/>
                          </a:solidFill>
                          <a:effectLst/>
                          <a:latin typeface="+mn-lt"/>
                          <a:ea typeface="+mn-ea"/>
                          <a:cs typeface="+mn-cs"/>
                        </a:rPr>
                        <a:t>Cash market trade only in tangible assets</a:t>
                      </a:r>
                      <a:endParaRPr lang="en-IN" dirty="0"/>
                    </a:p>
                  </a:txBody>
                  <a:tcPr/>
                </a:tc>
                <a:tc>
                  <a:txBody>
                    <a:bodyPr/>
                    <a:lstStyle/>
                    <a:p>
                      <a:r>
                        <a:rPr lang="en-US" sz="1800" b="0" i="0" kern="1200" dirty="0" smtClean="0">
                          <a:solidFill>
                            <a:schemeClr val="dk1"/>
                          </a:solidFill>
                          <a:effectLst/>
                          <a:latin typeface="+mn-lt"/>
                          <a:ea typeface="+mn-ea"/>
                          <a:cs typeface="+mn-cs"/>
                        </a:rPr>
                        <a:t>Derivatives markets can be used to trade in tangible or intangible assets.</a:t>
                      </a:r>
                      <a:endParaRPr lang="en-IN" dirty="0"/>
                    </a:p>
                  </a:txBody>
                  <a:tcPr/>
                </a:tc>
              </a:tr>
              <a:tr h="918616">
                <a:tc>
                  <a:txBody>
                    <a:bodyPr/>
                    <a:lstStyle/>
                    <a:p>
                      <a:r>
                        <a:rPr lang="en-US" dirty="0" smtClean="0"/>
                        <a:t>Trading Mode</a:t>
                      </a:r>
                      <a:endParaRPr lang="en-IN" dirty="0"/>
                    </a:p>
                  </a:txBody>
                  <a:tcPr/>
                </a:tc>
                <a:tc>
                  <a:txBody>
                    <a:bodyPr/>
                    <a:lstStyle/>
                    <a:p>
                      <a:r>
                        <a:rPr lang="en-US" sz="1800" b="0" i="0" kern="1200" dirty="0" smtClean="0">
                          <a:solidFill>
                            <a:schemeClr val="dk1"/>
                          </a:solidFill>
                          <a:effectLst/>
                          <a:latin typeface="+mn-lt"/>
                          <a:ea typeface="+mn-ea"/>
                          <a:cs typeface="+mn-cs"/>
                        </a:rPr>
                        <a:t>In cash markets, investors need a trading and Demat account</a:t>
                      </a:r>
                      <a:endParaRPr lang="en-IN" dirty="0"/>
                    </a:p>
                  </a:txBody>
                  <a:tcPr/>
                </a:tc>
                <a:tc>
                  <a:txBody>
                    <a:bodyPr/>
                    <a:lstStyle/>
                    <a:p>
                      <a:r>
                        <a:rPr lang="en-US" sz="1800" b="0" i="0" kern="1200" dirty="0" smtClean="0">
                          <a:solidFill>
                            <a:schemeClr val="dk1"/>
                          </a:solidFill>
                          <a:effectLst/>
                          <a:latin typeface="+mn-lt"/>
                          <a:ea typeface="+mn-ea"/>
                          <a:cs typeface="+mn-cs"/>
                        </a:rPr>
                        <a:t>In the derivative market, investors need only a future trading account</a:t>
                      </a:r>
                      <a:endParaRPr lang="en-IN" dirty="0"/>
                    </a:p>
                  </a:txBody>
                  <a:tcPr/>
                </a:tc>
              </a:tr>
              <a:tr h="785444">
                <a:tc>
                  <a:txBody>
                    <a:bodyPr/>
                    <a:lstStyle/>
                    <a:p>
                      <a:r>
                        <a:rPr lang="en-US" dirty="0" smtClean="0"/>
                        <a:t>Dividends</a:t>
                      </a:r>
                      <a:endParaRPr lang="en-IN" dirty="0"/>
                    </a:p>
                  </a:txBody>
                  <a:tcPr/>
                </a:tc>
                <a:tc>
                  <a:txBody>
                    <a:bodyPr/>
                    <a:lstStyle/>
                    <a:p>
                      <a:r>
                        <a:rPr lang="en-US" sz="1800" b="0" i="0" kern="1200" dirty="0" smtClean="0">
                          <a:solidFill>
                            <a:schemeClr val="dk1"/>
                          </a:solidFill>
                          <a:effectLst/>
                          <a:latin typeface="+mn-lt"/>
                          <a:ea typeface="+mn-ea"/>
                          <a:cs typeface="+mn-cs"/>
                        </a:rPr>
                        <a:t>In cash markets, the investors have the right to dividends</a:t>
                      </a:r>
                      <a:endParaRPr lang="en-IN" dirty="0"/>
                    </a:p>
                  </a:txBody>
                  <a:tcPr/>
                </a:tc>
                <a:tc>
                  <a:txBody>
                    <a:bodyPr/>
                    <a:lstStyle/>
                    <a:p>
                      <a:r>
                        <a:rPr lang="en-US" sz="1800" b="0" i="0" kern="1200" dirty="0" smtClean="0">
                          <a:solidFill>
                            <a:schemeClr val="dk1"/>
                          </a:solidFill>
                          <a:effectLst/>
                          <a:latin typeface="+mn-lt"/>
                          <a:ea typeface="+mn-ea"/>
                          <a:cs typeface="+mn-cs"/>
                        </a:rPr>
                        <a:t>In derivative markets, investors have no rights on the dividends </a:t>
                      </a:r>
                      <a:endParaRPr lang="en-IN" dirty="0"/>
                    </a:p>
                  </a:txBody>
                  <a:tcPr/>
                </a:tc>
              </a:tr>
              <a:tr h="1325299">
                <a:tc>
                  <a:txBody>
                    <a:bodyPr/>
                    <a:lstStyle/>
                    <a:p>
                      <a:r>
                        <a:rPr lang="en-US" dirty="0" smtClean="0"/>
                        <a:t>Ownership</a:t>
                      </a:r>
                      <a:endParaRPr lang="en-IN" dirty="0"/>
                    </a:p>
                  </a:txBody>
                  <a:tcPr/>
                </a:tc>
                <a:tc>
                  <a:txBody>
                    <a:bodyPr/>
                    <a:lstStyle/>
                    <a:p>
                      <a:r>
                        <a:rPr lang="en-US" sz="1800" b="0" i="0" kern="1200" dirty="0" smtClean="0">
                          <a:solidFill>
                            <a:schemeClr val="dk1"/>
                          </a:solidFill>
                          <a:effectLst/>
                          <a:latin typeface="+mn-lt"/>
                          <a:ea typeface="+mn-ea"/>
                          <a:cs typeface="+mn-cs"/>
                        </a:rPr>
                        <a:t>Investors have the ownership of the asset (share) purchased by them </a:t>
                      </a:r>
                      <a:endParaRPr lang="en-IN" dirty="0"/>
                    </a:p>
                  </a:txBody>
                  <a:tcPr/>
                </a:tc>
                <a:tc>
                  <a:txBody>
                    <a:bodyPr/>
                    <a:lstStyle/>
                    <a:p>
                      <a:r>
                        <a:rPr lang="en-US" sz="1800" b="0" i="0" kern="1200" dirty="0" smtClean="0">
                          <a:solidFill>
                            <a:schemeClr val="dk1"/>
                          </a:solidFill>
                          <a:effectLst/>
                          <a:latin typeface="+mn-lt"/>
                          <a:ea typeface="+mn-ea"/>
                          <a:cs typeface="+mn-cs"/>
                        </a:rPr>
                        <a:t>Investors do not have any ownership of the asset purchased by them.</a:t>
                      </a:r>
                      <a:endParaRPr lang="en-IN" dirty="0"/>
                    </a:p>
                  </a:txBody>
                  <a:tcPr/>
                </a:tc>
              </a:tr>
            </a:tbl>
          </a:graphicData>
        </a:graphic>
      </p:graphicFrame>
      <p:sp>
        <p:nvSpPr>
          <p:cNvPr id="3" name="Footer Placeholder 2"/>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15</a:t>
            </a:fld>
            <a:endParaRPr lang="en-IN"/>
          </a:p>
        </p:txBody>
      </p:sp>
    </p:spTree>
    <p:extLst>
      <p:ext uri="{BB962C8B-B14F-4D97-AF65-F5344CB8AC3E}">
        <p14:creationId xmlns:p14="http://schemas.microsoft.com/office/powerpoint/2010/main" val="1058738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Times New Roman" panose="02020603050405020304" pitchFamily="18" charset="0"/>
                <a:cs typeface="Times New Roman" panose="02020603050405020304" pitchFamily="18" charset="0"/>
              </a:rPr>
              <a:t>SIGNIFICANCE OF DERIVATIVES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5003" y="1687133"/>
            <a:ext cx="8848999" cy="4354230"/>
          </a:xfrm>
        </p:spPr>
        <p:txBody>
          <a:bodyPr>
            <a:noAutofit/>
          </a:bodyPr>
          <a:lstStyle/>
          <a:p>
            <a:r>
              <a:rPr lang="en-US" sz="2000" dirty="0" smtClean="0">
                <a:latin typeface="Times New Roman" panose="02020603050405020304" pitchFamily="18" charset="0"/>
                <a:cs typeface="Times New Roman" panose="02020603050405020304" pitchFamily="18" charset="0"/>
              </a:rPr>
              <a:t>Derivatives </a:t>
            </a:r>
            <a:r>
              <a:rPr lang="en-US" sz="2000" dirty="0">
                <a:latin typeface="Times New Roman" panose="02020603050405020304" pitchFamily="18" charset="0"/>
                <a:cs typeface="Times New Roman" panose="02020603050405020304" pitchFamily="18" charset="0"/>
              </a:rPr>
              <a:t>market helps in improving price discovery based on actual </a:t>
            </a:r>
            <a:r>
              <a:rPr lang="en-US" sz="2000" dirty="0" smtClean="0">
                <a:latin typeface="Times New Roman" panose="02020603050405020304" pitchFamily="18" charset="0"/>
                <a:cs typeface="Times New Roman" panose="02020603050405020304" pitchFamily="18" charset="0"/>
              </a:rPr>
              <a:t>valuations </a:t>
            </a:r>
            <a:r>
              <a:rPr lang="en-IN" sz="2000" dirty="0" smtClean="0">
                <a:latin typeface="Times New Roman" panose="02020603050405020304" pitchFamily="18" charset="0"/>
                <a:cs typeface="Times New Roman" panose="02020603050405020304" pitchFamily="18" charset="0"/>
              </a:rPr>
              <a:t>and </a:t>
            </a:r>
            <a:r>
              <a:rPr lang="en-IN" sz="2000" dirty="0">
                <a:latin typeface="Times New Roman" panose="02020603050405020304" pitchFamily="18" charset="0"/>
                <a:cs typeface="Times New Roman" panose="02020603050405020304" pitchFamily="18" charset="0"/>
              </a:rPr>
              <a:t>expectations.</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Derivatives market helps in transfer of various risks from those who are </a:t>
            </a:r>
            <a:r>
              <a:rPr lang="en-US" sz="2000" dirty="0" smtClean="0">
                <a:latin typeface="Times New Roman" panose="02020603050405020304" pitchFamily="18" charset="0"/>
                <a:cs typeface="Times New Roman" panose="02020603050405020304" pitchFamily="18" charset="0"/>
              </a:rPr>
              <a:t>exposed to </a:t>
            </a:r>
            <a:r>
              <a:rPr lang="en-US" sz="2000" dirty="0">
                <a:latin typeface="Times New Roman" panose="02020603050405020304" pitchFamily="18" charset="0"/>
                <a:cs typeface="Times New Roman" panose="02020603050405020304" pitchFamily="18" charset="0"/>
              </a:rPr>
              <a:t>risk but have low risk appetite to participants with high risk appetite. </a:t>
            </a:r>
            <a:r>
              <a:rPr lang="en-US" sz="2000" dirty="0" smtClean="0">
                <a:latin typeface="Times New Roman" panose="02020603050405020304" pitchFamily="18" charset="0"/>
                <a:cs typeface="Times New Roman" panose="02020603050405020304" pitchFamily="18" charset="0"/>
              </a:rPr>
              <a:t>For example </a:t>
            </a:r>
            <a:r>
              <a:rPr lang="en-US" sz="2000" dirty="0">
                <a:latin typeface="Times New Roman" panose="02020603050405020304" pitchFamily="18" charset="0"/>
                <a:cs typeface="Times New Roman" panose="02020603050405020304" pitchFamily="18" charset="0"/>
              </a:rPr>
              <a:t>hedgers want to give away the risk where as traders are willing to </a:t>
            </a:r>
            <a:r>
              <a:rPr lang="en-US" sz="2000" dirty="0" smtClean="0">
                <a:latin typeface="Times New Roman" panose="02020603050405020304" pitchFamily="18" charset="0"/>
                <a:cs typeface="Times New Roman" panose="02020603050405020304" pitchFamily="18" charset="0"/>
              </a:rPr>
              <a:t>take </a:t>
            </a:r>
            <a:r>
              <a:rPr lang="en-IN" sz="2000" dirty="0" smtClean="0">
                <a:latin typeface="Times New Roman" panose="02020603050405020304" pitchFamily="18" charset="0"/>
                <a:cs typeface="Times New Roman" panose="02020603050405020304" pitchFamily="18" charset="0"/>
              </a:rPr>
              <a:t>risk</a:t>
            </a:r>
            <a:r>
              <a:rPr lang="en-IN"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Derivatives market helps shift of speculative trades from unorganized market </a:t>
            </a:r>
            <a:r>
              <a:rPr lang="en-US" sz="2000" dirty="0" smtClean="0">
                <a:latin typeface="Times New Roman" panose="02020603050405020304" pitchFamily="18" charset="0"/>
                <a:cs typeface="Times New Roman" panose="02020603050405020304" pitchFamily="18" charset="0"/>
              </a:rPr>
              <a:t>to organized </a:t>
            </a:r>
            <a:r>
              <a:rPr lang="en-US" sz="2000" dirty="0">
                <a:latin typeface="Times New Roman" panose="02020603050405020304" pitchFamily="18" charset="0"/>
                <a:cs typeface="Times New Roman" panose="02020603050405020304" pitchFamily="18" charset="0"/>
              </a:rPr>
              <a:t>market. Risk management mechanism and surveillance of activities </a:t>
            </a:r>
            <a:r>
              <a:rPr lang="en-US" sz="2000" dirty="0" smtClean="0">
                <a:latin typeface="Times New Roman" panose="02020603050405020304" pitchFamily="18" charset="0"/>
                <a:cs typeface="Times New Roman" panose="02020603050405020304" pitchFamily="18" charset="0"/>
              </a:rPr>
              <a:t>of various </a:t>
            </a:r>
            <a:r>
              <a:rPr lang="en-US" sz="2000" dirty="0">
                <a:latin typeface="Times New Roman" panose="02020603050405020304" pitchFamily="18" charset="0"/>
                <a:cs typeface="Times New Roman" panose="02020603050405020304" pitchFamily="18" charset="0"/>
              </a:rPr>
              <a:t>participants in organized space provide stability to the financial system.</a:t>
            </a:r>
            <a:endParaRPr lang="en-IN"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16</a:t>
            </a:fld>
            <a:endParaRPr lang="en-IN"/>
          </a:p>
        </p:txBody>
      </p:sp>
    </p:spTree>
    <p:extLst>
      <p:ext uri="{BB962C8B-B14F-4D97-AF65-F5344CB8AC3E}">
        <p14:creationId xmlns:p14="http://schemas.microsoft.com/office/powerpoint/2010/main" val="2864397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RISK OF DERIVATIVES</a:t>
            </a:r>
            <a:endParaRPr lang="en-IN" dirty="0"/>
          </a:p>
        </p:txBody>
      </p:sp>
      <p:sp>
        <p:nvSpPr>
          <p:cNvPr id="3" name="Content Placeholder 2"/>
          <p:cNvSpPr>
            <a:spLocks noGrp="1"/>
          </p:cNvSpPr>
          <p:nvPr>
            <p:ph idx="1"/>
          </p:nvPr>
        </p:nvSpPr>
        <p:spPr>
          <a:xfrm>
            <a:off x="677333" y="1455313"/>
            <a:ext cx="8956063" cy="4932608"/>
          </a:xfrm>
        </p:spPr>
        <p:txBody>
          <a:bodyPr>
            <a:noAutofit/>
          </a:bodyPr>
          <a:lstStyle/>
          <a:p>
            <a:pPr marL="0" indent="0">
              <a:buNone/>
            </a:pPr>
            <a:endParaRPr lang="en-US" sz="2200" dirty="0" smtClean="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most dangerous is that it's almost impossible to know any derivative's real value. It's based on the value of one or more underlying assets. Their complexity makes them difficult to price. Derivatives have four large risks.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counterparty </a:t>
            </a:r>
            <a:r>
              <a:rPr lang="en-US" sz="2200" dirty="0">
                <a:latin typeface="Times New Roman" panose="02020603050405020304" pitchFamily="18" charset="0"/>
                <a:cs typeface="Times New Roman" panose="02020603050405020304" pitchFamily="18" charset="0"/>
              </a:rPr>
              <a:t>risk (default by counterparty), price risk (loss on </a:t>
            </a:r>
            <a:r>
              <a:rPr lang="en-US" sz="2200" dirty="0" smtClean="0">
                <a:latin typeface="Times New Roman" panose="02020603050405020304" pitchFamily="18" charset="0"/>
                <a:cs typeface="Times New Roman" panose="02020603050405020304" pitchFamily="18" charset="0"/>
              </a:rPr>
              <a:t>position because </a:t>
            </a:r>
            <a:r>
              <a:rPr lang="en-US" sz="2200" dirty="0">
                <a:latin typeface="Times New Roman" panose="02020603050405020304" pitchFamily="18" charset="0"/>
                <a:cs typeface="Times New Roman" panose="02020603050405020304" pitchFamily="18" charset="0"/>
              </a:rPr>
              <a:t>of price move</a:t>
            </a:r>
            <a:r>
              <a:rPr lang="en-US" sz="2200" dirty="0" smtClean="0">
                <a:latin typeface="Times New Roman" panose="02020603050405020304" pitchFamily="18" charset="0"/>
                <a:cs typeface="Times New Roman" panose="02020603050405020304" pitchFamily="18" charset="0"/>
              </a:rPr>
              <a:t>),</a:t>
            </a:r>
          </a:p>
          <a:p>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liquidity risk (inability to exit from a position),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legal or regulatory </a:t>
            </a:r>
            <a:r>
              <a:rPr lang="en-US" sz="2200" dirty="0">
                <a:latin typeface="Times New Roman" panose="02020603050405020304" pitchFamily="18" charset="0"/>
                <a:cs typeface="Times New Roman" panose="02020603050405020304" pitchFamily="18" charset="0"/>
              </a:rPr>
              <a:t>risk (enforceability of contracts),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operational </a:t>
            </a:r>
            <a:r>
              <a:rPr lang="en-US" sz="2200" dirty="0">
                <a:latin typeface="Times New Roman" panose="02020603050405020304" pitchFamily="18" charset="0"/>
                <a:cs typeface="Times New Roman" panose="02020603050405020304" pitchFamily="18" charset="0"/>
              </a:rPr>
              <a:t>risk (fraud, </a:t>
            </a:r>
            <a:r>
              <a:rPr lang="en-US" sz="2200" dirty="0" smtClean="0">
                <a:latin typeface="Times New Roman" panose="02020603050405020304" pitchFamily="18" charset="0"/>
                <a:cs typeface="Times New Roman" panose="02020603050405020304" pitchFamily="18" charset="0"/>
              </a:rPr>
              <a:t>inadequate documentation</a:t>
            </a:r>
            <a:r>
              <a:rPr lang="en-US" sz="2200" dirty="0">
                <a:latin typeface="Times New Roman" panose="02020603050405020304" pitchFamily="18" charset="0"/>
                <a:cs typeface="Times New Roman" panose="02020603050405020304" pitchFamily="18" charset="0"/>
              </a:rPr>
              <a:t>, improper execution, etc.) and may not be an appropriate avenue </a:t>
            </a:r>
            <a:r>
              <a:rPr lang="en-US" sz="2200" dirty="0" smtClean="0">
                <a:latin typeface="Times New Roman" panose="02020603050405020304" pitchFamily="18" charset="0"/>
                <a:cs typeface="Times New Roman" panose="02020603050405020304" pitchFamily="18" charset="0"/>
              </a:rPr>
              <a:t>for someone </a:t>
            </a:r>
            <a:r>
              <a:rPr lang="en-US" sz="2200" dirty="0">
                <a:latin typeface="Times New Roman" panose="02020603050405020304" pitchFamily="18" charset="0"/>
                <a:cs typeface="Times New Roman" panose="02020603050405020304" pitchFamily="18" charset="0"/>
              </a:rPr>
              <a:t>of limited resources, trading experience and low risk tolerance.</a:t>
            </a:r>
            <a:endParaRPr lang="en-IN" sz="2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17</a:t>
            </a:fld>
            <a:endParaRPr lang="en-IN"/>
          </a:p>
        </p:txBody>
      </p:sp>
    </p:spTree>
    <p:extLst>
      <p:ext uri="{BB962C8B-B14F-4D97-AF65-F5344CB8AC3E}">
        <p14:creationId xmlns:p14="http://schemas.microsoft.com/office/powerpoint/2010/main" val="4159260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ASSIGNMENT</a:t>
            </a:r>
            <a:endParaRPr lang="en-IN" dirty="0"/>
          </a:p>
        </p:txBody>
      </p:sp>
      <p:sp>
        <p:nvSpPr>
          <p:cNvPr id="3" name="Content Placeholder 2"/>
          <p:cNvSpPr>
            <a:spLocks noGrp="1"/>
          </p:cNvSpPr>
          <p:nvPr>
            <p:ph idx="1"/>
          </p:nvPr>
        </p:nvSpPr>
        <p:spPr>
          <a:xfrm>
            <a:off x="850006" y="1738649"/>
            <a:ext cx="8423996" cy="4302714"/>
          </a:xfrm>
        </p:spPr>
        <p:txBody>
          <a:bodyPr>
            <a:normAutofit fontScale="92500"/>
          </a:bodyPr>
          <a:lstStyle/>
          <a:p>
            <a:pPr marL="0" indent="0">
              <a:buNone/>
            </a:pPr>
            <a:r>
              <a:rPr lang="en-IN" sz="2400" dirty="0" smtClean="0">
                <a:latin typeface="Times New Roman" panose="02020603050405020304" pitchFamily="18" charset="0"/>
                <a:cs typeface="Times New Roman" panose="02020603050405020304" pitchFamily="18" charset="0"/>
              </a:rPr>
              <a:t>1</a:t>
            </a:r>
            <a:r>
              <a:rPr lang="en-IN" sz="2100" dirty="0" smtClean="0">
                <a:latin typeface="Times New Roman" panose="02020603050405020304" pitchFamily="18" charset="0"/>
                <a:cs typeface="Times New Roman" panose="02020603050405020304" pitchFamily="18" charset="0"/>
              </a:rPr>
              <a:t>.</a:t>
            </a: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Explain the term 'derivatives', using suitable examples.</a:t>
            </a:r>
          </a:p>
          <a:p>
            <a:pPr marL="0" indent="0">
              <a:buNone/>
            </a:pPr>
            <a:r>
              <a:rPr lang="en-US" sz="2100" dirty="0">
                <a:latin typeface="Times New Roman" panose="02020603050405020304" pitchFamily="18" charset="0"/>
                <a:cs typeface="Times New Roman" panose="02020603050405020304" pitchFamily="18" charset="0"/>
              </a:rPr>
              <a:t>2. What are the underlying assets for a derivative instrument?</a:t>
            </a:r>
          </a:p>
          <a:p>
            <a:pPr marL="0" indent="0">
              <a:buNone/>
            </a:pPr>
            <a:r>
              <a:rPr lang="en-US" sz="2100" dirty="0">
                <a:latin typeface="Times New Roman" panose="02020603050405020304" pitchFamily="18" charset="0"/>
                <a:cs typeface="Times New Roman" panose="02020603050405020304" pitchFamily="18" charset="0"/>
              </a:rPr>
              <a:t>3. What are the various important features of derivatives?</a:t>
            </a:r>
          </a:p>
          <a:p>
            <a:pPr marL="0" indent="0">
              <a:buNone/>
            </a:pPr>
            <a:r>
              <a:rPr lang="en-US" sz="2100" dirty="0">
                <a:latin typeface="Times New Roman" panose="02020603050405020304" pitchFamily="18" charset="0"/>
                <a:cs typeface="Times New Roman" panose="02020603050405020304" pitchFamily="18" charset="0"/>
              </a:rPr>
              <a:t>4. Discuss the growth and developments of derivatives in the Indian context.</a:t>
            </a:r>
          </a:p>
          <a:p>
            <a:pPr marL="0" indent="0">
              <a:buNone/>
            </a:pPr>
            <a:r>
              <a:rPr lang="en-US" sz="2100" dirty="0">
                <a:latin typeface="Times New Roman" panose="02020603050405020304" pitchFamily="18" charset="0"/>
                <a:cs typeface="Times New Roman" panose="02020603050405020304" pitchFamily="18" charset="0"/>
              </a:rPr>
              <a:t>5. Explain the different types of derivatives along with their features, in brief.</a:t>
            </a:r>
          </a:p>
          <a:p>
            <a:pPr marL="0" indent="0">
              <a:buNone/>
            </a:pPr>
            <a:r>
              <a:rPr lang="en-US" sz="2100" dirty="0">
                <a:latin typeface="Times New Roman" panose="02020603050405020304" pitchFamily="18" charset="0"/>
                <a:cs typeface="Times New Roman" panose="02020603050405020304" pitchFamily="18" charset="0"/>
              </a:rPr>
              <a:t>6. 'Derivatives are effective risk management tools'. Comment on the statement.</a:t>
            </a:r>
          </a:p>
          <a:p>
            <a:pPr marL="0" indent="0">
              <a:buNone/>
            </a:pPr>
            <a:r>
              <a:rPr lang="en-US" sz="2100" dirty="0">
                <a:latin typeface="Times New Roman" panose="02020603050405020304" pitchFamily="18" charset="0"/>
                <a:cs typeface="Times New Roman" panose="02020603050405020304" pitchFamily="18" charset="0"/>
              </a:rPr>
              <a:t>7. 'Future contracts are obligations, whereas options are rights'. Do you agree?</a:t>
            </a:r>
          </a:p>
          <a:p>
            <a:pPr marL="0" indent="0">
              <a:buNone/>
            </a:pPr>
            <a:r>
              <a:rPr lang="en-US" sz="2100" dirty="0">
                <a:latin typeface="Times New Roman" panose="02020603050405020304" pitchFamily="18" charset="0"/>
                <a:cs typeface="Times New Roman" panose="02020603050405020304" pitchFamily="18" charset="0"/>
              </a:rPr>
              <a:t>8. Bring out the similarities and dissimilarities between Forwards, Futures, Options </a:t>
            </a:r>
            <a:r>
              <a:rPr lang="en-US" sz="2100" dirty="0" smtClean="0">
                <a:latin typeface="Times New Roman" panose="02020603050405020304" pitchFamily="18" charset="0"/>
                <a:cs typeface="Times New Roman" panose="02020603050405020304" pitchFamily="18" charset="0"/>
              </a:rPr>
              <a:t>and Swaps.</a:t>
            </a:r>
          </a:p>
          <a:p>
            <a:pPr marL="0" indent="0">
              <a:buNone/>
            </a:pPr>
            <a:r>
              <a:rPr lang="en-US" sz="2100" dirty="0" smtClean="0">
                <a:latin typeface="Times New Roman" panose="02020603050405020304" pitchFamily="18" charset="0"/>
                <a:cs typeface="Times New Roman" panose="02020603050405020304" pitchFamily="18" charset="0"/>
              </a:rPr>
              <a:t>9.Highlight </a:t>
            </a:r>
            <a:r>
              <a:rPr lang="en-US" sz="2100" dirty="0">
                <a:latin typeface="Times New Roman" panose="02020603050405020304" pitchFamily="18" charset="0"/>
                <a:cs typeface="Times New Roman" panose="02020603050405020304" pitchFamily="18" charset="0"/>
              </a:rPr>
              <a:t>the various functions of derivatives and its significance.</a:t>
            </a:r>
            <a:endParaRPr lang="en-IN" sz="2100" dirty="0"/>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18</a:t>
            </a:fld>
            <a:endParaRPr lang="en-IN"/>
          </a:p>
        </p:txBody>
      </p:sp>
    </p:spTree>
    <p:extLst>
      <p:ext uri="{BB962C8B-B14F-4D97-AF65-F5344CB8AC3E}">
        <p14:creationId xmlns:p14="http://schemas.microsoft.com/office/powerpoint/2010/main" val="27829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Meaning and Definitions of Derivatives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3206" y="2160589"/>
            <a:ext cx="8700796" cy="4281154"/>
          </a:xfrm>
        </p:spPr>
        <p:txBody>
          <a:bodyPr>
            <a:normAutofit/>
          </a:bodyPr>
          <a:lstStyle/>
          <a:p>
            <a:r>
              <a:rPr lang="en-US" sz="2000" dirty="0">
                <a:latin typeface="Times New Roman" panose="02020603050405020304" pitchFamily="18" charset="0"/>
                <a:cs typeface="Times New Roman" panose="02020603050405020304" pitchFamily="18" charset="0"/>
              </a:rPr>
              <a:t>A derivative security is a financial contract whose value is derived from the value of </a:t>
            </a:r>
            <a:r>
              <a:rPr lang="en-US" sz="2000" dirty="0" smtClean="0">
                <a:latin typeface="Times New Roman" panose="02020603050405020304" pitchFamily="18" charset="0"/>
                <a:cs typeface="Times New Roman" panose="02020603050405020304" pitchFamily="18" charset="0"/>
              </a:rPr>
              <a:t>something else</a:t>
            </a:r>
            <a:r>
              <a:rPr lang="en-US" sz="2000" dirty="0">
                <a:latin typeface="Times New Roman" panose="02020603050405020304" pitchFamily="18" charset="0"/>
                <a:cs typeface="Times New Roman" panose="02020603050405020304" pitchFamily="18" charset="0"/>
              </a:rPr>
              <a:t>, such as a stock price, a commodity price, an exchange rate, an interest rate, or even an </a:t>
            </a:r>
            <a:r>
              <a:rPr lang="en-US" sz="2000" dirty="0" smtClean="0">
                <a:latin typeface="Times New Roman" panose="02020603050405020304" pitchFamily="18" charset="0"/>
                <a:cs typeface="Times New Roman" panose="02020603050405020304" pitchFamily="18" charset="0"/>
              </a:rPr>
              <a:t>index </a:t>
            </a:r>
            <a:r>
              <a:rPr lang="en-IN" sz="2000" dirty="0" smtClean="0">
                <a:latin typeface="Times New Roman" panose="02020603050405020304" pitchFamily="18" charset="0"/>
                <a:cs typeface="Times New Roman" panose="02020603050405020304" pitchFamily="18" charset="0"/>
              </a:rPr>
              <a:t>of </a:t>
            </a:r>
            <a:r>
              <a:rPr lang="en-IN" sz="2000" dirty="0">
                <a:latin typeface="Times New Roman" panose="02020603050405020304" pitchFamily="18" charset="0"/>
                <a:cs typeface="Times New Roman" panose="02020603050405020304" pitchFamily="18" charset="0"/>
              </a:rPr>
              <a:t>prices</a:t>
            </a:r>
            <a:r>
              <a:rPr lang="en-IN" sz="2000" dirty="0" smtClean="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The Underlying Securities for Derivatives are:</a:t>
            </a:r>
          </a:p>
          <a:p>
            <a:pPr marL="0" indent="0">
              <a:buNone/>
            </a:pPr>
            <a:r>
              <a:rPr lang="en-US" sz="2000" dirty="0">
                <a:latin typeface="Times New Roman" panose="02020603050405020304" pitchFamily="18" charset="0"/>
                <a:cs typeface="Times New Roman" panose="02020603050405020304" pitchFamily="18" charset="0"/>
              </a:rPr>
              <a:t>(a) Commodities (Castor seed, Grain, Coffee beans, Gur, Pepper, Potatoes)</a:t>
            </a:r>
          </a:p>
          <a:p>
            <a:pPr marL="0" indent="0">
              <a:buNone/>
            </a:pPr>
            <a:r>
              <a:rPr lang="en-US" sz="2000" dirty="0">
                <a:latin typeface="Times New Roman" panose="02020603050405020304" pitchFamily="18" charset="0"/>
                <a:cs typeface="Times New Roman" panose="02020603050405020304" pitchFamily="18" charset="0"/>
              </a:rPr>
              <a:t>(b) Precious Metals (Gold, Silver)</a:t>
            </a:r>
          </a:p>
          <a:p>
            <a:pPr marL="0" indent="0">
              <a:buNone/>
            </a:pPr>
            <a:r>
              <a:rPr lang="en-US" sz="2000" dirty="0">
                <a:latin typeface="Times New Roman" panose="02020603050405020304" pitchFamily="18" charset="0"/>
                <a:cs typeface="Times New Roman" panose="02020603050405020304" pitchFamily="18" charset="0"/>
              </a:rPr>
              <a:t>(c) Short-term Debt Securities (Treasury Bills)</a:t>
            </a:r>
          </a:p>
          <a:p>
            <a:pPr marL="0" indent="0">
              <a:buNone/>
            </a:pPr>
            <a:r>
              <a:rPr lang="en-IN" sz="2000" dirty="0">
                <a:latin typeface="Times New Roman" panose="02020603050405020304" pitchFamily="18" charset="0"/>
                <a:cs typeface="Times New Roman" panose="02020603050405020304" pitchFamily="18" charset="0"/>
              </a:rPr>
              <a:t>(d) Interest Rate</a:t>
            </a:r>
          </a:p>
          <a:p>
            <a:pPr marL="0" indent="0">
              <a:buNone/>
            </a:pPr>
            <a:r>
              <a:rPr lang="en-IN" sz="2000" dirty="0">
                <a:latin typeface="Times New Roman" panose="02020603050405020304" pitchFamily="18" charset="0"/>
                <a:cs typeface="Times New Roman" panose="02020603050405020304" pitchFamily="18" charset="0"/>
              </a:rPr>
              <a:t>(e) Common Shares/Stock</a:t>
            </a:r>
          </a:p>
          <a:p>
            <a:pPr marL="0" indent="0">
              <a:buNone/>
            </a:pPr>
            <a:r>
              <a:rPr lang="en-US" sz="2000" dirty="0">
                <a:latin typeface="Times New Roman" panose="02020603050405020304" pitchFamily="18" charset="0"/>
                <a:cs typeface="Times New Roman" panose="02020603050405020304" pitchFamily="18" charset="0"/>
              </a:rPr>
              <a:t>(f) Stock Index Value (NSE Nifty)</a:t>
            </a:r>
            <a:endParaRPr lang="en-IN"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2</a:t>
            </a:fld>
            <a:endParaRPr lang="en-IN"/>
          </a:p>
        </p:txBody>
      </p:sp>
    </p:spTree>
    <p:extLst>
      <p:ext uri="{BB962C8B-B14F-4D97-AF65-F5344CB8AC3E}">
        <p14:creationId xmlns:p14="http://schemas.microsoft.com/office/powerpoint/2010/main" val="2311151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Securities Contracts (Regulation) Act 1956 defines “derivative” as under:</a:t>
            </a:r>
            <a:endParaRPr lang="en-IN" dirty="0"/>
          </a:p>
        </p:txBody>
      </p:sp>
      <p:sp>
        <p:nvSpPr>
          <p:cNvPr id="3" name="Content Placeholder 2"/>
          <p:cNvSpPr>
            <a:spLocks noGrp="1"/>
          </p:cNvSpPr>
          <p:nvPr>
            <p:ph idx="1"/>
          </p:nvPr>
        </p:nvSpPr>
        <p:spPr/>
        <p:txBody>
          <a:bodyPr/>
          <a:lstStyle/>
          <a:p>
            <a:r>
              <a:rPr lang="en-IN" dirty="0"/>
              <a:t>“Derivative” includes</a:t>
            </a:r>
          </a:p>
          <a:p>
            <a:pPr marL="0" indent="0">
              <a:buNone/>
            </a:pPr>
            <a:r>
              <a:rPr lang="en-US" dirty="0"/>
              <a:t>1. Security derived from a debt instrument, share, loan whether secured or </a:t>
            </a:r>
            <a:r>
              <a:rPr lang="en-US" dirty="0" smtClean="0"/>
              <a:t>unsecured, risk </a:t>
            </a:r>
            <a:r>
              <a:rPr lang="en-US" dirty="0"/>
              <a:t>instrument or contract for differences or any other form of security.</a:t>
            </a:r>
          </a:p>
          <a:p>
            <a:pPr marL="0" indent="0">
              <a:buNone/>
            </a:pPr>
            <a:r>
              <a:rPr lang="en-US" dirty="0"/>
              <a:t>2. A contract which derives its value from the prices, or index of prices of </a:t>
            </a:r>
            <a:r>
              <a:rPr lang="en-US" dirty="0" smtClean="0"/>
              <a:t>underlying </a:t>
            </a:r>
            <a:r>
              <a:rPr lang="en-IN" dirty="0" smtClean="0"/>
              <a:t>securities</a:t>
            </a:r>
            <a:r>
              <a:rPr lang="en-IN" dirty="0"/>
              <a:t>.</a:t>
            </a: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3</a:t>
            </a:fld>
            <a:endParaRPr lang="en-IN"/>
          </a:p>
        </p:txBody>
      </p:sp>
    </p:spTree>
    <p:extLst>
      <p:ext uri="{BB962C8B-B14F-4D97-AF65-F5344CB8AC3E}">
        <p14:creationId xmlns:p14="http://schemas.microsoft.com/office/powerpoint/2010/main" val="205672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Features of a Financial Derivatives</a:t>
            </a:r>
            <a:endParaRPr lang="en-IN" dirty="0"/>
          </a:p>
        </p:txBody>
      </p:sp>
      <p:sp>
        <p:nvSpPr>
          <p:cNvPr id="3" name="Content Placeholder 2"/>
          <p:cNvSpPr>
            <a:spLocks noGrp="1"/>
          </p:cNvSpPr>
          <p:nvPr>
            <p:ph idx="1"/>
          </p:nvPr>
        </p:nvSpPr>
        <p:spPr/>
        <p:txBody>
          <a:bodyPr/>
          <a:lstStyle/>
          <a:p>
            <a:r>
              <a:rPr lang="en-US" dirty="0"/>
              <a:t>T</a:t>
            </a:r>
            <a:r>
              <a:rPr lang="en-US" dirty="0" smtClean="0"/>
              <a:t>here </a:t>
            </a:r>
            <a:r>
              <a:rPr lang="en-US" dirty="0"/>
              <a:t>must be a contract-binding on the underlying parties and the same to </a:t>
            </a:r>
            <a:r>
              <a:rPr lang="en-US" dirty="0" smtClean="0"/>
              <a:t>be </a:t>
            </a:r>
            <a:r>
              <a:rPr lang="en-IN" dirty="0" smtClean="0"/>
              <a:t>fulfilled </a:t>
            </a:r>
            <a:r>
              <a:rPr lang="en-IN" dirty="0"/>
              <a:t>in future</a:t>
            </a:r>
            <a:r>
              <a:rPr lang="en-IN" dirty="0" smtClean="0"/>
              <a:t>.</a:t>
            </a:r>
          </a:p>
          <a:p>
            <a:r>
              <a:rPr lang="en-US" dirty="0"/>
              <a:t>derivative instruments have the value which derived from the </a:t>
            </a:r>
            <a:r>
              <a:rPr lang="en-US" dirty="0" smtClean="0"/>
              <a:t>values of </a:t>
            </a:r>
            <a:r>
              <a:rPr lang="en-US" dirty="0"/>
              <a:t>other underlying assets, such as agricultural commodities, metals, financial </a:t>
            </a:r>
            <a:r>
              <a:rPr lang="en-US" dirty="0" smtClean="0"/>
              <a:t>assets, </a:t>
            </a:r>
            <a:r>
              <a:rPr lang="en-IN" dirty="0" smtClean="0"/>
              <a:t>intangible </a:t>
            </a:r>
            <a:r>
              <a:rPr lang="en-IN" dirty="0"/>
              <a:t>assets, etc</a:t>
            </a:r>
            <a:r>
              <a:rPr lang="en-IN" dirty="0" smtClean="0"/>
              <a:t>.</a:t>
            </a:r>
          </a:p>
          <a:p>
            <a:r>
              <a:rPr lang="en-US" dirty="0"/>
              <a:t>T</a:t>
            </a:r>
            <a:r>
              <a:rPr lang="en-US" dirty="0" smtClean="0"/>
              <a:t>he </a:t>
            </a:r>
            <a:r>
              <a:rPr lang="en-US" dirty="0"/>
              <a:t>obligation of the counter </a:t>
            </a:r>
            <a:r>
              <a:rPr lang="en-US" dirty="0" smtClean="0"/>
              <a:t>parties, under </a:t>
            </a:r>
            <a:r>
              <a:rPr lang="en-US" dirty="0"/>
              <a:t>the different derivatives, such as forward contract, future contract, </a:t>
            </a:r>
            <a:r>
              <a:rPr lang="en-US" dirty="0" smtClean="0"/>
              <a:t>option contract </a:t>
            </a:r>
            <a:r>
              <a:rPr lang="en-US" dirty="0"/>
              <a:t>and swap contract would be different</a:t>
            </a:r>
            <a:r>
              <a:rPr lang="en-US" dirty="0" smtClean="0"/>
              <a:t>.</a:t>
            </a:r>
          </a:p>
          <a:p>
            <a:r>
              <a:rPr lang="en-US" dirty="0"/>
              <a:t>The derivatives contracts can be undertaken directly between the two parties </a:t>
            </a:r>
            <a:r>
              <a:rPr lang="en-US" dirty="0" smtClean="0"/>
              <a:t>or through </a:t>
            </a:r>
            <a:r>
              <a:rPr lang="en-US" dirty="0"/>
              <a:t>the particular exchange like financial futures contracts</a:t>
            </a:r>
            <a:r>
              <a:rPr lang="en-US" dirty="0" smtClean="0"/>
              <a:t>.</a:t>
            </a:r>
          </a:p>
          <a:p>
            <a:r>
              <a:rPr lang="en-US" dirty="0"/>
              <a:t>T</a:t>
            </a:r>
            <a:r>
              <a:rPr lang="en-US" dirty="0" smtClean="0"/>
              <a:t>he </a:t>
            </a:r>
            <a:r>
              <a:rPr lang="en-US" dirty="0"/>
              <a:t>financial derivatives are carried off-balance sheet.</a:t>
            </a:r>
            <a:endParaRPr lang="en-IN" dirty="0"/>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4</a:t>
            </a:fld>
            <a:endParaRPr lang="en-IN"/>
          </a:p>
        </p:txBody>
      </p:sp>
    </p:spTree>
    <p:extLst>
      <p:ext uri="{BB962C8B-B14F-4D97-AF65-F5344CB8AC3E}">
        <p14:creationId xmlns:p14="http://schemas.microsoft.com/office/powerpoint/2010/main" val="427429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785" y="300251"/>
          <a:ext cx="10863618" cy="5741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IN" smtClean="0"/>
              <a:t>Dr.(CS) Usha Srivastava</a:t>
            </a:r>
            <a:endParaRPr lang="en-IN"/>
          </a:p>
        </p:txBody>
      </p:sp>
      <p:sp>
        <p:nvSpPr>
          <p:cNvPr id="3" name="Slide Number Placeholder 2"/>
          <p:cNvSpPr>
            <a:spLocks noGrp="1"/>
          </p:cNvSpPr>
          <p:nvPr>
            <p:ph type="sldNum" sz="quarter" idx="12"/>
          </p:nvPr>
        </p:nvSpPr>
        <p:spPr/>
        <p:txBody>
          <a:bodyPr/>
          <a:lstStyle/>
          <a:p>
            <a:fld id="{21996E8C-F432-494F-AB4C-D74454AD4971}" type="slidenum">
              <a:rPr lang="en-IN" smtClean="0"/>
              <a:t>5</a:t>
            </a:fld>
            <a:endParaRPr lang="en-IN"/>
          </a:p>
        </p:txBody>
      </p:sp>
    </p:spTree>
    <p:extLst>
      <p:ext uri="{BB962C8B-B14F-4D97-AF65-F5344CB8AC3E}">
        <p14:creationId xmlns:p14="http://schemas.microsoft.com/office/powerpoint/2010/main" val="3675303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Forward Contract</a:t>
            </a:r>
            <a:endParaRPr lang="en-IN" dirty="0"/>
          </a:p>
        </p:txBody>
      </p:sp>
      <p:sp>
        <p:nvSpPr>
          <p:cNvPr id="3" name="Content Placeholder 2"/>
          <p:cNvSpPr>
            <a:spLocks noGrp="1"/>
          </p:cNvSpPr>
          <p:nvPr>
            <p:ph idx="1"/>
          </p:nvPr>
        </p:nvSpPr>
        <p:spPr>
          <a:xfrm>
            <a:off x="518615" y="1473959"/>
            <a:ext cx="8755387" cy="4567404"/>
          </a:xfrm>
        </p:spPr>
        <p:txBody>
          <a:bodyPr>
            <a:normAutofit/>
          </a:bodyPr>
          <a:lstStyle/>
          <a:p>
            <a:pPr marL="0" indent="0">
              <a:buNone/>
            </a:pPr>
            <a:endParaRPr lang="en-IN" dirty="0"/>
          </a:p>
        </p:txBody>
      </p:sp>
      <p:graphicFrame>
        <p:nvGraphicFramePr>
          <p:cNvPr id="4" name="Diagram 3"/>
          <p:cNvGraphicFramePr/>
          <p:nvPr>
            <p:extLst>
              <p:ext uri="{D42A27DB-BD31-4B8C-83A1-F6EECF244321}">
                <p14:modId xmlns:p14="http://schemas.microsoft.com/office/powerpoint/2010/main" val="4190145401"/>
              </p:ext>
            </p:extLst>
          </p:nvPr>
        </p:nvGraphicFramePr>
        <p:xfrm>
          <a:off x="283365" y="1121432"/>
          <a:ext cx="9225886" cy="5728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IN" smtClean="0"/>
              <a:t>Dr.(CS) Usha Srivastava</a:t>
            </a:r>
            <a:endParaRPr lang="en-IN"/>
          </a:p>
        </p:txBody>
      </p:sp>
      <p:sp>
        <p:nvSpPr>
          <p:cNvPr id="6" name="Slide Number Placeholder 5"/>
          <p:cNvSpPr>
            <a:spLocks noGrp="1"/>
          </p:cNvSpPr>
          <p:nvPr>
            <p:ph type="sldNum" sz="quarter" idx="12"/>
          </p:nvPr>
        </p:nvSpPr>
        <p:spPr/>
        <p:txBody>
          <a:bodyPr/>
          <a:lstStyle/>
          <a:p>
            <a:fld id="{21996E8C-F432-494F-AB4C-D74454AD4971}" type="slidenum">
              <a:rPr lang="en-IN" smtClean="0"/>
              <a:t>6</a:t>
            </a:fld>
            <a:endParaRPr lang="en-IN"/>
          </a:p>
        </p:txBody>
      </p:sp>
    </p:spTree>
    <p:extLst>
      <p:ext uri="{BB962C8B-B14F-4D97-AF65-F5344CB8AC3E}">
        <p14:creationId xmlns:p14="http://schemas.microsoft.com/office/powerpoint/2010/main" val="523551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Forward Contract</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351128"/>
            <a:ext cx="10199932" cy="5377218"/>
          </a:xfrm>
        </p:spPr>
        <p:txBody>
          <a:bodyPr>
            <a:normAutofit/>
          </a:bodyPr>
          <a:lstStyle/>
          <a:p>
            <a:r>
              <a:rPr lang="en-US" sz="2000" dirty="0">
                <a:latin typeface="Times New Roman" panose="02020603050405020304" pitchFamily="18" charset="0"/>
                <a:cs typeface="Times New Roman" panose="02020603050405020304" pitchFamily="18" charset="0"/>
              </a:rPr>
              <a:t>A forward contract is a simple customized contract between two parties to buy </a:t>
            </a:r>
            <a:r>
              <a:rPr lang="en-US" sz="2000" dirty="0" smtClean="0">
                <a:latin typeface="Times New Roman" panose="02020603050405020304" pitchFamily="18" charset="0"/>
                <a:cs typeface="Times New Roman" panose="02020603050405020304" pitchFamily="18" charset="0"/>
              </a:rPr>
              <a:t>or sell </a:t>
            </a:r>
            <a:r>
              <a:rPr lang="en-US" sz="2000" dirty="0">
                <a:latin typeface="Times New Roman" panose="02020603050405020304" pitchFamily="18" charset="0"/>
                <a:cs typeface="Times New Roman" panose="02020603050405020304" pitchFamily="18" charset="0"/>
              </a:rPr>
              <a:t>an asset at a certain time in the future for a certain price</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hey </a:t>
            </a:r>
            <a:r>
              <a:rPr lang="en-US" sz="2000" dirty="0">
                <a:latin typeface="Times New Roman" panose="02020603050405020304" pitchFamily="18" charset="0"/>
                <a:cs typeface="Times New Roman" panose="02020603050405020304" pitchFamily="18" charset="0"/>
              </a:rPr>
              <a:t>are not traded on an exchange, rather traded in the over-the-counter market, </a:t>
            </a:r>
            <a:r>
              <a:rPr lang="en-US" sz="2000" dirty="0" smtClean="0">
                <a:latin typeface="Times New Roman" panose="02020603050405020304" pitchFamily="18" charset="0"/>
                <a:cs typeface="Times New Roman" panose="02020603050405020304" pitchFamily="18" charset="0"/>
              </a:rPr>
              <a:t>usually between </a:t>
            </a:r>
            <a:r>
              <a:rPr lang="en-US" sz="2000" dirty="0">
                <a:latin typeface="Times New Roman" panose="02020603050405020304" pitchFamily="18" charset="0"/>
                <a:cs typeface="Times New Roman" panose="02020603050405020304" pitchFamily="18" charset="0"/>
              </a:rPr>
              <a:t>two financial institutions or between a financial institution and its client</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Forward contracts are bilateral contracts, and hence, they are exposed to </a:t>
            </a:r>
            <a:r>
              <a:rPr lang="en-US" sz="2000" dirty="0" smtClean="0">
                <a:latin typeface="Times New Roman" panose="02020603050405020304" pitchFamily="18" charset="0"/>
                <a:cs typeface="Times New Roman" panose="02020603050405020304" pitchFamily="18" charset="0"/>
              </a:rPr>
              <a:t>counterparty risk</a:t>
            </a:r>
            <a:r>
              <a:rPr lang="en-US" sz="2000" dirty="0">
                <a:latin typeface="Times New Roman" panose="02020603050405020304" pitchFamily="18" charset="0"/>
                <a:cs typeface="Times New Roman" panose="02020603050405020304" pitchFamily="18" charset="0"/>
              </a:rPr>
              <a:t>. There is risk of non-performance of obligation either of the parties, </a:t>
            </a:r>
            <a:r>
              <a:rPr lang="en-US" sz="2000" dirty="0" smtClean="0">
                <a:latin typeface="Times New Roman" panose="02020603050405020304" pitchFamily="18" charset="0"/>
                <a:cs typeface="Times New Roman" panose="02020603050405020304" pitchFamily="18" charset="0"/>
              </a:rPr>
              <a:t>so these </a:t>
            </a:r>
            <a:r>
              <a:rPr lang="en-US" sz="2000" dirty="0">
                <a:latin typeface="Times New Roman" panose="02020603050405020304" pitchFamily="18" charset="0"/>
                <a:cs typeface="Times New Roman" panose="02020603050405020304" pitchFamily="18" charset="0"/>
              </a:rPr>
              <a:t>are riskier than to futures contracts</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Each contract is custom designed, and hence, is unique in terms of contract </a:t>
            </a:r>
            <a:r>
              <a:rPr lang="en-US" sz="2000" dirty="0" smtClean="0">
                <a:latin typeface="Times New Roman" panose="02020603050405020304" pitchFamily="18" charset="0"/>
                <a:cs typeface="Times New Roman" panose="02020603050405020304" pitchFamily="18" charset="0"/>
              </a:rPr>
              <a:t>size, </a:t>
            </a:r>
            <a:r>
              <a:rPr lang="en-IN" sz="2000" dirty="0" smtClean="0">
                <a:latin typeface="Times New Roman" panose="02020603050405020304" pitchFamily="18" charset="0"/>
                <a:cs typeface="Times New Roman" panose="02020603050405020304" pitchFamily="18" charset="0"/>
              </a:rPr>
              <a:t>expiration </a:t>
            </a:r>
            <a:r>
              <a:rPr lang="en-IN" sz="2000" dirty="0">
                <a:latin typeface="Times New Roman" panose="02020603050405020304" pitchFamily="18" charset="0"/>
                <a:cs typeface="Times New Roman" panose="02020603050405020304" pitchFamily="18" charset="0"/>
              </a:rPr>
              <a:t>date, the asset type, quality, etc</a:t>
            </a:r>
            <a:r>
              <a:rPr lang="en-IN"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In forward contract, one of the parties takes a long position by agreeing to buy </a:t>
            </a:r>
            <a:r>
              <a:rPr lang="en-US" sz="2000" dirty="0" smtClean="0">
                <a:latin typeface="Times New Roman" panose="02020603050405020304" pitchFamily="18" charset="0"/>
                <a:cs typeface="Times New Roman" panose="02020603050405020304" pitchFamily="18" charset="0"/>
              </a:rPr>
              <a:t>the asset </a:t>
            </a:r>
            <a:r>
              <a:rPr lang="en-US" sz="2000" dirty="0">
                <a:latin typeface="Times New Roman" panose="02020603050405020304" pitchFamily="18" charset="0"/>
                <a:cs typeface="Times New Roman" panose="02020603050405020304" pitchFamily="18" charset="0"/>
              </a:rPr>
              <a:t>at a certain specified future date. The other party assumes a short position </a:t>
            </a:r>
            <a:r>
              <a:rPr lang="en-US" sz="2000" dirty="0" smtClean="0">
                <a:latin typeface="Times New Roman" panose="02020603050405020304" pitchFamily="18" charset="0"/>
                <a:cs typeface="Times New Roman" panose="02020603050405020304" pitchFamily="18" charset="0"/>
              </a:rPr>
              <a:t>by agreeing </a:t>
            </a:r>
            <a:r>
              <a:rPr lang="en-US" sz="2000" dirty="0">
                <a:latin typeface="Times New Roman" panose="02020603050405020304" pitchFamily="18" charset="0"/>
                <a:cs typeface="Times New Roman" panose="02020603050405020304" pitchFamily="18" charset="0"/>
              </a:rPr>
              <a:t>to sell the same asset at the same date for the same specified price.</a:t>
            </a:r>
            <a:endParaRPr lang="en-US" sz="2000" dirty="0" smtClean="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7</a:t>
            </a:fld>
            <a:endParaRPr lang="en-IN"/>
          </a:p>
        </p:txBody>
      </p:sp>
    </p:spTree>
    <p:extLst>
      <p:ext uri="{BB962C8B-B14F-4D97-AF65-F5344CB8AC3E}">
        <p14:creationId xmlns:p14="http://schemas.microsoft.com/office/powerpoint/2010/main" val="327407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Derivative vs Shares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0013010"/>
              </p:ext>
            </p:extLst>
          </p:nvPr>
        </p:nvGraphicFramePr>
        <p:xfrm>
          <a:off x="677863" y="2160588"/>
          <a:ext cx="8596312" cy="148336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en-IN" dirty="0" smtClean="0"/>
                        <a:t>Derivative</a:t>
                      </a:r>
                      <a:endParaRPr lang="en-IN" dirty="0"/>
                    </a:p>
                  </a:txBody>
                  <a:tcPr/>
                </a:tc>
                <a:tc>
                  <a:txBody>
                    <a:bodyPr/>
                    <a:lstStyle/>
                    <a:p>
                      <a:r>
                        <a:rPr lang="en-IN" dirty="0" smtClean="0"/>
                        <a:t>Shares</a:t>
                      </a:r>
                      <a:endParaRPr lang="en-IN" dirty="0"/>
                    </a:p>
                  </a:txBody>
                  <a:tcPr/>
                </a:tc>
              </a:tr>
              <a:tr h="370840">
                <a:tc>
                  <a:txBody>
                    <a:bodyPr/>
                    <a:lstStyle/>
                    <a:p>
                      <a:r>
                        <a:rPr lang="en-IN" dirty="0" smtClean="0"/>
                        <a:t>Contract</a:t>
                      </a:r>
                      <a:endParaRPr lang="en-IN" dirty="0"/>
                    </a:p>
                  </a:txBody>
                  <a:tcPr/>
                </a:tc>
                <a:tc>
                  <a:txBody>
                    <a:bodyPr/>
                    <a:lstStyle/>
                    <a:p>
                      <a:r>
                        <a:rPr lang="en-IN" dirty="0" smtClean="0"/>
                        <a:t>Asset</a:t>
                      </a:r>
                      <a:endParaRPr lang="en-IN" dirty="0"/>
                    </a:p>
                  </a:txBody>
                  <a:tcPr/>
                </a:tc>
              </a:tr>
              <a:tr h="370840">
                <a:tc>
                  <a:txBody>
                    <a:bodyPr/>
                    <a:lstStyle/>
                    <a:p>
                      <a:r>
                        <a:rPr lang="en-IN" dirty="0" smtClean="0"/>
                        <a:t>Governed by Contract Act</a:t>
                      </a:r>
                      <a:endParaRPr lang="en-IN" dirty="0"/>
                    </a:p>
                  </a:txBody>
                  <a:tcPr/>
                </a:tc>
                <a:tc>
                  <a:txBody>
                    <a:bodyPr/>
                    <a:lstStyle/>
                    <a:p>
                      <a:r>
                        <a:rPr lang="en-IN" dirty="0" smtClean="0"/>
                        <a:t>Governed by property &amp; Securities Law</a:t>
                      </a:r>
                      <a:endParaRPr lang="en-IN" dirty="0"/>
                    </a:p>
                  </a:txBody>
                  <a:tcPr/>
                </a:tc>
              </a:tr>
              <a:tr h="370840">
                <a:tc>
                  <a:txBody>
                    <a:bodyPr/>
                    <a:lstStyle/>
                    <a:p>
                      <a:endParaRPr lang="en-IN"/>
                    </a:p>
                  </a:txBody>
                  <a:tcPr/>
                </a:tc>
                <a:tc>
                  <a:txBody>
                    <a:bodyPr/>
                    <a:lstStyle/>
                    <a:p>
                      <a:endParaRPr lang="en-IN"/>
                    </a:p>
                  </a:txBody>
                  <a:tcPr/>
                </a:tc>
              </a:tr>
            </a:tbl>
          </a:graphicData>
        </a:graphic>
      </p:graphicFrame>
      <p:sp>
        <p:nvSpPr>
          <p:cNvPr id="3" name="Footer Placeholder 2"/>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8</a:t>
            </a:fld>
            <a:endParaRPr lang="en-IN"/>
          </a:p>
        </p:txBody>
      </p:sp>
    </p:spTree>
    <p:extLst>
      <p:ext uri="{BB962C8B-B14F-4D97-AF65-F5344CB8AC3E}">
        <p14:creationId xmlns:p14="http://schemas.microsoft.com/office/powerpoint/2010/main" val="2825534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Times New Roman" panose="02020603050405020304" pitchFamily="18" charset="0"/>
                <a:cs typeface="Times New Roman" panose="02020603050405020304" pitchFamily="18" charset="0"/>
              </a:rPr>
              <a:t>FUTURES: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33267"/>
            <a:ext cx="8596668" cy="4308096"/>
          </a:xfrm>
        </p:spPr>
        <p:txBody>
          <a:bodyPr>
            <a:normAutofit/>
          </a:bodyPr>
          <a:lstStyle/>
          <a:p>
            <a:r>
              <a:rPr lang="en-US" sz="2000" dirty="0">
                <a:latin typeface="Times New Roman" panose="02020603050405020304" pitchFamily="18" charset="0"/>
                <a:cs typeface="Times New Roman" panose="02020603050405020304" pitchFamily="18" charset="0"/>
              </a:rPr>
              <a:t>A futures contract is an agreement between two parties to buy or sell an asset </a:t>
            </a:r>
            <a:r>
              <a:rPr lang="en-US" sz="2000" dirty="0" smtClean="0">
                <a:latin typeface="Times New Roman" panose="02020603050405020304" pitchFamily="18" charset="0"/>
                <a:cs typeface="Times New Roman" panose="02020603050405020304" pitchFamily="18" charset="0"/>
              </a:rPr>
              <a:t>at a </a:t>
            </a:r>
            <a:r>
              <a:rPr lang="en-US" sz="2000" dirty="0">
                <a:latin typeface="Times New Roman" panose="02020603050405020304" pitchFamily="18" charset="0"/>
                <a:cs typeface="Times New Roman" panose="02020603050405020304" pitchFamily="18" charset="0"/>
              </a:rPr>
              <a:t>certain time in the future at a certain price. Futures contracts are special types of </a:t>
            </a:r>
            <a:r>
              <a:rPr lang="en-US" sz="2000" dirty="0" smtClean="0">
                <a:latin typeface="Times New Roman" panose="02020603050405020304" pitchFamily="18" charset="0"/>
                <a:cs typeface="Times New Roman" panose="02020603050405020304" pitchFamily="18" charset="0"/>
              </a:rPr>
              <a:t>forward contracts </a:t>
            </a:r>
            <a:r>
              <a:rPr lang="en-US" sz="2000" dirty="0">
                <a:latin typeface="Times New Roman" panose="02020603050405020304" pitchFamily="18" charset="0"/>
                <a:cs typeface="Times New Roman" panose="02020603050405020304" pitchFamily="18" charset="0"/>
              </a:rPr>
              <a:t>in the sense that the former are standardized exchange-traded contracts</a:t>
            </a:r>
            <a:r>
              <a:rPr lang="en-US" sz="2000" dirty="0" smtClean="0">
                <a:latin typeface="Times New Roman" panose="02020603050405020304" pitchFamily="18" charset="0"/>
                <a:cs typeface="Times New Roman" panose="02020603050405020304" pitchFamily="18" charset="0"/>
              </a:rPr>
              <a:t>.</a:t>
            </a:r>
          </a:p>
          <a:p>
            <a:r>
              <a:rPr lang="en-IN" sz="2000" dirty="0" smtClean="0">
                <a:latin typeface="Times New Roman" panose="02020603050405020304" pitchFamily="18" charset="0"/>
                <a:cs typeface="Times New Roman" panose="02020603050405020304" pitchFamily="18" charset="0"/>
              </a:rPr>
              <a:t>Unlike </a:t>
            </a:r>
            <a:r>
              <a:rPr lang="en-US" sz="2000" dirty="0" smtClean="0">
                <a:latin typeface="Times New Roman" panose="02020603050405020304" pitchFamily="18" charset="0"/>
                <a:cs typeface="Times New Roman" panose="02020603050405020304" pitchFamily="18" charset="0"/>
              </a:rPr>
              <a:t>forward </a:t>
            </a:r>
            <a:r>
              <a:rPr lang="en-US" sz="2000" dirty="0">
                <a:latin typeface="Times New Roman" panose="02020603050405020304" pitchFamily="18" charset="0"/>
                <a:cs typeface="Times New Roman" panose="02020603050405020304" pitchFamily="18" charset="0"/>
              </a:rPr>
              <a:t>contracts, the counterparty to a futures contract is the clearing corporation on </a:t>
            </a:r>
            <a:r>
              <a:rPr lang="en-US" sz="2000" dirty="0" smtClean="0">
                <a:latin typeface="Times New Roman" panose="02020603050405020304" pitchFamily="18" charset="0"/>
                <a:cs typeface="Times New Roman" panose="02020603050405020304" pitchFamily="18" charset="0"/>
              </a:rPr>
              <a:t>the appropriate </a:t>
            </a:r>
            <a:r>
              <a:rPr lang="en-US" sz="2000" dirty="0">
                <a:latin typeface="Times New Roman" panose="02020603050405020304" pitchFamily="18" charset="0"/>
                <a:cs typeface="Times New Roman" panose="02020603050405020304" pitchFamily="18" charset="0"/>
              </a:rPr>
              <a:t>exchange. Futures often are settled in cash or cash equivalents, rather </a:t>
            </a:r>
            <a:r>
              <a:rPr lang="en-US" sz="2000" dirty="0" smtClean="0">
                <a:latin typeface="Times New Roman" panose="02020603050405020304" pitchFamily="18" charset="0"/>
                <a:cs typeface="Times New Roman" panose="02020603050405020304" pitchFamily="18" charset="0"/>
              </a:rPr>
              <a:t>than requiring </a:t>
            </a:r>
            <a:r>
              <a:rPr lang="en-US" sz="2000" dirty="0">
                <a:latin typeface="Times New Roman" panose="02020603050405020304" pitchFamily="18" charset="0"/>
                <a:cs typeface="Times New Roman" panose="02020603050405020304" pitchFamily="18" charset="0"/>
              </a:rPr>
              <a:t>physical delivery of the underlying asset.</a:t>
            </a:r>
            <a:endParaRPr lang="en-IN"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Dr.(CS) Usha Srivastava</a:t>
            </a:r>
            <a:endParaRPr lang="en-IN"/>
          </a:p>
        </p:txBody>
      </p:sp>
      <p:sp>
        <p:nvSpPr>
          <p:cNvPr id="5" name="Slide Number Placeholder 4"/>
          <p:cNvSpPr>
            <a:spLocks noGrp="1"/>
          </p:cNvSpPr>
          <p:nvPr>
            <p:ph type="sldNum" sz="quarter" idx="12"/>
          </p:nvPr>
        </p:nvSpPr>
        <p:spPr/>
        <p:txBody>
          <a:bodyPr/>
          <a:lstStyle/>
          <a:p>
            <a:fld id="{21996E8C-F432-494F-AB4C-D74454AD4971}" type="slidenum">
              <a:rPr lang="en-IN" smtClean="0"/>
              <a:t>9</a:t>
            </a:fld>
            <a:endParaRPr lang="en-IN"/>
          </a:p>
        </p:txBody>
      </p:sp>
    </p:spTree>
    <p:extLst>
      <p:ext uri="{BB962C8B-B14F-4D97-AF65-F5344CB8AC3E}">
        <p14:creationId xmlns:p14="http://schemas.microsoft.com/office/powerpoint/2010/main" val="28300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10196</TotalTime>
  <Words>1865</Words>
  <Application>Microsoft Office PowerPoint</Application>
  <PresentationFormat>Widescreen</PresentationFormat>
  <Paragraphs>177</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Trebuchet MS</vt:lpstr>
      <vt:lpstr>Wingdings 3</vt:lpstr>
      <vt:lpstr>Facet</vt:lpstr>
      <vt:lpstr>MODULE I Concept of Risk and Derivative</vt:lpstr>
      <vt:lpstr>Meaning and Definitions of Derivatives</vt:lpstr>
      <vt:lpstr>The Securities Contracts (Regulation) Act 1956 defines “derivative” as under:</vt:lpstr>
      <vt:lpstr>Features of a Financial Derivatives</vt:lpstr>
      <vt:lpstr>PowerPoint Presentation</vt:lpstr>
      <vt:lpstr>Forward Contract</vt:lpstr>
      <vt:lpstr>Forward Contract</vt:lpstr>
      <vt:lpstr>Derivative vs Shares</vt:lpstr>
      <vt:lpstr>FUTURES:</vt:lpstr>
      <vt:lpstr>PowerPoint Presentation</vt:lpstr>
      <vt:lpstr>PARTICIPANTS IN DERIVATIVE MARKET</vt:lpstr>
      <vt:lpstr>PARTICIPANTS OF DERIVATIVE MARKET</vt:lpstr>
      <vt:lpstr>TYPES OF DERIVATIVE MARKETS</vt:lpstr>
      <vt:lpstr>The OTC derivatives markets</vt:lpstr>
      <vt:lpstr>CASH MARKET VS DERIVATIVE MARKET</vt:lpstr>
      <vt:lpstr>SIGNIFICANCE OF DERIVATIVES</vt:lpstr>
      <vt:lpstr>RISK OF DERIVATIVES</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 Concept of Risk and Derivative</dc:title>
  <dc:creator>Dell</dc:creator>
  <cp:lastModifiedBy>Dr(CS) usha Srivastava</cp:lastModifiedBy>
  <cp:revision>37</cp:revision>
  <dcterms:created xsi:type="dcterms:W3CDTF">2023-01-10T05:19:36Z</dcterms:created>
  <dcterms:modified xsi:type="dcterms:W3CDTF">2023-04-10T07:21:16Z</dcterms:modified>
</cp:coreProperties>
</file>