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EB35E-0B61-41DF-9CC8-B5B7F36780D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1A59D-51EE-45B7-9BCE-6A527B91F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F881D-93EF-4449-8AC8-C35E0B709891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92FF52-8F44-4106-8B9D-220E9A9ECE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Lucida Handwriting" pitchFamily="66" charset="0"/>
              </a:rPr>
              <a:t>DEMAND</a:t>
            </a:r>
            <a:endParaRPr lang="en-US" b="1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THEORY OF DEMAND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DEFINITION OF </a:t>
            </a:r>
            <a:r>
              <a:rPr lang="en-US" dirty="0" smtClean="0"/>
              <a:t>DEMAND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DEMAND </a:t>
            </a:r>
            <a:r>
              <a:rPr lang="en-US" dirty="0" smtClean="0"/>
              <a:t>CURVE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MOVEMENT </a:t>
            </a:r>
            <a:r>
              <a:rPr lang="en-US" dirty="0" smtClean="0"/>
              <a:t>&amp; SHIFT IN DEMAND CURVE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student\Desktop\m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7620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Theory of Demand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4572000" cy="274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Levenim MT" pitchFamily="2" charset="-79"/>
                <a:cs typeface="Levenim MT" pitchFamily="2" charset="-79"/>
              </a:rPr>
              <a:t>Law of Demand states that there is an inverse relationship between the price and the quantity demanded for a commodity when other thing being constant.</a:t>
            </a:r>
          </a:p>
          <a:p>
            <a:pPr algn="just"/>
            <a:r>
              <a:rPr lang="en-US" dirty="0" smtClean="0">
                <a:latin typeface="Levenim MT" pitchFamily="2" charset="-79"/>
                <a:cs typeface="Levenim MT" pitchFamily="2" charset="-79"/>
              </a:rPr>
              <a:t>The desire to own something  AND  the ability to pay for it.</a:t>
            </a:r>
            <a:endParaRPr lang="en-US" dirty="0"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  <p:pic>
        <p:nvPicPr>
          <p:cNvPr id="1026" name="Picture 2" descr="C:\Users\student\Desktop\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9329" y="2743200"/>
            <a:ext cx="3946071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467600" cy="27432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just"/>
            <a:r>
              <a:rPr lang="en-US" sz="9600" dirty="0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Demand means a consumer’s desire  to purchase goods and services and </a:t>
            </a:r>
          </a:p>
          <a:p>
            <a:pPr algn="just"/>
            <a:r>
              <a:rPr lang="en-US" sz="9600" dirty="0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Willingness to pay a price for a specific good </a:t>
            </a:r>
            <a:r>
              <a:rPr lang="en-US" sz="9600" dirty="0" err="1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aur</a:t>
            </a:r>
            <a:r>
              <a:rPr lang="en-US" sz="9600" dirty="0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 service. And </a:t>
            </a:r>
          </a:p>
          <a:p>
            <a:pPr algn="just"/>
            <a:r>
              <a:rPr lang="en-US" sz="9600" dirty="0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all the other factor constant, and increase in the price of good or service</a:t>
            </a:r>
          </a:p>
          <a:p>
            <a:pPr algn="just"/>
            <a:r>
              <a:rPr lang="en-US" sz="9600" dirty="0" smtClean="0">
                <a:latin typeface="MS PGothic" pitchFamily="34" charset="-128"/>
                <a:ea typeface="MS PGothic" pitchFamily="34" charset="-128"/>
                <a:cs typeface="Mangal" pitchFamily="18" charset="0"/>
              </a:rPr>
              <a:t>Will decrease the quantity demanded, and vice versa.</a:t>
            </a:r>
            <a:endParaRPr lang="en-US" sz="9600" dirty="0" smtClean="0">
              <a:latin typeface="MS PGothic" pitchFamily="34" charset="-128"/>
              <a:ea typeface="MS PGothic" pitchFamily="34" charset="-128"/>
              <a:cs typeface="Mangal" pitchFamily="18" charset="0"/>
            </a:endParaRPr>
          </a:p>
          <a:p>
            <a:pPr algn="just"/>
            <a:endParaRPr lang="en-US" sz="9600" dirty="0" smtClean="0">
              <a:latin typeface="Mangal" pitchFamily="18" charset="0"/>
              <a:cs typeface="Mangal" pitchFamily="18" charset="0"/>
            </a:endParaRPr>
          </a:p>
          <a:p>
            <a:pPr algn="just"/>
            <a:endParaRPr lang="en-US" sz="9600" dirty="0" smtClean="0">
              <a:latin typeface="Mangal" pitchFamily="18" charset="0"/>
              <a:cs typeface="Mangal" pitchFamily="18" charset="0"/>
            </a:endParaRPr>
          </a:p>
          <a:p>
            <a:pPr algn="just"/>
            <a:endParaRPr lang="en-US" dirty="0" smtClean="0">
              <a:latin typeface="Mangal" pitchFamily="18" charset="0"/>
              <a:cs typeface="Mangal" pitchFamily="18" charset="0"/>
            </a:endParaRPr>
          </a:p>
          <a:p>
            <a:pPr algn="just"/>
            <a:r>
              <a:rPr lang="en-US" dirty="0" smtClean="0">
                <a:latin typeface="Mangal" pitchFamily="18" charset="0"/>
                <a:cs typeface="Mangal" pitchFamily="18" charset="0"/>
              </a:rPr>
              <a:t> </a:t>
            </a:r>
            <a:endParaRPr lang="en-US" dirty="0">
              <a:latin typeface="Mangal" pitchFamily="18" charset="0"/>
              <a:cs typeface="Mangal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  <p:sp>
        <p:nvSpPr>
          <p:cNvPr id="5122" name="AutoShape 2" descr="Beginners' Guide to the Law of Dem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Beginners' Guide to the Law of Dem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620000" cy="1219199"/>
          </a:xfrm>
        </p:spPr>
        <p:txBody>
          <a:bodyPr/>
          <a:lstStyle/>
          <a:p>
            <a:r>
              <a:rPr lang="en-US" dirty="0" smtClean="0"/>
              <a:t>Demand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4343400" cy="4343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PMingLiU" pitchFamily="18" charset="-120"/>
                <a:ea typeface="PMingLiU" pitchFamily="18" charset="-120"/>
              </a:rPr>
              <a:t>Demand Curve means it is a graphic representation of the demand schedule.</a:t>
            </a:r>
          </a:p>
          <a:p>
            <a:pPr algn="just"/>
            <a:r>
              <a:rPr lang="en-US" dirty="0" smtClean="0">
                <a:latin typeface="PMingLiU" pitchFamily="18" charset="-120"/>
                <a:ea typeface="PMingLiU" pitchFamily="18" charset="-120"/>
              </a:rPr>
              <a:t>Acc. To </a:t>
            </a:r>
            <a:r>
              <a:rPr lang="en-US" dirty="0" err="1" smtClean="0">
                <a:latin typeface="PMingLiU" pitchFamily="18" charset="-120"/>
                <a:ea typeface="PMingLiU" pitchFamily="18" charset="-120"/>
              </a:rPr>
              <a:t>Lipsey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“The curve, which shows the relation between the price of a commodity and the amount of that commodity the consumer wishes to purchase is called demand curve”. </a:t>
            </a:r>
            <a:endParaRPr lang="en-US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  <p:pic>
        <p:nvPicPr>
          <p:cNvPr id="2050" name="Picture 2" descr="C:\Users\student\Desktop\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812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Demand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They are of 2 types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Individual Demand Curve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Market Demand Curve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851648" cy="182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Individual Demand Curve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7854696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The demand curve is a curve drawn with vertical axis is the price axis, measuring the price per unit of the commodity.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The individual demand curve represents the quantity  of a good that a consumer will buy  at a given price, holding  all else constant.</a:t>
            </a:r>
          </a:p>
          <a:p>
            <a:pPr algn="just"/>
            <a:endParaRPr lang="en-US" sz="2400" dirty="0" smtClean="0">
              <a:latin typeface="KaiTi" pitchFamily="49" charset="-122"/>
              <a:ea typeface="KaiTi" pitchFamily="49" charset="-122"/>
            </a:endParaRPr>
          </a:p>
          <a:p>
            <a:pPr algn="just"/>
            <a:r>
              <a:rPr lang="en-US" sz="2400" dirty="0" smtClean="0">
                <a:latin typeface="KaiTi" pitchFamily="49" charset="-122"/>
                <a:ea typeface="KaiTi" pitchFamily="49" charset="-122"/>
              </a:rPr>
              <a:t>	</a:t>
            </a:r>
            <a:endParaRPr lang="en-US" sz="24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2/27/2011</a:t>
            </a:r>
            <a:endParaRPr lang="en-US"/>
          </a:p>
        </p:txBody>
      </p:sp>
      <p:sp>
        <p:nvSpPr>
          <p:cNvPr id="2050" name="AutoShape 2" descr="Beginners' Guide to the Law of Dem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udent\Desktop\in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5894574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32766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Market Demand Curve</a:t>
            </a:r>
            <a:endParaRPr lang="en-US" sz="2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457200" y="1447800"/>
            <a:ext cx="3008313" cy="469106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smtClean="0">
                <a:latin typeface="Plantagenet Cherokee" pitchFamily="18" charset="0"/>
              </a:rPr>
              <a:t>The Market  demand curve is the summation  of all the individual demand curve in a given market. It  show the quantity demanded of the good by all individuals at varying price points.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800" dirty="0" smtClean="0">
              <a:latin typeface="Plantagenet Cherokee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>
                <a:latin typeface="Plantagenet Cherokee" pitchFamily="18" charset="0"/>
              </a:rPr>
              <a:t>The market demand curve typically graphed and downward sloping because  as price increases the quantity demanded decreases.</a:t>
            </a:r>
            <a:endParaRPr lang="en-US" sz="1800" dirty="0">
              <a:latin typeface="Plantagenet Cherokee" pitchFamily="18" charset="0"/>
            </a:endParaRPr>
          </a:p>
        </p:txBody>
      </p:sp>
      <p:pic>
        <p:nvPicPr>
          <p:cNvPr id="3074" name="Picture 2" descr="C:\Users\student\Desktop\mar4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30774" y="1676400"/>
            <a:ext cx="3744467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SHIFT IN DEMAND CURVE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8839200" cy="50419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A shift in demand </a:t>
            </a:r>
            <a:r>
              <a:rPr lang="en-US" sz="2400" dirty="0" smtClean="0">
                <a:latin typeface="Bookman Old Style" pitchFamily="18" charset="0"/>
              </a:rPr>
              <a:t> means </a:t>
            </a:r>
            <a:r>
              <a:rPr lang="en-US" sz="2400" dirty="0" smtClean="0">
                <a:latin typeface="Bookman Old Style" pitchFamily="18" charset="0"/>
              </a:rPr>
              <a:t>at the same price, consumers wish to buy more. A </a:t>
            </a:r>
            <a:r>
              <a:rPr lang="en-US" sz="2400" dirty="0" smtClean="0">
                <a:latin typeface="Bookman Old Style" pitchFamily="18" charset="0"/>
              </a:rPr>
              <a:t>movement  </a:t>
            </a:r>
            <a:r>
              <a:rPr lang="en-US" sz="2400" dirty="0" smtClean="0">
                <a:latin typeface="Bookman Old Style" pitchFamily="18" charset="0"/>
              </a:rPr>
              <a:t>along </a:t>
            </a:r>
            <a:r>
              <a:rPr lang="en-US" sz="2400" dirty="0" smtClean="0">
                <a:latin typeface="Bookman Old Style" pitchFamily="18" charset="0"/>
              </a:rPr>
              <a:t> the </a:t>
            </a:r>
            <a:r>
              <a:rPr lang="en-US" sz="2400" dirty="0" smtClean="0">
                <a:latin typeface="Bookman Old Style" pitchFamily="18" charset="0"/>
              </a:rPr>
              <a:t>demand curve occurs following a change in </a:t>
            </a:r>
            <a:r>
              <a:rPr lang="en-US" sz="2400" dirty="0" smtClean="0">
                <a:latin typeface="Bookman Old Style" pitchFamily="18" charset="0"/>
              </a:rPr>
              <a:t>price.</a:t>
            </a:r>
          </a:p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	Movement </a:t>
            </a:r>
            <a:r>
              <a:rPr lang="en-US" sz="2400" b="1" dirty="0" smtClean="0">
                <a:latin typeface="Bookman Old Style" pitchFamily="18" charset="0"/>
              </a:rPr>
              <a:t>along the demand curve</a:t>
            </a:r>
          </a:p>
          <a:p>
            <a:r>
              <a:rPr lang="en-US" sz="2400" dirty="0" smtClean="0">
                <a:latin typeface="Bookman Old Style" pitchFamily="18" charset="0"/>
              </a:rPr>
              <a:t>A change in price causes a movement along the demand curve. It can either be contraction (less demand) or expansion/extension. (more demand</a:t>
            </a:r>
            <a:r>
              <a:rPr lang="en-US" sz="2400" dirty="0" smtClean="0">
                <a:latin typeface="Bookman Old Style" pitchFamily="18" charset="0"/>
              </a:rPr>
              <a:t>).</a:t>
            </a:r>
          </a:p>
          <a:p>
            <a:r>
              <a:rPr lang="en-US" sz="2400" dirty="0" smtClean="0">
                <a:latin typeface="Bookman Old Style" pitchFamily="18" charset="0"/>
              </a:rPr>
              <a:t>Demand curves shift around, indicating changes in other variables.</a:t>
            </a:r>
          </a:p>
          <a:p>
            <a:r>
              <a:rPr lang="en-US" sz="2400" dirty="0" smtClean="0">
                <a:latin typeface="Bookman Old Style" pitchFamily="18" charset="0"/>
              </a:rPr>
              <a:t>The main determinants of demand are consumer preferences, information, income, price expectations, population, and the prices of  the related goods. </a:t>
            </a:r>
            <a:endParaRPr lang="en-US" sz="2400" dirty="0" smtClean="0">
              <a:latin typeface="Bookman Old Style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5061413</TotalTime>
  <Words>318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DEMAND</vt:lpstr>
      <vt:lpstr>Theory of Demand</vt:lpstr>
      <vt:lpstr>Definition</vt:lpstr>
      <vt:lpstr>Demand Curve</vt:lpstr>
      <vt:lpstr>Types of Demand Curve</vt:lpstr>
      <vt:lpstr>Individual Demand Curve</vt:lpstr>
      <vt:lpstr>Slide 7</vt:lpstr>
      <vt:lpstr>Market Demand Curve</vt:lpstr>
      <vt:lpstr>SHIFT IN DEMAND CURVE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student</dc:creator>
  <cp:lastModifiedBy>student</cp:lastModifiedBy>
  <cp:revision>28</cp:revision>
  <dcterms:created xsi:type="dcterms:W3CDTF">2011-02-26T21:31:39Z</dcterms:created>
  <dcterms:modified xsi:type="dcterms:W3CDTF">2020-10-12T02:15:21Z</dcterms:modified>
</cp:coreProperties>
</file>