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1FB1D-656A-421F-B53D-B3897F6D1F7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E37A42D-70AD-40FD-B278-F1F980FA87E9}">
      <dgm:prSet phldrT="[Text]"/>
      <dgm:spPr/>
      <dgm:t>
        <a:bodyPr/>
        <a:lstStyle/>
        <a:p>
          <a:r>
            <a:rPr lang="en-US" dirty="0" smtClean="0"/>
            <a:t>Total Cost of Production (TC)</a:t>
          </a:r>
          <a:endParaRPr lang="en-US" dirty="0"/>
        </a:p>
      </dgm:t>
    </dgm:pt>
    <dgm:pt modelId="{804180A2-5ADE-459D-B8F3-4D0EF7CF4D31}" type="parTrans" cxnId="{F0905A4F-F0DD-4C7B-9E39-4D1C620CFD91}">
      <dgm:prSet/>
      <dgm:spPr/>
      <dgm:t>
        <a:bodyPr/>
        <a:lstStyle/>
        <a:p>
          <a:endParaRPr lang="en-US"/>
        </a:p>
      </dgm:t>
    </dgm:pt>
    <dgm:pt modelId="{806C25B4-1EBE-4C8C-9C0A-D9CFC78D7D96}" type="sibTrans" cxnId="{F0905A4F-F0DD-4C7B-9E39-4D1C620CFD91}">
      <dgm:prSet/>
      <dgm:spPr/>
      <dgm:t>
        <a:bodyPr/>
        <a:lstStyle/>
        <a:p>
          <a:endParaRPr lang="en-US"/>
        </a:p>
      </dgm:t>
    </dgm:pt>
    <dgm:pt modelId="{834232A0-BBFF-447E-AF3A-F5B2DEC7D006}">
      <dgm:prSet phldrT="[Text]"/>
      <dgm:spPr/>
      <dgm:t>
        <a:bodyPr/>
        <a:lstStyle/>
        <a:p>
          <a:r>
            <a:rPr lang="en-US" dirty="0" smtClean="0"/>
            <a:t>Total fixed cost of production (TFC)</a:t>
          </a:r>
          <a:endParaRPr lang="en-US" dirty="0"/>
        </a:p>
      </dgm:t>
    </dgm:pt>
    <dgm:pt modelId="{F85A53BD-F4DE-46D6-A65A-E45EABFC88D9}" type="parTrans" cxnId="{FC43343D-06A0-48EE-A3D1-BA18D4627DC8}">
      <dgm:prSet/>
      <dgm:spPr/>
      <dgm:t>
        <a:bodyPr/>
        <a:lstStyle/>
        <a:p>
          <a:endParaRPr lang="en-US"/>
        </a:p>
      </dgm:t>
    </dgm:pt>
    <dgm:pt modelId="{3E753697-D0E6-47F7-AA13-576E90432396}" type="sibTrans" cxnId="{FC43343D-06A0-48EE-A3D1-BA18D4627DC8}">
      <dgm:prSet/>
      <dgm:spPr/>
      <dgm:t>
        <a:bodyPr/>
        <a:lstStyle/>
        <a:p>
          <a:endParaRPr lang="en-US"/>
        </a:p>
      </dgm:t>
    </dgm:pt>
    <dgm:pt modelId="{548F1A42-7DF2-4BAA-9EA7-6E0708D55500}">
      <dgm:prSet phldrT="[Text]"/>
      <dgm:spPr/>
      <dgm:t>
        <a:bodyPr/>
        <a:lstStyle/>
        <a:p>
          <a:r>
            <a:rPr lang="en-US" dirty="0" smtClean="0"/>
            <a:t>Total Variable Cost of Production (TVC)</a:t>
          </a:r>
          <a:endParaRPr lang="en-US" dirty="0"/>
        </a:p>
      </dgm:t>
    </dgm:pt>
    <dgm:pt modelId="{5EBCA468-CC45-42DF-B9F8-13F3651171F7}" type="parTrans" cxnId="{79BD9088-3C69-4F98-93CC-6D463CBA4ADF}">
      <dgm:prSet/>
      <dgm:spPr/>
      <dgm:t>
        <a:bodyPr/>
        <a:lstStyle/>
        <a:p>
          <a:endParaRPr lang="en-US"/>
        </a:p>
      </dgm:t>
    </dgm:pt>
    <dgm:pt modelId="{5CAEA66F-2EEB-4971-A218-874B2A393576}" type="sibTrans" cxnId="{79BD9088-3C69-4F98-93CC-6D463CBA4ADF}">
      <dgm:prSet/>
      <dgm:spPr/>
      <dgm:t>
        <a:bodyPr/>
        <a:lstStyle/>
        <a:p>
          <a:endParaRPr lang="en-US"/>
        </a:p>
      </dgm:t>
    </dgm:pt>
    <dgm:pt modelId="{E1127DFC-47D1-4C63-9FFE-056F3AA632EE}">
      <dgm:prSet phldrT="[Text]"/>
      <dgm:spPr/>
      <dgm:t>
        <a:bodyPr/>
        <a:lstStyle/>
        <a:p>
          <a:r>
            <a:rPr lang="en-US" dirty="0" smtClean="0"/>
            <a:t>Average Cost of Production(TC)</a:t>
          </a:r>
          <a:endParaRPr lang="en-US" dirty="0"/>
        </a:p>
      </dgm:t>
    </dgm:pt>
    <dgm:pt modelId="{5F27A690-AE21-4F86-B0CB-9E93F6E57B08}" type="parTrans" cxnId="{F0047F76-A41F-49A2-9520-2D23C73A0E2C}">
      <dgm:prSet/>
      <dgm:spPr/>
      <dgm:t>
        <a:bodyPr/>
        <a:lstStyle/>
        <a:p>
          <a:endParaRPr lang="en-US"/>
        </a:p>
      </dgm:t>
    </dgm:pt>
    <dgm:pt modelId="{A21D8AEF-EEC6-46B4-9BF3-685E246F3990}" type="sibTrans" cxnId="{F0047F76-A41F-49A2-9520-2D23C73A0E2C}">
      <dgm:prSet/>
      <dgm:spPr/>
      <dgm:t>
        <a:bodyPr/>
        <a:lstStyle/>
        <a:p>
          <a:endParaRPr lang="en-US"/>
        </a:p>
      </dgm:t>
    </dgm:pt>
    <dgm:pt modelId="{FA8E33AC-2081-4608-80ED-3718BB3B3362}">
      <dgm:prSet phldrT="[Text]"/>
      <dgm:spPr/>
      <dgm:t>
        <a:bodyPr/>
        <a:lstStyle/>
        <a:p>
          <a:r>
            <a:rPr lang="en-US" dirty="0" smtClean="0"/>
            <a:t>Average Fixed Cost (AFC)</a:t>
          </a:r>
          <a:endParaRPr lang="en-US" dirty="0"/>
        </a:p>
      </dgm:t>
    </dgm:pt>
    <dgm:pt modelId="{08AA6E87-C464-4D49-B53B-EFCF4E44B8AC}" type="parTrans" cxnId="{A9CE9225-9FCE-4A48-A202-ABE5EFC3B20F}">
      <dgm:prSet/>
      <dgm:spPr/>
      <dgm:t>
        <a:bodyPr/>
        <a:lstStyle/>
        <a:p>
          <a:endParaRPr lang="en-US"/>
        </a:p>
      </dgm:t>
    </dgm:pt>
    <dgm:pt modelId="{2C768107-ADD9-4BDF-8F13-631BC7C884F4}" type="sibTrans" cxnId="{A9CE9225-9FCE-4A48-A202-ABE5EFC3B20F}">
      <dgm:prSet/>
      <dgm:spPr/>
      <dgm:t>
        <a:bodyPr/>
        <a:lstStyle/>
        <a:p>
          <a:endParaRPr lang="en-US"/>
        </a:p>
      </dgm:t>
    </dgm:pt>
    <dgm:pt modelId="{554BC933-3866-484E-AFBE-F856AAEAFFD6}">
      <dgm:prSet phldrT="[Text]"/>
      <dgm:spPr/>
      <dgm:t>
        <a:bodyPr/>
        <a:lstStyle/>
        <a:p>
          <a:r>
            <a:rPr lang="en-US" dirty="0" smtClean="0"/>
            <a:t>Average Variable Cost of Production (AVC)</a:t>
          </a:r>
          <a:endParaRPr lang="en-US" dirty="0"/>
        </a:p>
      </dgm:t>
    </dgm:pt>
    <dgm:pt modelId="{3C0292E9-9FAD-41AF-A72C-F2F715BE238F}" type="parTrans" cxnId="{5791575C-AEEF-430B-B7E3-45C4FC072A28}">
      <dgm:prSet/>
      <dgm:spPr/>
      <dgm:t>
        <a:bodyPr/>
        <a:lstStyle/>
        <a:p>
          <a:endParaRPr lang="en-US"/>
        </a:p>
      </dgm:t>
    </dgm:pt>
    <dgm:pt modelId="{8D834D48-F834-44C4-914F-B9FD0F180752}" type="sibTrans" cxnId="{5791575C-AEEF-430B-B7E3-45C4FC072A28}">
      <dgm:prSet/>
      <dgm:spPr/>
      <dgm:t>
        <a:bodyPr/>
        <a:lstStyle/>
        <a:p>
          <a:endParaRPr lang="en-US"/>
        </a:p>
      </dgm:t>
    </dgm:pt>
    <dgm:pt modelId="{2B259412-58F7-41EA-B43B-BFC1551FAC88}" type="pres">
      <dgm:prSet presAssocID="{00A1FB1D-656A-421F-B53D-B3897F6D1F74}" presName="diagram" presStyleCnt="0">
        <dgm:presLayoutVars>
          <dgm:chPref val="1"/>
          <dgm:dir/>
          <dgm:animOne val="branch"/>
          <dgm:animLvl val="lvl"/>
          <dgm:resizeHandles/>
        </dgm:presLayoutVars>
      </dgm:prSet>
      <dgm:spPr/>
      <dgm:t>
        <a:bodyPr/>
        <a:lstStyle/>
        <a:p>
          <a:endParaRPr lang="en-US"/>
        </a:p>
      </dgm:t>
    </dgm:pt>
    <dgm:pt modelId="{F1E11F1A-AB92-45AE-9581-565A3349EC20}" type="pres">
      <dgm:prSet presAssocID="{3E37A42D-70AD-40FD-B278-F1F980FA87E9}" presName="root" presStyleCnt="0"/>
      <dgm:spPr/>
    </dgm:pt>
    <dgm:pt modelId="{34A3C164-1BF6-43DE-B129-C672C2F7BF4B}" type="pres">
      <dgm:prSet presAssocID="{3E37A42D-70AD-40FD-B278-F1F980FA87E9}" presName="rootComposite" presStyleCnt="0"/>
      <dgm:spPr/>
    </dgm:pt>
    <dgm:pt modelId="{FAB2CF95-7AB0-489E-99ED-260D28825648}" type="pres">
      <dgm:prSet presAssocID="{3E37A42D-70AD-40FD-B278-F1F980FA87E9}" presName="rootText" presStyleLbl="node1" presStyleIdx="0" presStyleCnt="2"/>
      <dgm:spPr/>
      <dgm:t>
        <a:bodyPr/>
        <a:lstStyle/>
        <a:p>
          <a:endParaRPr lang="en-US"/>
        </a:p>
      </dgm:t>
    </dgm:pt>
    <dgm:pt modelId="{03B897BE-C2F0-47C9-B1FB-F4588C3BE015}" type="pres">
      <dgm:prSet presAssocID="{3E37A42D-70AD-40FD-B278-F1F980FA87E9}" presName="rootConnector" presStyleLbl="node1" presStyleIdx="0" presStyleCnt="2"/>
      <dgm:spPr/>
      <dgm:t>
        <a:bodyPr/>
        <a:lstStyle/>
        <a:p>
          <a:endParaRPr lang="en-US"/>
        </a:p>
      </dgm:t>
    </dgm:pt>
    <dgm:pt modelId="{3F3C0E9F-A5FE-42F9-9F39-9F6EF07A7B36}" type="pres">
      <dgm:prSet presAssocID="{3E37A42D-70AD-40FD-B278-F1F980FA87E9}" presName="childShape" presStyleCnt="0"/>
      <dgm:spPr/>
    </dgm:pt>
    <dgm:pt modelId="{3B7826C6-B933-4F0E-9A52-8640FCF9EDA8}" type="pres">
      <dgm:prSet presAssocID="{F85A53BD-F4DE-46D6-A65A-E45EABFC88D9}" presName="Name13" presStyleLbl="parChTrans1D2" presStyleIdx="0" presStyleCnt="4"/>
      <dgm:spPr/>
      <dgm:t>
        <a:bodyPr/>
        <a:lstStyle/>
        <a:p>
          <a:endParaRPr lang="en-US"/>
        </a:p>
      </dgm:t>
    </dgm:pt>
    <dgm:pt modelId="{3BFEA578-D50B-44AF-87B4-0AD29E0811A5}" type="pres">
      <dgm:prSet presAssocID="{834232A0-BBFF-447E-AF3A-F5B2DEC7D006}" presName="childText" presStyleLbl="bgAcc1" presStyleIdx="0" presStyleCnt="4">
        <dgm:presLayoutVars>
          <dgm:bulletEnabled val="1"/>
        </dgm:presLayoutVars>
      </dgm:prSet>
      <dgm:spPr/>
      <dgm:t>
        <a:bodyPr/>
        <a:lstStyle/>
        <a:p>
          <a:endParaRPr lang="en-US"/>
        </a:p>
      </dgm:t>
    </dgm:pt>
    <dgm:pt modelId="{7BFA922D-3190-455D-BA00-A3369236034C}" type="pres">
      <dgm:prSet presAssocID="{5EBCA468-CC45-42DF-B9F8-13F3651171F7}" presName="Name13" presStyleLbl="parChTrans1D2" presStyleIdx="1" presStyleCnt="4"/>
      <dgm:spPr/>
      <dgm:t>
        <a:bodyPr/>
        <a:lstStyle/>
        <a:p>
          <a:endParaRPr lang="en-US"/>
        </a:p>
      </dgm:t>
    </dgm:pt>
    <dgm:pt modelId="{AFFE23A2-FC24-477E-B951-C2D3D392A44D}" type="pres">
      <dgm:prSet presAssocID="{548F1A42-7DF2-4BAA-9EA7-6E0708D55500}" presName="childText" presStyleLbl="bgAcc1" presStyleIdx="1" presStyleCnt="4">
        <dgm:presLayoutVars>
          <dgm:bulletEnabled val="1"/>
        </dgm:presLayoutVars>
      </dgm:prSet>
      <dgm:spPr/>
      <dgm:t>
        <a:bodyPr/>
        <a:lstStyle/>
        <a:p>
          <a:endParaRPr lang="en-US"/>
        </a:p>
      </dgm:t>
    </dgm:pt>
    <dgm:pt modelId="{3F4CD25A-C773-4003-9E91-07FDE088558B}" type="pres">
      <dgm:prSet presAssocID="{E1127DFC-47D1-4C63-9FFE-056F3AA632EE}" presName="root" presStyleCnt="0"/>
      <dgm:spPr/>
    </dgm:pt>
    <dgm:pt modelId="{A82ACA2D-DB40-488B-9A40-496087607E06}" type="pres">
      <dgm:prSet presAssocID="{E1127DFC-47D1-4C63-9FFE-056F3AA632EE}" presName="rootComposite" presStyleCnt="0"/>
      <dgm:spPr/>
    </dgm:pt>
    <dgm:pt modelId="{AFD18209-E0BE-4F50-BE1B-21872EC79312}" type="pres">
      <dgm:prSet presAssocID="{E1127DFC-47D1-4C63-9FFE-056F3AA632EE}" presName="rootText" presStyleLbl="node1" presStyleIdx="1" presStyleCnt="2"/>
      <dgm:spPr/>
      <dgm:t>
        <a:bodyPr/>
        <a:lstStyle/>
        <a:p>
          <a:endParaRPr lang="en-US"/>
        </a:p>
      </dgm:t>
    </dgm:pt>
    <dgm:pt modelId="{5D6135DE-80AF-412A-92F4-5ADBB2084F28}" type="pres">
      <dgm:prSet presAssocID="{E1127DFC-47D1-4C63-9FFE-056F3AA632EE}" presName="rootConnector" presStyleLbl="node1" presStyleIdx="1" presStyleCnt="2"/>
      <dgm:spPr/>
      <dgm:t>
        <a:bodyPr/>
        <a:lstStyle/>
        <a:p>
          <a:endParaRPr lang="en-US"/>
        </a:p>
      </dgm:t>
    </dgm:pt>
    <dgm:pt modelId="{796136DF-61D1-42A2-9D0D-8602F87162E1}" type="pres">
      <dgm:prSet presAssocID="{E1127DFC-47D1-4C63-9FFE-056F3AA632EE}" presName="childShape" presStyleCnt="0"/>
      <dgm:spPr/>
    </dgm:pt>
    <dgm:pt modelId="{38F19628-9948-4DAA-8508-43F776B03513}" type="pres">
      <dgm:prSet presAssocID="{08AA6E87-C464-4D49-B53B-EFCF4E44B8AC}" presName="Name13" presStyleLbl="parChTrans1D2" presStyleIdx="2" presStyleCnt="4"/>
      <dgm:spPr/>
      <dgm:t>
        <a:bodyPr/>
        <a:lstStyle/>
        <a:p>
          <a:endParaRPr lang="en-US"/>
        </a:p>
      </dgm:t>
    </dgm:pt>
    <dgm:pt modelId="{847A530A-CDBE-4903-8AE9-23DC969A4EBE}" type="pres">
      <dgm:prSet presAssocID="{FA8E33AC-2081-4608-80ED-3718BB3B3362}" presName="childText" presStyleLbl="bgAcc1" presStyleIdx="2" presStyleCnt="4">
        <dgm:presLayoutVars>
          <dgm:bulletEnabled val="1"/>
        </dgm:presLayoutVars>
      </dgm:prSet>
      <dgm:spPr/>
      <dgm:t>
        <a:bodyPr/>
        <a:lstStyle/>
        <a:p>
          <a:endParaRPr lang="en-US"/>
        </a:p>
      </dgm:t>
    </dgm:pt>
    <dgm:pt modelId="{35B69ED8-4BB1-487C-A0DF-A0AA5ADE1E59}" type="pres">
      <dgm:prSet presAssocID="{3C0292E9-9FAD-41AF-A72C-F2F715BE238F}" presName="Name13" presStyleLbl="parChTrans1D2" presStyleIdx="3" presStyleCnt="4"/>
      <dgm:spPr/>
      <dgm:t>
        <a:bodyPr/>
        <a:lstStyle/>
        <a:p>
          <a:endParaRPr lang="en-US"/>
        </a:p>
      </dgm:t>
    </dgm:pt>
    <dgm:pt modelId="{202D0534-87DD-426F-AA80-3F6913A082B7}" type="pres">
      <dgm:prSet presAssocID="{554BC933-3866-484E-AFBE-F856AAEAFFD6}" presName="childText" presStyleLbl="bgAcc1" presStyleIdx="3" presStyleCnt="4">
        <dgm:presLayoutVars>
          <dgm:bulletEnabled val="1"/>
        </dgm:presLayoutVars>
      </dgm:prSet>
      <dgm:spPr/>
      <dgm:t>
        <a:bodyPr/>
        <a:lstStyle/>
        <a:p>
          <a:endParaRPr lang="en-US"/>
        </a:p>
      </dgm:t>
    </dgm:pt>
  </dgm:ptLst>
  <dgm:cxnLst>
    <dgm:cxn modelId="{06AD6AD6-C095-417A-A438-0FD70763FE26}" type="presOf" srcId="{834232A0-BBFF-447E-AF3A-F5B2DEC7D006}" destId="{3BFEA578-D50B-44AF-87B4-0AD29E0811A5}" srcOrd="0" destOrd="0" presId="urn:microsoft.com/office/officeart/2005/8/layout/hierarchy3"/>
    <dgm:cxn modelId="{ADD5A056-7FB2-46DC-9CE1-A5A80B3E067B}" type="presOf" srcId="{FA8E33AC-2081-4608-80ED-3718BB3B3362}" destId="{847A530A-CDBE-4903-8AE9-23DC969A4EBE}" srcOrd="0" destOrd="0" presId="urn:microsoft.com/office/officeart/2005/8/layout/hierarchy3"/>
    <dgm:cxn modelId="{41ACFA29-2628-4B93-BEC4-1A820CAAC0B6}" type="presOf" srcId="{F85A53BD-F4DE-46D6-A65A-E45EABFC88D9}" destId="{3B7826C6-B933-4F0E-9A52-8640FCF9EDA8}" srcOrd="0" destOrd="0" presId="urn:microsoft.com/office/officeart/2005/8/layout/hierarchy3"/>
    <dgm:cxn modelId="{E8B6AF70-4C1B-477E-9CB3-1B8011EBF0CE}" type="presOf" srcId="{08AA6E87-C464-4D49-B53B-EFCF4E44B8AC}" destId="{38F19628-9948-4DAA-8508-43F776B03513}" srcOrd="0" destOrd="0" presId="urn:microsoft.com/office/officeart/2005/8/layout/hierarchy3"/>
    <dgm:cxn modelId="{FC43343D-06A0-48EE-A3D1-BA18D4627DC8}" srcId="{3E37A42D-70AD-40FD-B278-F1F980FA87E9}" destId="{834232A0-BBFF-447E-AF3A-F5B2DEC7D006}" srcOrd="0" destOrd="0" parTransId="{F85A53BD-F4DE-46D6-A65A-E45EABFC88D9}" sibTransId="{3E753697-D0E6-47F7-AA13-576E90432396}"/>
    <dgm:cxn modelId="{2E122D64-9DDA-415A-8265-165484C895EC}" type="presOf" srcId="{3E37A42D-70AD-40FD-B278-F1F980FA87E9}" destId="{FAB2CF95-7AB0-489E-99ED-260D28825648}" srcOrd="0" destOrd="0" presId="urn:microsoft.com/office/officeart/2005/8/layout/hierarchy3"/>
    <dgm:cxn modelId="{A1B61566-21FB-43EE-92F1-DFB6C593F5AF}" type="presOf" srcId="{E1127DFC-47D1-4C63-9FFE-056F3AA632EE}" destId="{5D6135DE-80AF-412A-92F4-5ADBB2084F28}" srcOrd="1" destOrd="0" presId="urn:microsoft.com/office/officeart/2005/8/layout/hierarchy3"/>
    <dgm:cxn modelId="{5791575C-AEEF-430B-B7E3-45C4FC072A28}" srcId="{E1127DFC-47D1-4C63-9FFE-056F3AA632EE}" destId="{554BC933-3866-484E-AFBE-F856AAEAFFD6}" srcOrd="1" destOrd="0" parTransId="{3C0292E9-9FAD-41AF-A72C-F2F715BE238F}" sibTransId="{8D834D48-F834-44C4-914F-B9FD0F180752}"/>
    <dgm:cxn modelId="{F0905A4F-F0DD-4C7B-9E39-4D1C620CFD91}" srcId="{00A1FB1D-656A-421F-B53D-B3897F6D1F74}" destId="{3E37A42D-70AD-40FD-B278-F1F980FA87E9}" srcOrd="0" destOrd="0" parTransId="{804180A2-5ADE-459D-B8F3-4D0EF7CF4D31}" sibTransId="{806C25B4-1EBE-4C8C-9C0A-D9CFC78D7D96}"/>
    <dgm:cxn modelId="{A810F299-DE4A-4FC8-B33C-25A85F35AB1E}" type="presOf" srcId="{554BC933-3866-484E-AFBE-F856AAEAFFD6}" destId="{202D0534-87DD-426F-AA80-3F6913A082B7}" srcOrd="0" destOrd="0" presId="urn:microsoft.com/office/officeart/2005/8/layout/hierarchy3"/>
    <dgm:cxn modelId="{79BD9088-3C69-4F98-93CC-6D463CBA4ADF}" srcId="{3E37A42D-70AD-40FD-B278-F1F980FA87E9}" destId="{548F1A42-7DF2-4BAA-9EA7-6E0708D55500}" srcOrd="1" destOrd="0" parTransId="{5EBCA468-CC45-42DF-B9F8-13F3651171F7}" sibTransId="{5CAEA66F-2EEB-4971-A218-874B2A393576}"/>
    <dgm:cxn modelId="{F0047F76-A41F-49A2-9520-2D23C73A0E2C}" srcId="{00A1FB1D-656A-421F-B53D-B3897F6D1F74}" destId="{E1127DFC-47D1-4C63-9FFE-056F3AA632EE}" srcOrd="1" destOrd="0" parTransId="{5F27A690-AE21-4F86-B0CB-9E93F6E57B08}" sibTransId="{A21D8AEF-EEC6-46B4-9BF3-685E246F3990}"/>
    <dgm:cxn modelId="{2107180B-26DA-44CF-AD24-2C51532AF8C0}" type="presOf" srcId="{3E37A42D-70AD-40FD-B278-F1F980FA87E9}" destId="{03B897BE-C2F0-47C9-B1FB-F4588C3BE015}" srcOrd="1" destOrd="0" presId="urn:microsoft.com/office/officeart/2005/8/layout/hierarchy3"/>
    <dgm:cxn modelId="{9F325BFC-67B2-4CA8-B061-C585C09FF153}" type="presOf" srcId="{5EBCA468-CC45-42DF-B9F8-13F3651171F7}" destId="{7BFA922D-3190-455D-BA00-A3369236034C}" srcOrd="0" destOrd="0" presId="urn:microsoft.com/office/officeart/2005/8/layout/hierarchy3"/>
    <dgm:cxn modelId="{E289C3B0-EC68-4E75-824F-C61DD9088A66}" type="presOf" srcId="{3C0292E9-9FAD-41AF-A72C-F2F715BE238F}" destId="{35B69ED8-4BB1-487C-A0DF-A0AA5ADE1E59}" srcOrd="0" destOrd="0" presId="urn:microsoft.com/office/officeart/2005/8/layout/hierarchy3"/>
    <dgm:cxn modelId="{7F0456AD-6CD1-4932-9895-099D8B029CB5}" type="presOf" srcId="{00A1FB1D-656A-421F-B53D-B3897F6D1F74}" destId="{2B259412-58F7-41EA-B43B-BFC1551FAC88}" srcOrd="0" destOrd="0" presId="urn:microsoft.com/office/officeart/2005/8/layout/hierarchy3"/>
    <dgm:cxn modelId="{A9CE9225-9FCE-4A48-A202-ABE5EFC3B20F}" srcId="{E1127DFC-47D1-4C63-9FFE-056F3AA632EE}" destId="{FA8E33AC-2081-4608-80ED-3718BB3B3362}" srcOrd="0" destOrd="0" parTransId="{08AA6E87-C464-4D49-B53B-EFCF4E44B8AC}" sibTransId="{2C768107-ADD9-4BDF-8F13-631BC7C884F4}"/>
    <dgm:cxn modelId="{A9138EE2-DAF8-46D2-ABE9-B8F3FF7E8E17}" type="presOf" srcId="{548F1A42-7DF2-4BAA-9EA7-6E0708D55500}" destId="{AFFE23A2-FC24-477E-B951-C2D3D392A44D}" srcOrd="0" destOrd="0" presId="urn:microsoft.com/office/officeart/2005/8/layout/hierarchy3"/>
    <dgm:cxn modelId="{E7B6A095-F8F4-4CF0-A263-F37716C03FF8}" type="presOf" srcId="{E1127DFC-47D1-4C63-9FFE-056F3AA632EE}" destId="{AFD18209-E0BE-4F50-BE1B-21872EC79312}" srcOrd="0" destOrd="0" presId="urn:microsoft.com/office/officeart/2005/8/layout/hierarchy3"/>
    <dgm:cxn modelId="{875D02E5-A81C-42CC-BD14-27F810F450DF}" type="presParOf" srcId="{2B259412-58F7-41EA-B43B-BFC1551FAC88}" destId="{F1E11F1A-AB92-45AE-9581-565A3349EC20}" srcOrd="0" destOrd="0" presId="urn:microsoft.com/office/officeart/2005/8/layout/hierarchy3"/>
    <dgm:cxn modelId="{777A1988-2AA7-4201-9852-13CBE9C66316}" type="presParOf" srcId="{F1E11F1A-AB92-45AE-9581-565A3349EC20}" destId="{34A3C164-1BF6-43DE-B129-C672C2F7BF4B}" srcOrd="0" destOrd="0" presId="urn:microsoft.com/office/officeart/2005/8/layout/hierarchy3"/>
    <dgm:cxn modelId="{97D06588-89B8-4590-AF62-552EC5A51C4D}" type="presParOf" srcId="{34A3C164-1BF6-43DE-B129-C672C2F7BF4B}" destId="{FAB2CF95-7AB0-489E-99ED-260D28825648}" srcOrd="0" destOrd="0" presId="urn:microsoft.com/office/officeart/2005/8/layout/hierarchy3"/>
    <dgm:cxn modelId="{4736C524-4F78-42E3-8F35-10B7A70C89D8}" type="presParOf" srcId="{34A3C164-1BF6-43DE-B129-C672C2F7BF4B}" destId="{03B897BE-C2F0-47C9-B1FB-F4588C3BE015}" srcOrd="1" destOrd="0" presId="urn:microsoft.com/office/officeart/2005/8/layout/hierarchy3"/>
    <dgm:cxn modelId="{60F020FF-BA52-4FA0-AF7C-92873C6B03BD}" type="presParOf" srcId="{F1E11F1A-AB92-45AE-9581-565A3349EC20}" destId="{3F3C0E9F-A5FE-42F9-9F39-9F6EF07A7B36}" srcOrd="1" destOrd="0" presId="urn:microsoft.com/office/officeart/2005/8/layout/hierarchy3"/>
    <dgm:cxn modelId="{18E6D845-C347-4B24-8B32-AA0EE54434A3}" type="presParOf" srcId="{3F3C0E9F-A5FE-42F9-9F39-9F6EF07A7B36}" destId="{3B7826C6-B933-4F0E-9A52-8640FCF9EDA8}" srcOrd="0" destOrd="0" presId="urn:microsoft.com/office/officeart/2005/8/layout/hierarchy3"/>
    <dgm:cxn modelId="{686EE4A8-9645-414B-A628-64AE7DAC56B8}" type="presParOf" srcId="{3F3C0E9F-A5FE-42F9-9F39-9F6EF07A7B36}" destId="{3BFEA578-D50B-44AF-87B4-0AD29E0811A5}" srcOrd="1" destOrd="0" presId="urn:microsoft.com/office/officeart/2005/8/layout/hierarchy3"/>
    <dgm:cxn modelId="{76319E17-7225-4B5B-8543-8A9D69B08B0E}" type="presParOf" srcId="{3F3C0E9F-A5FE-42F9-9F39-9F6EF07A7B36}" destId="{7BFA922D-3190-455D-BA00-A3369236034C}" srcOrd="2" destOrd="0" presId="urn:microsoft.com/office/officeart/2005/8/layout/hierarchy3"/>
    <dgm:cxn modelId="{4F14909B-CD94-42C1-9C90-9BD2CEFE36AB}" type="presParOf" srcId="{3F3C0E9F-A5FE-42F9-9F39-9F6EF07A7B36}" destId="{AFFE23A2-FC24-477E-B951-C2D3D392A44D}" srcOrd="3" destOrd="0" presId="urn:microsoft.com/office/officeart/2005/8/layout/hierarchy3"/>
    <dgm:cxn modelId="{2D0A8F98-8807-4C7F-8A1D-0B65A4BBFFA1}" type="presParOf" srcId="{2B259412-58F7-41EA-B43B-BFC1551FAC88}" destId="{3F4CD25A-C773-4003-9E91-07FDE088558B}" srcOrd="1" destOrd="0" presId="urn:microsoft.com/office/officeart/2005/8/layout/hierarchy3"/>
    <dgm:cxn modelId="{38147323-8243-4267-A271-D8153C2BBEBA}" type="presParOf" srcId="{3F4CD25A-C773-4003-9E91-07FDE088558B}" destId="{A82ACA2D-DB40-488B-9A40-496087607E06}" srcOrd="0" destOrd="0" presId="urn:microsoft.com/office/officeart/2005/8/layout/hierarchy3"/>
    <dgm:cxn modelId="{7DE7CBF7-EE89-4899-80D2-2FDFD65B81B3}" type="presParOf" srcId="{A82ACA2D-DB40-488B-9A40-496087607E06}" destId="{AFD18209-E0BE-4F50-BE1B-21872EC79312}" srcOrd="0" destOrd="0" presId="urn:microsoft.com/office/officeart/2005/8/layout/hierarchy3"/>
    <dgm:cxn modelId="{C6DDD130-5F1E-496F-BD93-221814F0100B}" type="presParOf" srcId="{A82ACA2D-DB40-488B-9A40-496087607E06}" destId="{5D6135DE-80AF-412A-92F4-5ADBB2084F28}" srcOrd="1" destOrd="0" presId="urn:microsoft.com/office/officeart/2005/8/layout/hierarchy3"/>
    <dgm:cxn modelId="{22F8F00F-A5EB-4027-9D5E-26079185A138}" type="presParOf" srcId="{3F4CD25A-C773-4003-9E91-07FDE088558B}" destId="{796136DF-61D1-42A2-9D0D-8602F87162E1}" srcOrd="1" destOrd="0" presId="urn:microsoft.com/office/officeart/2005/8/layout/hierarchy3"/>
    <dgm:cxn modelId="{4A8E1259-1CCA-4117-AF04-3F60F8FE10DA}" type="presParOf" srcId="{796136DF-61D1-42A2-9D0D-8602F87162E1}" destId="{38F19628-9948-4DAA-8508-43F776B03513}" srcOrd="0" destOrd="0" presId="urn:microsoft.com/office/officeart/2005/8/layout/hierarchy3"/>
    <dgm:cxn modelId="{2001B5CC-FCD0-4771-922A-3C9ADDD2EC90}" type="presParOf" srcId="{796136DF-61D1-42A2-9D0D-8602F87162E1}" destId="{847A530A-CDBE-4903-8AE9-23DC969A4EBE}" srcOrd="1" destOrd="0" presId="urn:microsoft.com/office/officeart/2005/8/layout/hierarchy3"/>
    <dgm:cxn modelId="{5A261EFF-C3BB-425B-90F5-F32F94C359A9}" type="presParOf" srcId="{796136DF-61D1-42A2-9D0D-8602F87162E1}" destId="{35B69ED8-4BB1-487C-A0DF-A0AA5ADE1E59}" srcOrd="2" destOrd="0" presId="urn:microsoft.com/office/officeart/2005/8/layout/hierarchy3"/>
    <dgm:cxn modelId="{F9496F84-6748-4029-B4D4-6DEFF224FBF5}" type="presParOf" srcId="{796136DF-61D1-42A2-9D0D-8602F87162E1}" destId="{202D0534-87DD-426F-AA80-3F6913A082B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2CF95-7AB0-489E-99ED-260D28825648}">
      <dsp:nvSpPr>
        <dsp:cNvPr id="0" name=""/>
        <dsp:cNvSpPr/>
      </dsp:nvSpPr>
      <dsp:spPr>
        <a:xfrm>
          <a:off x="1804889" y="1511"/>
          <a:ext cx="2216236" cy="110811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Total Cost of Production (TC)</a:t>
          </a:r>
          <a:endParaRPr lang="en-US" sz="2400" kern="1200" dirty="0"/>
        </a:p>
      </dsp:txBody>
      <dsp:txXfrm>
        <a:off x="1837345" y="33967"/>
        <a:ext cx="2151324" cy="1043206"/>
      </dsp:txXfrm>
    </dsp:sp>
    <dsp:sp modelId="{3B7826C6-B933-4F0E-9A52-8640FCF9EDA8}">
      <dsp:nvSpPr>
        <dsp:cNvPr id="0" name=""/>
        <dsp:cNvSpPr/>
      </dsp:nvSpPr>
      <dsp:spPr>
        <a:xfrm>
          <a:off x="2026513" y="1109629"/>
          <a:ext cx="221623" cy="831088"/>
        </a:xfrm>
        <a:custGeom>
          <a:avLst/>
          <a:gdLst/>
          <a:ahLst/>
          <a:cxnLst/>
          <a:rect l="0" t="0" r="0" b="0"/>
          <a:pathLst>
            <a:path>
              <a:moveTo>
                <a:pt x="0" y="0"/>
              </a:moveTo>
              <a:lnTo>
                <a:pt x="0" y="831088"/>
              </a:lnTo>
              <a:lnTo>
                <a:pt x="221623" y="83108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FEA578-D50B-44AF-87B4-0AD29E0811A5}">
      <dsp:nvSpPr>
        <dsp:cNvPr id="0" name=""/>
        <dsp:cNvSpPr/>
      </dsp:nvSpPr>
      <dsp:spPr>
        <a:xfrm>
          <a:off x="2248137" y="1386659"/>
          <a:ext cx="1772989" cy="110811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Total fixed cost of production (TFC)</a:t>
          </a:r>
          <a:endParaRPr lang="en-US" sz="1800" kern="1200" dirty="0"/>
        </a:p>
      </dsp:txBody>
      <dsp:txXfrm>
        <a:off x="2280593" y="1419115"/>
        <a:ext cx="1708077" cy="1043206"/>
      </dsp:txXfrm>
    </dsp:sp>
    <dsp:sp modelId="{7BFA922D-3190-455D-BA00-A3369236034C}">
      <dsp:nvSpPr>
        <dsp:cNvPr id="0" name=""/>
        <dsp:cNvSpPr/>
      </dsp:nvSpPr>
      <dsp:spPr>
        <a:xfrm>
          <a:off x="2026513" y="1109629"/>
          <a:ext cx="221623" cy="2216236"/>
        </a:xfrm>
        <a:custGeom>
          <a:avLst/>
          <a:gdLst/>
          <a:ahLst/>
          <a:cxnLst/>
          <a:rect l="0" t="0" r="0" b="0"/>
          <a:pathLst>
            <a:path>
              <a:moveTo>
                <a:pt x="0" y="0"/>
              </a:moveTo>
              <a:lnTo>
                <a:pt x="0" y="2216236"/>
              </a:lnTo>
              <a:lnTo>
                <a:pt x="221623" y="221623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FE23A2-FC24-477E-B951-C2D3D392A44D}">
      <dsp:nvSpPr>
        <dsp:cNvPr id="0" name=""/>
        <dsp:cNvSpPr/>
      </dsp:nvSpPr>
      <dsp:spPr>
        <a:xfrm>
          <a:off x="2248137" y="2771807"/>
          <a:ext cx="1772989" cy="110811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Total Variable Cost of Production (TVC)</a:t>
          </a:r>
          <a:endParaRPr lang="en-US" sz="1800" kern="1200" dirty="0"/>
        </a:p>
      </dsp:txBody>
      <dsp:txXfrm>
        <a:off x="2280593" y="2804263"/>
        <a:ext cx="1708077" cy="1043206"/>
      </dsp:txXfrm>
    </dsp:sp>
    <dsp:sp modelId="{AFD18209-E0BE-4F50-BE1B-21872EC79312}">
      <dsp:nvSpPr>
        <dsp:cNvPr id="0" name=""/>
        <dsp:cNvSpPr/>
      </dsp:nvSpPr>
      <dsp:spPr>
        <a:xfrm>
          <a:off x="4575185" y="1511"/>
          <a:ext cx="2216236" cy="110811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Average Cost of Production(TC)</a:t>
          </a:r>
          <a:endParaRPr lang="en-US" sz="2400" kern="1200" dirty="0"/>
        </a:p>
      </dsp:txBody>
      <dsp:txXfrm>
        <a:off x="4607641" y="33967"/>
        <a:ext cx="2151324" cy="1043206"/>
      </dsp:txXfrm>
    </dsp:sp>
    <dsp:sp modelId="{38F19628-9948-4DAA-8508-43F776B03513}">
      <dsp:nvSpPr>
        <dsp:cNvPr id="0" name=""/>
        <dsp:cNvSpPr/>
      </dsp:nvSpPr>
      <dsp:spPr>
        <a:xfrm>
          <a:off x="4796809" y="1109629"/>
          <a:ext cx="221623" cy="831088"/>
        </a:xfrm>
        <a:custGeom>
          <a:avLst/>
          <a:gdLst/>
          <a:ahLst/>
          <a:cxnLst/>
          <a:rect l="0" t="0" r="0" b="0"/>
          <a:pathLst>
            <a:path>
              <a:moveTo>
                <a:pt x="0" y="0"/>
              </a:moveTo>
              <a:lnTo>
                <a:pt x="0" y="831088"/>
              </a:lnTo>
              <a:lnTo>
                <a:pt x="221623" y="83108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7A530A-CDBE-4903-8AE9-23DC969A4EBE}">
      <dsp:nvSpPr>
        <dsp:cNvPr id="0" name=""/>
        <dsp:cNvSpPr/>
      </dsp:nvSpPr>
      <dsp:spPr>
        <a:xfrm>
          <a:off x="5018432" y="1386659"/>
          <a:ext cx="1772989" cy="110811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Average Fixed Cost (AFC)</a:t>
          </a:r>
          <a:endParaRPr lang="en-US" sz="1800" kern="1200" dirty="0"/>
        </a:p>
      </dsp:txBody>
      <dsp:txXfrm>
        <a:off x="5050888" y="1419115"/>
        <a:ext cx="1708077" cy="1043206"/>
      </dsp:txXfrm>
    </dsp:sp>
    <dsp:sp modelId="{35B69ED8-4BB1-487C-A0DF-A0AA5ADE1E59}">
      <dsp:nvSpPr>
        <dsp:cNvPr id="0" name=""/>
        <dsp:cNvSpPr/>
      </dsp:nvSpPr>
      <dsp:spPr>
        <a:xfrm>
          <a:off x="4796809" y="1109629"/>
          <a:ext cx="221623" cy="2216236"/>
        </a:xfrm>
        <a:custGeom>
          <a:avLst/>
          <a:gdLst/>
          <a:ahLst/>
          <a:cxnLst/>
          <a:rect l="0" t="0" r="0" b="0"/>
          <a:pathLst>
            <a:path>
              <a:moveTo>
                <a:pt x="0" y="0"/>
              </a:moveTo>
              <a:lnTo>
                <a:pt x="0" y="2216236"/>
              </a:lnTo>
              <a:lnTo>
                <a:pt x="221623" y="221623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2D0534-87DD-426F-AA80-3F6913A082B7}">
      <dsp:nvSpPr>
        <dsp:cNvPr id="0" name=""/>
        <dsp:cNvSpPr/>
      </dsp:nvSpPr>
      <dsp:spPr>
        <a:xfrm>
          <a:off x="5018432" y="2771807"/>
          <a:ext cx="1772989" cy="110811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Average Variable Cost of Production (AVC)</a:t>
          </a:r>
          <a:endParaRPr lang="en-US" sz="1800" kern="1200" dirty="0"/>
        </a:p>
      </dsp:txBody>
      <dsp:txXfrm>
        <a:off x="5050888" y="2804263"/>
        <a:ext cx="1708077" cy="10432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DE9FD4-5167-4F37-93DD-FB4A64891895}"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B8E82-C104-44A0-84E1-68B714CE6A30}" type="slidenum">
              <a:rPr lang="en-US" smtClean="0"/>
              <a:t>‹#›</a:t>
            </a:fld>
            <a:endParaRPr lang="en-US"/>
          </a:p>
        </p:txBody>
      </p:sp>
    </p:spTree>
    <p:extLst>
      <p:ext uri="{BB962C8B-B14F-4D97-AF65-F5344CB8AC3E}">
        <p14:creationId xmlns:p14="http://schemas.microsoft.com/office/powerpoint/2010/main" val="178174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DE9FD4-5167-4F37-93DD-FB4A64891895}"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B8E82-C104-44A0-84E1-68B714CE6A30}" type="slidenum">
              <a:rPr lang="en-US" smtClean="0"/>
              <a:t>‹#›</a:t>
            </a:fld>
            <a:endParaRPr lang="en-US"/>
          </a:p>
        </p:txBody>
      </p:sp>
    </p:spTree>
    <p:extLst>
      <p:ext uri="{BB962C8B-B14F-4D97-AF65-F5344CB8AC3E}">
        <p14:creationId xmlns:p14="http://schemas.microsoft.com/office/powerpoint/2010/main" val="2782810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DE9FD4-5167-4F37-93DD-FB4A64891895}"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B8E82-C104-44A0-84E1-68B714CE6A3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54493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DE9FD4-5167-4F37-93DD-FB4A64891895}"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B8E82-C104-44A0-84E1-68B714CE6A30}" type="slidenum">
              <a:rPr lang="en-US" smtClean="0"/>
              <a:t>‹#›</a:t>
            </a:fld>
            <a:endParaRPr lang="en-US"/>
          </a:p>
        </p:txBody>
      </p:sp>
    </p:spTree>
    <p:extLst>
      <p:ext uri="{BB962C8B-B14F-4D97-AF65-F5344CB8AC3E}">
        <p14:creationId xmlns:p14="http://schemas.microsoft.com/office/powerpoint/2010/main" val="2945901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DE9FD4-5167-4F37-93DD-FB4A64891895}"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B8E82-C104-44A0-84E1-68B714CE6A3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99214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DE9FD4-5167-4F37-93DD-FB4A64891895}"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B8E82-C104-44A0-84E1-68B714CE6A30}" type="slidenum">
              <a:rPr lang="en-US" smtClean="0"/>
              <a:t>‹#›</a:t>
            </a:fld>
            <a:endParaRPr lang="en-US"/>
          </a:p>
        </p:txBody>
      </p:sp>
    </p:spTree>
    <p:extLst>
      <p:ext uri="{BB962C8B-B14F-4D97-AF65-F5344CB8AC3E}">
        <p14:creationId xmlns:p14="http://schemas.microsoft.com/office/powerpoint/2010/main" val="2197765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DE9FD4-5167-4F37-93DD-FB4A64891895}"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B8E82-C104-44A0-84E1-68B714CE6A30}" type="slidenum">
              <a:rPr lang="en-US" smtClean="0"/>
              <a:t>‹#›</a:t>
            </a:fld>
            <a:endParaRPr lang="en-US"/>
          </a:p>
        </p:txBody>
      </p:sp>
    </p:spTree>
    <p:extLst>
      <p:ext uri="{BB962C8B-B14F-4D97-AF65-F5344CB8AC3E}">
        <p14:creationId xmlns:p14="http://schemas.microsoft.com/office/powerpoint/2010/main" val="2948983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DE9FD4-5167-4F37-93DD-FB4A64891895}"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B8E82-C104-44A0-84E1-68B714CE6A30}" type="slidenum">
              <a:rPr lang="en-US" smtClean="0"/>
              <a:t>‹#›</a:t>
            </a:fld>
            <a:endParaRPr lang="en-US"/>
          </a:p>
        </p:txBody>
      </p:sp>
    </p:spTree>
    <p:extLst>
      <p:ext uri="{BB962C8B-B14F-4D97-AF65-F5344CB8AC3E}">
        <p14:creationId xmlns:p14="http://schemas.microsoft.com/office/powerpoint/2010/main" val="142944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DE9FD4-5167-4F37-93DD-FB4A64891895}"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B8E82-C104-44A0-84E1-68B714CE6A30}" type="slidenum">
              <a:rPr lang="en-US" smtClean="0"/>
              <a:t>‹#›</a:t>
            </a:fld>
            <a:endParaRPr lang="en-US"/>
          </a:p>
        </p:txBody>
      </p:sp>
    </p:spTree>
    <p:extLst>
      <p:ext uri="{BB962C8B-B14F-4D97-AF65-F5344CB8AC3E}">
        <p14:creationId xmlns:p14="http://schemas.microsoft.com/office/powerpoint/2010/main" val="2984084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DE9FD4-5167-4F37-93DD-FB4A64891895}"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B8E82-C104-44A0-84E1-68B714CE6A30}" type="slidenum">
              <a:rPr lang="en-US" smtClean="0"/>
              <a:t>‹#›</a:t>
            </a:fld>
            <a:endParaRPr lang="en-US"/>
          </a:p>
        </p:txBody>
      </p:sp>
    </p:spTree>
    <p:extLst>
      <p:ext uri="{BB962C8B-B14F-4D97-AF65-F5344CB8AC3E}">
        <p14:creationId xmlns:p14="http://schemas.microsoft.com/office/powerpoint/2010/main" val="234869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DE9FD4-5167-4F37-93DD-FB4A64891895}"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B8E82-C104-44A0-84E1-68B714CE6A30}" type="slidenum">
              <a:rPr lang="en-US" smtClean="0"/>
              <a:t>‹#›</a:t>
            </a:fld>
            <a:endParaRPr lang="en-US"/>
          </a:p>
        </p:txBody>
      </p:sp>
    </p:spTree>
    <p:extLst>
      <p:ext uri="{BB962C8B-B14F-4D97-AF65-F5344CB8AC3E}">
        <p14:creationId xmlns:p14="http://schemas.microsoft.com/office/powerpoint/2010/main" val="101695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DE9FD4-5167-4F37-93DD-FB4A64891895}" type="datetimeFigureOut">
              <a:rPr lang="en-US" smtClean="0"/>
              <a:t>9/19/2022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6B8E82-C104-44A0-84E1-68B714CE6A30}" type="slidenum">
              <a:rPr lang="en-US" smtClean="0"/>
              <a:t>‹#›</a:t>
            </a:fld>
            <a:endParaRPr lang="en-US"/>
          </a:p>
        </p:txBody>
      </p:sp>
    </p:spTree>
    <p:extLst>
      <p:ext uri="{BB962C8B-B14F-4D97-AF65-F5344CB8AC3E}">
        <p14:creationId xmlns:p14="http://schemas.microsoft.com/office/powerpoint/2010/main" val="1289996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DE9FD4-5167-4F37-93DD-FB4A64891895}" type="datetimeFigureOut">
              <a:rPr lang="en-US" smtClean="0"/>
              <a:t>9/19/2022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6B8E82-C104-44A0-84E1-68B714CE6A30}" type="slidenum">
              <a:rPr lang="en-US" smtClean="0"/>
              <a:t>‹#›</a:t>
            </a:fld>
            <a:endParaRPr lang="en-US"/>
          </a:p>
        </p:txBody>
      </p:sp>
    </p:spTree>
    <p:extLst>
      <p:ext uri="{BB962C8B-B14F-4D97-AF65-F5344CB8AC3E}">
        <p14:creationId xmlns:p14="http://schemas.microsoft.com/office/powerpoint/2010/main" val="167658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E9FD4-5167-4F37-93DD-FB4A64891895}" type="datetimeFigureOut">
              <a:rPr lang="en-US" smtClean="0"/>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6B8E82-C104-44A0-84E1-68B714CE6A30}" type="slidenum">
              <a:rPr lang="en-US" smtClean="0"/>
              <a:t>‹#›</a:t>
            </a:fld>
            <a:endParaRPr lang="en-US"/>
          </a:p>
        </p:txBody>
      </p:sp>
    </p:spTree>
    <p:extLst>
      <p:ext uri="{BB962C8B-B14F-4D97-AF65-F5344CB8AC3E}">
        <p14:creationId xmlns:p14="http://schemas.microsoft.com/office/powerpoint/2010/main" val="255145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E9FD4-5167-4F37-93DD-FB4A64891895}"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B8E82-C104-44A0-84E1-68B714CE6A30}" type="slidenum">
              <a:rPr lang="en-US" smtClean="0"/>
              <a:t>‹#›</a:t>
            </a:fld>
            <a:endParaRPr lang="en-US"/>
          </a:p>
        </p:txBody>
      </p:sp>
    </p:spTree>
    <p:extLst>
      <p:ext uri="{BB962C8B-B14F-4D97-AF65-F5344CB8AC3E}">
        <p14:creationId xmlns:p14="http://schemas.microsoft.com/office/powerpoint/2010/main" val="3149677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E9FD4-5167-4F37-93DD-FB4A64891895}"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B8E82-C104-44A0-84E1-68B714CE6A30}" type="slidenum">
              <a:rPr lang="en-US" smtClean="0"/>
              <a:t>‹#›</a:t>
            </a:fld>
            <a:endParaRPr lang="en-US"/>
          </a:p>
        </p:txBody>
      </p:sp>
    </p:spTree>
    <p:extLst>
      <p:ext uri="{BB962C8B-B14F-4D97-AF65-F5344CB8AC3E}">
        <p14:creationId xmlns:p14="http://schemas.microsoft.com/office/powerpoint/2010/main" val="121185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DE9FD4-5167-4F37-93DD-FB4A64891895}" type="datetimeFigureOut">
              <a:rPr lang="en-US" smtClean="0"/>
              <a:t>9/19/2022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56B8E82-C104-44A0-84E1-68B714CE6A30}" type="slidenum">
              <a:rPr lang="en-US" smtClean="0"/>
              <a:t>‹#›</a:t>
            </a:fld>
            <a:endParaRPr lang="en-US"/>
          </a:p>
        </p:txBody>
      </p:sp>
    </p:spTree>
    <p:extLst>
      <p:ext uri="{BB962C8B-B14F-4D97-AF65-F5344CB8AC3E}">
        <p14:creationId xmlns:p14="http://schemas.microsoft.com/office/powerpoint/2010/main" val="3864533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Cost Of Production</a:t>
            </a:r>
            <a:endParaRPr lang="en-US" b="1" dirty="0"/>
          </a:p>
        </p:txBody>
      </p:sp>
      <p:sp>
        <p:nvSpPr>
          <p:cNvPr id="3" name="Subtitle 2"/>
          <p:cNvSpPr>
            <a:spLocks noGrp="1"/>
          </p:cNvSpPr>
          <p:nvPr>
            <p:ph type="subTitle" idx="1"/>
          </p:nvPr>
        </p:nvSpPr>
        <p:spPr>
          <a:xfrm>
            <a:off x="1726008" y="5364478"/>
            <a:ext cx="7766936" cy="1096899"/>
          </a:xfrm>
        </p:spPr>
        <p:txBody>
          <a:bodyPr/>
          <a:lstStyle/>
          <a:p>
            <a:r>
              <a:rPr lang="en-US" b="1" dirty="0" smtClean="0">
                <a:solidFill>
                  <a:srgbClr val="FF0000"/>
                </a:solidFill>
              </a:rPr>
              <a:t>Duna Jogeswar Rao</a:t>
            </a:r>
            <a:endParaRPr lang="en-US" b="1" dirty="0">
              <a:solidFill>
                <a:srgbClr val="FF0000"/>
              </a:solidFill>
            </a:endParaRPr>
          </a:p>
        </p:txBody>
      </p:sp>
    </p:spTree>
    <p:extLst>
      <p:ext uri="{BB962C8B-B14F-4D97-AF65-F5344CB8AC3E}">
        <p14:creationId xmlns:p14="http://schemas.microsoft.com/office/powerpoint/2010/main" val="3992133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between Average and Marginal Cost</a:t>
            </a:r>
            <a:endParaRPr lang="en-US" dirty="0"/>
          </a:p>
        </p:txBody>
      </p:sp>
      <p:sp>
        <p:nvSpPr>
          <p:cNvPr id="3" name="Content Placeholder 2"/>
          <p:cNvSpPr>
            <a:spLocks noGrp="1"/>
          </p:cNvSpPr>
          <p:nvPr>
            <p:ph idx="1"/>
          </p:nvPr>
        </p:nvSpPr>
        <p:spPr>
          <a:xfrm>
            <a:off x="677334" y="2370881"/>
            <a:ext cx="8596668" cy="3880773"/>
          </a:xfrm>
        </p:spPr>
        <p:txBody>
          <a:bodyPr/>
          <a:lstStyle/>
          <a:p>
            <a:pPr>
              <a:buFont typeface="+mj-lt"/>
              <a:buAutoNum type="arabicPeriod"/>
            </a:pPr>
            <a:r>
              <a:rPr lang="en-US" dirty="0">
                <a:latin typeface="Times New Roman" panose="02020603050405020304" pitchFamily="18" charset="0"/>
                <a:cs typeface="Times New Roman" panose="02020603050405020304" pitchFamily="18" charset="0"/>
              </a:rPr>
              <a:t>Both AC and MC are calculated from </a:t>
            </a:r>
            <a:r>
              <a:rPr lang="en-US" dirty="0" smtClean="0">
                <a:latin typeface="Times New Roman" panose="02020603050405020304" pitchFamily="18" charset="0"/>
                <a:cs typeface="Times New Roman" panose="02020603050405020304" pitchFamily="18" charset="0"/>
              </a:rPr>
              <a:t>TC</a:t>
            </a:r>
          </a:p>
          <a:p>
            <a:pPr>
              <a:buFont typeface="+mj-lt"/>
              <a:buAutoNum type="arabicPeriod"/>
            </a:pPr>
            <a:r>
              <a:rPr lang="en-US" dirty="0">
                <a:latin typeface="Times New Roman" panose="02020603050405020304" pitchFamily="18" charset="0"/>
                <a:cs typeface="Times New Roman" panose="02020603050405020304" pitchFamily="18" charset="0"/>
              </a:rPr>
              <a:t>When AC </a:t>
            </a:r>
            <a:r>
              <a:rPr lang="en-US" dirty="0" smtClean="0">
                <a:latin typeface="Times New Roman" panose="02020603050405020304" pitchFamily="18" charset="0"/>
                <a:cs typeface="Times New Roman" panose="02020603050405020304" pitchFamily="18" charset="0"/>
              </a:rPr>
              <a:t>falls, </a:t>
            </a:r>
            <a:r>
              <a:rPr lang="en-US" dirty="0">
                <a:latin typeface="Times New Roman" panose="02020603050405020304" pitchFamily="18" charset="0"/>
                <a:cs typeface="Times New Roman" panose="02020603050405020304" pitchFamily="18" charset="0"/>
              </a:rPr>
              <a:t>MC also falls </a:t>
            </a:r>
            <a:endParaRPr lang="en-US" dirty="0" smtClean="0">
              <a:latin typeface="Times New Roman" panose="02020603050405020304" pitchFamily="18" charset="0"/>
              <a:cs typeface="Times New Roman" panose="02020603050405020304" pitchFamily="18" charset="0"/>
            </a:endParaRPr>
          </a:p>
          <a:p>
            <a:pPr>
              <a:buFont typeface="+mj-lt"/>
              <a:buAutoNum type="arabicPeriod"/>
            </a:pPr>
            <a:r>
              <a:rPr lang="en-US" dirty="0" smtClean="0">
                <a:latin typeface="Times New Roman" panose="02020603050405020304" pitchFamily="18" charset="0"/>
                <a:cs typeface="Times New Roman" panose="02020603050405020304" pitchFamily="18" charset="0"/>
              </a:rPr>
              <a:t>When AC rises, MC is also rising</a:t>
            </a:r>
          </a:p>
          <a:p>
            <a:pPr>
              <a:buFont typeface="+mj-lt"/>
              <a:buAutoNum type="arabicPeriod"/>
            </a:pPr>
            <a:r>
              <a:rPr lang="en-US" dirty="0" smtClean="0">
                <a:latin typeface="Times New Roman" panose="02020603050405020304" pitchFamily="18" charset="0"/>
                <a:cs typeface="Times New Roman" panose="02020603050405020304" pitchFamily="18" charset="0"/>
              </a:rPr>
              <a:t>MC cuts AC at its lowest point</a:t>
            </a:r>
          </a:p>
          <a:p>
            <a:pPr>
              <a:buFont typeface="+mj-lt"/>
              <a:buAutoNum type="arabicPeriod"/>
            </a:pPr>
            <a:r>
              <a:rPr lang="en-US" dirty="0" smtClean="0">
                <a:latin typeface="Times New Roman" panose="02020603050405020304" pitchFamily="18" charset="0"/>
                <a:cs typeface="Times New Roman" panose="02020603050405020304" pitchFamily="18" charset="0"/>
              </a:rPr>
              <a:t>For a brief stretch, AC may continue to decline even when MS is rising</a:t>
            </a:r>
          </a:p>
          <a:p>
            <a:pPr>
              <a:buFont typeface="+mj-lt"/>
              <a:buAutoNum type="arabicPeriod"/>
            </a:pPr>
            <a:r>
              <a:rPr lang="en-US" dirty="0">
                <a:latin typeface="Times New Roman" panose="02020603050405020304" pitchFamily="18" charset="0"/>
                <a:cs typeface="Times New Roman" panose="02020603050405020304" pitchFamily="18" charset="0"/>
              </a:rPr>
              <a:t>Mutual interaction between MC and </a:t>
            </a:r>
            <a:r>
              <a:rPr lang="en-US" dirty="0" smtClean="0">
                <a:latin typeface="Times New Roman" panose="02020603050405020304" pitchFamily="18" charset="0"/>
                <a:cs typeface="Times New Roman" panose="02020603050405020304" pitchFamily="18" charset="0"/>
              </a:rPr>
              <a:t>AC</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769735" y="1434241"/>
            <a:ext cx="5203063" cy="2436545"/>
          </a:xfrm>
          <a:prstGeom prst="rect">
            <a:avLst/>
          </a:prstGeom>
        </p:spPr>
      </p:pic>
      <p:pic>
        <p:nvPicPr>
          <p:cNvPr id="5" name="Picture 4"/>
          <p:cNvPicPr>
            <a:picLocks noChangeAspect="1"/>
          </p:cNvPicPr>
          <p:nvPr/>
        </p:nvPicPr>
        <p:blipFill>
          <a:blip r:embed="rId3"/>
          <a:stretch>
            <a:fillRect/>
          </a:stretch>
        </p:blipFill>
        <p:spPr>
          <a:xfrm>
            <a:off x="8680028" y="4100975"/>
            <a:ext cx="2654926" cy="2153741"/>
          </a:xfrm>
          <a:prstGeom prst="rect">
            <a:avLst/>
          </a:prstGeom>
        </p:spPr>
      </p:pic>
    </p:spTree>
    <p:extLst>
      <p:ext uri="{BB962C8B-B14F-4D97-AF65-F5344CB8AC3E}">
        <p14:creationId xmlns:p14="http://schemas.microsoft.com/office/powerpoint/2010/main" val="4257239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of different cost curves in the short period</a:t>
            </a:r>
            <a:endParaRPr lang="en-US" dirty="0"/>
          </a:p>
        </p:txBody>
      </p:sp>
      <p:sp>
        <p:nvSpPr>
          <p:cNvPr id="3" name="Content Placeholder 2"/>
          <p:cNvSpPr>
            <a:spLocks noGrp="1"/>
          </p:cNvSpPr>
          <p:nvPr>
            <p:ph idx="1"/>
          </p:nvPr>
        </p:nvSpPr>
        <p:spPr>
          <a:xfrm>
            <a:off x="677334" y="2160589"/>
            <a:ext cx="7075748" cy="3880773"/>
          </a:xfrm>
        </p:spPr>
        <p:txBody>
          <a:bodyPr>
            <a:normAutofit lnSpcReduction="10000"/>
          </a:bodyPr>
          <a:lstStyle/>
          <a:p>
            <a:pPr>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Average </a:t>
            </a:r>
            <a:r>
              <a:rPr lang="en-US" dirty="0">
                <a:latin typeface="Times New Roman" panose="02020603050405020304" pitchFamily="18" charset="0"/>
                <a:cs typeface="Times New Roman" panose="02020603050405020304" pitchFamily="18" charset="0"/>
              </a:rPr>
              <a:t>fixed cost ( AFC ) curve is continuously falling down </a:t>
            </a:r>
            <a:r>
              <a:rPr lang="en-US"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AVC is average variable cost curve . It first declines reaches a minimum at point S , and rises thereafter . It is also of U - shaped which is not so pronounced as of AC curve , when AVC attains its minimum at point S , marginal cost ( MC ) equals AVC . It may be noted that the distance between short period </a:t>
            </a:r>
            <a:r>
              <a:rPr lang="en-US" dirty="0" err="1">
                <a:latin typeface="Times New Roman" panose="02020603050405020304" pitchFamily="18" charset="0"/>
                <a:cs typeface="Times New Roman" panose="02020603050405020304" pitchFamily="18" charset="0"/>
              </a:rPr>
              <a:t>ayerage</a:t>
            </a:r>
            <a:r>
              <a:rPr lang="en-US" dirty="0">
                <a:latin typeface="Times New Roman" panose="02020603050405020304" pitchFamily="18" charset="0"/>
                <a:cs typeface="Times New Roman" panose="02020603050405020304" pitchFamily="18" charset="0"/>
              </a:rPr>
              <a:t> cost and average variable cost becomes narrower as more and more output is produced . This distance , as a matter of fact , is equal to average fixed cost </a:t>
            </a:r>
            <a:r>
              <a:rPr lang="en-US"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AC is short period average cost curve . It first declines , reaches a minimum at point T and gradually rises thereafter . In other words , it is U - shaped , when AC attains its minimum at point T , MC equals AC . Minimum point S of AVC occurs earlier than the minimum point T of AC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868991" y="1270000"/>
            <a:ext cx="3606085" cy="3116571"/>
          </a:xfrm>
          <a:prstGeom prst="rect">
            <a:avLst/>
          </a:prstGeom>
        </p:spPr>
      </p:pic>
    </p:spTree>
    <p:extLst>
      <p:ext uri="{BB962C8B-B14F-4D97-AF65-F5344CB8AC3E}">
        <p14:creationId xmlns:p14="http://schemas.microsoft.com/office/powerpoint/2010/main" val="2967888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of different cost curves in the short period</a:t>
            </a:r>
          </a:p>
        </p:txBody>
      </p:sp>
      <p:sp>
        <p:nvSpPr>
          <p:cNvPr id="3" name="Content Placeholder 2"/>
          <p:cNvSpPr>
            <a:spLocks noGrp="1"/>
          </p:cNvSpPr>
          <p:nvPr>
            <p:ph idx="1"/>
          </p:nvPr>
        </p:nvSpPr>
        <p:spPr>
          <a:xfrm>
            <a:off x="677334" y="2160589"/>
            <a:ext cx="7101505" cy="3880773"/>
          </a:xfrm>
        </p:spPr>
        <p:txBody>
          <a:bodyPr>
            <a:normAutofit lnSpcReduction="10000"/>
          </a:bodyPr>
          <a:lstStyle/>
          <a:p>
            <a:pPr algn="just">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MC </a:t>
            </a:r>
            <a:r>
              <a:rPr lang="en-US" dirty="0">
                <a:latin typeface="Times New Roman" panose="02020603050405020304" pitchFamily="18" charset="0"/>
                <a:cs typeface="Times New Roman" panose="02020603050405020304" pitchFamily="18" charset="0"/>
              </a:rPr>
              <a:t>is short period marginal cost curve . It is also U - shaped . It means it first decline reaches a minimum at point S and rises </a:t>
            </a:r>
            <a:r>
              <a:rPr lang="en-US" dirty="0" smtClean="0">
                <a:latin typeface="Times New Roman" panose="02020603050405020304" pitchFamily="18" charset="0"/>
                <a:cs typeface="Times New Roman" panose="02020603050405020304" pitchFamily="18" charset="0"/>
              </a:rPr>
              <a:t>thereafter. </a:t>
            </a:r>
            <a:r>
              <a:rPr lang="en-US" dirty="0">
                <a:latin typeface="Times New Roman" panose="02020603050405020304" pitchFamily="18" charset="0"/>
                <a:cs typeface="Times New Roman" panose="02020603050405020304" pitchFamily="18" charset="0"/>
              </a:rPr>
              <a:t>MC curve cuts both AVC curve and AC curve at their minimum points . Furthermore MC lies below AVC and AC when they are declining , it lies above them when they are rising </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The relationship between </a:t>
            </a:r>
            <a:r>
              <a:rPr lang="en-US" dirty="0" smtClean="0">
                <a:latin typeface="Times New Roman" panose="02020603050405020304" pitchFamily="18" charset="0"/>
                <a:cs typeface="Times New Roman" panose="02020603050405020304" pitchFamily="18" charset="0"/>
              </a:rPr>
              <a:t>AVC, </a:t>
            </a:r>
            <a:r>
              <a:rPr lang="en-US" dirty="0">
                <a:latin typeface="Times New Roman" panose="02020603050405020304" pitchFamily="18" charset="0"/>
                <a:cs typeface="Times New Roman" panose="02020603050405020304" pitchFamily="18" charset="0"/>
              </a:rPr>
              <a:t>AC and AFC can be summed up as </a:t>
            </a:r>
            <a:r>
              <a:rPr lang="en-US" dirty="0" smtClean="0">
                <a:latin typeface="Times New Roman" panose="02020603050405020304" pitchFamily="18" charset="0"/>
                <a:cs typeface="Times New Roman" panose="02020603050405020304" pitchFamily="18" charset="0"/>
              </a:rPr>
              <a:t>follows: </a:t>
            </a: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 both AFC and AVC fall , AC will also fall because AC = AFC + </a:t>
            </a:r>
            <a:r>
              <a:rPr lang="en-US" dirty="0" smtClean="0">
                <a:latin typeface="Times New Roman" panose="02020603050405020304" pitchFamily="18" charset="0"/>
                <a:cs typeface="Times New Roman" panose="02020603050405020304" pitchFamily="18" charset="0"/>
              </a:rPr>
              <a:t>		AVC </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(ii) </a:t>
            </a:r>
            <a:r>
              <a:rPr lang="en-US" dirty="0">
                <a:latin typeface="Times New Roman" panose="02020603050405020304" pitchFamily="18" charset="0"/>
                <a:cs typeface="Times New Roman" panose="02020603050405020304" pitchFamily="18" charset="0"/>
              </a:rPr>
              <a:t>When AFC falls and AVC rises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AC will fall where the drop </a:t>
            </a:r>
            <a:r>
              <a:rPr lang="en-US" dirty="0" smtClean="0">
                <a:latin typeface="Times New Roman" panose="02020603050405020304" pitchFamily="18" charset="0"/>
                <a:cs typeface="Times New Roman" panose="02020603050405020304" pitchFamily="18" charset="0"/>
              </a:rPr>
              <a:t>		in </a:t>
            </a:r>
            <a:r>
              <a:rPr lang="en-US" dirty="0">
                <a:latin typeface="Times New Roman" panose="02020603050405020304" pitchFamily="18" charset="0"/>
                <a:cs typeface="Times New Roman" panose="02020603050405020304" pitchFamily="18" charset="0"/>
              </a:rPr>
              <a:t>AFC is more than the rise in AVC , </a:t>
            </a:r>
            <a:r>
              <a:rPr lang="en-US" dirty="0" smtClean="0">
                <a:latin typeface="Times New Roman" panose="02020603050405020304" pitchFamily="18" charset="0"/>
                <a:cs typeface="Times New Roman" panose="02020603050405020304" pitchFamily="18" charset="0"/>
              </a:rPr>
              <a:t>(b) </a:t>
            </a:r>
            <a:r>
              <a:rPr lang="en-US" dirty="0">
                <a:latin typeface="Times New Roman" panose="02020603050405020304" pitchFamily="18" charset="0"/>
                <a:cs typeface="Times New Roman" panose="02020603050405020304" pitchFamily="18" charset="0"/>
              </a:rPr>
              <a:t>AC remains </a:t>
            </a:r>
            <a:r>
              <a:rPr lang="en-US" dirty="0" smtClean="0">
                <a:latin typeface="Times New Roman" panose="02020603050405020304" pitchFamily="18" charset="0"/>
                <a:cs typeface="Times New Roman" panose="02020603050405020304" pitchFamily="18" charset="0"/>
              </a:rPr>
              <a:t>			constant </a:t>
            </a:r>
            <a:r>
              <a:rPr lang="en-US" dirty="0">
                <a:latin typeface="Times New Roman" panose="02020603050405020304" pitchFamily="18" charset="0"/>
                <a:cs typeface="Times New Roman" panose="02020603050405020304" pitchFamily="18" charset="0"/>
              </a:rPr>
              <a:t>if the drop in AFC = rise in AVC , </a:t>
            </a:r>
            <a:r>
              <a:rPr lang="en-US" dirty="0" smtClean="0">
                <a:latin typeface="Times New Roman" panose="02020603050405020304" pitchFamily="18" charset="0"/>
                <a:cs typeface="Times New Roman" panose="02020603050405020304" pitchFamily="18" charset="0"/>
              </a:rPr>
              <a:t>(c) </a:t>
            </a:r>
            <a:r>
              <a:rPr lang="en-US" dirty="0">
                <a:latin typeface="Times New Roman" panose="02020603050405020304" pitchFamily="18" charset="0"/>
                <a:cs typeface="Times New Roman" panose="02020603050405020304" pitchFamily="18" charset="0"/>
              </a:rPr>
              <a:t>AC rise where </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drop in AFC is less than the rise in AVC .</a:t>
            </a:r>
          </a:p>
        </p:txBody>
      </p:sp>
      <p:pic>
        <p:nvPicPr>
          <p:cNvPr id="4" name="Picture 3"/>
          <p:cNvPicPr>
            <a:picLocks noChangeAspect="1"/>
          </p:cNvPicPr>
          <p:nvPr/>
        </p:nvPicPr>
        <p:blipFill>
          <a:blip r:embed="rId2"/>
          <a:stretch>
            <a:fillRect/>
          </a:stretch>
        </p:blipFill>
        <p:spPr>
          <a:xfrm>
            <a:off x="7868991" y="1270000"/>
            <a:ext cx="3606085" cy="3116571"/>
          </a:xfrm>
          <a:prstGeom prst="rect">
            <a:avLst/>
          </a:prstGeom>
        </p:spPr>
      </p:pic>
    </p:spTree>
    <p:extLst>
      <p:ext uri="{BB962C8B-B14F-4D97-AF65-F5344CB8AC3E}">
        <p14:creationId xmlns:p14="http://schemas.microsoft.com/office/powerpoint/2010/main" val="260009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Curve in the Long Period	</a:t>
            </a:r>
            <a:endParaRPr lang="en-US" dirty="0"/>
          </a:p>
        </p:txBody>
      </p:sp>
      <p:sp>
        <p:nvSpPr>
          <p:cNvPr id="3" name="Content Placeholder 2"/>
          <p:cNvSpPr>
            <a:spLocks noGrp="1"/>
          </p:cNvSpPr>
          <p:nvPr>
            <p:ph idx="1"/>
          </p:nvPr>
        </p:nvSpPr>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The long period is defined as a period of time which is sufficient to bring about proper changes in the scale of output through an adjustment of the quantity of the various factors </a:t>
            </a:r>
            <a:r>
              <a:rPr lang="en-US" dirty="0" smtClean="0">
                <a:latin typeface="Times New Roman" panose="02020603050405020304" pitchFamily="18" charset="0"/>
                <a:cs typeface="Times New Roman" panose="02020603050405020304" pitchFamily="18" charset="0"/>
              </a:rPr>
              <a:t>employed. </a:t>
            </a:r>
          </a:p>
          <a:p>
            <a:pPr marL="0" indent="0" algn="just">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quantity of all the factors can be increased or decreased according to the requirements of production . Thus , in the long - run all factors are </a:t>
            </a:r>
            <a:r>
              <a:rPr lang="en-US" dirty="0" smtClean="0">
                <a:latin typeface="Times New Roman" panose="02020603050405020304" pitchFamily="18" charset="0"/>
                <a:cs typeface="Times New Roman" panose="02020603050405020304" pitchFamily="18" charset="0"/>
              </a:rPr>
              <a:t>variable. There </a:t>
            </a:r>
            <a:r>
              <a:rPr lang="en-US" dirty="0">
                <a:latin typeface="Times New Roman" panose="02020603050405020304" pitchFamily="18" charset="0"/>
                <a:cs typeface="Times New Roman" panose="02020603050405020304" pitchFamily="18" charset="0"/>
              </a:rPr>
              <a:t>is nothing like the fixed cost of </a:t>
            </a:r>
            <a:r>
              <a:rPr lang="en-US" dirty="0" smtClean="0">
                <a:latin typeface="Times New Roman" panose="02020603050405020304" pitchFamily="18" charset="0"/>
                <a:cs typeface="Times New Roman" panose="02020603050405020304" pitchFamily="18" charset="0"/>
              </a:rPr>
              <a:t>production. </a:t>
            </a:r>
          </a:p>
          <a:p>
            <a:pPr marL="0" indent="0" algn="just">
              <a:buNone/>
            </a:pPr>
            <a:r>
              <a:rPr lang="en-US" dirty="0" smtClean="0">
                <a:latin typeface="Times New Roman" panose="02020603050405020304" pitchFamily="18" charset="0"/>
                <a:cs typeface="Times New Roman" panose="02020603050405020304" pitchFamily="18" charset="0"/>
              </a:rPr>
              <a:t>Since </a:t>
            </a:r>
            <a:r>
              <a:rPr lang="en-US" dirty="0">
                <a:latin typeface="Times New Roman" panose="02020603050405020304" pitchFamily="18" charset="0"/>
                <a:cs typeface="Times New Roman" panose="02020603050405020304" pitchFamily="18" charset="0"/>
              </a:rPr>
              <a:t>in the long - run , there would be no distinction between fixed and variable </a:t>
            </a:r>
            <a:r>
              <a:rPr lang="en-US" dirty="0" smtClean="0">
                <a:latin typeface="Times New Roman" panose="02020603050405020304" pitchFamily="18" charset="0"/>
                <a:cs typeface="Times New Roman" panose="02020603050405020304" pitchFamily="18" charset="0"/>
              </a:rPr>
              <a:t>costs, </a:t>
            </a:r>
            <a:r>
              <a:rPr lang="en-US" dirty="0">
                <a:latin typeface="Times New Roman" panose="02020603050405020304" pitchFamily="18" charset="0"/>
                <a:cs typeface="Times New Roman" panose="02020603050405020304" pitchFamily="18" charset="0"/>
              </a:rPr>
              <a:t>we shall be interested only in long - run average cost curve ( LAC ) and long - run marginal cost curve ( LMC </a:t>
            </a:r>
            <a:r>
              <a:rPr lang="en-US" dirty="0" smtClean="0">
                <a:latin typeface="Times New Roman" panose="02020603050405020304" pitchFamily="18" charset="0"/>
                <a:cs typeface="Times New Roman" panose="02020603050405020304" pitchFamily="18" charset="0"/>
              </a:rPr>
              <a:t>). </a:t>
            </a: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5742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Run Average Cost Curve</a:t>
            </a:r>
            <a:endParaRPr lang="en-US" dirty="0"/>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Long - run average cost refers to minimum possible per unit cost of producing different quantities of output in the long period </a:t>
            </a:r>
            <a:r>
              <a:rPr lang="en-US" dirty="0" smtClean="0">
                <a:latin typeface="Times New Roman" panose="02020603050405020304" pitchFamily="18" charset="0"/>
                <a:cs typeface="Times New Roman" panose="02020603050405020304" pitchFamily="18" charset="0"/>
              </a:rPr>
              <a:t>.</a:t>
            </a:r>
          </a:p>
          <a:p>
            <a:pPr marL="0" indent="0">
              <a:buNone/>
            </a:pPr>
            <a:r>
              <a:rPr lang="en-US" b="1" dirty="0" smtClean="0">
                <a:latin typeface="Times New Roman" panose="02020603050405020304" pitchFamily="18" charset="0"/>
                <a:cs typeface="Times New Roman" panose="02020603050405020304" pitchFamily="18" charset="0"/>
              </a:rPr>
              <a:t>Definition: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the words of </a:t>
            </a:r>
            <a:r>
              <a:rPr lang="en-US" b="1" dirty="0" smtClean="0">
                <a:latin typeface="Times New Roman" panose="02020603050405020304" pitchFamily="18" charset="0"/>
                <a:cs typeface="Times New Roman" panose="02020603050405020304" pitchFamily="18" charset="0"/>
              </a:rPr>
              <a:t>Mansfield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The long - run average cost curve is that curve which shows the minimum cost per unit of producing each output level . Corresponding to different scales of </a:t>
            </a:r>
            <a:r>
              <a:rPr lang="en-US" dirty="0" smtClean="0">
                <a:latin typeface="Times New Roman" panose="02020603050405020304" pitchFamily="18" charset="0"/>
                <a:cs typeface="Times New Roman" panose="02020603050405020304" pitchFamily="18" charset="0"/>
              </a:rPr>
              <a:t>productivity. </a:t>
            </a:r>
            <a:r>
              <a:rPr lang="en-US" dirty="0">
                <a:latin typeface="Times New Roman" panose="02020603050405020304" pitchFamily="18" charset="0"/>
                <a:cs typeface="Times New Roman" panose="02020603050405020304" pitchFamily="18" charset="0"/>
              </a:rPr>
              <a:t>" It is determined by dividing long - run total cost by the quantity of output produced . It is the lowest average cost attainable when all inputs are </a:t>
            </a:r>
            <a:r>
              <a:rPr lang="en-US" dirty="0" smtClean="0">
                <a:latin typeface="Times New Roman" panose="02020603050405020304" pitchFamily="18" charset="0"/>
                <a:cs typeface="Times New Roman" panose="02020603050405020304" pitchFamily="18" charset="0"/>
              </a:rPr>
              <a:t>variable; </a:t>
            </a:r>
            <a:r>
              <a:rPr lang="en-US" dirty="0">
                <a:latin typeface="Times New Roman" panose="02020603050405020304" pitchFamily="18" charset="0"/>
                <a:cs typeface="Times New Roman" panose="02020603050405020304" pitchFamily="18" charset="0"/>
              </a:rPr>
              <a:t>that is when any plant size can be constructed .</a:t>
            </a:r>
          </a:p>
        </p:txBody>
      </p:sp>
    </p:spTree>
    <p:extLst>
      <p:ext uri="{BB962C8B-B14F-4D97-AF65-F5344CB8AC3E}">
        <p14:creationId xmlns:p14="http://schemas.microsoft.com/office/powerpoint/2010/main" val="2761238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Elaboration</a:t>
            </a:r>
          </a:p>
        </p:txBody>
      </p:sp>
      <p:sp>
        <p:nvSpPr>
          <p:cNvPr id="3" name="Content Placeholder 2"/>
          <p:cNvSpPr>
            <a:spLocks noGrp="1"/>
          </p:cNvSpPr>
          <p:nvPr>
            <p:ph idx="1"/>
          </p:nvPr>
        </p:nvSpPr>
        <p:spPr>
          <a:xfrm>
            <a:off x="677334" y="2160589"/>
            <a:ext cx="7037111" cy="3880773"/>
          </a:xfrm>
        </p:spPr>
        <p:txBody>
          <a:bodyPr/>
          <a:lstStyle/>
          <a:p>
            <a:pPr marL="0" indent="0" algn="just">
              <a:buNone/>
            </a:pPr>
            <a:r>
              <a:rPr lang="en-US" dirty="0" smtClean="0">
                <a:latin typeface="Times New Roman" panose="02020603050405020304" pitchFamily="18" charset="0"/>
                <a:cs typeface="Times New Roman" panose="02020603050405020304" pitchFamily="18" charset="0"/>
              </a:rPr>
              <a:t>	Suppose </a:t>
            </a:r>
            <a:r>
              <a:rPr lang="en-US" dirty="0">
                <a:latin typeface="Times New Roman" panose="02020603050405020304" pitchFamily="18" charset="0"/>
                <a:cs typeface="Times New Roman" panose="02020603050405020304" pitchFamily="18" charset="0"/>
              </a:rPr>
              <a:t>there are three different plants available and for the sake of simplicity we name them as </a:t>
            </a:r>
            <a:r>
              <a:rPr lang="en-US" dirty="0" err="1">
                <a:latin typeface="Times New Roman" panose="02020603050405020304" pitchFamily="18" charset="0"/>
                <a:cs typeface="Times New Roman" panose="02020603050405020304" pitchFamily="18" charset="0"/>
              </a:rPr>
              <a:t>SAC</a:t>
            </a:r>
            <a:r>
              <a:rPr lang="en-US" sz="1600" dirty="0" err="1">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SAC</a:t>
            </a:r>
            <a:r>
              <a:rPr lang="en-US" sz="1600" dirty="0" err="1">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SAC</a:t>
            </a:r>
            <a:r>
              <a:rPr lang="en-US" sz="1600" dirty="0" err="1">
                <a:latin typeface="Times New Roman" panose="02020603050405020304" pitchFamily="18" charset="0"/>
                <a:cs typeface="Times New Roman" panose="02020603050405020304" pitchFamily="18" charset="0"/>
              </a:rPr>
              <a:t>z</a:t>
            </a:r>
            <a:r>
              <a:rPr lang="en-US" dirty="0">
                <a:latin typeface="Times New Roman" panose="02020603050405020304" pitchFamily="18" charset="0"/>
                <a:cs typeface="Times New Roman" panose="02020603050405020304" pitchFamily="18" charset="0"/>
              </a:rPr>
              <a:t> . To produce say 1000 units of the unit cost on </a:t>
            </a:r>
            <a:r>
              <a:rPr lang="en-US" dirty="0" err="1">
                <a:latin typeface="Times New Roman" panose="02020603050405020304" pitchFamily="18" charset="0"/>
                <a:cs typeface="Times New Roman" panose="02020603050405020304" pitchFamily="18" charset="0"/>
              </a:rPr>
              <a:t>SAC</a:t>
            </a:r>
            <a:r>
              <a:rPr lang="en-US" sz="1600" dirty="0" err="1">
                <a:latin typeface="Times New Roman" panose="02020603050405020304" pitchFamily="18" charset="0"/>
                <a:cs typeface="Times New Roman" panose="02020603050405020304" pitchFamily="18" charset="0"/>
              </a:rPr>
              <a:t>x</a:t>
            </a:r>
            <a:r>
              <a:rPr lang="en-US" sz="16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Rs. 200 while on </a:t>
            </a:r>
            <a:r>
              <a:rPr lang="en-US" dirty="0" err="1">
                <a:latin typeface="Times New Roman" panose="02020603050405020304" pitchFamily="18" charset="0"/>
                <a:cs typeface="Times New Roman" panose="02020603050405020304" pitchFamily="18" charset="0"/>
              </a:rPr>
              <a:t>SAC</a:t>
            </a:r>
            <a:r>
              <a:rPr lang="en-US" sz="1600" dirty="0" err="1">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it is Rs.120 and on </a:t>
            </a:r>
            <a:r>
              <a:rPr lang="en-US" dirty="0" err="1">
                <a:latin typeface="Times New Roman" panose="02020603050405020304" pitchFamily="18" charset="0"/>
                <a:cs typeface="Times New Roman" panose="02020603050405020304" pitchFamily="18" charset="0"/>
              </a:rPr>
              <a:t>SAC</a:t>
            </a:r>
            <a:r>
              <a:rPr lang="en-US" sz="1600" dirty="0" err="1">
                <a:latin typeface="Times New Roman" panose="02020603050405020304" pitchFamily="18" charset="0"/>
                <a:cs typeface="Times New Roman" panose="02020603050405020304" pitchFamily="18" charset="0"/>
              </a:rPr>
              <a:t>z</a:t>
            </a:r>
            <a:r>
              <a:rPr lang="en-US" dirty="0">
                <a:latin typeface="Times New Roman" panose="02020603050405020304" pitchFamily="18" charset="0"/>
                <a:cs typeface="Times New Roman" panose="02020603050405020304" pitchFamily="18" charset="0"/>
              </a:rPr>
              <a:t> is Rs. 320. But, to produce say 2000 units, average cost on plant </a:t>
            </a:r>
            <a:r>
              <a:rPr lang="en-US" dirty="0" err="1">
                <a:latin typeface="Times New Roman" panose="02020603050405020304" pitchFamily="18" charset="0"/>
                <a:cs typeface="Times New Roman" panose="02020603050405020304" pitchFamily="18" charset="0"/>
              </a:rPr>
              <a:t>SAC</a:t>
            </a:r>
            <a:r>
              <a:rPr lang="en-US" sz="1600" dirty="0" err="1">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is Rs. 180 while it is Rs. 280 on </a:t>
            </a:r>
            <a:r>
              <a:rPr lang="en-US" dirty="0" err="1">
                <a:latin typeface="Times New Roman" panose="02020603050405020304" pitchFamily="18" charset="0"/>
                <a:cs typeface="Times New Roman" panose="02020603050405020304" pitchFamily="18" charset="0"/>
              </a:rPr>
              <a:t>SAC</a:t>
            </a:r>
            <a:r>
              <a:rPr lang="en-US" sz="1600" dirty="0" err="1">
                <a:latin typeface="Times New Roman" panose="02020603050405020304" pitchFamily="18" charset="0"/>
                <a:cs typeface="Times New Roman" panose="02020603050405020304" pitchFamily="18" charset="0"/>
              </a:rPr>
              <a:t>z</a:t>
            </a:r>
            <a:r>
              <a:rPr lang="en-US" dirty="0">
                <a:latin typeface="Times New Roman" panose="02020603050405020304" pitchFamily="18" charset="0"/>
                <a:cs typeface="Times New Roman" panose="02020603050405020304" pitchFamily="18" charset="0"/>
              </a:rPr>
              <a:t> but Rs. 300 on </a:t>
            </a:r>
            <a:r>
              <a:rPr lang="en-US" dirty="0" err="1">
                <a:latin typeface="Times New Roman" panose="02020603050405020304" pitchFamily="18" charset="0"/>
                <a:cs typeface="Times New Roman" panose="02020603050405020304" pitchFamily="18" charset="0"/>
              </a:rPr>
              <a:t>SAC</a:t>
            </a:r>
            <a:r>
              <a:rPr lang="en-US" sz="1600" dirty="0" err="1">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Similarly, to produce say 3000 units, average cost is lowest on plant size </a:t>
            </a:r>
            <a:r>
              <a:rPr lang="en-US" dirty="0" err="1">
                <a:latin typeface="Times New Roman" panose="02020603050405020304" pitchFamily="18" charset="0"/>
                <a:cs typeface="Times New Roman" panose="02020603050405020304" pitchFamily="18" charset="0"/>
              </a:rPr>
              <a:t>SAC</a:t>
            </a:r>
            <a:r>
              <a:rPr lang="en-US" sz="1600" dirty="0" err="1">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a:t>
            </a:r>
          </a:p>
          <a:p>
            <a:pPr marL="0" indent="0" algn="just">
              <a:buNone/>
            </a:pPr>
            <a:r>
              <a:rPr lang="en-US" dirty="0">
                <a:latin typeface="Times New Roman" panose="02020603050405020304" pitchFamily="18" charset="0"/>
                <a:cs typeface="Times New Roman" panose="02020603050405020304" pitchFamily="18" charset="0"/>
              </a:rPr>
              <a:t>	If the firm decides to produce 1000 units only . It is profitable to choose plant </a:t>
            </a:r>
            <a:r>
              <a:rPr lang="en-US" dirty="0" err="1">
                <a:latin typeface="Times New Roman" panose="02020603050405020304" pitchFamily="18" charset="0"/>
                <a:cs typeface="Times New Roman" panose="02020603050405020304" pitchFamily="18" charset="0"/>
              </a:rPr>
              <a:t>SAC</a:t>
            </a:r>
            <a:r>
              <a:rPr lang="en-US" sz="1600" dirty="0" err="1">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where AC is lowest . However if decides later to produce 2000 units , it has the option to produce 2000 units on plant </a:t>
            </a:r>
            <a:r>
              <a:rPr lang="en-US" dirty="0" err="1">
                <a:latin typeface="Times New Roman" panose="02020603050405020304" pitchFamily="18" charset="0"/>
                <a:cs typeface="Times New Roman" panose="02020603050405020304" pitchFamily="18" charset="0"/>
              </a:rPr>
              <a:t>SAC</a:t>
            </a:r>
            <a:r>
              <a:rPr lang="en-US" sz="1600" dirty="0" err="1">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or alternatively to choose plant </a:t>
            </a:r>
            <a:r>
              <a:rPr lang="en-US" dirty="0" err="1">
                <a:latin typeface="Times New Roman" panose="02020603050405020304" pitchFamily="18" charset="0"/>
                <a:cs typeface="Times New Roman" panose="02020603050405020304" pitchFamily="18" charset="0"/>
              </a:rPr>
              <a:t>SAC</a:t>
            </a:r>
            <a:r>
              <a:rPr lang="en-US" sz="1600" dirty="0" err="1">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 , where AC is ? 180 . </a:t>
            </a:r>
          </a:p>
          <a:p>
            <a:endParaRPr lang="en-US" dirty="0"/>
          </a:p>
        </p:txBody>
      </p:sp>
      <p:pic>
        <p:nvPicPr>
          <p:cNvPr id="4" name="Picture 3"/>
          <p:cNvPicPr>
            <a:picLocks noChangeAspect="1"/>
          </p:cNvPicPr>
          <p:nvPr/>
        </p:nvPicPr>
        <p:blipFill>
          <a:blip r:embed="rId2"/>
          <a:stretch>
            <a:fillRect/>
          </a:stretch>
        </p:blipFill>
        <p:spPr>
          <a:xfrm rot="16200000">
            <a:off x="8451010" y="1419145"/>
            <a:ext cx="2850593" cy="3480874"/>
          </a:xfrm>
          <a:prstGeom prst="rect">
            <a:avLst/>
          </a:prstGeom>
        </p:spPr>
      </p:pic>
    </p:spTree>
    <p:extLst>
      <p:ext uri="{BB962C8B-B14F-4D97-AF65-F5344CB8AC3E}">
        <p14:creationId xmlns:p14="http://schemas.microsoft.com/office/powerpoint/2010/main" val="2575207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Elaboration</a:t>
            </a:r>
            <a:endParaRPr lang="en-US" dirty="0"/>
          </a:p>
        </p:txBody>
      </p:sp>
      <p:sp>
        <p:nvSpPr>
          <p:cNvPr id="3" name="Content Placeholder 2"/>
          <p:cNvSpPr>
            <a:spLocks noGrp="1"/>
          </p:cNvSpPr>
          <p:nvPr>
            <p:ph idx="1"/>
          </p:nvPr>
        </p:nvSpPr>
        <p:spPr>
          <a:xfrm>
            <a:off x="677334" y="2160589"/>
            <a:ext cx="7603781" cy="3880773"/>
          </a:xfrm>
        </p:spPr>
        <p:txBody>
          <a:bodyPr>
            <a:normAutofit/>
          </a:bodyPr>
          <a:lstStyle/>
          <a:p>
            <a:pPr marL="0" indent="0" algn="just">
              <a:buNone/>
            </a:pP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rot="16200000">
            <a:off x="8566175" y="1126635"/>
            <a:ext cx="2684687" cy="3030085"/>
          </a:xfrm>
          <a:prstGeom prst="rect">
            <a:avLst/>
          </a:prstGeom>
        </p:spPr>
      </p:pic>
      <p:sp>
        <p:nvSpPr>
          <p:cNvPr id="5" name="Content Placeholder 2"/>
          <p:cNvSpPr txBox="1">
            <a:spLocks/>
          </p:cNvSpPr>
          <p:nvPr/>
        </p:nvSpPr>
        <p:spPr>
          <a:xfrm>
            <a:off x="677334" y="2160589"/>
            <a:ext cx="7037111" cy="388077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n-US" dirty="0" smtClean="0">
                <a:latin typeface="Times New Roman" panose="02020603050405020304" pitchFamily="18" charset="0"/>
                <a:cs typeface="Times New Roman" panose="02020603050405020304" pitchFamily="18" charset="0"/>
              </a:rPr>
              <a:t>Thus </a:t>
            </a:r>
            <a:r>
              <a:rPr lang="en-US" dirty="0">
                <a:latin typeface="Times New Roman" panose="02020603050405020304" pitchFamily="18" charset="0"/>
                <a:cs typeface="Times New Roman" panose="02020603050405020304" pitchFamily="18" charset="0"/>
              </a:rPr>
              <a:t>, in the long run a producer or a firm has a choice in the selection and use of plant where it will select that where per unit cost is minimum at a given level of output . </a:t>
            </a: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Now </a:t>
            </a:r>
            <a:r>
              <a:rPr lang="en-US" dirty="0">
                <a:latin typeface="Times New Roman" panose="02020603050405020304" pitchFamily="18" charset="0"/>
                <a:cs typeface="Times New Roman" panose="02020603050405020304" pitchFamily="18" charset="0"/>
              </a:rPr>
              <a:t>suppose instead of just three plant sizes , there were many plants available , </a:t>
            </a:r>
            <a:r>
              <a:rPr lang="en-US" dirty="0" smtClean="0">
                <a:latin typeface="Times New Roman" panose="02020603050405020304" pitchFamily="18" charset="0"/>
                <a:cs typeface="Times New Roman" panose="02020603050405020304" pitchFamily="18" charset="0"/>
              </a:rPr>
              <a:t>each </a:t>
            </a:r>
            <a:r>
              <a:rPr lang="en-US" dirty="0">
                <a:latin typeface="Times New Roman" panose="02020603050405020304" pitchFamily="18" charset="0"/>
                <a:cs typeface="Times New Roman" panose="02020603050405020304" pitchFamily="18" charset="0"/>
              </a:rPr>
              <a:t>capable for producing a different level of output . In such a case we shall be able to obtain the points of intersection of consecutive plants and obtain the LAC </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LAC is the locus of points representing the least unit cost of producing different outputs . The LAC curve can , therefore be defined as the lowest possible average cost of producing any output when the management has adequate time to make all desirable changes and adjustments . The LAC curve is sometimes called the ' normal cost ' curve or the ' planning curve ' of a firm . It is called the planning curve because it enables a firm to plan its size . Long - run average cost curve is also defined as an ' envelope ' curve , since it envelops all the short - run average cost curves . However , opinions differ as to this nomenclature of LAC curves , Stonier and Hague observe :</a:t>
            </a:r>
            <a:endParaRPr lang="en-US" dirty="0"/>
          </a:p>
        </p:txBody>
      </p:sp>
    </p:spTree>
    <p:extLst>
      <p:ext uri="{BB962C8B-B14F-4D97-AF65-F5344CB8AC3E}">
        <p14:creationId xmlns:p14="http://schemas.microsoft.com/office/powerpoint/2010/main" val="1817862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Features of the LAC Curve</a:t>
            </a:r>
            <a:endParaRPr lang="en-US" dirty="0"/>
          </a:p>
        </p:txBody>
      </p:sp>
      <p:sp>
        <p:nvSpPr>
          <p:cNvPr id="3" name="Content Placeholder 2"/>
          <p:cNvSpPr>
            <a:spLocks noGrp="1"/>
          </p:cNvSpPr>
          <p:nvPr>
            <p:ph idx="1"/>
          </p:nvPr>
        </p:nvSpPr>
        <p:spPr>
          <a:xfrm>
            <a:off x="574304" y="1568161"/>
            <a:ext cx="8596668" cy="3880773"/>
          </a:xfrm>
        </p:spPr>
        <p:txBody>
          <a:bodyPr>
            <a:noAutofit/>
          </a:bodyPr>
          <a:lstStyle/>
          <a:p>
            <a:pPr algn="just">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By joining the locus of various plant curves relating to different operational short - run phases , the LAC curve is drawn as a tangent </a:t>
            </a:r>
            <a:r>
              <a:rPr lang="en-US" sz="1600" dirty="0" smtClean="0">
                <a:latin typeface="Times New Roman" panose="02020603050405020304" pitchFamily="18" charset="0"/>
                <a:cs typeface="Times New Roman" panose="02020603050405020304" pitchFamily="18" charset="0"/>
              </a:rPr>
              <a:t>curve. </a:t>
            </a:r>
          </a:p>
          <a:p>
            <a:pPr algn="just">
              <a:buFont typeface="Wingdings" panose="05000000000000000000" pitchFamily="2" charset="2"/>
              <a:buChar char="q"/>
            </a:pP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LAC is tangent to the whole set of SAC curves relevant for different plant </a:t>
            </a:r>
            <a:r>
              <a:rPr lang="en-US" sz="1600" dirty="0" smtClean="0">
                <a:latin typeface="Times New Roman" panose="02020603050405020304" pitchFamily="18" charset="0"/>
                <a:cs typeface="Times New Roman" panose="02020603050405020304" pitchFamily="18" charset="0"/>
              </a:rPr>
              <a:t>sizes. </a:t>
            </a:r>
          </a:p>
          <a:p>
            <a:pPr algn="just">
              <a:buFont typeface="Wingdings" panose="05000000000000000000" pitchFamily="2" charset="2"/>
              <a:buChar char="q"/>
            </a:pPr>
            <a:r>
              <a:rPr lang="en-US" sz="1600" dirty="0" smtClean="0">
                <a:latin typeface="Times New Roman" panose="02020603050405020304" pitchFamily="18" charset="0"/>
                <a:cs typeface="Times New Roman" panose="02020603050405020304" pitchFamily="18" charset="0"/>
              </a:rPr>
              <a:t>It </a:t>
            </a:r>
            <a:r>
              <a:rPr lang="en-US" sz="1600" dirty="0">
                <a:latin typeface="Times New Roman" panose="02020603050405020304" pitchFamily="18" charset="0"/>
                <a:cs typeface="Times New Roman" panose="02020603050405020304" pitchFamily="18" charset="0"/>
              </a:rPr>
              <a:t>touches the minimum of the SAC curves only in the special case of constant returns </a:t>
            </a: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LAC can never cut a SAC curve ( though they are tangential to each other ) . This implies that for any given output , average cost cannot be higher in the long - run in the short run </a:t>
            </a: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600" dirty="0" smtClean="0">
                <a:latin typeface="Times New Roman" panose="02020603050405020304" pitchFamily="18" charset="0"/>
                <a:cs typeface="Times New Roman" panose="02020603050405020304" pitchFamily="18" charset="0"/>
              </a:rPr>
              <a:t>LAC </a:t>
            </a:r>
            <a:r>
              <a:rPr lang="en-US" sz="1600" dirty="0">
                <a:latin typeface="Times New Roman" panose="02020603050405020304" pitchFamily="18" charset="0"/>
                <a:cs typeface="Times New Roman" panose="02020603050405020304" pitchFamily="18" charset="0"/>
              </a:rPr>
              <a:t>curve will touch the ' optimum scale ' curve at the latter's least - cost point . </a:t>
            </a: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600" dirty="0" smtClean="0">
                <a:latin typeface="Times New Roman" panose="02020603050405020304" pitchFamily="18" charset="0"/>
                <a:cs typeface="Times New Roman" panose="02020603050405020304" pitchFamily="18" charset="0"/>
              </a:rPr>
              <a:t>LAC </a:t>
            </a:r>
            <a:r>
              <a:rPr lang="en-US" sz="1600" dirty="0">
                <a:latin typeface="Times New Roman" panose="02020603050405020304" pitchFamily="18" charset="0"/>
                <a:cs typeface="Times New Roman" panose="02020603050405020304" pitchFamily="18" charset="0"/>
              </a:rPr>
              <a:t>curve will touch SAC curves lying to the left of the optimum scale curve at the left of their least - cost points . </a:t>
            </a: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600" dirty="0" smtClean="0">
                <a:latin typeface="Times New Roman" panose="02020603050405020304" pitchFamily="18" charset="0"/>
                <a:cs typeface="Times New Roman" panose="02020603050405020304" pitchFamily="18" charset="0"/>
              </a:rPr>
              <a:t>LAC </a:t>
            </a:r>
            <a:r>
              <a:rPr lang="en-US" sz="1600" dirty="0">
                <a:latin typeface="Times New Roman" panose="02020603050405020304" pitchFamily="18" charset="0"/>
                <a:cs typeface="Times New Roman" panose="02020603050405020304" pitchFamily="18" charset="0"/>
              </a:rPr>
              <a:t>curve will touch SAC curves lying at the right of the optimum scale curve at the right of their least - cost points . </a:t>
            </a:r>
            <a:endParaRPr lang="en-US" sz="16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600" dirty="0" smtClean="0">
                <a:latin typeface="Times New Roman" panose="02020603050405020304" pitchFamily="18" charset="0"/>
                <a:cs typeface="Times New Roman" panose="02020603050405020304" pitchFamily="18" charset="0"/>
              </a:rPr>
              <a:t>LAC </a:t>
            </a:r>
            <a:r>
              <a:rPr lang="en-US" sz="1600" dirty="0">
                <a:latin typeface="Times New Roman" panose="02020603050405020304" pitchFamily="18" charset="0"/>
                <a:cs typeface="Times New Roman" panose="02020603050405020304" pitchFamily="18" charset="0"/>
              </a:rPr>
              <a:t>curve will also tend to be U - shaped just as the short - run average cost curve . But it will be less pronounced in U - shape and will be more flatter than short - run ones . This is because in the long run , such economies are possible as cannot be had in the short - run . Likewise , some of the diseconomies , which are faced in the short - run , may not be faced in the long - run .</a:t>
            </a:r>
          </a:p>
        </p:txBody>
      </p:sp>
    </p:spTree>
    <p:extLst>
      <p:ext uri="{BB962C8B-B14F-4D97-AF65-F5344CB8AC3E}">
        <p14:creationId xmlns:p14="http://schemas.microsoft.com/office/powerpoint/2010/main" val="2261331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Run Marginal Cost</a:t>
            </a:r>
            <a:endParaRPr lang="en-US" dirty="0"/>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Change in the total cost , in the long - run due to production of one more or one less unit of commodity is called long - run marginal cost . </a:t>
            </a:r>
            <a:endParaRPr lang="en-US" dirty="0" smtClean="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Definition: </a:t>
            </a:r>
            <a:r>
              <a:rPr lang="en-US" dirty="0">
                <a:latin typeface="Times New Roman" panose="02020603050405020304" pitchFamily="18" charset="0"/>
                <a:cs typeface="Times New Roman" panose="02020603050405020304" pitchFamily="18" charset="0"/>
              </a:rPr>
              <a:t>In the words of Ferguson , " Long - run marginal cost is the addition to total cost attributable to an additional unit of output when all inputs are optionally adjusted </a:t>
            </a:r>
            <a:r>
              <a:rPr lang="en-US" dirty="0" smtClean="0">
                <a:latin typeface="Times New Roman" panose="02020603050405020304" pitchFamily="18" charset="0"/>
                <a:cs typeface="Times New Roman" panose="02020603050405020304" pitchFamily="18" charset="0"/>
              </a:rPr>
              <a:t>." </a:t>
            </a:r>
          </a:p>
          <a:p>
            <a:pPr marL="0" indent="0">
              <a:buNone/>
            </a:pPr>
            <a:r>
              <a:rPr lang="en-US" b="1" dirty="0" smtClean="0">
                <a:latin typeface="Times New Roman" panose="02020603050405020304" pitchFamily="18" charset="0"/>
                <a:cs typeface="Times New Roman" panose="02020603050405020304" pitchFamily="18" charset="0"/>
              </a:rPr>
              <a:t>Long </a:t>
            </a:r>
            <a:r>
              <a:rPr lang="en-US" b="1" dirty="0">
                <a:latin typeface="Times New Roman" panose="02020603050405020304" pitchFamily="18" charset="0"/>
                <a:cs typeface="Times New Roman" panose="02020603050405020304" pitchFamily="18" charset="0"/>
              </a:rPr>
              <a:t>- run Marginal Cost ( LMC )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Change in Long - run Total Cost </a:t>
            </a: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∆LTC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/Change </a:t>
            </a:r>
            <a:r>
              <a:rPr lang="en-US" dirty="0">
                <a:latin typeface="Times New Roman" panose="02020603050405020304" pitchFamily="18" charset="0"/>
                <a:cs typeface="Times New Roman" panose="02020603050405020304" pitchFamily="18" charset="0"/>
              </a:rPr>
              <a:t>in Output </a:t>
            </a: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∆Q </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97457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between LMC and LAC</a:t>
            </a:r>
            <a:endParaRPr lang="en-US" dirty="0"/>
          </a:p>
        </p:txBody>
      </p:sp>
      <p:sp>
        <p:nvSpPr>
          <p:cNvPr id="3" name="Content Placeholder 2"/>
          <p:cNvSpPr>
            <a:spLocks noGrp="1"/>
          </p:cNvSpPr>
          <p:nvPr>
            <p:ph idx="1"/>
          </p:nvPr>
        </p:nvSpPr>
        <p:spPr>
          <a:xfrm>
            <a:off x="677335" y="1596981"/>
            <a:ext cx="7526508" cy="4546242"/>
          </a:xfrm>
        </p:spPr>
        <p:txBody>
          <a:bodyPr>
            <a:normAutofit fontScale="92500" lnSpcReduction="10000"/>
          </a:bodyPr>
          <a:lstStyle/>
          <a:p>
            <a:pPr marL="0" indent="0" algn="just">
              <a:buNone/>
            </a:pPr>
            <a:r>
              <a:rPr lang="en-US" dirty="0">
                <a:latin typeface="Times New Roman" panose="02020603050405020304" pitchFamily="18" charset="0"/>
                <a:cs typeface="Times New Roman" panose="02020603050405020304" pitchFamily="18" charset="0"/>
              </a:rPr>
              <a:t>The LAC and LMC curves will behave in the same way as the SAC and SMC curves , i.e. ,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So </a:t>
            </a:r>
            <a:r>
              <a:rPr lang="en-US" dirty="0">
                <a:latin typeface="Times New Roman" panose="02020603050405020304" pitchFamily="18" charset="0"/>
                <a:cs typeface="Times New Roman" panose="02020603050405020304" pitchFamily="18" charset="0"/>
              </a:rPr>
              <a:t>long as the LAC curve is falling the LMC curve will lie below the LAC </a:t>
            </a:r>
            <a:r>
              <a:rPr lang="en-US" dirty="0" smtClean="0">
                <a:latin typeface="Times New Roman" panose="02020603050405020304" pitchFamily="18" charset="0"/>
                <a:cs typeface="Times New Roman" panose="02020603050405020304" pitchFamily="18" charset="0"/>
              </a:rPr>
              <a:t>curve.</a:t>
            </a:r>
          </a:p>
          <a:p>
            <a:pPr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So long as the LAC curve is rising , the LMC curve will be rising and will lie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LMC curve will intersect the LAC from below and at its minimum </a:t>
            </a:r>
            <a:r>
              <a:rPr lang="en-US" dirty="0" smtClean="0">
                <a:latin typeface="Times New Roman" panose="02020603050405020304" pitchFamily="18" charset="0"/>
                <a:cs typeface="Times New Roman" panose="02020603050405020304" pitchFamily="18" charset="0"/>
              </a:rPr>
              <a:t>point. This property follows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 and ( ii ) above </a:t>
            </a:r>
            <a:r>
              <a:rPr lang="en-US" dirty="0" smtClean="0">
                <a:latin typeface="Times New Roman" panose="02020603050405020304" pitchFamily="18" charset="0"/>
                <a:cs typeface="Times New Roman" panose="02020603050405020304" pitchFamily="18" charset="0"/>
              </a:rPr>
              <a:t>.</a:t>
            </a:r>
          </a:p>
          <a:p>
            <a:pPr marL="0" indent="0" algn="just">
              <a:buNone/>
            </a:pPr>
            <a:r>
              <a:rPr lang="en-US" b="1" dirty="0">
                <a:latin typeface="Times New Roman" panose="02020603050405020304" pitchFamily="18" charset="0"/>
                <a:cs typeface="Times New Roman" panose="02020603050405020304" pitchFamily="18" charset="0"/>
              </a:rPr>
              <a:t>Usefulness of LAC curves : </a:t>
            </a:r>
            <a:r>
              <a:rPr lang="en-US" dirty="0">
                <a:latin typeface="Times New Roman" panose="02020603050405020304" pitchFamily="18" charset="0"/>
                <a:cs typeface="Times New Roman" panose="02020603050405020304" pitchFamily="18" charset="0"/>
              </a:rPr>
              <a:t>The usefulness of LAC curve lies in its ability to assist the firm in the determination of the best size of the plant to be adopted for producing the given output . For outputs less than the low - cost combination at the optimum scale , that is , when the firm is operating subject to increasing returns to scale it is more economical to underuse a slightly larger plant operating at less than its minimum cost output to overuse a smaller plant . Conversely , at outputs beyond the optimum level , that is , when the firm experiences decreasing returns to scale , it is more economical to overuse a slightly smaller plant than to underuse a slightly larger one </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324453" y="1154090"/>
            <a:ext cx="3135469" cy="2581356"/>
          </a:xfrm>
          <a:prstGeom prst="rect">
            <a:avLst/>
          </a:prstGeom>
        </p:spPr>
      </p:pic>
    </p:spTree>
    <p:extLst>
      <p:ext uri="{BB962C8B-B14F-4D97-AF65-F5344CB8AC3E}">
        <p14:creationId xmlns:p14="http://schemas.microsoft.com/office/powerpoint/2010/main" val="2061471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Cost Curve (Short Run)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8115829"/>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0802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Theory of Long Run Costs	</a:t>
            </a:r>
            <a:endParaRPr lang="en-US" dirty="0"/>
          </a:p>
        </p:txBody>
      </p:sp>
      <p:sp>
        <p:nvSpPr>
          <p:cNvPr id="3" name="Content Placeholder 2"/>
          <p:cNvSpPr>
            <a:spLocks noGrp="1"/>
          </p:cNvSpPr>
          <p:nvPr>
            <p:ph idx="1"/>
          </p:nvPr>
        </p:nvSpPr>
        <p:spPr>
          <a:xfrm>
            <a:off x="677334" y="2160589"/>
            <a:ext cx="7753029" cy="3880773"/>
          </a:xfrm>
        </p:spPr>
        <p:txBody>
          <a:bodyPr/>
          <a:lstStyle/>
          <a:p>
            <a:pPr marL="0" indent="0" algn="just">
              <a:buNone/>
            </a:pPr>
            <a:r>
              <a:rPr lang="en-US" dirty="0">
                <a:latin typeface="Times New Roman" panose="02020603050405020304" pitchFamily="18" charset="0"/>
                <a:cs typeface="Times New Roman" panose="02020603050405020304" pitchFamily="18" charset="0"/>
              </a:rPr>
              <a:t>In the modern theory of long - run costs it is argued that the LAC curve is L - shaped </a:t>
            </a:r>
            <a:r>
              <a:rPr lang="en-US" dirty="0" smtClean="0">
                <a:latin typeface="Times New Roman" panose="02020603050405020304" pitchFamily="18" charset="0"/>
                <a:cs typeface="Times New Roman" panose="02020603050405020304" pitchFamily="18" charset="0"/>
              </a:rPr>
              <a:t>rather </a:t>
            </a:r>
            <a:r>
              <a:rPr lang="en-US" dirty="0">
                <a:latin typeface="Times New Roman" panose="02020603050405020304" pitchFamily="18" charset="0"/>
                <a:cs typeface="Times New Roman" panose="02020603050405020304" pitchFamily="18" charset="0"/>
              </a:rPr>
              <a:t>than being U - </a:t>
            </a:r>
            <a:r>
              <a:rPr lang="en-US" dirty="0" smtClean="0">
                <a:latin typeface="Times New Roman" panose="02020603050405020304" pitchFamily="18" charset="0"/>
                <a:cs typeface="Times New Roman" panose="02020603050405020304" pitchFamily="18" charset="0"/>
              </a:rPr>
              <a:t>shaped. </a:t>
            </a:r>
          </a:p>
          <a:p>
            <a:pPr marL="0" indent="0" algn="just">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experience of the actual world do not support the assumption of a </a:t>
            </a:r>
            <a:r>
              <a:rPr lang="en-US" dirty="0" smtClean="0">
                <a:latin typeface="Times New Roman" panose="02020603050405020304" pitchFamily="18" charset="0"/>
                <a:cs typeface="Times New Roman" panose="02020603050405020304" pitchFamily="18" charset="0"/>
              </a:rPr>
              <a:t>'U' </a:t>
            </a:r>
            <a:r>
              <a:rPr lang="en-US" dirty="0">
                <a:latin typeface="Times New Roman" panose="02020603050405020304" pitchFamily="18" charset="0"/>
                <a:cs typeface="Times New Roman" panose="02020603050405020304" pitchFamily="18" charset="0"/>
              </a:rPr>
              <a:t>shaped long run average cost </a:t>
            </a:r>
            <a:r>
              <a:rPr lang="en-US" dirty="0" smtClean="0">
                <a:latin typeface="Times New Roman" panose="02020603050405020304" pitchFamily="18" charset="0"/>
                <a:cs typeface="Times New Roman" panose="02020603050405020304" pitchFamily="18" charset="0"/>
              </a:rPr>
              <a:t>curve. </a:t>
            </a:r>
            <a:r>
              <a:rPr lang="en-US" dirty="0">
                <a:latin typeface="Times New Roman" panose="02020603050405020304" pitchFamily="18" charset="0"/>
                <a:cs typeface="Times New Roman" panose="02020603050405020304" pitchFamily="18" charset="0"/>
              </a:rPr>
              <a:t>This shape is based on the assumption that there is no technological improvement which is cost effective over a long </a:t>
            </a:r>
            <a:r>
              <a:rPr lang="en-US" dirty="0" smtClean="0">
                <a:latin typeface="Times New Roman" panose="02020603050405020304" pitchFamily="18" charset="0"/>
                <a:cs typeface="Times New Roman" panose="02020603050405020304" pitchFamily="18" charset="0"/>
              </a:rPr>
              <a:t>period. </a:t>
            </a:r>
            <a:r>
              <a:rPr lang="en-US" dirty="0">
                <a:latin typeface="Times New Roman" panose="02020603050405020304" pitchFamily="18" charset="0"/>
                <a:cs typeface="Times New Roman" panose="02020603050405020304" pitchFamily="18" charset="0"/>
              </a:rPr>
              <a:t>The empirical evidence shows that with the passage of </a:t>
            </a:r>
            <a:r>
              <a:rPr lang="en-US" dirty="0" smtClean="0">
                <a:latin typeface="Times New Roman" panose="02020603050405020304" pitchFamily="18" charset="0"/>
                <a:cs typeface="Times New Roman" panose="02020603050405020304" pitchFamily="18" charset="0"/>
              </a:rPr>
              <a:t>time, </a:t>
            </a:r>
            <a:r>
              <a:rPr lang="en-US" dirty="0">
                <a:latin typeface="Times New Roman" panose="02020603050405020304" pitchFamily="18" charset="0"/>
                <a:cs typeface="Times New Roman" panose="02020603050405020304" pitchFamily="18" charset="0"/>
              </a:rPr>
              <a:t>there is improvement in cost of production </a:t>
            </a:r>
            <a:r>
              <a:rPr lang="en-US" dirty="0" smtClean="0">
                <a:latin typeface="Times New Roman" panose="02020603050405020304" pitchFamily="18" charset="0"/>
                <a:cs typeface="Times New Roman" panose="02020603050405020304" pitchFamily="18" charset="0"/>
              </a:rPr>
              <a:t>(i.e., </a:t>
            </a:r>
            <a:r>
              <a:rPr lang="en-US" dirty="0">
                <a:latin typeface="Times New Roman" panose="02020603050405020304" pitchFamily="18" charset="0"/>
                <a:cs typeface="Times New Roman" panose="02020603050405020304" pitchFamily="18" charset="0"/>
              </a:rPr>
              <a:t>it </a:t>
            </a:r>
            <a:r>
              <a:rPr lang="en-US" dirty="0" smtClean="0">
                <a:latin typeface="Times New Roman" panose="02020603050405020304" pitchFamily="18" charset="0"/>
                <a:cs typeface="Times New Roman" panose="02020603050405020304" pitchFamily="18" charset="0"/>
              </a:rPr>
              <a:t>reduces) </a:t>
            </a:r>
            <a:r>
              <a:rPr lang="en-US" dirty="0">
                <a:latin typeface="Times New Roman" panose="02020603050405020304" pitchFamily="18" charset="0"/>
                <a:cs typeface="Times New Roman" panose="02020603050405020304" pitchFamily="18" charset="0"/>
              </a:rPr>
              <a:t>due to technological </a:t>
            </a:r>
            <a:r>
              <a:rPr lang="en-US" dirty="0" smtClean="0">
                <a:latin typeface="Times New Roman" panose="02020603050405020304" pitchFamily="18" charset="0"/>
                <a:cs typeface="Times New Roman" panose="02020603050405020304" pitchFamily="18" charset="0"/>
              </a:rPr>
              <a:t>advancement. </a:t>
            </a:r>
            <a:r>
              <a:rPr lang="en-US" dirty="0">
                <a:latin typeface="Times New Roman" panose="02020603050405020304" pitchFamily="18" charset="0"/>
                <a:cs typeface="Times New Roman" panose="02020603050405020304" pitchFamily="18" charset="0"/>
              </a:rPr>
              <a:t>In that </a:t>
            </a:r>
            <a:r>
              <a:rPr lang="en-US" dirty="0" smtClean="0">
                <a:latin typeface="Times New Roman" panose="02020603050405020304" pitchFamily="18" charset="0"/>
                <a:cs typeface="Times New Roman" panose="02020603050405020304" pitchFamily="18" charset="0"/>
              </a:rPr>
              <a:t>case, </a:t>
            </a:r>
            <a:r>
              <a:rPr lang="en-US" dirty="0">
                <a:latin typeface="Times New Roman" panose="02020603050405020304" pitchFamily="18" charset="0"/>
                <a:cs typeface="Times New Roman" panose="02020603050405020304" pitchFamily="18" charset="0"/>
              </a:rPr>
              <a:t>every successive short run cost curve will be below the </a:t>
            </a:r>
            <a:r>
              <a:rPr lang="en-US" dirty="0" smtClean="0">
                <a:latin typeface="Times New Roman" panose="02020603050405020304" pitchFamily="18" charset="0"/>
                <a:cs typeface="Times New Roman" panose="02020603050405020304" pitchFamily="18" charset="0"/>
              </a:rPr>
              <a:t>former. </a:t>
            </a:r>
            <a:r>
              <a:rPr lang="en-US" dirty="0">
                <a:latin typeface="Times New Roman" panose="02020603050405020304" pitchFamily="18" charset="0"/>
                <a:cs typeface="Times New Roman" panose="02020603050405020304" pitchFamily="18" charset="0"/>
              </a:rPr>
              <a:t>This will give a shape of LAC which will be similar to </a:t>
            </a:r>
            <a:r>
              <a:rPr lang="en-US" dirty="0" err="1">
                <a:latin typeface="Times New Roman" panose="02020603050405020304" pitchFamily="18" charset="0"/>
                <a:cs typeface="Times New Roman" panose="02020603050405020304" pitchFamily="18" charset="0"/>
              </a:rPr>
              <a:t>english</a:t>
            </a:r>
            <a:r>
              <a:rPr lang="en-US" dirty="0">
                <a:latin typeface="Times New Roman" panose="02020603050405020304" pitchFamily="18" charset="0"/>
                <a:cs typeface="Times New Roman" panose="02020603050405020304" pitchFamily="18" charset="0"/>
              </a:rPr>
              <a:t> letter ' L </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rot="16200000">
            <a:off x="8782788" y="1088332"/>
            <a:ext cx="2276475" cy="2981325"/>
          </a:xfrm>
          <a:prstGeom prst="rect">
            <a:avLst/>
          </a:prstGeom>
        </p:spPr>
      </p:pic>
    </p:spTree>
    <p:extLst>
      <p:ext uri="{BB962C8B-B14F-4D97-AF65-F5344CB8AC3E}">
        <p14:creationId xmlns:p14="http://schemas.microsoft.com/office/powerpoint/2010/main" val="1533769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Development</a:t>
            </a:r>
            <a:endParaRPr lang="en-US" dirty="0"/>
          </a:p>
        </p:txBody>
      </p:sp>
      <p:sp>
        <p:nvSpPr>
          <p:cNvPr id="3" name="Content Placeholder 2"/>
          <p:cNvSpPr>
            <a:spLocks noGrp="1"/>
          </p:cNvSpPr>
          <p:nvPr>
            <p:ph idx="1"/>
          </p:nvPr>
        </p:nvSpPr>
        <p:spPr>
          <a:xfrm>
            <a:off x="677334" y="2160589"/>
            <a:ext cx="7462114" cy="3880773"/>
          </a:xfrm>
        </p:spPr>
        <p:txBody>
          <a:bodyPr/>
          <a:lstStyle/>
          <a:p>
            <a:pPr marL="0" indent="0" algn="just">
              <a:buNone/>
            </a:pPr>
            <a:r>
              <a:rPr lang="en-US" dirty="0" smtClean="0">
                <a:latin typeface="Times New Roman" panose="02020603050405020304" pitchFamily="18" charset="0"/>
                <a:cs typeface="Times New Roman" panose="02020603050405020304" pitchFamily="18" charset="0"/>
              </a:rPr>
              <a:t>	One reason why empirical studies do not bear out the U-shaped curves of economics theory may be that the theory assumes that there is no technological development, while in practice there is. </a:t>
            </a:r>
            <a:r>
              <a:rPr lang="en-US" dirty="0">
                <a:latin typeface="Times New Roman" panose="02020603050405020304" pitchFamily="18" charset="0"/>
                <a:cs typeface="Times New Roman" panose="02020603050405020304" pitchFamily="18" charset="0"/>
              </a:rPr>
              <a:t>The existence of technological development might explain why one would find L - shaped long - run average cost curves in empirical studies , even in a world where long - run average cost curves would be U shaped if there were no technical progress . This is explained in </a:t>
            </a:r>
            <a:r>
              <a:rPr lang="en-US" dirty="0" smtClean="0">
                <a:latin typeface="Times New Roman" panose="02020603050405020304" pitchFamily="18" charset="0"/>
                <a:cs typeface="Times New Roman" panose="02020603050405020304" pitchFamily="18" charset="0"/>
              </a:rPr>
              <a:t>this fig. </a:t>
            </a:r>
          </a:p>
          <a:p>
            <a:pPr marL="0" indent="0" algn="just">
              <a:buNone/>
            </a:pPr>
            <a:r>
              <a:rPr lang="en-US" dirty="0" smtClean="0">
                <a:latin typeface="Times New Roman" panose="02020603050405020304" pitchFamily="18" charset="0"/>
                <a:cs typeface="Times New Roman" panose="02020603050405020304" pitchFamily="18" charset="0"/>
              </a:rPr>
              <a:t>	Suppose </a:t>
            </a:r>
            <a:r>
              <a:rPr lang="en-US" dirty="0">
                <a:latin typeface="Times New Roman" panose="02020603050405020304" pitchFamily="18" charset="0"/>
                <a:cs typeface="Times New Roman" panose="02020603050405020304" pitchFamily="18" charset="0"/>
              </a:rPr>
              <a:t>initially the firm is producing </a:t>
            </a:r>
            <a:r>
              <a:rPr lang="en-US" dirty="0" smtClean="0">
                <a:latin typeface="Times New Roman" panose="02020603050405020304" pitchFamily="18" charset="0"/>
                <a:cs typeface="Times New Roman" panose="02020603050405020304" pitchFamily="18" charset="0"/>
              </a:rPr>
              <a:t>OM</a:t>
            </a:r>
            <a:r>
              <a:rPr lang="en-US" sz="1050" b="1"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output at cost OA by operating on </a:t>
            </a:r>
            <a:r>
              <a:rPr lang="en-US" dirty="0" smtClean="0">
                <a:latin typeface="Times New Roman" panose="02020603050405020304" pitchFamily="18" charset="0"/>
                <a:cs typeface="Times New Roman" panose="02020603050405020304" pitchFamily="18" charset="0"/>
              </a:rPr>
              <a:t>LAC</a:t>
            </a:r>
            <a:r>
              <a:rPr lang="en-US" sz="1100" b="1"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If the demand for the firm's product increases to </a:t>
            </a:r>
            <a:r>
              <a:rPr lang="en-US" dirty="0" smtClean="0">
                <a:latin typeface="Times New Roman" panose="02020603050405020304" pitchFamily="18" charset="0"/>
                <a:cs typeface="Times New Roman" panose="02020603050405020304" pitchFamily="18" charset="0"/>
              </a:rPr>
              <a:t>OM</a:t>
            </a:r>
            <a:r>
              <a:rPr lang="en-US" sz="12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then the firm will expand production along </a:t>
            </a:r>
            <a:r>
              <a:rPr lang="en-US" dirty="0" smtClean="0">
                <a:latin typeface="Times New Roman" panose="02020603050405020304" pitchFamily="18" charset="0"/>
                <a:cs typeface="Times New Roman" panose="02020603050405020304" pitchFamily="18" charset="0"/>
              </a:rPr>
              <a:t>LAC</a:t>
            </a:r>
            <a:r>
              <a:rPr lang="en-US" sz="1050" b="1"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and will produce </a:t>
            </a:r>
            <a:r>
              <a:rPr lang="en-US" dirty="0" smtClean="0">
                <a:latin typeface="Times New Roman" panose="02020603050405020304" pitchFamily="18" charset="0"/>
                <a:cs typeface="Times New Roman" panose="02020603050405020304" pitchFamily="18" charset="0"/>
              </a:rPr>
              <a:t>OM</a:t>
            </a:r>
            <a:r>
              <a:rPr lang="en-US" sz="1100" b="1"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cost </a:t>
            </a:r>
            <a:r>
              <a:rPr lang="en-US" dirty="0" smtClean="0">
                <a:latin typeface="Times New Roman" panose="02020603050405020304" pitchFamily="18" charset="0"/>
                <a:cs typeface="Times New Roman" panose="02020603050405020304" pitchFamily="18" charset="0"/>
              </a:rPr>
              <a:t>OB. If </a:t>
            </a:r>
            <a:r>
              <a:rPr lang="en-US" dirty="0">
                <a:latin typeface="Times New Roman" panose="02020603050405020304" pitchFamily="18" charset="0"/>
                <a:cs typeface="Times New Roman" panose="02020603050405020304" pitchFamily="18" charset="0"/>
              </a:rPr>
              <a:t>technological progress is </a:t>
            </a:r>
            <a:r>
              <a:rPr lang="en-US" dirty="0" smtClean="0">
                <a:latin typeface="Times New Roman" panose="02020603050405020304" pitchFamily="18" charset="0"/>
                <a:cs typeface="Times New Roman" panose="02020603050405020304" pitchFamily="18" charset="0"/>
              </a:rPr>
              <a:t>occurring, </a:t>
            </a:r>
            <a:r>
              <a:rPr lang="en-US" dirty="0">
                <a:latin typeface="Times New Roman" panose="02020603050405020304" pitchFamily="18" charset="0"/>
                <a:cs typeface="Times New Roman" panose="02020603050405020304" pitchFamily="18" charset="0"/>
              </a:rPr>
              <a:t>it may be possible to produce an output of </a:t>
            </a:r>
            <a:r>
              <a:rPr lang="en-US" dirty="0" smtClean="0">
                <a:latin typeface="Times New Roman" panose="02020603050405020304" pitchFamily="18" charset="0"/>
                <a:cs typeface="Times New Roman" panose="02020603050405020304" pitchFamily="18" charset="0"/>
              </a:rPr>
              <a:t>OM</a:t>
            </a:r>
            <a:r>
              <a:rPr lang="en-US" sz="1100" b="1"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with newer plant that has the long - run average cost curve </a:t>
            </a:r>
            <a:r>
              <a:rPr lang="en-US" dirty="0" smtClean="0">
                <a:latin typeface="Times New Roman" panose="02020603050405020304" pitchFamily="18" charset="0"/>
                <a:cs typeface="Times New Roman" panose="02020603050405020304" pitchFamily="18" charset="0"/>
              </a:rPr>
              <a:t>LAC</a:t>
            </a:r>
            <a:r>
              <a:rPr lang="en-US" sz="1100" b="1"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Here , average cost for an output of </a:t>
            </a:r>
            <a:r>
              <a:rPr lang="en-US" dirty="0" smtClean="0">
                <a:latin typeface="Times New Roman" panose="02020603050405020304" pitchFamily="18" charset="0"/>
                <a:cs typeface="Times New Roman" panose="02020603050405020304" pitchFamily="18" charset="0"/>
              </a:rPr>
              <a:t>OM</a:t>
            </a:r>
            <a:r>
              <a:rPr lang="en-US" sz="1100" b="1"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is only OC .</a:t>
            </a:r>
          </a:p>
        </p:txBody>
      </p:sp>
      <p:pic>
        <p:nvPicPr>
          <p:cNvPr id="4" name="Picture 3"/>
          <p:cNvPicPr>
            <a:picLocks noChangeAspect="1"/>
          </p:cNvPicPr>
          <p:nvPr/>
        </p:nvPicPr>
        <p:blipFill>
          <a:blip r:embed="rId2"/>
          <a:stretch>
            <a:fillRect/>
          </a:stretch>
        </p:blipFill>
        <p:spPr>
          <a:xfrm rot="16200000">
            <a:off x="8437942" y="1436397"/>
            <a:ext cx="2914650" cy="2800350"/>
          </a:xfrm>
          <a:prstGeom prst="rect">
            <a:avLst/>
          </a:prstGeom>
        </p:spPr>
      </p:pic>
    </p:spTree>
    <p:extLst>
      <p:ext uri="{BB962C8B-B14F-4D97-AF65-F5344CB8AC3E}">
        <p14:creationId xmlns:p14="http://schemas.microsoft.com/office/powerpoint/2010/main" val="2746924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by doing</a:t>
            </a:r>
          </a:p>
        </p:txBody>
      </p:sp>
      <p:sp>
        <p:nvSpPr>
          <p:cNvPr id="3" name="Content Placeholder 2"/>
          <p:cNvSpPr>
            <a:spLocks noGrp="1"/>
          </p:cNvSpPr>
          <p:nvPr>
            <p:ph idx="1"/>
          </p:nvPr>
        </p:nvSpPr>
        <p:spPr/>
        <p:txBody>
          <a:bodyPr/>
          <a:lstStyle/>
          <a:p>
            <a:pPr marL="0" indent="0" algn="just">
              <a:buNone/>
            </a:pPr>
            <a:r>
              <a:rPr lang="en-US" dirty="0" smtClean="0">
                <a:latin typeface="Times New Roman" panose="02020603050405020304" pitchFamily="18" charset="0"/>
                <a:cs typeface="Times New Roman" panose="02020603050405020304" pitchFamily="18" charset="0"/>
              </a:rPr>
              <a:t>	Learning </a:t>
            </a:r>
            <a:r>
              <a:rPr lang="en-US" dirty="0">
                <a:latin typeface="Times New Roman" panose="02020603050405020304" pitchFamily="18" charset="0"/>
                <a:cs typeface="Times New Roman" panose="02020603050405020304" pitchFamily="18" charset="0"/>
              </a:rPr>
              <a:t>by doing is another factor which causes the LAC to slope downward throughout . The idea behind learning ' is that practice makes a man perfect There is a good deal of evidence to show in case of expensive , complex products such as aircrafts , ships , and electronic products that the cost of product depends on the aggregate amount of products produced since the firm first began to make it . Besides , the learning phenomenon has been found to operate in several other industries such as electric power generation , oil - refining steel industry , etc</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effect of learning on production comes through several kinds of improvements such as less time to instruct workers , improved management controls , better operation sequences , machine - feeds and speeds , improvements in machines and tooling , more skilful movements of workers , and less rejection and rework .</a:t>
            </a:r>
          </a:p>
        </p:txBody>
      </p:sp>
    </p:spTree>
    <p:extLst>
      <p:ext uri="{BB962C8B-B14F-4D97-AF65-F5344CB8AC3E}">
        <p14:creationId xmlns:p14="http://schemas.microsoft.com/office/powerpoint/2010/main" val="1083350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t>
            </a:r>
            <a:r>
              <a:rPr lang="en-US" dirty="0" smtClean="0"/>
              <a:t>REDUCTION</a:t>
            </a:r>
            <a:endParaRPr lang="en-US" dirty="0"/>
          </a:p>
        </p:txBody>
      </p:sp>
      <p:sp>
        <p:nvSpPr>
          <p:cNvPr id="3" name="Content Placeholder 2"/>
          <p:cNvSpPr>
            <a:spLocks noGrp="1"/>
          </p:cNvSpPr>
          <p:nvPr>
            <p:ph idx="1"/>
          </p:nvPr>
        </p:nvSpPr>
        <p:spPr>
          <a:xfrm>
            <a:off x="677334" y="2160589"/>
            <a:ext cx="6431804" cy="3880773"/>
          </a:xfrm>
        </p:spPr>
        <p:txBody>
          <a:bodyPr>
            <a:normAutofit/>
          </a:bodyPr>
          <a:lstStyle/>
          <a:p>
            <a:pPr marL="0" indent="0" algn="just">
              <a:buNone/>
            </a:pPr>
            <a:r>
              <a:rPr lang="en-US" dirty="0" smtClean="0">
                <a:latin typeface="Times New Roman" panose="02020603050405020304" pitchFamily="18" charset="0"/>
                <a:cs typeface="Times New Roman" panose="02020603050405020304" pitchFamily="18" charset="0"/>
              </a:rPr>
              <a:t>Cost </a:t>
            </a:r>
            <a:r>
              <a:rPr lang="en-US" dirty="0">
                <a:latin typeface="Times New Roman" panose="02020603050405020304" pitchFamily="18" charset="0"/>
                <a:cs typeface="Times New Roman" panose="02020603050405020304" pitchFamily="18" charset="0"/>
              </a:rPr>
              <a:t>reduction has been defined by the Institute of Cost and Works Accountants of London as the achievement of real and permanent reductions in the unit costs of goods manufactured of services rendered without impairing their quitability for the use </a:t>
            </a:r>
            <a:r>
              <a:rPr lang="en-US" dirty="0" smtClean="0">
                <a:latin typeface="Times New Roman" panose="02020603050405020304" pitchFamily="18" charset="0"/>
                <a:cs typeface="Times New Roman" panose="02020603050405020304" pitchFamily="18" charset="0"/>
              </a:rPr>
              <a:t>intend. </a:t>
            </a:r>
          </a:p>
        </p:txBody>
      </p:sp>
    </p:spTree>
    <p:extLst>
      <p:ext uri="{BB962C8B-B14F-4D97-AF65-F5344CB8AC3E}">
        <p14:creationId xmlns:p14="http://schemas.microsoft.com/office/powerpoint/2010/main" val="3395751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Techniques of Cost Reduction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Management Audits</a:t>
            </a:r>
          </a:p>
          <a:p>
            <a:pPr>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Target Costing</a:t>
            </a:r>
          </a:p>
          <a:p>
            <a:pPr>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Total Quality Management (TQM)</a:t>
            </a:r>
          </a:p>
          <a:p>
            <a:pPr>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Bench Marketing</a:t>
            </a:r>
          </a:p>
          <a:p>
            <a:pPr>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Reducing non-essential spending</a:t>
            </a:r>
          </a:p>
          <a:p>
            <a:pPr>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Taking Control of third-party spend</a:t>
            </a:r>
          </a:p>
          <a:p>
            <a:pPr>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Tackling the company’s cost culture and </a:t>
            </a:r>
            <a:r>
              <a:rPr lang="en-US" dirty="0" err="1" smtClean="0">
                <a:latin typeface="Times New Roman" panose="02020603050405020304" pitchFamily="18" charset="0"/>
                <a:cs typeface="Times New Roman" panose="02020603050405020304" pitchFamily="18" charset="0"/>
              </a:rPr>
              <a:t>behaviours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460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t>
            </a:r>
            <a:r>
              <a:rPr lang="en-US" dirty="0"/>
              <a:t>CONTROL</a:t>
            </a:r>
          </a:p>
        </p:txBody>
      </p:sp>
      <p:sp>
        <p:nvSpPr>
          <p:cNvPr id="3" name="Content Placeholder 2"/>
          <p:cNvSpPr>
            <a:spLocks noGrp="1"/>
          </p:cNvSpPr>
          <p:nvPr>
            <p:ph idx="1"/>
          </p:nvPr>
        </p:nvSpPr>
        <p:spPr/>
        <p:txBody>
          <a:bodyPr>
            <a:normAutofit/>
          </a:bodyPr>
          <a:lstStyle/>
          <a:p>
            <a:pPr marL="0" indent="0" algn="just">
              <a:buNone/>
            </a:pPr>
            <a:r>
              <a:rPr lang="en-US" dirty="0" smtClean="0">
                <a:latin typeface="Times New Roman" panose="02020603050405020304" pitchFamily="18" charset="0"/>
                <a:cs typeface="Times New Roman" panose="02020603050405020304" pitchFamily="18" charset="0"/>
              </a:rPr>
              <a:t>	Cost </a:t>
            </a:r>
            <a:r>
              <a:rPr lang="en-US" dirty="0">
                <a:latin typeface="Times New Roman" panose="02020603050405020304" pitchFamily="18" charset="0"/>
                <a:cs typeface="Times New Roman" panose="02020603050405020304" pitchFamily="18" charset="0"/>
              </a:rPr>
              <a:t>control is different from cost reduction . The word </a:t>
            </a:r>
            <a:r>
              <a:rPr lang="en-US" dirty="0" smtClean="0">
                <a:latin typeface="Times New Roman" panose="02020603050405020304" pitchFamily="18" charset="0"/>
                <a:cs typeface="Times New Roman" panose="02020603050405020304" pitchFamily="18" charset="0"/>
              </a:rPr>
              <a:t>‘Control' </a:t>
            </a:r>
            <a:r>
              <a:rPr lang="en-US" dirty="0">
                <a:latin typeface="Times New Roman" panose="02020603050405020304" pitchFamily="18" charset="0"/>
                <a:cs typeface="Times New Roman" panose="02020603050405020304" pitchFamily="18" charset="0"/>
              </a:rPr>
              <a:t>indicates on exercise in </a:t>
            </a:r>
            <a:r>
              <a:rPr lang="en-US" dirty="0" smtClean="0">
                <a:latin typeface="Times New Roman" panose="02020603050405020304" pitchFamily="18" charset="0"/>
                <a:cs typeface="Times New Roman" panose="02020603050405020304" pitchFamily="18" charset="0"/>
              </a:rPr>
              <a:t>restraint. </a:t>
            </a:r>
            <a:r>
              <a:rPr lang="en-US" dirty="0">
                <a:latin typeface="Times New Roman" panose="02020603050405020304" pitchFamily="18" charset="0"/>
                <a:cs typeface="Times New Roman" panose="02020603050405020304" pitchFamily="18" charset="0"/>
              </a:rPr>
              <a:t>When expenses are </a:t>
            </a:r>
            <a:r>
              <a:rPr lang="en-US" dirty="0" smtClean="0">
                <a:latin typeface="Times New Roman" panose="02020603050405020304" pitchFamily="18" charset="0"/>
                <a:cs typeface="Times New Roman" panose="02020603050405020304" pitchFamily="18" charset="0"/>
              </a:rPr>
              <a:t>controlled, </a:t>
            </a:r>
            <a:r>
              <a:rPr lang="en-US" dirty="0">
                <a:latin typeface="Times New Roman" panose="02020603050405020304" pitchFamily="18" charset="0"/>
                <a:cs typeface="Times New Roman" panose="02020603050405020304" pitchFamily="18" charset="0"/>
              </a:rPr>
              <a:t>they are restrained from </a:t>
            </a:r>
            <a:r>
              <a:rPr lang="en-US" dirty="0" smtClean="0">
                <a:latin typeface="Times New Roman" panose="02020603050405020304" pitchFamily="18" charset="0"/>
                <a:cs typeface="Times New Roman" panose="02020603050405020304" pitchFamily="18" charset="0"/>
              </a:rPr>
              <a:t>grow. Cost </a:t>
            </a:r>
            <a:r>
              <a:rPr lang="en-US" dirty="0">
                <a:latin typeface="Times New Roman" panose="02020603050405020304" pitchFamily="18" charset="0"/>
                <a:cs typeface="Times New Roman" panose="02020603050405020304" pitchFamily="18" charset="0"/>
              </a:rPr>
              <a:t>control implies controlling the costs at the given </a:t>
            </a:r>
            <a:r>
              <a:rPr lang="en-US" dirty="0" smtClean="0">
                <a:latin typeface="Times New Roman" panose="02020603050405020304" pitchFamily="18" charset="0"/>
                <a:cs typeface="Times New Roman" panose="02020603050405020304" pitchFamily="18" charset="0"/>
              </a:rPr>
              <a:t>level. </a:t>
            </a:r>
            <a:r>
              <a:rPr lang="en-US" dirty="0">
                <a:latin typeface="Times New Roman" panose="02020603050405020304" pitchFamily="18" charset="0"/>
                <a:cs typeface="Times New Roman" panose="02020603050405020304" pitchFamily="18" charset="0"/>
              </a:rPr>
              <a:t>Cost control does not mean mechanical cost </a:t>
            </a:r>
            <a:r>
              <a:rPr lang="en-US" dirty="0" smtClean="0">
                <a:latin typeface="Times New Roman" panose="02020603050405020304" pitchFamily="18" charset="0"/>
                <a:cs typeface="Times New Roman" panose="02020603050405020304" pitchFamily="18" charset="0"/>
              </a:rPr>
              <a:t>reduction. </a:t>
            </a:r>
            <a:r>
              <a:rPr lang="en-US" dirty="0">
                <a:latin typeface="Times New Roman" panose="02020603050405020304" pitchFamily="18" charset="0"/>
                <a:cs typeface="Times New Roman" panose="02020603050405020304" pitchFamily="18" charset="0"/>
              </a:rPr>
              <a:t>It means better management of material </a:t>
            </a:r>
            <a:r>
              <a:rPr lang="en-US" dirty="0" smtClean="0">
                <a:latin typeface="Times New Roman" panose="02020603050405020304" pitchFamily="18" charset="0"/>
                <a:cs typeface="Times New Roman" panose="02020603050405020304" pitchFamily="18" charset="0"/>
              </a:rPr>
              <a:t>purchase, </a:t>
            </a:r>
            <a:r>
              <a:rPr lang="en-US" dirty="0">
                <a:latin typeface="Times New Roman" panose="02020603050405020304" pitchFamily="18" charset="0"/>
                <a:cs typeface="Times New Roman" panose="02020603050405020304" pitchFamily="18" charset="0"/>
              </a:rPr>
              <a:t>effective organization of factors of production etc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cost control aims at keeping the cost of production at a manageable </a:t>
            </a:r>
            <a:r>
              <a:rPr lang="en-US" dirty="0" smtClean="0">
                <a:latin typeface="Times New Roman" panose="02020603050405020304" pitchFamily="18" charset="0"/>
                <a:cs typeface="Times New Roman" panose="02020603050405020304" pitchFamily="18" charset="0"/>
              </a:rPr>
              <a:t>limit. </a:t>
            </a:r>
          </a:p>
          <a:p>
            <a:pPr marL="0" indent="0" algn="just">
              <a:buNone/>
            </a:pPr>
            <a:r>
              <a:rPr lang="en-US" dirty="0" smtClean="0">
                <a:latin typeface="Times New Roman" panose="02020603050405020304" pitchFamily="18" charset="0"/>
                <a:cs typeface="Times New Roman" panose="02020603050405020304" pitchFamily="18" charset="0"/>
              </a:rPr>
              <a:t>	In </a:t>
            </a:r>
            <a:r>
              <a:rPr lang="en-US" dirty="0">
                <a:latin typeface="Times New Roman" panose="02020603050405020304" pitchFamily="18" charset="0"/>
                <a:cs typeface="Times New Roman" panose="02020603050405020304" pitchFamily="18" charset="0"/>
              </a:rPr>
              <a:t>short , the cost control is the practices and policies used by businesses to determine whether actual costs are in line with budgeted costs and to correct discrepancies by limiting actual costs or adjusting budgeted </a:t>
            </a:r>
            <a:r>
              <a:rPr lang="en-US" dirty="0" smtClean="0">
                <a:latin typeface="Times New Roman" panose="02020603050405020304" pitchFamily="18" charset="0"/>
                <a:cs typeface="Times New Roman" panose="02020603050405020304" pitchFamily="18" charset="0"/>
              </a:rPr>
              <a:t>costs. </a:t>
            </a:r>
            <a:r>
              <a:rPr lang="en-US" dirty="0">
                <a:latin typeface="Times New Roman" panose="02020603050405020304" pitchFamily="18" charset="0"/>
                <a:cs typeface="Times New Roman" panose="02020603050405020304" pitchFamily="18" charset="0"/>
              </a:rPr>
              <a:t>Cost control is necessary for business to stay within budget , and to adapt to changing profit or cost </a:t>
            </a:r>
            <a:r>
              <a:rPr lang="en-US" dirty="0" smtClean="0">
                <a:latin typeface="Times New Roman" panose="02020603050405020304" pitchFamily="18" charset="0"/>
                <a:cs typeface="Times New Roman" panose="02020603050405020304" pitchFamily="18" charset="0"/>
              </a:rPr>
              <a:t>conditions.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1048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Involved in Cost Control</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Establishment of Standards</a:t>
            </a:r>
          </a:p>
          <a:p>
            <a:pPr>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Cost Analysis</a:t>
            </a:r>
          </a:p>
          <a:p>
            <a:pPr>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Comparison of Cost</a:t>
            </a:r>
          </a:p>
          <a:p>
            <a:pPr>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Monitoring the process</a:t>
            </a:r>
          </a:p>
          <a:p>
            <a:pPr>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Implementing the Approach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6330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Total fixed cost of production (TFC)</a:t>
            </a:r>
            <a:br>
              <a:rPr lang="en-US" dirty="0"/>
            </a:br>
            <a:endParaRPr lang="en-US" dirty="0"/>
          </a:p>
        </p:txBody>
      </p:sp>
      <p:sp>
        <p:nvSpPr>
          <p:cNvPr id="3" name="Content Placeholder 2"/>
          <p:cNvSpPr>
            <a:spLocks noGrp="1"/>
          </p:cNvSpPr>
          <p:nvPr>
            <p:ph idx="1"/>
          </p:nvPr>
        </p:nvSpPr>
        <p:spPr>
          <a:xfrm>
            <a:off x="677334" y="2160589"/>
            <a:ext cx="6359025" cy="3880773"/>
          </a:xfrm>
        </p:spPr>
        <p:txBody>
          <a:bodyPr/>
          <a:lstStyle/>
          <a:p>
            <a:pPr marL="0" indent="0" algn="just">
              <a:buNone/>
            </a:pPr>
            <a:r>
              <a:rPr lang="en-US" dirty="0" smtClean="0">
                <a:latin typeface="Times New Roman" panose="02020603050405020304" pitchFamily="18" charset="0"/>
                <a:cs typeface="Times New Roman" panose="02020603050405020304" pitchFamily="18" charset="0"/>
              </a:rPr>
              <a:t>Fixed costs are amount spent by the firm on fixed inputs short-run. Fixed costs are, thus, those costs which remain constant, irrespective of the level of output. These costs remain unchanged even if the output of the firm is nil. Fixed cost therefore, are known as </a:t>
            </a:r>
            <a:r>
              <a:rPr lang="en-US" b="1" dirty="0" smtClean="0">
                <a:latin typeface="Times New Roman" panose="02020603050405020304" pitchFamily="18" charset="0"/>
                <a:cs typeface="Times New Roman" panose="02020603050405020304" pitchFamily="18" charset="0"/>
              </a:rPr>
              <a:t>supplementary costs </a:t>
            </a:r>
            <a:r>
              <a:rPr lang="en-US" dirty="0" smtClean="0">
                <a:latin typeface="Times New Roman" panose="02020603050405020304" pitchFamily="18" charset="0"/>
                <a:cs typeface="Times New Roman" panose="02020603050405020304" pitchFamily="18" charset="0"/>
              </a:rPr>
              <a:t>or </a:t>
            </a:r>
            <a:r>
              <a:rPr lang="en-US" b="1" dirty="0" smtClean="0">
                <a:latin typeface="Times New Roman" panose="02020603050405020304" pitchFamily="18" charset="0"/>
                <a:cs typeface="Times New Roman" panose="02020603050405020304" pitchFamily="18" charset="0"/>
              </a:rPr>
              <a:t>overhead costs</a:t>
            </a:r>
            <a:r>
              <a:rPr lang="en-US" dirty="0" smtClean="0">
                <a:latin typeface="Times New Roman" panose="02020603050405020304" pitchFamily="18" charset="0"/>
                <a:cs typeface="Times New Roman" panose="02020603050405020304" pitchFamily="18" charset="0"/>
              </a:rPr>
              <a:t>. The concept of Fixed Cost is associated with the short run only.</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036359" y="1291100"/>
            <a:ext cx="3914775" cy="280987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44449632"/>
              </p:ext>
            </p:extLst>
          </p:nvPr>
        </p:nvGraphicFramePr>
        <p:xfrm>
          <a:off x="1181994" y="3952263"/>
          <a:ext cx="5283200" cy="2306871"/>
        </p:xfrm>
        <a:graphic>
          <a:graphicData uri="http://schemas.openxmlformats.org/drawingml/2006/table">
            <a:tbl>
              <a:tblPr firstRow="1" bandRow="1">
                <a:tableStyleId>{5C22544A-7EE6-4342-B048-85BDC9FD1C3A}</a:tableStyleId>
              </a:tblPr>
              <a:tblGrid>
                <a:gridCol w="2612943"/>
                <a:gridCol w="2670257"/>
              </a:tblGrid>
              <a:tr h="329553">
                <a:tc>
                  <a:txBody>
                    <a:bodyPr/>
                    <a:lstStyle/>
                    <a:p>
                      <a:pPr algn="ctr"/>
                      <a:r>
                        <a:rPr lang="en-US" sz="1400" b="0" dirty="0" smtClean="0">
                          <a:latin typeface="Times New Roman" panose="02020603050405020304" pitchFamily="18" charset="0"/>
                          <a:cs typeface="Times New Roman" panose="02020603050405020304" pitchFamily="18" charset="0"/>
                        </a:rPr>
                        <a:t>Units of Output</a:t>
                      </a:r>
                      <a:endParaRPr lang="en-US" sz="1400" b="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Total Fixed Cost (TFC) (in</a:t>
                      </a:r>
                      <a:r>
                        <a:rPr lang="en-US" sz="1400" baseline="0" dirty="0" smtClean="0">
                          <a:latin typeface="Times New Roman" panose="02020603050405020304" pitchFamily="18" charset="0"/>
                          <a:cs typeface="Times New Roman" panose="02020603050405020304" pitchFamily="18" charset="0"/>
                        </a:rPr>
                        <a:t> Rs.)</a:t>
                      </a:r>
                      <a:endParaRPr lang="en-US" sz="1400" dirty="0">
                        <a:latin typeface="Times New Roman" panose="02020603050405020304" pitchFamily="18" charset="0"/>
                        <a:cs typeface="Times New Roman" panose="02020603050405020304" pitchFamily="18" charset="0"/>
                      </a:endParaRPr>
                    </a:p>
                  </a:txBody>
                  <a:tcPr/>
                </a:tc>
              </a:tr>
              <a:tr h="329553">
                <a:tc>
                  <a:txBody>
                    <a:bodyPr/>
                    <a:lstStyle/>
                    <a:p>
                      <a:pPr algn="ctr"/>
                      <a:r>
                        <a:rPr lang="en-US" sz="1400" dirty="0" smtClean="0">
                          <a:latin typeface="Times New Roman" panose="02020603050405020304" pitchFamily="18" charset="0"/>
                          <a:cs typeface="Times New Roman" panose="02020603050405020304" pitchFamily="18" charset="0"/>
                        </a:rPr>
                        <a:t>0</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200</a:t>
                      </a:r>
                      <a:endParaRPr lang="en-US" sz="1400" dirty="0">
                        <a:latin typeface="Times New Roman" panose="02020603050405020304" pitchFamily="18" charset="0"/>
                        <a:cs typeface="Times New Roman" panose="02020603050405020304" pitchFamily="18" charset="0"/>
                      </a:endParaRPr>
                    </a:p>
                  </a:txBody>
                  <a:tcPr/>
                </a:tc>
              </a:tr>
              <a:tr h="329553">
                <a:tc>
                  <a:txBody>
                    <a:bodyPr/>
                    <a:lstStyle/>
                    <a:p>
                      <a:pPr algn="ctr"/>
                      <a:r>
                        <a:rPr lang="en-U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200</a:t>
                      </a:r>
                      <a:endParaRPr lang="en-US" sz="1400" dirty="0">
                        <a:latin typeface="Times New Roman" panose="02020603050405020304" pitchFamily="18" charset="0"/>
                        <a:cs typeface="Times New Roman" panose="02020603050405020304" pitchFamily="18" charset="0"/>
                      </a:endParaRPr>
                    </a:p>
                  </a:txBody>
                  <a:tcPr/>
                </a:tc>
              </a:tr>
              <a:tr h="329553">
                <a:tc>
                  <a:txBody>
                    <a:bodyPr/>
                    <a:lstStyle/>
                    <a:p>
                      <a:pPr algn="ctr"/>
                      <a:r>
                        <a:rPr lang="en-US" sz="1400" dirty="0" smtClean="0">
                          <a:latin typeface="Times New Roman" panose="02020603050405020304" pitchFamily="18" charset="0"/>
                          <a:cs typeface="Times New Roman" panose="02020603050405020304" pitchFamily="18" charset="0"/>
                        </a:rPr>
                        <a:t>2</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200</a:t>
                      </a:r>
                      <a:endParaRPr lang="en-US" sz="1400" dirty="0">
                        <a:latin typeface="Times New Roman" panose="02020603050405020304" pitchFamily="18" charset="0"/>
                        <a:cs typeface="Times New Roman" panose="02020603050405020304" pitchFamily="18" charset="0"/>
                      </a:endParaRPr>
                    </a:p>
                  </a:txBody>
                  <a:tcPr/>
                </a:tc>
              </a:tr>
              <a:tr h="329553">
                <a:tc>
                  <a:txBody>
                    <a:bodyPr/>
                    <a:lstStyle/>
                    <a:p>
                      <a:pPr algn="ctr"/>
                      <a:r>
                        <a:rPr lang="en-US" sz="1400" dirty="0" smtClean="0">
                          <a:latin typeface="Times New Roman" panose="02020603050405020304" pitchFamily="18" charset="0"/>
                          <a:cs typeface="Times New Roman" panose="02020603050405020304" pitchFamily="18" charset="0"/>
                        </a:rPr>
                        <a:t>3</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200</a:t>
                      </a:r>
                      <a:endParaRPr lang="en-US" sz="1400" dirty="0">
                        <a:latin typeface="Times New Roman" panose="02020603050405020304" pitchFamily="18" charset="0"/>
                        <a:cs typeface="Times New Roman" panose="02020603050405020304" pitchFamily="18" charset="0"/>
                      </a:endParaRPr>
                    </a:p>
                  </a:txBody>
                  <a:tcPr/>
                </a:tc>
              </a:tr>
              <a:tr h="329553">
                <a:tc>
                  <a:txBody>
                    <a:bodyPr/>
                    <a:lstStyle/>
                    <a:p>
                      <a:pPr algn="ctr"/>
                      <a:r>
                        <a:rPr lang="en-US" sz="1400" dirty="0" smtClean="0">
                          <a:latin typeface="Times New Roman" panose="02020603050405020304" pitchFamily="18" charset="0"/>
                          <a:cs typeface="Times New Roman" panose="02020603050405020304" pitchFamily="18" charset="0"/>
                        </a:rPr>
                        <a:t>4</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200</a:t>
                      </a:r>
                      <a:endParaRPr lang="en-US" sz="1400" dirty="0">
                        <a:latin typeface="Times New Roman" panose="02020603050405020304" pitchFamily="18" charset="0"/>
                        <a:cs typeface="Times New Roman" panose="02020603050405020304" pitchFamily="18" charset="0"/>
                      </a:endParaRPr>
                    </a:p>
                  </a:txBody>
                  <a:tcPr/>
                </a:tc>
              </a:tr>
              <a:tr h="329553">
                <a:tc>
                  <a:txBody>
                    <a:bodyPr/>
                    <a:lstStyle/>
                    <a:p>
                      <a:pPr algn="ctr"/>
                      <a:r>
                        <a:rPr lang="en-US" sz="1400" dirty="0" smtClean="0">
                          <a:latin typeface="Times New Roman" panose="02020603050405020304" pitchFamily="18" charset="0"/>
                          <a:cs typeface="Times New Roman" panose="02020603050405020304" pitchFamily="18" charset="0"/>
                        </a:rPr>
                        <a:t>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200</a:t>
                      </a:r>
                      <a:endParaRPr lang="en-US" sz="1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75466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Total Variable Cost of Production (TVC)</a:t>
            </a:r>
            <a:br>
              <a:rPr lang="en-US" dirty="0"/>
            </a:br>
            <a:endParaRPr lang="en-US" dirty="0"/>
          </a:p>
        </p:txBody>
      </p:sp>
      <p:sp>
        <p:nvSpPr>
          <p:cNvPr id="3" name="Content Placeholder 2"/>
          <p:cNvSpPr>
            <a:spLocks noGrp="1"/>
          </p:cNvSpPr>
          <p:nvPr>
            <p:ph idx="1"/>
          </p:nvPr>
        </p:nvSpPr>
        <p:spPr>
          <a:xfrm>
            <a:off x="677334" y="2160589"/>
            <a:ext cx="6910743" cy="3880773"/>
          </a:xfrm>
        </p:spPr>
        <p:txBody>
          <a:bodyPr/>
          <a:lstStyle/>
          <a:p>
            <a:pPr marL="0" indent="0" algn="just">
              <a:buNone/>
            </a:pPr>
            <a:r>
              <a:rPr lang="en-US" dirty="0">
                <a:latin typeface="Times New Roman" panose="02020603050405020304" pitchFamily="18" charset="0"/>
                <a:cs typeface="Times New Roman" panose="02020603050405020304" pitchFamily="18" charset="0"/>
              </a:rPr>
              <a:t>Total variable costs are those costs incurred on variable factors . These costs vary directly with the level of output . In other words , variable costs are those costs which rise when output expands and fall when output contracts . When output is nil , they are reduced to zero .</a:t>
            </a:r>
          </a:p>
        </p:txBody>
      </p:sp>
      <p:pic>
        <p:nvPicPr>
          <p:cNvPr id="5" name="Picture 4"/>
          <p:cNvPicPr>
            <a:picLocks noChangeAspect="1"/>
          </p:cNvPicPr>
          <p:nvPr/>
        </p:nvPicPr>
        <p:blipFill>
          <a:blip r:embed="rId2"/>
          <a:stretch>
            <a:fillRect/>
          </a:stretch>
        </p:blipFill>
        <p:spPr>
          <a:xfrm>
            <a:off x="7843434" y="1429421"/>
            <a:ext cx="3305175" cy="3648075"/>
          </a:xfrm>
          <a:prstGeom prst="rect">
            <a:avLst/>
          </a:prstGeom>
        </p:spPr>
      </p:pic>
      <p:pic>
        <p:nvPicPr>
          <p:cNvPr id="6" name="Picture 5"/>
          <p:cNvPicPr>
            <a:picLocks noChangeAspect="1"/>
          </p:cNvPicPr>
          <p:nvPr/>
        </p:nvPicPr>
        <p:blipFill>
          <a:blip r:embed="rId3"/>
          <a:stretch>
            <a:fillRect/>
          </a:stretch>
        </p:blipFill>
        <p:spPr>
          <a:xfrm>
            <a:off x="1339677" y="3667796"/>
            <a:ext cx="6248400" cy="2819400"/>
          </a:xfrm>
          <a:prstGeom prst="rect">
            <a:avLst/>
          </a:prstGeom>
        </p:spPr>
      </p:pic>
    </p:spTree>
    <p:extLst>
      <p:ext uri="{BB962C8B-B14F-4D97-AF65-F5344CB8AC3E}">
        <p14:creationId xmlns:p14="http://schemas.microsoft.com/office/powerpoint/2010/main" val="4048796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Total Cost of Production (TC)</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Total Cost includes both total fixed cost and total variable cost. It may also called as total cost of Production.</a:t>
            </a:r>
          </a:p>
          <a:p>
            <a:pPr marL="0" indent="0">
              <a:buNone/>
            </a:pPr>
            <a:r>
              <a:rPr lang="en-US" dirty="0"/>
              <a:t>	</a:t>
            </a:r>
            <a:r>
              <a:rPr lang="en-US" dirty="0" smtClean="0"/>
              <a:t>	</a:t>
            </a:r>
            <a:r>
              <a:rPr lang="en-US" b="1" dirty="0" smtClean="0"/>
              <a:t>TC= TFC+TVC</a:t>
            </a:r>
            <a:endParaRPr lang="en-US" dirty="0"/>
          </a:p>
        </p:txBody>
      </p:sp>
      <p:pic>
        <p:nvPicPr>
          <p:cNvPr id="4" name="Picture 3"/>
          <p:cNvPicPr>
            <a:picLocks noChangeAspect="1"/>
          </p:cNvPicPr>
          <p:nvPr/>
        </p:nvPicPr>
        <p:blipFill>
          <a:blip r:embed="rId2"/>
          <a:stretch>
            <a:fillRect/>
          </a:stretch>
        </p:blipFill>
        <p:spPr>
          <a:xfrm>
            <a:off x="7578552" y="1567325"/>
            <a:ext cx="3390900" cy="2533650"/>
          </a:xfrm>
          <a:prstGeom prst="rect">
            <a:avLst/>
          </a:prstGeom>
        </p:spPr>
      </p:pic>
      <p:pic>
        <p:nvPicPr>
          <p:cNvPr id="5" name="Picture 4"/>
          <p:cNvPicPr>
            <a:picLocks noChangeAspect="1"/>
          </p:cNvPicPr>
          <p:nvPr/>
        </p:nvPicPr>
        <p:blipFill>
          <a:blip r:embed="rId3"/>
          <a:stretch>
            <a:fillRect/>
          </a:stretch>
        </p:blipFill>
        <p:spPr>
          <a:xfrm>
            <a:off x="1126767" y="3439824"/>
            <a:ext cx="6598613" cy="1977041"/>
          </a:xfrm>
          <a:prstGeom prst="rect">
            <a:avLst/>
          </a:prstGeom>
        </p:spPr>
      </p:pic>
    </p:spTree>
    <p:extLst>
      <p:ext uri="{BB962C8B-B14F-4D97-AF65-F5344CB8AC3E}">
        <p14:creationId xmlns:p14="http://schemas.microsoft.com/office/powerpoint/2010/main" val="1826165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Average Cost </a:t>
            </a:r>
            <a:r>
              <a:rPr lang="en-US" dirty="0" smtClean="0"/>
              <a:t>(TC)</a:t>
            </a:r>
            <a:r>
              <a:rPr lang="en-US" dirty="0"/>
              <a:t/>
            </a:r>
            <a:br>
              <a:rPr lang="en-US" dirty="0"/>
            </a:br>
            <a:endParaRPr lang="en-US" dirty="0"/>
          </a:p>
        </p:txBody>
      </p:sp>
      <p:sp>
        <p:nvSpPr>
          <p:cNvPr id="3" name="Content Placeholder 2"/>
          <p:cNvSpPr>
            <a:spLocks noGrp="1"/>
          </p:cNvSpPr>
          <p:nvPr>
            <p:ph idx="1"/>
          </p:nvPr>
        </p:nvSpPr>
        <p:spPr>
          <a:xfrm>
            <a:off x="677334" y="2160589"/>
            <a:ext cx="7333325" cy="3880773"/>
          </a:xfrm>
        </p:spPr>
        <p:txBody>
          <a:bodyPr/>
          <a:lstStyle/>
          <a:p>
            <a:pPr marL="0" indent="0" algn="just">
              <a:buNone/>
            </a:pPr>
            <a:r>
              <a:rPr lang="en-US" dirty="0">
                <a:latin typeface="Times New Roman" panose="02020603050405020304" pitchFamily="18" charset="0"/>
                <a:cs typeface="Times New Roman" panose="02020603050405020304" pitchFamily="18" charset="0"/>
              </a:rPr>
              <a:t>According to </a:t>
            </a:r>
            <a:r>
              <a:rPr lang="en-US" dirty="0" smtClean="0">
                <a:latin typeface="Times New Roman" panose="02020603050405020304" pitchFamily="18" charset="0"/>
                <a:cs typeface="Times New Roman" panose="02020603050405020304" pitchFamily="18" charset="0"/>
              </a:rPr>
              <a:t>Dooley, "The </a:t>
            </a:r>
            <a:r>
              <a:rPr lang="en-US" dirty="0">
                <a:latin typeface="Times New Roman" panose="02020603050405020304" pitchFamily="18" charset="0"/>
                <a:cs typeface="Times New Roman" panose="02020603050405020304" pitchFamily="18" charset="0"/>
              </a:rPr>
              <a:t>average cost of production is the total cost per unit of </a:t>
            </a:r>
            <a:r>
              <a:rPr lang="en-US" dirty="0" smtClean="0">
                <a:latin typeface="Times New Roman" panose="02020603050405020304" pitchFamily="18" charset="0"/>
                <a:cs typeface="Times New Roman" panose="02020603050405020304" pitchFamily="18" charset="0"/>
              </a:rPr>
              <a:t>output." </a:t>
            </a:r>
            <a:r>
              <a:rPr lang="en-US" dirty="0">
                <a:latin typeface="Times New Roman" panose="02020603050405020304" pitchFamily="18" charset="0"/>
                <a:cs typeface="Times New Roman" panose="02020603050405020304" pitchFamily="18" charset="0"/>
              </a:rPr>
              <a:t>In other words average cost of production is the total cost of production divided by the total number of units produced . Suppose , the total cost of producing 500 units is 1,000 , the average cost will be </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smtClean="0">
                <a:latin typeface="Times New Roman" panose="02020603050405020304" pitchFamily="18" charset="0"/>
                <a:cs typeface="Times New Roman" panose="02020603050405020304" pitchFamily="18" charset="0"/>
              </a:rPr>
              <a:t>	Average Cost (AC) = Total Cost/Output= 1000/500= Rs. 2</a:t>
            </a:r>
          </a:p>
          <a:p>
            <a:pPr marL="0" indent="0" algn="just">
              <a:buNone/>
            </a:pPr>
            <a:r>
              <a:rPr lang="en-US" dirty="0">
                <a:latin typeface="Times New Roman" panose="02020603050405020304" pitchFamily="18" charset="0"/>
                <a:cs typeface="Times New Roman" panose="02020603050405020304" pitchFamily="18" charset="0"/>
              </a:rPr>
              <a:t>Average cost is shown in </a:t>
            </a:r>
            <a:r>
              <a:rPr lang="en-US" dirty="0" smtClean="0">
                <a:latin typeface="Times New Roman" panose="02020603050405020304" pitchFamily="18" charset="0"/>
                <a:cs typeface="Times New Roman" panose="02020603050405020304" pitchFamily="18" charset="0"/>
              </a:rPr>
              <a:t>Fig.4</a:t>
            </a:r>
            <a:r>
              <a:rPr lang="en-US" dirty="0">
                <a:latin typeface="Times New Roman" panose="02020603050405020304" pitchFamily="18" charset="0"/>
                <a:cs typeface="Times New Roman" panose="02020603050405020304" pitchFamily="18" charset="0"/>
              </a:rPr>
              <a:t>. In this </a:t>
            </a:r>
            <a:r>
              <a:rPr lang="en-US" dirty="0" smtClean="0">
                <a:latin typeface="Times New Roman" panose="02020603050405020304" pitchFamily="18" charset="0"/>
                <a:cs typeface="Times New Roman" panose="02020603050405020304" pitchFamily="18" charset="0"/>
              </a:rPr>
              <a:t>figure, </a:t>
            </a:r>
            <a:r>
              <a:rPr lang="en-US" dirty="0">
                <a:latin typeface="Times New Roman" panose="02020603050405020304" pitchFamily="18" charset="0"/>
                <a:cs typeface="Times New Roman" panose="02020603050405020304" pitchFamily="18" charset="0"/>
              </a:rPr>
              <a:t>output is measured on </a:t>
            </a:r>
            <a:r>
              <a:rPr lang="en-US" dirty="0" smtClean="0">
                <a:latin typeface="Times New Roman" panose="02020603050405020304" pitchFamily="18" charset="0"/>
                <a:cs typeface="Times New Roman" panose="02020603050405020304" pitchFamily="18" charset="0"/>
              </a:rPr>
              <a:t>OX-axis </a:t>
            </a:r>
            <a:r>
              <a:rPr lang="en-US" dirty="0">
                <a:latin typeface="Times New Roman" panose="02020603050405020304" pitchFamily="18" charset="0"/>
                <a:cs typeface="Times New Roman" panose="02020603050405020304" pitchFamily="18" charset="0"/>
              </a:rPr>
              <a:t>and cost on </a:t>
            </a:r>
            <a:r>
              <a:rPr lang="en-US" dirty="0" smtClean="0">
                <a:latin typeface="Times New Roman" panose="02020603050405020304" pitchFamily="18" charset="0"/>
                <a:cs typeface="Times New Roman" panose="02020603050405020304" pitchFamily="18" charset="0"/>
              </a:rPr>
              <a:t>OY-axis. </a:t>
            </a:r>
            <a:r>
              <a:rPr lang="en-US" dirty="0">
                <a:latin typeface="Times New Roman" panose="02020603050405020304" pitchFamily="18" charset="0"/>
                <a:cs typeface="Times New Roman" panose="02020603050405020304" pitchFamily="18" charset="0"/>
              </a:rPr>
              <a:t>AC curve represents average </a:t>
            </a:r>
            <a:r>
              <a:rPr lang="en-US" dirty="0" smtClean="0">
                <a:latin typeface="Times New Roman" panose="02020603050405020304" pitchFamily="18" charset="0"/>
                <a:cs typeface="Times New Roman" panose="02020603050405020304" pitchFamily="18" charset="0"/>
              </a:rPr>
              <a:t>cost. </a:t>
            </a:r>
            <a:r>
              <a:rPr lang="en-US" dirty="0">
                <a:latin typeface="Times New Roman" panose="02020603050405020304" pitchFamily="18" charset="0"/>
                <a:cs typeface="Times New Roman" panose="02020603050405020304" pitchFamily="18" charset="0"/>
              </a:rPr>
              <a:t>It resembles English alphabet </a:t>
            </a:r>
            <a:r>
              <a:rPr lang="en-US" dirty="0" smtClean="0">
                <a:latin typeface="Times New Roman" panose="02020603050405020304" pitchFamily="18" charset="0"/>
                <a:cs typeface="Times New Roman" panose="02020603050405020304" pitchFamily="18" charset="0"/>
              </a:rPr>
              <a:t>'U'. </a:t>
            </a:r>
            <a:r>
              <a:rPr lang="en-US" dirty="0">
                <a:latin typeface="Times New Roman" panose="02020603050405020304" pitchFamily="18" charset="0"/>
                <a:cs typeface="Times New Roman" panose="02020603050405020304" pitchFamily="18" charset="0"/>
              </a:rPr>
              <a:t>It means that with increase in output initially average cost falls but after having reached its </a:t>
            </a:r>
            <a:r>
              <a:rPr lang="en-US" dirty="0" smtClean="0">
                <a:latin typeface="Times New Roman" panose="02020603050405020304" pitchFamily="18" charset="0"/>
                <a:cs typeface="Times New Roman" panose="02020603050405020304" pitchFamily="18" charset="0"/>
              </a:rPr>
              <a:t>minimum, </a:t>
            </a:r>
            <a:r>
              <a:rPr lang="en-US" dirty="0">
                <a:latin typeface="Times New Roman" panose="02020603050405020304" pitchFamily="18" charset="0"/>
                <a:cs typeface="Times New Roman" panose="02020603050405020304" pitchFamily="18" charset="0"/>
              </a:rPr>
              <a:t>it begins to rise as the output </a:t>
            </a:r>
            <a:r>
              <a:rPr lang="en-US" dirty="0" smtClean="0">
                <a:latin typeface="Times New Roman" panose="02020603050405020304" pitchFamily="18" charset="0"/>
                <a:cs typeface="Times New Roman" panose="02020603050405020304" pitchFamily="18" charset="0"/>
              </a:rPr>
              <a:t>increases. </a:t>
            </a:r>
            <a:r>
              <a:rPr lang="en-US" dirty="0">
                <a:latin typeface="Times New Roman" panose="02020603050405020304" pitchFamily="18" charset="0"/>
                <a:cs typeface="Times New Roman" panose="02020603050405020304" pitchFamily="18" charset="0"/>
              </a:rPr>
              <a:t>In short period average cost is the sum total of average fixed cost and average variable </a:t>
            </a:r>
            <a:r>
              <a:rPr lang="en-US" dirty="0" smtClean="0">
                <a:latin typeface="Times New Roman" panose="02020603050405020304" pitchFamily="18" charset="0"/>
                <a:cs typeface="Times New Roman" panose="02020603050405020304" pitchFamily="18" charset="0"/>
              </a:rPr>
              <a:t>cost, </a:t>
            </a:r>
            <a:r>
              <a:rPr lang="en-US" dirty="0">
                <a:latin typeface="Times New Roman" panose="02020603050405020304" pitchFamily="18" charset="0"/>
                <a:cs typeface="Times New Roman" panose="02020603050405020304" pitchFamily="18" charset="0"/>
              </a:rPr>
              <a:t>i.e</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AC=AFC+AVC</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rot="16200000">
            <a:off x="8368451" y="1431701"/>
            <a:ext cx="3105150" cy="3505200"/>
          </a:xfrm>
          <a:prstGeom prst="rect">
            <a:avLst/>
          </a:prstGeom>
        </p:spPr>
      </p:pic>
    </p:spTree>
    <p:extLst>
      <p:ext uri="{BB962C8B-B14F-4D97-AF65-F5344CB8AC3E}">
        <p14:creationId xmlns:p14="http://schemas.microsoft.com/office/powerpoint/2010/main" val="137048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Average Fixed Cost (AFC)</a:t>
            </a:r>
            <a:br>
              <a:rPr lang="en-US" dirty="0"/>
            </a:br>
            <a:endParaRPr lang="en-US" dirty="0"/>
          </a:p>
        </p:txBody>
      </p:sp>
      <p:sp>
        <p:nvSpPr>
          <p:cNvPr id="3" name="Content Placeholder 2"/>
          <p:cNvSpPr>
            <a:spLocks noGrp="1"/>
          </p:cNvSpPr>
          <p:nvPr>
            <p:ph idx="1"/>
          </p:nvPr>
        </p:nvSpPr>
        <p:spPr>
          <a:xfrm>
            <a:off x="677334" y="1581040"/>
            <a:ext cx="7513629" cy="3880773"/>
          </a:xfrm>
        </p:spPr>
        <p:txBody>
          <a:bodyPr/>
          <a:lstStyle/>
          <a:p>
            <a:pPr marL="0" indent="0" algn="just">
              <a:buNone/>
            </a:pPr>
            <a:r>
              <a:rPr lang="en-US" dirty="0">
                <a:latin typeface="Times New Roman" panose="02020603050405020304" pitchFamily="18" charset="0"/>
                <a:cs typeface="Times New Roman" panose="02020603050405020304" pitchFamily="18" charset="0"/>
              </a:rPr>
              <a:t>Average fixed cost can be obtained by dividing total fixed cost by the quantity of output . It is also called average fixed cost of production . </a:t>
            </a:r>
            <a:endParaRPr lang="en-US" dirty="0" smtClean="0">
              <a:latin typeface="Times New Roman" panose="02020603050405020304" pitchFamily="18" charset="0"/>
              <a:cs typeface="Times New Roman" panose="02020603050405020304" pitchFamily="18" charset="0"/>
            </a:endParaRPr>
          </a:p>
          <a:p>
            <a:pPr marL="0" indent="0" algn="just">
              <a:buNone/>
            </a:pPr>
            <a:r>
              <a:rPr lang="en-US" b="1" dirty="0" smtClean="0">
                <a:latin typeface="Times New Roman" panose="02020603050405020304" pitchFamily="18" charset="0"/>
                <a:cs typeface="Times New Roman" panose="02020603050405020304" pitchFamily="18" charset="0"/>
              </a:rPr>
              <a:t>				AFC </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TFC/Q  (</a:t>
            </a:r>
            <a:r>
              <a:rPr lang="en-US" dirty="0" smtClean="0">
                <a:latin typeface="Times New Roman" panose="02020603050405020304" pitchFamily="18" charset="0"/>
                <a:cs typeface="Times New Roman" panose="02020603050405020304" pitchFamily="18" charset="0"/>
              </a:rPr>
              <a:t>Here </a:t>
            </a:r>
            <a:r>
              <a:rPr lang="en-US" dirty="0">
                <a:latin typeface="Times New Roman" panose="02020603050405020304" pitchFamily="18" charset="0"/>
                <a:cs typeface="Times New Roman" panose="02020603050405020304" pitchFamily="18" charset="0"/>
              </a:rPr>
              <a:t>Q stands for </a:t>
            </a:r>
            <a:r>
              <a:rPr lang="en-US" dirty="0" smtClean="0">
                <a:latin typeface="Times New Roman" panose="02020603050405020304" pitchFamily="18" charset="0"/>
                <a:cs typeface="Times New Roman" panose="02020603050405020304" pitchFamily="18" charset="0"/>
              </a:rPr>
              <a:t>Quantity)</a:t>
            </a: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behaviour of AFC: (</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as output increases AFC goes decreasing. </a:t>
            </a:r>
            <a:r>
              <a:rPr lang="en-US" dirty="0">
                <a:latin typeface="Times New Roman" panose="02020603050405020304" pitchFamily="18" charset="0"/>
                <a:cs typeface="Times New Roman" panose="02020603050405020304" pitchFamily="18" charset="0"/>
              </a:rPr>
              <a:t>This is why , AFC </a:t>
            </a:r>
            <a:r>
              <a:rPr lang="en-US" dirty="0" smtClean="0">
                <a:latin typeface="Times New Roman" panose="02020603050405020304" pitchFamily="18" charset="0"/>
                <a:cs typeface="Times New Roman" panose="02020603050405020304" pitchFamily="18" charset="0"/>
              </a:rPr>
              <a:t>curve </a:t>
            </a:r>
            <a:r>
              <a:rPr lang="en-US" dirty="0">
                <a:latin typeface="Times New Roman" panose="02020603050405020304" pitchFamily="18" charset="0"/>
                <a:cs typeface="Times New Roman" panose="02020603050405020304" pitchFamily="18" charset="0"/>
              </a:rPr>
              <a:t>is a </a:t>
            </a:r>
            <a:r>
              <a:rPr lang="en-US" b="1" dirty="0">
                <a:latin typeface="Times New Roman" panose="02020603050405020304" pitchFamily="18" charset="0"/>
                <a:cs typeface="Times New Roman" panose="02020603050405020304" pitchFamily="18" charset="0"/>
              </a:rPr>
              <a:t>downward sloping curve </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smtClean="0">
                <a:latin typeface="Times New Roman" panose="02020603050405020304" pitchFamily="18" charset="0"/>
                <a:cs typeface="Times New Roman" panose="02020603050405020304" pitchFamily="18" charset="0"/>
              </a:rPr>
              <a:t>(ii)average </a:t>
            </a:r>
            <a:r>
              <a:rPr lang="en-US" dirty="0">
                <a:latin typeface="Times New Roman" panose="02020603050405020304" pitchFamily="18" charset="0"/>
                <a:cs typeface="Times New Roman" panose="02020603050405020304" pitchFamily="18" charset="0"/>
              </a:rPr>
              <a:t>fixed cost curve slopes downward with a view to touch the horizontal axis . But it will not be so because AFC can never be zero . Thus , it is clear that as output increases average fixed costs go on diminishing . Average fixed cost curve is a rectangular </a:t>
            </a:r>
            <a:r>
              <a:rPr lang="en-US" dirty="0" smtClean="0">
                <a:latin typeface="Times New Roman" panose="02020603050405020304" pitchFamily="18" charset="0"/>
                <a:cs typeface="Times New Roman" panose="02020603050405020304" pitchFamily="18" charset="0"/>
              </a:rPr>
              <a:t>hyperbola. </a:t>
            </a:r>
            <a:r>
              <a:rPr lang="en-US" dirty="0">
                <a:latin typeface="Times New Roman" panose="02020603050405020304" pitchFamily="18" charset="0"/>
                <a:cs typeface="Times New Roman" panose="02020603050405020304" pitchFamily="18" charset="0"/>
              </a:rPr>
              <a:t>The total area under the curve at different points will be the </a:t>
            </a:r>
            <a:r>
              <a:rPr lang="en-US" dirty="0" smtClean="0">
                <a:latin typeface="Times New Roman" panose="02020603050405020304" pitchFamily="18" charset="0"/>
                <a:cs typeface="Times New Roman" panose="02020603050405020304" pitchFamily="18" charset="0"/>
              </a:rPr>
              <a:t>same. </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rot="16200000">
            <a:off x="8617348" y="1023899"/>
            <a:ext cx="2610391" cy="2785793"/>
          </a:xfrm>
          <a:prstGeom prst="rect">
            <a:avLst/>
          </a:prstGeom>
        </p:spPr>
      </p:pic>
      <p:pic>
        <p:nvPicPr>
          <p:cNvPr id="5" name="Picture 4"/>
          <p:cNvPicPr>
            <a:picLocks noChangeAspect="1"/>
          </p:cNvPicPr>
          <p:nvPr/>
        </p:nvPicPr>
        <p:blipFill>
          <a:blip r:embed="rId3"/>
          <a:stretch>
            <a:fillRect/>
          </a:stretch>
        </p:blipFill>
        <p:spPr>
          <a:xfrm>
            <a:off x="1976697" y="4794952"/>
            <a:ext cx="6872784" cy="1811909"/>
          </a:xfrm>
          <a:prstGeom prst="rect">
            <a:avLst/>
          </a:prstGeom>
        </p:spPr>
      </p:pic>
    </p:spTree>
    <p:extLst>
      <p:ext uri="{BB962C8B-B14F-4D97-AF65-F5344CB8AC3E}">
        <p14:creationId xmlns:p14="http://schemas.microsoft.com/office/powerpoint/2010/main" val="1768624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Average Variable Cost of Production (AVC)</a:t>
            </a:r>
            <a:br>
              <a:rPr lang="en-US" dirty="0"/>
            </a:br>
            <a:endParaRPr lang="en-US" dirty="0"/>
          </a:p>
        </p:txBody>
      </p:sp>
      <p:sp>
        <p:nvSpPr>
          <p:cNvPr id="3" name="Content Placeholder 2"/>
          <p:cNvSpPr>
            <a:spLocks noGrp="1"/>
          </p:cNvSpPr>
          <p:nvPr>
            <p:ph idx="1"/>
          </p:nvPr>
        </p:nvSpPr>
        <p:spPr>
          <a:xfrm>
            <a:off x="677334" y="1336675"/>
            <a:ext cx="8234846" cy="3880773"/>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The average variable cost is the variable cost per unit of </a:t>
            </a:r>
            <a:r>
              <a:rPr lang="en-US" dirty="0" smtClean="0">
                <a:latin typeface="Times New Roman" panose="02020603050405020304" pitchFamily="18" charset="0"/>
                <a:cs typeface="Times New Roman" panose="02020603050405020304" pitchFamily="18" charset="0"/>
              </a:rPr>
              <a:t>output. </a:t>
            </a:r>
            <a:r>
              <a:rPr lang="en-US" dirty="0">
                <a:latin typeface="Times New Roman" panose="02020603050405020304" pitchFamily="18" charset="0"/>
                <a:cs typeface="Times New Roman" panose="02020603050405020304" pitchFamily="18" charset="0"/>
              </a:rPr>
              <a:t>It is obtained by dividing the total variable cost by the total </a:t>
            </a:r>
            <a:r>
              <a:rPr lang="en-US" dirty="0" smtClean="0">
                <a:latin typeface="Times New Roman" panose="02020603050405020304" pitchFamily="18" charset="0"/>
                <a:cs typeface="Times New Roman" panose="02020603050405020304" pitchFamily="18" charset="0"/>
              </a:rPr>
              <a:t>output. </a:t>
            </a:r>
          </a:p>
          <a:p>
            <a:pPr marL="0" indent="0" algn="just">
              <a:buNone/>
            </a:pPr>
            <a:r>
              <a:rPr lang="en-US" b="1" dirty="0">
                <a:latin typeface="Times New Roman" panose="02020603050405020304" pitchFamily="18" charset="0"/>
                <a:cs typeface="Times New Roman" panose="02020603050405020304" pitchFamily="18" charset="0"/>
              </a:rPr>
              <a:t>BEHAVIOUR OF AVERAGE VARIABLE COST </a:t>
            </a:r>
            <a:r>
              <a:rPr lang="en-US" b="1" dirty="0" smtClean="0">
                <a:latin typeface="Times New Roman" panose="02020603050405020304" pitchFamily="18" charset="0"/>
                <a:cs typeface="Times New Roman" panose="02020603050405020304" pitchFamily="18" charset="0"/>
              </a:rPr>
              <a:t>(AVC) </a:t>
            </a:r>
          </a:p>
          <a:p>
            <a:pPr algn="just">
              <a:buAutoNum type="arabicPeriod"/>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will be observed from the above table 6 that average variable cost declines initially </a:t>
            </a:r>
            <a:r>
              <a:rPr lang="en-US" dirty="0" err="1">
                <a:latin typeface="Times New Roman" panose="02020603050405020304" pitchFamily="18" charset="0"/>
                <a:cs typeface="Times New Roman" panose="02020603050405020304" pitchFamily="18" charset="0"/>
              </a:rPr>
              <a:t>upto</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26.6, </a:t>
            </a:r>
            <a:r>
              <a:rPr lang="en-US" dirty="0">
                <a:latin typeface="Times New Roman" panose="02020603050405020304" pitchFamily="18" charset="0"/>
                <a:cs typeface="Times New Roman" panose="02020603050405020304" pitchFamily="18" charset="0"/>
              </a:rPr>
              <a:t>its minimum </a:t>
            </a:r>
            <a:r>
              <a:rPr lang="en-US" dirty="0" smtClean="0">
                <a:latin typeface="Times New Roman" panose="02020603050405020304" pitchFamily="18" charset="0"/>
                <a:cs typeface="Times New Roman" panose="02020603050405020304" pitchFamily="18" charset="0"/>
              </a:rPr>
              <a:t>point. </a:t>
            </a:r>
            <a:r>
              <a:rPr lang="en-US" dirty="0">
                <a:latin typeface="Times New Roman" panose="02020603050405020304" pitchFamily="18" charset="0"/>
                <a:cs typeface="Times New Roman" panose="02020603050405020304" pitchFamily="18" charset="0"/>
              </a:rPr>
              <a:t>After that it start </a:t>
            </a:r>
            <a:r>
              <a:rPr lang="en-US" dirty="0" smtClean="0">
                <a:latin typeface="Times New Roman" panose="02020603050405020304" pitchFamily="18" charset="0"/>
                <a:cs typeface="Times New Roman" panose="02020603050405020304" pitchFamily="18" charset="0"/>
              </a:rPr>
              <a:t>rising. </a:t>
            </a:r>
            <a:r>
              <a:rPr lang="en-US" dirty="0">
                <a:latin typeface="Times New Roman" panose="02020603050405020304" pitchFamily="18" charset="0"/>
                <a:cs typeface="Times New Roman" panose="02020603050405020304" pitchFamily="18" charset="0"/>
              </a:rPr>
              <a:t>It shows that in the initial stages law of decreasing cost </a:t>
            </a:r>
            <a:r>
              <a:rPr lang="en-US" dirty="0" smtClean="0">
                <a:latin typeface="Times New Roman" panose="02020603050405020304" pitchFamily="18" charset="0"/>
                <a:cs typeface="Times New Roman" panose="02020603050405020304" pitchFamily="18" charset="0"/>
              </a:rPr>
              <a:t>(law </a:t>
            </a:r>
            <a:r>
              <a:rPr lang="en-US" dirty="0">
                <a:latin typeface="Times New Roman" panose="02020603050405020304" pitchFamily="18" charset="0"/>
                <a:cs typeface="Times New Roman" panose="02020603050405020304" pitchFamily="18" charset="0"/>
              </a:rPr>
              <a:t>of increasing return to variable </a:t>
            </a:r>
            <a:r>
              <a:rPr lang="en-US" dirty="0" smtClean="0">
                <a:latin typeface="Times New Roman" panose="02020603050405020304" pitchFamily="18" charset="0"/>
                <a:cs typeface="Times New Roman" panose="02020603050405020304" pitchFamily="18" charset="0"/>
              </a:rPr>
              <a:t>factor) </a:t>
            </a:r>
            <a:r>
              <a:rPr lang="en-US" dirty="0">
                <a:latin typeface="Times New Roman" panose="02020603050405020304" pitchFamily="18" charset="0"/>
                <a:cs typeface="Times New Roman" panose="02020603050405020304" pitchFamily="18" charset="0"/>
              </a:rPr>
              <a:t>is </a:t>
            </a:r>
            <a:r>
              <a:rPr lang="en-US" dirty="0" smtClean="0">
                <a:latin typeface="Times New Roman" panose="02020603050405020304" pitchFamily="18" charset="0"/>
                <a:cs typeface="Times New Roman" panose="02020603050405020304" pitchFamily="18" charset="0"/>
              </a:rPr>
              <a:t>applying, </a:t>
            </a:r>
            <a:r>
              <a:rPr lang="en-US" dirty="0">
                <a:latin typeface="Times New Roman" panose="02020603050405020304" pitchFamily="18" charset="0"/>
                <a:cs typeface="Times New Roman" panose="02020603050405020304" pitchFamily="18" charset="0"/>
              </a:rPr>
              <a:t>finally the operation of law of increasing cost or diminishing return is clearly </a:t>
            </a:r>
            <a:r>
              <a:rPr lang="en-US" dirty="0" smtClean="0">
                <a:latin typeface="Times New Roman" panose="02020603050405020304" pitchFamily="18" charset="0"/>
                <a:cs typeface="Times New Roman" panose="02020603050405020304" pitchFamily="18" charset="0"/>
              </a:rPr>
              <a:t>visible. </a:t>
            </a:r>
          </a:p>
          <a:p>
            <a:pPr algn="just">
              <a:buAutoNum type="arabicPeriod"/>
            </a:pPr>
            <a:r>
              <a:rPr lang="en-US" dirty="0" smtClean="0">
                <a:latin typeface="Times New Roman" panose="02020603050405020304" pitchFamily="18" charset="0"/>
                <a:cs typeface="Times New Roman" panose="02020603050405020304" pitchFamily="18" charset="0"/>
              </a:rPr>
              <a:t>AVC </a:t>
            </a:r>
            <a:r>
              <a:rPr lang="en-US" dirty="0">
                <a:latin typeface="Times New Roman" panose="02020603050405020304" pitchFamily="18" charset="0"/>
                <a:cs typeface="Times New Roman" panose="02020603050405020304" pitchFamily="18" charset="0"/>
              </a:rPr>
              <a:t>curve is always U - shaped ( </a:t>
            </a:r>
            <a:r>
              <a:rPr lang="en-US" dirty="0" err="1">
                <a:latin typeface="Times New Roman" panose="02020603050405020304" pitchFamily="18" charset="0"/>
                <a:cs typeface="Times New Roman" panose="02020603050405020304" pitchFamily="18" charset="0"/>
              </a:rPr>
              <a:t>dishshaped</a:t>
            </a:r>
            <a:r>
              <a:rPr lang="en-US" dirty="0">
                <a:latin typeface="Times New Roman" panose="02020603050405020304" pitchFamily="18" charset="0"/>
                <a:cs typeface="Times New Roman" panose="02020603050405020304" pitchFamily="18" charset="0"/>
              </a:rPr>
              <a:t> ) showing the behaviour of declining cost in the initial stages and </a:t>
            </a:r>
            <a:r>
              <a:rPr lang="en-US" dirty="0" smtClean="0">
                <a:latin typeface="Times New Roman" panose="02020603050405020304" pitchFamily="18" charset="0"/>
                <a:cs typeface="Times New Roman" panose="02020603050405020304" pitchFamily="18" charset="0"/>
              </a:rPr>
              <a:t>finally. </a:t>
            </a:r>
          </a:p>
          <a:p>
            <a:pPr algn="just">
              <a:spcBef>
                <a:spcPts val="0"/>
              </a:spcBef>
              <a:buAutoNum type="arabicPeriod"/>
            </a:pPr>
            <a:r>
              <a:rPr lang="en-US" dirty="0" smtClean="0">
                <a:latin typeface="Times New Roman" panose="02020603050405020304" pitchFamily="18" charset="0"/>
                <a:cs typeface="Times New Roman" panose="02020603050405020304" pitchFamily="18" charset="0"/>
              </a:rPr>
              <a:t>AVC </a:t>
            </a:r>
            <a:r>
              <a:rPr lang="en-US" dirty="0">
                <a:latin typeface="Times New Roman" panose="02020603050405020304" pitchFamily="18" charset="0"/>
                <a:cs typeface="Times New Roman" panose="02020603050405020304" pitchFamily="18" charset="0"/>
              </a:rPr>
              <a:t>shows almost the tendency of TVC , AVC </a:t>
            </a:r>
            <a:endParaRPr lang="en-US" dirty="0" smtClean="0">
              <a:latin typeface="Times New Roman" panose="02020603050405020304" pitchFamily="18" charset="0"/>
              <a:cs typeface="Times New Roman" panose="02020603050405020304" pitchFamily="18" charset="0"/>
            </a:endParaRPr>
          </a:p>
          <a:p>
            <a:pPr marL="0" indent="0" algn="just">
              <a:spcBef>
                <a:spcPts val="0"/>
              </a:spcBef>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like </a:t>
            </a:r>
            <a:r>
              <a:rPr lang="en-US" dirty="0">
                <a:latin typeface="Times New Roman" panose="02020603050405020304" pitchFamily="18" charset="0"/>
                <a:cs typeface="Times New Roman" panose="02020603050405020304" pitchFamily="18" charset="0"/>
              </a:rPr>
              <a:t>is also based upon the laws of returns .</a:t>
            </a:r>
          </a:p>
        </p:txBody>
      </p:sp>
      <p:pic>
        <p:nvPicPr>
          <p:cNvPr id="4" name="Picture 3"/>
          <p:cNvPicPr>
            <a:picLocks noChangeAspect="1"/>
          </p:cNvPicPr>
          <p:nvPr/>
        </p:nvPicPr>
        <p:blipFill>
          <a:blip r:embed="rId2"/>
          <a:stretch>
            <a:fillRect/>
          </a:stretch>
        </p:blipFill>
        <p:spPr>
          <a:xfrm rot="5400000">
            <a:off x="9062594" y="1137970"/>
            <a:ext cx="2911515" cy="2969513"/>
          </a:xfrm>
          <a:prstGeom prst="rect">
            <a:avLst/>
          </a:prstGeom>
        </p:spPr>
      </p:pic>
      <p:pic>
        <p:nvPicPr>
          <p:cNvPr id="5" name="Picture 4"/>
          <p:cNvPicPr>
            <a:picLocks noChangeAspect="1"/>
          </p:cNvPicPr>
          <p:nvPr/>
        </p:nvPicPr>
        <p:blipFill>
          <a:blip r:embed="rId3"/>
          <a:stretch>
            <a:fillRect/>
          </a:stretch>
        </p:blipFill>
        <p:spPr>
          <a:xfrm rot="16200000">
            <a:off x="7921844" y="2472249"/>
            <a:ext cx="1980672" cy="5670702"/>
          </a:xfrm>
          <a:prstGeom prst="rect">
            <a:avLst/>
          </a:prstGeom>
        </p:spPr>
      </p:pic>
    </p:spTree>
    <p:extLst>
      <p:ext uri="{BB962C8B-B14F-4D97-AF65-F5344CB8AC3E}">
        <p14:creationId xmlns:p14="http://schemas.microsoft.com/office/powerpoint/2010/main" val="3879446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Marginal Cost		</a:t>
            </a:r>
            <a:endParaRPr lang="en-US" dirty="0"/>
          </a:p>
        </p:txBody>
      </p:sp>
      <p:sp>
        <p:nvSpPr>
          <p:cNvPr id="3" name="Content Placeholder 2"/>
          <p:cNvSpPr>
            <a:spLocks noGrp="1"/>
          </p:cNvSpPr>
          <p:nvPr>
            <p:ph idx="1"/>
          </p:nvPr>
        </p:nvSpPr>
        <p:spPr>
          <a:xfrm>
            <a:off x="677334" y="1542403"/>
            <a:ext cx="7887117" cy="3880773"/>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The concept of marginal cost of production is recently developed by Austrian School of </a:t>
            </a:r>
            <a:r>
              <a:rPr lang="en-US" dirty="0" smtClean="0">
                <a:latin typeface="Times New Roman" panose="02020603050405020304" pitchFamily="18" charset="0"/>
                <a:cs typeface="Times New Roman" panose="02020603050405020304" pitchFamily="18" charset="0"/>
              </a:rPr>
              <a:t>Economics. </a:t>
            </a:r>
            <a:r>
              <a:rPr lang="en-US" dirty="0">
                <a:latin typeface="Times New Roman" panose="02020603050405020304" pitchFamily="18" charset="0"/>
                <a:cs typeface="Times New Roman" panose="02020603050405020304" pitchFamily="18" charset="0"/>
              </a:rPr>
              <a:t>Marginal cost is an addition to the total cost caused by producing one more unit of output . </a:t>
            </a:r>
            <a:endParaRPr lang="en-US" dirty="0" smtClean="0">
              <a:latin typeface="Times New Roman" panose="02020603050405020304" pitchFamily="18" charset="0"/>
              <a:cs typeface="Times New Roman" panose="02020603050405020304" pitchFamily="18" charset="0"/>
            </a:endParaRPr>
          </a:p>
          <a:p>
            <a:pPr marL="0" indent="0" algn="just">
              <a:buNone/>
            </a:pPr>
            <a:r>
              <a:rPr lang="en-US" b="1" dirty="0" smtClean="0">
                <a:latin typeface="Times New Roman" panose="02020603050405020304" pitchFamily="18" charset="0"/>
                <a:cs typeface="Times New Roman" panose="02020603050405020304" pitchFamily="18" charset="0"/>
              </a:rPr>
              <a:t>According </a:t>
            </a:r>
            <a:r>
              <a:rPr lang="en-US" b="1" dirty="0">
                <a:latin typeface="Times New Roman" panose="02020603050405020304" pitchFamily="18" charset="0"/>
                <a:cs typeface="Times New Roman" panose="02020603050405020304" pitchFamily="18" charset="0"/>
              </a:rPr>
              <a:t>to </a:t>
            </a:r>
            <a:r>
              <a:rPr lang="en-US" b="1" dirty="0" smtClean="0">
                <a:latin typeface="Times New Roman" panose="02020603050405020304" pitchFamily="18" charset="0"/>
                <a:cs typeface="Times New Roman" panose="02020603050405020304" pitchFamily="18" charset="0"/>
              </a:rPr>
              <a:t>Ferguson,</a:t>
            </a:r>
            <a:r>
              <a:rPr lang="en-US" dirty="0" smtClean="0">
                <a:latin typeface="Times New Roman" panose="02020603050405020304" pitchFamily="18" charset="0"/>
                <a:cs typeface="Times New Roman" panose="02020603050405020304" pitchFamily="18" charset="0"/>
              </a:rPr>
              <a:t> "Marginal </a:t>
            </a:r>
            <a:r>
              <a:rPr lang="en-US" dirty="0">
                <a:latin typeface="Times New Roman" panose="02020603050405020304" pitchFamily="18" charset="0"/>
                <a:cs typeface="Times New Roman" panose="02020603050405020304" pitchFamily="18" charset="0"/>
              </a:rPr>
              <a:t>cost is the addition to total cost due to the addition of one unit of </a:t>
            </a:r>
            <a:r>
              <a:rPr lang="en-US" dirty="0" smtClean="0">
                <a:latin typeface="Times New Roman" panose="02020603050405020304" pitchFamily="18" charset="0"/>
                <a:cs typeface="Times New Roman" panose="02020603050405020304" pitchFamily="18" charset="0"/>
              </a:rPr>
              <a:t>output." </a:t>
            </a:r>
          </a:p>
          <a:p>
            <a:pPr marL="0" indent="0" algn="just">
              <a:buNone/>
            </a:pPr>
            <a:r>
              <a:rPr lang="en-US" b="1" dirty="0" smtClean="0">
                <a:latin typeface="Times New Roman" panose="02020603050405020304" pitchFamily="18" charset="0"/>
                <a:cs typeface="Times New Roman" panose="02020603050405020304" pitchFamily="18" charset="0"/>
              </a:rPr>
              <a:t>According </a:t>
            </a:r>
            <a:r>
              <a:rPr lang="en-US" b="1" dirty="0">
                <a:latin typeface="Times New Roman" panose="02020603050405020304" pitchFamily="18" charset="0"/>
                <a:cs typeface="Times New Roman" panose="02020603050405020304" pitchFamily="18" charset="0"/>
              </a:rPr>
              <a:t>to </a:t>
            </a:r>
            <a:r>
              <a:rPr lang="en-US" b="1" dirty="0" smtClean="0">
                <a:latin typeface="Times New Roman" panose="02020603050405020304" pitchFamily="18" charset="0"/>
                <a:cs typeface="Times New Roman" panose="02020603050405020304" pitchFamily="18" charset="0"/>
              </a:rPr>
              <a:t>Samuelson</a:t>
            </a:r>
            <a:r>
              <a:rPr lang="en-US" dirty="0" smtClean="0">
                <a:latin typeface="Times New Roman" panose="02020603050405020304" pitchFamily="18" charset="0"/>
                <a:cs typeface="Times New Roman" panose="02020603050405020304" pitchFamily="18" charset="0"/>
              </a:rPr>
              <a:t>, "Marginal </a:t>
            </a:r>
            <a:r>
              <a:rPr lang="en-US" dirty="0">
                <a:latin typeface="Times New Roman" panose="02020603050405020304" pitchFamily="18" charset="0"/>
                <a:cs typeface="Times New Roman" panose="02020603050405020304" pitchFamily="18" charset="0"/>
              </a:rPr>
              <a:t>cost at any level of output is the extra cost for producing one extra unit more or </a:t>
            </a:r>
            <a:r>
              <a:rPr lang="en-US" dirty="0" smtClean="0">
                <a:latin typeface="Times New Roman" panose="02020603050405020304" pitchFamily="18" charset="0"/>
                <a:cs typeface="Times New Roman" panose="02020603050405020304" pitchFamily="18" charset="0"/>
              </a:rPr>
              <a:t>less.“</a:t>
            </a:r>
          </a:p>
          <a:p>
            <a:pPr marL="0" indent="0" algn="just">
              <a:buNone/>
            </a:pPr>
            <a:r>
              <a:rPr lang="en-US"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MC = ∆TC /∆TQ</a:t>
            </a:r>
            <a:endParaRPr 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950817" y="1542403"/>
            <a:ext cx="2910625" cy="2698052"/>
          </a:xfrm>
          <a:prstGeom prst="rect">
            <a:avLst/>
          </a:prstGeom>
        </p:spPr>
      </p:pic>
      <p:pic>
        <p:nvPicPr>
          <p:cNvPr id="5" name="Picture 4"/>
          <p:cNvPicPr>
            <a:picLocks noChangeAspect="1"/>
          </p:cNvPicPr>
          <p:nvPr/>
        </p:nvPicPr>
        <p:blipFill>
          <a:blip r:embed="rId3"/>
          <a:stretch>
            <a:fillRect/>
          </a:stretch>
        </p:blipFill>
        <p:spPr>
          <a:xfrm>
            <a:off x="3121316" y="3848235"/>
            <a:ext cx="5327225" cy="2707112"/>
          </a:xfrm>
          <a:prstGeom prst="rect">
            <a:avLst/>
          </a:prstGeom>
        </p:spPr>
      </p:pic>
    </p:spTree>
    <p:extLst>
      <p:ext uri="{BB962C8B-B14F-4D97-AF65-F5344CB8AC3E}">
        <p14:creationId xmlns:p14="http://schemas.microsoft.com/office/powerpoint/2010/main" val="392730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994</TotalTime>
  <Words>2167</Words>
  <Application>Microsoft Office PowerPoint</Application>
  <PresentationFormat>Widescreen</PresentationFormat>
  <Paragraphs>130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Times New Roman</vt:lpstr>
      <vt:lpstr>Trebuchet MS</vt:lpstr>
      <vt:lpstr>Wingdings</vt:lpstr>
      <vt:lpstr>Wingdings 3</vt:lpstr>
      <vt:lpstr>Facet</vt:lpstr>
      <vt:lpstr>Cost Of Production</vt:lpstr>
      <vt:lpstr>Production Cost Curve (Short Run) </vt:lpstr>
      <vt:lpstr>Total fixed cost of production (TFC) </vt:lpstr>
      <vt:lpstr>Total Variable Cost of Production (TVC) </vt:lpstr>
      <vt:lpstr>Total Cost of Production (TC) </vt:lpstr>
      <vt:lpstr>Average Cost (TC) </vt:lpstr>
      <vt:lpstr>Average Fixed Cost (AFC) </vt:lpstr>
      <vt:lpstr>Average Variable Cost of Production (AVC) </vt:lpstr>
      <vt:lpstr>Marginal Cost  </vt:lpstr>
      <vt:lpstr>Relation between Average and Marginal Cost</vt:lpstr>
      <vt:lpstr>Relationship of different cost curves in the short period</vt:lpstr>
      <vt:lpstr>Relationship of different cost curves in the short period</vt:lpstr>
      <vt:lpstr>Cost Curve in the Long Period </vt:lpstr>
      <vt:lpstr>Long Run Average Cost Curve</vt:lpstr>
      <vt:lpstr>Elaboration</vt:lpstr>
      <vt:lpstr>Elaboration</vt:lpstr>
      <vt:lpstr>Main Features of the LAC Curve</vt:lpstr>
      <vt:lpstr>Long Run Marginal Cost</vt:lpstr>
      <vt:lpstr>Relation between LMC and LAC</vt:lpstr>
      <vt:lpstr>Modern Theory of Long Run Costs </vt:lpstr>
      <vt:lpstr>Technological Development</vt:lpstr>
      <vt:lpstr>Learning by doing</vt:lpstr>
      <vt:lpstr>COST REDUCTION</vt:lpstr>
      <vt:lpstr>Tools and Techniques of Cost Reduction</vt:lpstr>
      <vt:lpstr>COST CONTROL</vt:lpstr>
      <vt:lpstr>Steps Involved in Cost Control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Of Production</dc:title>
  <dc:creator>dell</dc:creator>
  <cp:lastModifiedBy>dell</cp:lastModifiedBy>
  <cp:revision>34</cp:revision>
  <dcterms:created xsi:type="dcterms:W3CDTF">2022-09-12T06:21:29Z</dcterms:created>
  <dcterms:modified xsi:type="dcterms:W3CDTF">2022-09-19T06:34:48Z</dcterms:modified>
</cp:coreProperties>
</file>