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256" r:id="rId2"/>
    <p:sldId id="257" r:id="rId3"/>
    <p:sldId id="290" r:id="rId4"/>
    <p:sldId id="278" r:id="rId5"/>
    <p:sldId id="269" r:id="rId6"/>
    <p:sldId id="271" r:id="rId7"/>
    <p:sldId id="272" r:id="rId8"/>
    <p:sldId id="279" r:id="rId9"/>
    <p:sldId id="274" r:id="rId10"/>
    <p:sldId id="280" r:id="rId11"/>
    <p:sldId id="275" r:id="rId12"/>
    <p:sldId id="273" r:id="rId13"/>
    <p:sldId id="281" r:id="rId14"/>
    <p:sldId id="286" r:id="rId15"/>
    <p:sldId id="288" r:id="rId16"/>
    <p:sldId id="289" r:id="rId17"/>
    <p:sldId id="284" r:id="rId18"/>
    <p:sldId id="283" r:id="rId19"/>
    <p:sldId id="297" r:id="rId20"/>
    <p:sldId id="26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90AE"/>
    <a:srgbClr val="3366FF"/>
    <a:srgbClr val="D3CB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12BFA6-93EB-4243-9FBA-417AA7993C87}" type="datetimeFigureOut">
              <a:rPr lang="en-US" smtClean="0"/>
              <a:pPr/>
              <a:t>4/10/2023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Cost Accounting </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C00BAC-FF2F-4FB8-BFAA-7142FCEDC3DD}" type="slidenum">
              <a:rPr lang="en-US" smtClean="0"/>
              <a:pPr/>
              <a:t>‹#›</a:t>
            </a:fld>
            <a:endParaRPr lang="en-US" dirty="0"/>
          </a:p>
        </p:txBody>
      </p:sp>
    </p:spTree>
    <p:extLst>
      <p:ext uri="{BB962C8B-B14F-4D97-AF65-F5344CB8AC3E}">
        <p14:creationId xmlns:p14="http://schemas.microsoft.com/office/powerpoint/2010/main" val="80865908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B6D25B-2F22-401B-A654-CF2371F30CB9}" type="datetimeFigureOut">
              <a:rPr lang="en-US" smtClean="0"/>
              <a:pPr/>
              <a:t>4/10/2023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Cost Accounting </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1D1A2C-9901-4339-86C3-8A15545B37AF}" type="slidenum">
              <a:rPr lang="en-US" smtClean="0"/>
              <a:pPr/>
              <a:t>‹#›</a:t>
            </a:fld>
            <a:endParaRPr lang="en-US" dirty="0"/>
          </a:p>
        </p:txBody>
      </p:sp>
    </p:spTree>
    <p:extLst>
      <p:ext uri="{BB962C8B-B14F-4D97-AF65-F5344CB8AC3E}">
        <p14:creationId xmlns:p14="http://schemas.microsoft.com/office/powerpoint/2010/main" val="15769388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D1A2C-9901-4339-86C3-8A15545B37AF}"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D1A2C-9901-4339-86C3-8A15545B37AF}"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D1A2C-9901-4339-86C3-8A15545B37AF}"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D1A2C-9901-4339-86C3-8A15545B37AF}" type="slidenum">
              <a:rPr lang="en-US" smtClean="0"/>
              <a:pPr/>
              <a:t>16</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D1A2C-9901-4339-86C3-8A15545B37AF}"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D1A2C-9901-4339-86C3-8A15545B37AF}" type="slidenum">
              <a:rPr lang="en-US" smtClean="0"/>
              <a:pPr/>
              <a:t>18</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D1A2C-9901-4339-86C3-8A15545B37AF}" type="slidenum">
              <a:rPr lang="en-US" smtClean="0"/>
              <a:pPr/>
              <a:t>19</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D1A2C-9901-4339-86C3-8A15545B37AF}" type="slidenum">
              <a:rPr lang="en-US" smtClean="0"/>
              <a:pPr/>
              <a:t>20</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1D1A2C-9901-4339-86C3-8A15545B37AF}"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Cost Accounting </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FBD61C6-41CC-4791-B34B-03F21BBE3784}" type="datetime1">
              <a:rPr lang="en-US" smtClean="0"/>
              <a:pPr/>
              <a:t>4/10/2023</a:t>
            </a:fld>
            <a:endParaRPr lang="en-US" dirty="0"/>
          </a:p>
        </p:txBody>
      </p:sp>
      <p:sp>
        <p:nvSpPr>
          <p:cNvPr id="17" name="Footer Placeholder 16"/>
          <p:cNvSpPr>
            <a:spLocks noGrp="1"/>
          </p:cNvSpPr>
          <p:nvPr>
            <p:ph type="ftr" sz="quarter" idx="11"/>
          </p:nvPr>
        </p:nvSpPr>
        <p:spPr/>
        <p:txBody>
          <a:bodyPr/>
          <a:lstStyle/>
          <a:p>
            <a:r>
              <a:rPr lang="en-US" dirty="0" smtClean="0"/>
              <a:t>Cost Accounting </a:t>
            </a:r>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3E49055-8697-4F62-A327-25849403EA65}"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27E032-F3E9-45A9-8B24-55A23AD043CE}" type="datetime1">
              <a:rPr lang="en-US" smtClean="0"/>
              <a:pPr/>
              <a:t>4/10/2023</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
        <p:nvSpPr>
          <p:cNvPr id="6" name="Slide Number Placeholder 5"/>
          <p:cNvSpPr>
            <a:spLocks noGrp="1"/>
          </p:cNvSpPr>
          <p:nvPr>
            <p:ph type="sldNum" sz="quarter" idx="12"/>
          </p:nvPr>
        </p:nvSpPr>
        <p:spPr/>
        <p:txBody>
          <a:bodyPr/>
          <a:lstStyle/>
          <a:p>
            <a:fld id="{13E49055-8697-4F62-A327-25849403EA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861A8A-FC9E-44EC-8E12-86A08072C678}" type="datetime1">
              <a:rPr lang="en-US" smtClean="0"/>
              <a:pPr/>
              <a:t>4/10/2023</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
        <p:nvSpPr>
          <p:cNvPr id="6" name="Slide Number Placeholder 5"/>
          <p:cNvSpPr>
            <a:spLocks noGrp="1"/>
          </p:cNvSpPr>
          <p:nvPr>
            <p:ph type="sldNum" sz="quarter" idx="12"/>
          </p:nvPr>
        </p:nvSpPr>
        <p:spPr/>
        <p:txBody>
          <a:bodyPr/>
          <a:lstStyle/>
          <a:p>
            <a:fld id="{13E49055-8697-4F62-A327-25849403EA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9BFE56-2E2E-4FB1-B7A9-818877082CC9}" type="datetime1">
              <a:rPr lang="en-US" smtClean="0"/>
              <a:pPr/>
              <a:t>4/10/2023</a:t>
            </a:fld>
            <a:endParaRPr lang="en-US" dirty="0"/>
          </a:p>
        </p:txBody>
      </p:sp>
      <p:sp>
        <p:nvSpPr>
          <p:cNvPr id="5" name="Footer Placeholder 4"/>
          <p:cNvSpPr>
            <a:spLocks noGrp="1"/>
          </p:cNvSpPr>
          <p:nvPr>
            <p:ph type="ftr" sz="quarter" idx="11"/>
          </p:nvPr>
        </p:nvSpPr>
        <p:spPr/>
        <p:txBody>
          <a:bodyPr/>
          <a:lstStyle/>
          <a:p>
            <a:r>
              <a:rPr lang="en-US" dirty="0" smtClean="0"/>
              <a:t>Cost Accounting </a:t>
            </a:r>
            <a:endParaRPr lang="en-US" dirty="0"/>
          </a:p>
        </p:txBody>
      </p:sp>
      <p:sp>
        <p:nvSpPr>
          <p:cNvPr id="6" name="Slide Number Placeholder 5"/>
          <p:cNvSpPr>
            <a:spLocks noGrp="1"/>
          </p:cNvSpPr>
          <p:nvPr>
            <p:ph type="sldNum" sz="quarter" idx="12"/>
          </p:nvPr>
        </p:nvSpPr>
        <p:spPr/>
        <p:txBody>
          <a:bodyPr/>
          <a:lstStyle/>
          <a:p>
            <a:fld id="{13E49055-8697-4F62-A327-25849403EA65}"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B7880D-A943-4E4F-9E65-C78A0107C0FD}" type="datetime1">
              <a:rPr lang="en-US" smtClean="0"/>
              <a:pPr/>
              <a:t>4/10/2023</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r>
              <a:rPr lang="en-US" dirty="0" smtClean="0"/>
              <a:t>Cost Accounting </a:t>
            </a:r>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13E49055-8697-4F62-A327-25849403EA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A28435E-E734-4EA4-9539-FE7669E38AF5}" type="datetime1">
              <a:rPr lang="en-US" smtClean="0"/>
              <a:pPr/>
              <a:t>4/10/2023</a:t>
            </a:fld>
            <a:endParaRPr lang="en-US" dirty="0"/>
          </a:p>
        </p:txBody>
      </p:sp>
      <p:sp>
        <p:nvSpPr>
          <p:cNvPr id="6" name="Footer Placeholder 5"/>
          <p:cNvSpPr>
            <a:spLocks noGrp="1"/>
          </p:cNvSpPr>
          <p:nvPr>
            <p:ph type="ftr" sz="quarter" idx="11"/>
          </p:nvPr>
        </p:nvSpPr>
        <p:spPr/>
        <p:txBody>
          <a:bodyPr/>
          <a:lstStyle/>
          <a:p>
            <a:r>
              <a:rPr lang="en-US" dirty="0" smtClean="0"/>
              <a:t>Cost Accounting </a:t>
            </a:r>
            <a:endParaRPr lang="en-US" dirty="0"/>
          </a:p>
        </p:txBody>
      </p:sp>
      <p:sp>
        <p:nvSpPr>
          <p:cNvPr id="7" name="Slide Number Placeholder 6"/>
          <p:cNvSpPr>
            <a:spLocks noGrp="1"/>
          </p:cNvSpPr>
          <p:nvPr>
            <p:ph type="sldNum" sz="quarter" idx="12"/>
          </p:nvPr>
        </p:nvSpPr>
        <p:spPr/>
        <p:txBody>
          <a:bodyPr/>
          <a:lstStyle/>
          <a:p>
            <a:fld id="{13E49055-8697-4F62-A327-25849403EA65}"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B800E31-99C5-4B54-B92B-65465D1562FE}" type="datetime1">
              <a:rPr lang="en-US" smtClean="0"/>
              <a:pPr/>
              <a:t>4/10/2023</a:t>
            </a:fld>
            <a:endParaRPr lang="en-US" dirty="0"/>
          </a:p>
        </p:txBody>
      </p:sp>
      <p:sp>
        <p:nvSpPr>
          <p:cNvPr id="8" name="Footer Placeholder 7"/>
          <p:cNvSpPr>
            <a:spLocks noGrp="1"/>
          </p:cNvSpPr>
          <p:nvPr>
            <p:ph type="ftr" sz="quarter" idx="11"/>
          </p:nvPr>
        </p:nvSpPr>
        <p:spPr/>
        <p:txBody>
          <a:bodyPr/>
          <a:lstStyle/>
          <a:p>
            <a:r>
              <a:rPr lang="en-US" dirty="0" smtClean="0"/>
              <a:t>Cost Accounting </a:t>
            </a:r>
            <a:endParaRPr lang="en-US" dirty="0"/>
          </a:p>
        </p:txBody>
      </p:sp>
      <p:sp>
        <p:nvSpPr>
          <p:cNvPr id="9" name="Slide Number Placeholder 8"/>
          <p:cNvSpPr>
            <a:spLocks noGrp="1"/>
          </p:cNvSpPr>
          <p:nvPr>
            <p:ph type="sldNum" sz="quarter" idx="12"/>
          </p:nvPr>
        </p:nvSpPr>
        <p:spPr/>
        <p:txBody>
          <a:bodyPr/>
          <a:lstStyle/>
          <a:p>
            <a:fld id="{13E49055-8697-4F62-A327-25849403EA65}"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8C6622-4438-43AF-A8FE-30D0B45996DB}" type="datetime1">
              <a:rPr lang="en-US" smtClean="0"/>
              <a:pPr/>
              <a:t>4/10/2023</a:t>
            </a:fld>
            <a:endParaRPr lang="en-US" dirty="0"/>
          </a:p>
        </p:txBody>
      </p:sp>
      <p:sp>
        <p:nvSpPr>
          <p:cNvPr id="4" name="Footer Placeholder 3"/>
          <p:cNvSpPr>
            <a:spLocks noGrp="1"/>
          </p:cNvSpPr>
          <p:nvPr>
            <p:ph type="ftr" sz="quarter" idx="11"/>
          </p:nvPr>
        </p:nvSpPr>
        <p:spPr/>
        <p:txBody>
          <a:bodyPr/>
          <a:lstStyle/>
          <a:p>
            <a:r>
              <a:rPr lang="en-US" dirty="0" smtClean="0"/>
              <a:t>Cost Accounting </a:t>
            </a:r>
            <a:endParaRPr lang="en-US" dirty="0"/>
          </a:p>
        </p:txBody>
      </p:sp>
      <p:sp>
        <p:nvSpPr>
          <p:cNvPr id="5" name="Slide Number Placeholder 4"/>
          <p:cNvSpPr>
            <a:spLocks noGrp="1"/>
          </p:cNvSpPr>
          <p:nvPr>
            <p:ph type="sldNum" sz="quarter" idx="12"/>
          </p:nvPr>
        </p:nvSpPr>
        <p:spPr/>
        <p:txBody>
          <a:bodyPr/>
          <a:lstStyle/>
          <a:p>
            <a:fld id="{13E49055-8697-4F62-A327-25849403EA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FEFB4-5CDE-414A-9A68-9ACFD41FDEFE}" type="datetime1">
              <a:rPr lang="en-US" smtClean="0"/>
              <a:pPr/>
              <a:t>4/10/2023</a:t>
            </a:fld>
            <a:endParaRPr lang="en-US" dirty="0"/>
          </a:p>
        </p:txBody>
      </p:sp>
      <p:sp>
        <p:nvSpPr>
          <p:cNvPr id="3" name="Footer Placeholder 2"/>
          <p:cNvSpPr>
            <a:spLocks noGrp="1"/>
          </p:cNvSpPr>
          <p:nvPr>
            <p:ph type="ftr" sz="quarter" idx="11"/>
          </p:nvPr>
        </p:nvSpPr>
        <p:spPr/>
        <p:txBody>
          <a:bodyPr/>
          <a:lstStyle/>
          <a:p>
            <a:r>
              <a:rPr lang="en-US" dirty="0" smtClean="0"/>
              <a:t>Cost Accounting </a:t>
            </a:r>
            <a:endParaRPr lang="en-US" dirty="0"/>
          </a:p>
        </p:txBody>
      </p:sp>
      <p:sp>
        <p:nvSpPr>
          <p:cNvPr id="4" name="Slide Number Placeholder 3"/>
          <p:cNvSpPr>
            <a:spLocks noGrp="1"/>
          </p:cNvSpPr>
          <p:nvPr>
            <p:ph type="sldNum" sz="quarter" idx="12"/>
          </p:nvPr>
        </p:nvSpPr>
        <p:spPr/>
        <p:txBody>
          <a:bodyPr/>
          <a:lstStyle/>
          <a:p>
            <a:fld id="{13E49055-8697-4F62-A327-25849403EA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515EF9-DA03-463F-8C56-483B90E6DE6B}" type="datetime1">
              <a:rPr lang="en-US" smtClean="0"/>
              <a:pPr/>
              <a:t>4/10/2023</a:t>
            </a:fld>
            <a:endParaRPr lang="en-US" dirty="0"/>
          </a:p>
        </p:txBody>
      </p:sp>
      <p:sp>
        <p:nvSpPr>
          <p:cNvPr id="6" name="Footer Placeholder 5"/>
          <p:cNvSpPr>
            <a:spLocks noGrp="1"/>
          </p:cNvSpPr>
          <p:nvPr>
            <p:ph type="ftr" sz="quarter" idx="11"/>
          </p:nvPr>
        </p:nvSpPr>
        <p:spPr/>
        <p:txBody>
          <a:bodyPr/>
          <a:lstStyle/>
          <a:p>
            <a:r>
              <a:rPr lang="en-US" dirty="0" smtClean="0"/>
              <a:t>Cost Accounting </a:t>
            </a:r>
            <a:endParaRPr lang="en-US" dirty="0"/>
          </a:p>
        </p:txBody>
      </p:sp>
      <p:sp>
        <p:nvSpPr>
          <p:cNvPr id="7" name="Slide Number Placeholder 6"/>
          <p:cNvSpPr>
            <a:spLocks noGrp="1"/>
          </p:cNvSpPr>
          <p:nvPr>
            <p:ph type="sldNum" sz="quarter" idx="12"/>
          </p:nvPr>
        </p:nvSpPr>
        <p:spPr/>
        <p:txBody>
          <a:bodyPr/>
          <a:lstStyle/>
          <a:p>
            <a:fld id="{13E49055-8697-4F62-A327-25849403EA65}"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2AE2E6-9750-4435-96C1-3CEFA8163FDC}" type="datetime1">
              <a:rPr lang="en-US" smtClean="0"/>
              <a:pPr/>
              <a:t>4/10/2023</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r>
              <a:rPr lang="en-US" dirty="0" smtClean="0"/>
              <a:t>Cost Accounting </a:t>
            </a:r>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13E49055-8697-4F62-A327-25849403EA65}"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EAD0C83-0F92-45AB-A6B9-33ED23811465}" type="datetime1">
              <a:rPr lang="en-US" smtClean="0"/>
              <a:pPr/>
              <a:t>4/10/2023</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Cost Accounting </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3E49055-8697-4F62-A327-25849403EA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505200"/>
            <a:ext cx="9144000" cy="2133600"/>
          </a:xfrm>
        </p:spPr>
        <p:txBody>
          <a:bodyPr>
            <a:normAutofit/>
          </a:bodyPr>
          <a:lstStyle/>
          <a:p>
            <a:r>
              <a:rPr lang="en-US" sz="3200" dirty="0" smtClean="0">
                <a:solidFill>
                  <a:schemeClr val="tx1">
                    <a:lumMod val="95000"/>
                    <a:lumOff val="5000"/>
                  </a:schemeClr>
                </a:solidFill>
                <a:latin typeface="Arial Black" pitchFamily="34" charset="0"/>
              </a:rPr>
              <a:t>By</a:t>
            </a:r>
          </a:p>
          <a:p>
            <a:r>
              <a:rPr lang="en-US" sz="3200" dirty="0" smtClean="0">
                <a:solidFill>
                  <a:schemeClr val="tx1">
                    <a:lumMod val="95000"/>
                    <a:lumOff val="5000"/>
                  </a:schemeClr>
                </a:solidFill>
                <a:latin typeface="Arial Black" pitchFamily="34" charset="0"/>
              </a:rPr>
              <a:t>Dr. </a:t>
            </a:r>
            <a:r>
              <a:rPr lang="en-US" sz="3200" dirty="0" err="1" smtClean="0">
                <a:solidFill>
                  <a:schemeClr val="tx1">
                    <a:lumMod val="95000"/>
                    <a:lumOff val="5000"/>
                  </a:schemeClr>
                </a:solidFill>
                <a:latin typeface="Arial Black" pitchFamily="34" charset="0"/>
              </a:rPr>
              <a:t>Madhu</a:t>
            </a:r>
            <a:r>
              <a:rPr lang="en-US" sz="3200" dirty="0" smtClean="0">
                <a:solidFill>
                  <a:schemeClr val="tx1">
                    <a:lumMod val="95000"/>
                    <a:lumOff val="5000"/>
                  </a:schemeClr>
                </a:solidFill>
                <a:latin typeface="Arial Black" pitchFamily="34" charset="0"/>
              </a:rPr>
              <a:t> </a:t>
            </a:r>
            <a:r>
              <a:rPr lang="en-US" sz="3200" dirty="0" err="1" smtClean="0">
                <a:solidFill>
                  <a:schemeClr val="tx1">
                    <a:lumMod val="95000"/>
                    <a:lumOff val="5000"/>
                  </a:schemeClr>
                </a:solidFill>
                <a:latin typeface="Arial Black" pitchFamily="34" charset="0"/>
              </a:rPr>
              <a:t>Menon</a:t>
            </a:r>
            <a:endParaRPr lang="en-US" sz="3200" dirty="0" smtClean="0">
              <a:solidFill>
                <a:schemeClr val="tx1">
                  <a:lumMod val="95000"/>
                  <a:lumOff val="5000"/>
                </a:schemeClr>
              </a:solidFill>
              <a:latin typeface="Arial Black" pitchFamily="34" charset="0"/>
            </a:endParaRPr>
          </a:p>
          <a:p>
            <a:r>
              <a:rPr lang="en-US" dirty="0" smtClean="0">
                <a:solidFill>
                  <a:schemeClr val="tx1">
                    <a:lumMod val="95000"/>
                    <a:lumOff val="5000"/>
                  </a:schemeClr>
                </a:solidFill>
                <a:latin typeface="Arial Black" pitchFamily="34" charset="0"/>
              </a:rPr>
              <a:t>School of Management Studies &amp; Research</a:t>
            </a:r>
          </a:p>
          <a:p>
            <a:r>
              <a:rPr lang="en-US" dirty="0" smtClean="0">
                <a:solidFill>
                  <a:schemeClr val="tx1">
                    <a:lumMod val="95000"/>
                    <a:lumOff val="5000"/>
                  </a:schemeClr>
                </a:solidFill>
                <a:latin typeface="Arial Black" pitchFamily="34" charset="0"/>
              </a:rPr>
              <a:t>MATS University – Raipur (C.G)</a:t>
            </a:r>
          </a:p>
          <a:p>
            <a:endParaRPr lang="en-US" dirty="0">
              <a:solidFill>
                <a:schemeClr val="tx1">
                  <a:lumMod val="95000"/>
                  <a:lumOff val="5000"/>
                </a:schemeClr>
              </a:solidFill>
              <a:latin typeface="Arial Black" pitchFamily="34" charset="0"/>
            </a:endParaRPr>
          </a:p>
        </p:txBody>
      </p:sp>
      <p:sp>
        <p:nvSpPr>
          <p:cNvPr id="2" name="Title 1"/>
          <p:cNvSpPr>
            <a:spLocks noGrp="1"/>
          </p:cNvSpPr>
          <p:nvPr>
            <p:ph type="ctrTitle"/>
          </p:nvPr>
        </p:nvSpPr>
        <p:spPr>
          <a:xfrm>
            <a:off x="0" y="1600201"/>
            <a:ext cx="9144000" cy="1447799"/>
          </a:xfrm>
        </p:spPr>
        <p:txBody>
          <a:bodyPr>
            <a:normAutofit/>
          </a:bodyPr>
          <a:lstStyle/>
          <a:p>
            <a:r>
              <a:rPr lang="en-US" sz="6000" b="1" dirty="0" smtClean="0">
                <a:solidFill>
                  <a:schemeClr val="tx1">
                    <a:lumMod val="95000"/>
                    <a:lumOff val="5000"/>
                  </a:schemeClr>
                </a:solidFill>
                <a:latin typeface="Arial Black" pitchFamily="34" charset="0"/>
              </a:rPr>
              <a:t>Cost Accounting</a:t>
            </a:r>
            <a:endParaRPr lang="en-US" sz="6000" b="1" dirty="0">
              <a:solidFill>
                <a:schemeClr val="tx1">
                  <a:lumMod val="95000"/>
                  <a:lumOff val="5000"/>
                </a:schemeClr>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pPr algn="ctr"/>
            <a:r>
              <a:rPr lang="en-US" b="1" dirty="0" smtClean="0">
                <a:solidFill>
                  <a:schemeClr val="tx1"/>
                </a:solidFill>
              </a:rPr>
              <a:t>Objective and function</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4953000"/>
          </a:xfrm>
        </p:spPr>
        <p:txBody>
          <a:bodyPr>
            <a:normAutofit fontScale="85000" lnSpcReduction="10000"/>
          </a:bodyPr>
          <a:lstStyle/>
          <a:p>
            <a:pPr algn="just"/>
            <a:r>
              <a:rPr lang="en-US" sz="3000" dirty="0" smtClean="0">
                <a:latin typeface="Times New Roman" pitchFamily="18" charset="0"/>
                <a:cs typeface="Times New Roman" pitchFamily="18" charset="0"/>
              </a:rPr>
              <a:t>The main objectives of cost accounting are as follows:</a:t>
            </a:r>
          </a:p>
          <a:p>
            <a:pPr marL="514350" lvl="0" indent="-514350" algn="just">
              <a:buFont typeface="+mj-lt"/>
              <a:buAutoNum type="arabicPeriod"/>
            </a:pPr>
            <a:r>
              <a:rPr lang="en-US" sz="3000" b="1" dirty="0" smtClean="0">
                <a:latin typeface="Times New Roman" pitchFamily="18" charset="0"/>
                <a:cs typeface="Times New Roman" pitchFamily="18" charset="0"/>
              </a:rPr>
              <a:t>To ascertainment of cost:</a:t>
            </a:r>
            <a:r>
              <a:rPr lang="en-US" sz="3000" dirty="0" smtClean="0">
                <a:latin typeface="Times New Roman" pitchFamily="18" charset="0"/>
                <a:cs typeface="Times New Roman" pitchFamily="18" charset="0"/>
              </a:rPr>
              <a:t>   It is the primary objective</a:t>
            </a:r>
          </a:p>
          <a:p>
            <a:pPr marL="514350" lvl="0" indent="-514350" algn="just">
              <a:buFont typeface="+mj-lt"/>
              <a:buAutoNum type="arabicPeriod"/>
            </a:pPr>
            <a:r>
              <a:rPr lang="en-US" sz="3000" b="1" dirty="0" smtClean="0">
                <a:latin typeface="Times New Roman" pitchFamily="18" charset="0"/>
                <a:cs typeface="Times New Roman" pitchFamily="18" charset="0"/>
              </a:rPr>
              <a:t>To control cost:</a:t>
            </a:r>
            <a:r>
              <a:rPr lang="en-US" sz="3000" dirty="0" smtClean="0">
                <a:latin typeface="Times New Roman" pitchFamily="18" charset="0"/>
                <a:cs typeface="Times New Roman" pitchFamily="18" charset="0"/>
              </a:rPr>
              <a:t> It aims at improving efficiency by controlling and reducing cost. </a:t>
            </a:r>
          </a:p>
          <a:p>
            <a:pPr marL="514350" lvl="0" indent="-514350" algn="just">
              <a:buFont typeface="+mj-lt"/>
              <a:buAutoNum type="arabicPeriod"/>
            </a:pPr>
            <a:r>
              <a:rPr lang="en-US" sz="3000" b="1" dirty="0" smtClean="0">
                <a:latin typeface="Times New Roman" pitchFamily="18" charset="0"/>
                <a:cs typeface="Times New Roman" pitchFamily="18" charset="0"/>
              </a:rPr>
              <a:t>Guide to business policy:</a:t>
            </a:r>
            <a:r>
              <a:rPr lang="en-US" sz="3000" dirty="0" smtClean="0">
                <a:latin typeface="Times New Roman" pitchFamily="18" charset="0"/>
                <a:cs typeface="Times New Roman" pitchFamily="18" charset="0"/>
              </a:rPr>
              <a:t> Helps management in conducting the business with utmost efficiency..</a:t>
            </a:r>
          </a:p>
          <a:p>
            <a:pPr marL="514350" lvl="0" indent="-514350" algn="just">
              <a:buFont typeface="+mj-lt"/>
              <a:buAutoNum type="arabicPeriod"/>
            </a:pPr>
            <a:r>
              <a:rPr lang="en-US" sz="3000" b="1" dirty="0" smtClean="0">
                <a:latin typeface="Times New Roman" pitchFamily="18" charset="0"/>
                <a:cs typeface="Times New Roman" pitchFamily="18" charset="0"/>
              </a:rPr>
              <a:t>Determination of selling price:</a:t>
            </a:r>
            <a:r>
              <a:rPr lang="en-US" sz="3000" dirty="0" smtClean="0">
                <a:latin typeface="Times New Roman" pitchFamily="18" charset="0"/>
                <a:cs typeface="Times New Roman" pitchFamily="18" charset="0"/>
              </a:rPr>
              <a:t>  It provides cost information on the basis of which selling price of products or services may be fixed. </a:t>
            </a:r>
          </a:p>
          <a:p>
            <a:pPr marL="514350" lvl="0" indent="-514350" algn="just">
              <a:buFont typeface="+mj-lt"/>
              <a:buAutoNum type="arabicPeriod"/>
            </a:pPr>
            <a:r>
              <a:rPr lang="en-US" sz="3000" b="1" dirty="0" smtClean="0">
                <a:latin typeface="Times New Roman" pitchFamily="18" charset="0"/>
                <a:cs typeface="Times New Roman" pitchFamily="18" charset="0"/>
              </a:rPr>
              <a:t>Measuring and improving performance:</a:t>
            </a:r>
            <a:r>
              <a:rPr lang="en-US" sz="3000" dirty="0" smtClean="0">
                <a:latin typeface="Times New Roman" pitchFamily="18" charset="0"/>
                <a:cs typeface="Times New Roman" pitchFamily="18" charset="0"/>
              </a:rPr>
              <a:t> It measures efficiency by classifying and analyzing cost data and then suggests various steps in improving performance</a:t>
            </a:r>
          </a:p>
          <a:p>
            <a:pPr algn="just"/>
            <a:endParaRPr lang="en-US" sz="28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10</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pPr algn="ctr"/>
            <a:r>
              <a:rPr lang="en-US" b="1" dirty="0" smtClean="0">
                <a:solidFill>
                  <a:schemeClr val="tx1"/>
                </a:solidFill>
              </a:rPr>
              <a:t>Advantages</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4953000"/>
          </a:xfrm>
        </p:spPr>
        <p:txBody>
          <a:bodyPr>
            <a:normAutofit/>
          </a:bodyPr>
          <a:lstStyle/>
          <a:p>
            <a:r>
              <a:rPr lang="en-US" sz="2800" dirty="0" smtClean="0">
                <a:latin typeface="Times New Roman" pitchFamily="18" charset="0"/>
                <a:cs typeface="Times New Roman" pitchFamily="18" charset="0"/>
              </a:rPr>
              <a:t>The main advantages of cost accounting are:</a:t>
            </a:r>
          </a:p>
          <a:p>
            <a:pPr marL="514350" lvl="0" indent="-514350">
              <a:buFont typeface="+mj-lt"/>
              <a:buAutoNum type="arabicPeriod"/>
            </a:pPr>
            <a:r>
              <a:rPr lang="en-US" sz="2800" dirty="0" smtClean="0">
                <a:latin typeface="Times New Roman" pitchFamily="18" charset="0"/>
                <a:cs typeface="Times New Roman" pitchFamily="18" charset="0"/>
              </a:rPr>
              <a:t>Reveals profitable &amp; unprofitable activities:</a:t>
            </a:r>
          </a:p>
          <a:p>
            <a:pPr marL="514350" lvl="0" indent="-514350">
              <a:buFont typeface="+mj-lt"/>
              <a:buAutoNum type="arabicPeriod"/>
            </a:pPr>
            <a:r>
              <a:rPr lang="en-US" sz="2800" dirty="0" smtClean="0">
                <a:latin typeface="Times New Roman" pitchFamily="18" charset="0"/>
                <a:cs typeface="Times New Roman" pitchFamily="18" charset="0"/>
              </a:rPr>
              <a:t>Helps in decision making:</a:t>
            </a:r>
          </a:p>
          <a:p>
            <a:pPr marL="514350" lvl="0" indent="-514350">
              <a:buFont typeface="+mj-lt"/>
              <a:buAutoNum type="arabicPeriod"/>
            </a:pPr>
            <a:r>
              <a:rPr lang="en-US" sz="2800" dirty="0" smtClean="0">
                <a:latin typeface="Times New Roman" pitchFamily="18" charset="0"/>
                <a:cs typeface="Times New Roman" pitchFamily="18" charset="0"/>
              </a:rPr>
              <a:t>Helps in cost controlling &amp; cost reduction </a:t>
            </a:r>
          </a:p>
          <a:p>
            <a:pPr marL="514350" lvl="0" indent="-514350">
              <a:buFont typeface="+mj-lt"/>
              <a:buAutoNum type="arabicPeriod"/>
            </a:pPr>
            <a:r>
              <a:rPr lang="en-US" sz="2800" dirty="0" smtClean="0">
                <a:latin typeface="Times New Roman" pitchFamily="18" charset="0"/>
                <a:cs typeface="Times New Roman" pitchFamily="18" charset="0"/>
              </a:rPr>
              <a:t>Guides in fixing selling prices:</a:t>
            </a:r>
          </a:p>
          <a:p>
            <a:pPr marL="514350" lvl="0" indent="-514350">
              <a:buFont typeface="+mj-lt"/>
              <a:buAutoNum type="arabicPeriod"/>
            </a:pPr>
            <a:r>
              <a:rPr lang="en-US" sz="2800" dirty="0" smtClean="0">
                <a:latin typeface="Times New Roman" pitchFamily="18" charset="0"/>
                <a:cs typeface="Times New Roman" pitchFamily="18" charset="0"/>
              </a:rPr>
              <a:t>Aids in formulation policies:</a:t>
            </a:r>
          </a:p>
          <a:p>
            <a:pPr marL="514350" lvl="0" indent="-514350">
              <a:buFont typeface="+mj-lt"/>
              <a:buAutoNum type="arabicPeriod"/>
            </a:pPr>
            <a:r>
              <a:rPr lang="en-US" sz="2800" dirty="0" smtClean="0">
                <a:latin typeface="Times New Roman" pitchFamily="18" charset="0"/>
                <a:cs typeface="Times New Roman" pitchFamily="18" charset="0"/>
              </a:rPr>
              <a:t>Prevents frauds and manipulation:</a:t>
            </a:r>
          </a:p>
          <a:p>
            <a:pPr marL="514350" lvl="0" indent="-514350">
              <a:buFont typeface="+mj-lt"/>
              <a:buAutoNum type="arabicPeriod"/>
            </a:pPr>
            <a:r>
              <a:rPr lang="en-US" sz="2800" dirty="0" smtClean="0">
                <a:latin typeface="Times New Roman" pitchFamily="18" charset="0"/>
                <a:cs typeface="Times New Roman" pitchFamily="18" charset="0"/>
              </a:rPr>
              <a:t>Advantage to the workers</a:t>
            </a:r>
          </a:p>
          <a:p>
            <a:pPr marL="514350" lvl="0" indent="-514350">
              <a:buFont typeface="+mj-lt"/>
              <a:buAutoNum type="arabicPeriod"/>
            </a:pPr>
            <a:r>
              <a:rPr lang="en-US" sz="2800" dirty="0" smtClean="0">
                <a:latin typeface="Times New Roman" pitchFamily="18" charset="0"/>
                <a:cs typeface="Times New Roman" pitchFamily="18" charset="0"/>
              </a:rPr>
              <a:t>Advantage to the society:</a:t>
            </a: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11</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solidFill>
                  <a:schemeClr val="tx1"/>
                </a:solidFill>
                <a:latin typeface="Times New Roman" pitchFamily="18" charset="0"/>
                <a:cs typeface="Times New Roman" pitchFamily="18" charset="0"/>
              </a:rPr>
              <a:t>                           Limitation</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a:bodyPr>
          <a:lstStyle/>
          <a:p>
            <a:pPr algn="just"/>
            <a:r>
              <a:rPr lang="en-US" sz="2800" dirty="0" smtClean="0">
                <a:latin typeface="Times New Roman" pitchFamily="18" charset="0"/>
                <a:cs typeface="Times New Roman" pitchFamily="18" charset="0"/>
              </a:rPr>
              <a:t>Cost accounting like other branches of accounting is not an exact science</a:t>
            </a:r>
          </a:p>
          <a:p>
            <a:pPr algn="just"/>
            <a:r>
              <a:rPr lang="en-US" sz="2800" dirty="0" smtClean="0">
                <a:latin typeface="Times New Roman" pitchFamily="18" charset="0"/>
                <a:cs typeface="Times New Roman" pitchFamily="18" charset="0"/>
              </a:rPr>
              <a:t> Its an art which has developed through theories and accounting practices.</a:t>
            </a:r>
          </a:p>
          <a:p>
            <a:pPr algn="just"/>
            <a:r>
              <a:rPr lang="en-US" sz="2800" dirty="0" smtClean="0">
                <a:latin typeface="Times New Roman" pitchFamily="18" charset="0"/>
                <a:cs typeface="Times New Roman" pitchFamily="18" charset="0"/>
              </a:rPr>
              <a:t>There is no one cost accounting  system applicable to all industries</a:t>
            </a:r>
          </a:p>
          <a:p>
            <a:pPr algn="just"/>
            <a:r>
              <a:rPr lang="en-US" sz="2800" dirty="0" smtClean="0">
                <a:latin typeface="Times New Roman" pitchFamily="18" charset="0"/>
                <a:cs typeface="Times New Roman" pitchFamily="18" charset="0"/>
              </a:rPr>
              <a:t>Cost accounting lacks a uniform procedure. </a:t>
            </a:r>
          </a:p>
          <a:p>
            <a:pPr algn="just"/>
            <a:r>
              <a:rPr lang="en-US" sz="2800" dirty="0" smtClean="0">
                <a:latin typeface="Times New Roman" pitchFamily="18" charset="0"/>
                <a:cs typeface="Times New Roman" pitchFamily="18" charset="0"/>
              </a:rPr>
              <a:t>It is expressive and suitable to only big firms.</a:t>
            </a:r>
          </a:p>
          <a:p>
            <a:pPr algn="just"/>
            <a:r>
              <a:rPr lang="en-US" sz="2800" dirty="0" smtClean="0">
                <a:latin typeface="Times New Roman" pitchFamily="18" charset="0"/>
                <a:cs typeface="Times New Roman" pitchFamily="18" charset="0"/>
              </a:rPr>
              <a:t>Costing system itself does not control costs. It’s the  alert and efficient management which control the cost </a:t>
            </a:r>
          </a:p>
          <a:p>
            <a:pPr marL="514350" indent="-514350">
              <a:buFont typeface="Arial" pitchFamily="34" charset="0"/>
              <a:buChar char="•"/>
            </a:pPr>
            <a:endParaRPr lang="en-US" sz="28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12</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solidFill>
                  <a:schemeClr val="tx1"/>
                </a:solidFill>
                <a:latin typeface="Times New Roman" pitchFamily="18" charset="0"/>
                <a:cs typeface="Times New Roman" pitchFamily="18" charset="0"/>
              </a:rPr>
              <a:t>                           Costing</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a:bodyPr>
          <a:lstStyle/>
          <a:p>
            <a:pPr algn="just"/>
            <a:r>
              <a:rPr lang="en-US" sz="2800" dirty="0" smtClean="0">
                <a:latin typeface="Times New Roman" pitchFamily="18" charset="0"/>
                <a:cs typeface="Times New Roman" pitchFamily="18" charset="0"/>
              </a:rPr>
              <a:t> The Term Costing &amp; Costing Accounting are often used interchangeable.</a:t>
            </a:r>
          </a:p>
          <a:p>
            <a:pPr algn="just"/>
            <a:r>
              <a:rPr lang="en-US" sz="2800" dirty="0" smtClean="0">
                <a:latin typeface="Times New Roman" pitchFamily="18" charset="0"/>
                <a:cs typeface="Times New Roman" pitchFamily="18" charset="0"/>
              </a:rPr>
              <a:t> Costing simply mean cost finding by any process or technique.</a:t>
            </a:r>
          </a:p>
          <a:p>
            <a:pPr algn="just"/>
            <a:r>
              <a:rPr lang="en-US" sz="2800" dirty="0" smtClean="0">
                <a:latin typeface="Times New Roman" pitchFamily="18" charset="0"/>
                <a:cs typeface="Times New Roman" pitchFamily="18" charset="0"/>
              </a:rPr>
              <a:t> Costing consist of principles and rules which are used for determining the cost of manufacturing a product or cost of providing a service.</a:t>
            </a:r>
          </a:p>
          <a:p>
            <a:pPr algn="just"/>
            <a:r>
              <a:rPr lang="en-US" sz="2800" dirty="0" smtClean="0">
                <a:latin typeface="Times New Roman" pitchFamily="18" charset="0"/>
                <a:cs typeface="Times New Roman" pitchFamily="18" charset="0"/>
              </a:rPr>
              <a:t>In costing a detail statement is prepared showing the cost of each like Materials, labor and other expenses.     </a:t>
            </a: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13</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solidFill>
                  <a:schemeClr val="tx1"/>
                </a:solidFill>
                <a:latin typeface="Times New Roman" pitchFamily="18" charset="0"/>
                <a:cs typeface="Times New Roman" pitchFamily="18" charset="0"/>
              </a:rPr>
              <a:t>                         Comparison</a:t>
            </a:r>
            <a:endParaRPr lang="en-US" b="1" dirty="0">
              <a:solidFill>
                <a:schemeClr val="tx1"/>
              </a:solidFill>
              <a:latin typeface="Times New Roman" pitchFamily="18" charset="0"/>
              <a:cs typeface="Times New Roman" pitchFamily="18" charset="0"/>
            </a:endParaRPr>
          </a:p>
        </p:txBody>
      </p:sp>
      <p:graphicFrame>
        <p:nvGraphicFramePr>
          <p:cNvPr id="8" name="Content Placeholder 7"/>
          <p:cNvGraphicFramePr>
            <a:graphicFrameLocks noGrp="1"/>
          </p:cNvGraphicFramePr>
          <p:nvPr>
            <p:ph sz="quarter" idx="1"/>
          </p:nvPr>
        </p:nvGraphicFramePr>
        <p:xfrm>
          <a:off x="457200" y="1447800"/>
          <a:ext cx="8229600" cy="49072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2800" dirty="0" smtClean="0">
                          <a:solidFill>
                            <a:schemeClr val="tx1"/>
                          </a:solidFill>
                          <a:latin typeface="Times New Roman" pitchFamily="18" charset="0"/>
                          <a:cs typeface="Times New Roman" pitchFamily="18" charset="0"/>
                        </a:rPr>
                        <a:t>Financial</a:t>
                      </a:r>
                      <a:r>
                        <a:rPr lang="en-US" sz="2800" baseline="0" dirty="0" smtClean="0">
                          <a:solidFill>
                            <a:schemeClr val="tx1"/>
                          </a:solidFill>
                          <a:latin typeface="Times New Roman" pitchFamily="18" charset="0"/>
                          <a:cs typeface="Times New Roman" pitchFamily="18" charset="0"/>
                        </a:rPr>
                        <a:t> Accounting </a:t>
                      </a:r>
                      <a:endParaRPr lang="en-US" sz="2800" dirty="0">
                        <a:solidFill>
                          <a:schemeClr val="tx1"/>
                        </a:solidFill>
                        <a:latin typeface="Times New Roman" pitchFamily="18" charset="0"/>
                        <a:cs typeface="Times New Roman" pitchFamily="18" charset="0"/>
                      </a:endParaRPr>
                    </a:p>
                  </a:txBody>
                  <a:tcPr/>
                </a:tc>
                <a:tc>
                  <a:txBody>
                    <a:bodyPr/>
                    <a:lstStyle/>
                    <a:p>
                      <a:pPr algn="ctr"/>
                      <a:r>
                        <a:rPr lang="en-US" sz="2800" dirty="0" smtClean="0">
                          <a:solidFill>
                            <a:schemeClr val="tx1"/>
                          </a:solidFill>
                          <a:latin typeface="Times New Roman" pitchFamily="18" charset="0"/>
                          <a:cs typeface="Times New Roman" pitchFamily="18" charset="0"/>
                        </a:rPr>
                        <a:t>Cost Accounting</a:t>
                      </a:r>
                      <a:endParaRPr lang="en-US" sz="2800" dirty="0">
                        <a:solidFill>
                          <a:schemeClr val="tx1"/>
                        </a:solidFill>
                        <a:latin typeface="Times New Roman" pitchFamily="18" charset="0"/>
                        <a:cs typeface="Times New Roman" pitchFamily="18" charset="0"/>
                      </a:endParaRPr>
                    </a:p>
                  </a:txBody>
                  <a:tcPr/>
                </a:tc>
              </a:tr>
              <a:tr h="370840">
                <a:tc>
                  <a:txBody>
                    <a:bodyPr/>
                    <a:lstStyle/>
                    <a:p>
                      <a:pPr algn="just"/>
                      <a:r>
                        <a:rPr kumimoji="0" lang="en-US" sz="2400" kern="1200" baseline="0" dirty="0" smtClean="0">
                          <a:solidFill>
                            <a:schemeClr val="tx1"/>
                          </a:solidFill>
                          <a:latin typeface="Times New Roman" pitchFamily="18" charset="0"/>
                          <a:ea typeface="+mn-ea"/>
                          <a:cs typeface="Times New Roman" pitchFamily="18" charset="0"/>
                        </a:rPr>
                        <a:t>Information about the P&amp;L a/c and Balance sheet</a:t>
                      </a:r>
                      <a:endParaRPr lang="en-US" sz="2400" dirty="0">
                        <a:solidFill>
                          <a:schemeClr val="tx1"/>
                        </a:solidFill>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Information to  management for the purpose of cost control planning and decision making.</a:t>
                      </a:r>
                      <a:endParaRPr lang="en-US" sz="2400" dirty="0">
                        <a:solidFill>
                          <a:schemeClr val="tx1"/>
                        </a:solidFill>
                        <a:latin typeface="Times New Roman" pitchFamily="18" charset="0"/>
                        <a:cs typeface="Times New Roman" pitchFamily="18" charset="0"/>
                      </a:endParaRPr>
                    </a:p>
                  </a:txBody>
                  <a:tcPr/>
                </a:tc>
              </a:tr>
              <a:tr h="370840">
                <a:tc>
                  <a:txBody>
                    <a:bodyPr/>
                    <a:lstStyle/>
                    <a:p>
                      <a:r>
                        <a:rPr kumimoji="0" lang="en-US" sz="2400" kern="1200" baseline="0" dirty="0" smtClean="0">
                          <a:solidFill>
                            <a:schemeClr val="tx1"/>
                          </a:solidFill>
                          <a:latin typeface="Times New Roman" pitchFamily="18" charset="0"/>
                          <a:ea typeface="+mn-ea"/>
                          <a:cs typeface="Times New Roman" pitchFamily="18" charset="0"/>
                        </a:rPr>
                        <a:t>Prepared according to the requirement of companies Act and Income tax Act</a:t>
                      </a:r>
                      <a:endParaRPr lang="en-US" sz="2400" dirty="0">
                        <a:solidFill>
                          <a:schemeClr val="tx1"/>
                        </a:solidFill>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Accounts are kept voluntarily</a:t>
                      </a:r>
                      <a:r>
                        <a:rPr kumimoji="0" lang="en-US" sz="1800" kern="1200" baseline="0" dirty="0" smtClean="0">
                          <a:solidFill>
                            <a:schemeClr val="tx1"/>
                          </a:solidFill>
                          <a:latin typeface="Times New Roman" pitchFamily="18" charset="0"/>
                          <a:ea typeface="+mn-ea"/>
                          <a:cs typeface="Times New Roman" pitchFamily="18" charset="0"/>
                        </a:rPr>
                        <a:t>.</a:t>
                      </a:r>
                      <a:endParaRPr lang="en-US" dirty="0">
                        <a:solidFill>
                          <a:schemeClr val="tx1"/>
                        </a:solidFill>
                        <a:latin typeface="Times New Roman" pitchFamily="18" charset="0"/>
                        <a:cs typeface="Times New Roman" pitchFamily="18" charset="0"/>
                      </a:endParaRPr>
                    </a:p>
                  </a:txBody>
                  <a:tcPr/>
                </a:tc>
              </a:tr>
              <a:tr h="370840">
                <a:tc>
                  <a:txBody>
                    <a:bodyPr/>
                    <a:lstStyle/>
                    <a:p>
                      <a:r>
                        <a:rPr kumimoji="0" lang="en-US" sz="2400" kern="1200" baseline="0" dirty="0" smtClean="0">
                          <a:solidFill>
                            <a:schemeClr val="tx1"/>
                          </a:solidFill>
                          <a:latin typeface="Times New Roman" pitchFamily="18" charset="0"/>
                          <a:ea typeface="+mn-ea"/>
                          <a:cs typeface="Times New Roman" pitchFamily="18" charset="0"/>
                        </a:rPr>
                        <a:t>It classifies, records and analyses the transactions according to the nature</a:t>
                      </a:r>
                      <a:endParaRPr lang="en-US" sz="2400" dirty="0">
                        <a:solidFill>
                          <a:schemeClr val="tx1"/>
                        </a:solidFill>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Records the expenses according to the purposes for which the costs are incurred</a:t>
                      </a:r>
                      <a:r>
                        <a:rPr kumimoji="0" lang="en-US" sz="1800" kern="1200" baseline="0" dirty="0" smtClean="0">
                          <a:solidFill>
                            <a:schemeClr val="tx1"/>
                          </a:solidFill>
                          <a:latin typeface="Times New Roman" pitchFamily="18" charset="0"/>
                          <a:ea typeface="+mn-ea"/>
                          <a:cs typeface="Times New Roman" pitchFamily="18" charset="0"/>
                        </a:rPr>
                        <a:t>.</a:t>
                      </a:r>
                      <a:endParaRPr lang="en-US" dirty="0">
                        <a:solidFill>
                          <a:schemeClr val="tx1"/>
                        </a:solidFill>
                        <a:latin typeface="Times New Roman" pitchFamily="18" charset="0"/>
                        <a:cs typeface="Times New Roman" pitchFamily="18" charset="0"/>
                      </a:endParaRPr>
                    </a:p>
                  </a:txBody>
                  <a:tcPr/>
                </a:tc>
              </a:tr>
              <a:tr h="370840">
                <a:tc>
                  <a:txBody>
                    <a:bodyPr/>
                    <a:lstStyle/>
                    <a:p>
                      <a:r>
                        <a:rPr kumimoji="0" lang="en-US" sz="2400" kern="1200" baseline="0" dirty="0" smtClean="0">
                          <a:solidFill>
                            <a:schemeClr val="tx1"/>
                          </a:solidFill>
                          <a:latin typeface="Times New Roman" pitchFamily="18" charset="0"/>
                          <a:ea typeface="+mn-ea"/>
                          <a:cs typeface="Times New Roman" pitchFamily="18" charset="0"/>
                        </a:rPr>
                        <a:t>It deals with actual facts and figures.</a:t>
                      </a:r>
                      <a:endParaRPr lang="en-US" sz="2400" dirty="0">
                        <a:solidFill>
                          <a:schemeClr val="tx1"/>
                        </a:solidFill>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It deals partly with facts &amp;  figures &amp; partly with estimates</a:t>
                      </a:r>
                      <a:r>
                        <a:rPr kumimoji="0" lang="en-US" sz="1800" kern="1200" baseline="0" dirty="0" smtClean="0">
                          <a:solidFill>
                            <a:schemeClr val="tx1"/>
                          </a:solidFill>
                          <a:latin typeface="Times New Roman" pitchFamily="18" charset="0"/>
                          <a:ea typeface="+mn-ea"/>
                          <a:cs typeface="Times New Roman" pitchFamily="18" charset="0"/>
                        </a:rPr>
                        <a:t>.</a:t>
                      </a:r>
                      <a:endParaRPr lang="en-US" dirty="0">
                        <a:solidFill>
                          <a:schemeClr val="tx1"/>
                        </a:solidFill>
                        <a:latin typeface="Times New Roman" pitchFamily="18" charset="0"/>
                        <a:cs typeface="Times New Roman" pitchFamily="18" charset="0"/>
                      </a:endParaRPr>
                    </a:p>
                  </a:txBody>
                  <a:tcPr/>
                </a:tc>
              </a:tr>
            </a:tbl>
          </a:graphicData>
        </a:graphic>
      </p:graphicFrame>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14</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solidFill>
                  <a:schemeClr val="tx1"/>
                </a:solidFill>
                <a:latin typeface="Times New Roman" pitchFamily="18" charset="0"/>
                <a:cs typeface="Times New Roman" pitchFamily="18" charset="0"/>
              </a:rPr>
              <a:t>                        Comparison</a:t>
            </a:r>
            <a:endParaRPr lang="en-US" b="1" dirty="0">
              <a:solidFill>
                <a:schemeClr val="tx1"/>
              </a:solidFill>
              <a:latin typeface="Times New Roman" pitchFamily="18" charset="0"/>
              <a:cs typeface="Times New Roman" pitchFamily="18" charset="0"/>
            </a:endParaRPr>
          </a:p>
        </p:txBody>
      </p:sp>
      <p:graphicFrame>
        <p:nvGraphicFramePr>
          <p:cNvPr id="8" name="Content Placeholder 7"/>
          <p:cNvGraphicFramePr>
            <a:graphicFrameLocks noGrp="1"/>
          </p:cNvGraphicFramePr>
          <p:nvPr>
            <p:ph sz="quarter" idx="1"/>
          </p:nvPr>
        </p:nvGraphicFramePr>
        <p:xfrm>
          <a:off x="457200" y="1447800"/>
          <a:ext cx="8229600" cy="46329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2800" dirty="0" smtClean="0">
                          <a:solidFill>
                            <a:schemeClr val="tx1"/>
                          </a:solidFill>
                          <a:latin typeface="Times New Roman" pitchFamily="18" charset="0"/>
                          <a:cs typeface="Times New Roman" pitchFamily="18" charset="0"/>
                        </a:rPr>
                        <a:t>Financial</a:t>
                      </a:r>
                      <a:r>
                        <a:rPr lang="en-US" sz="2800" baseline="0" dirty="0" smtClean="0">
                          <a:solidFill>
                            <a:schemeClr val="tx1"/>
                          </a:solidFill>
                          <a:latin typeface="Times New Roman" pitchFamily="18" charset="0"/>
                          <a:cs typeface="Times New Roman" pitchFamily="18" charset="0"/>
                        </a:rPr>
                        <a:t> Accounting </a:t>
                      </a:r>
                      <a:endParaRPr lang="en-US" sz="2800" dirty="0">
                        <a:solidFill>
                          <a:schemeClr val="tx1"/>
                        </a:solidFill>
                        <a:latin typeface="Times New Roman" pitchFamily="18" charset="0"/>
                        <a:cs typeface="Times New Roman" pitchFamily="18" charset="0"/>
                      </a:endParaRPr>
                    </a:p>
                  </a:txBody>
                  <a:tcPr/>
                </a:tc>
                <a:tc>
                  <a:txBody>
                    <a:bodyPr/>
                    <a:lstStyle/>
                    <a:p>
                      <a:pPr algn="ctr"/>
                      <a:r>
                        <a:rPr lang="en-US" sz="2800" dirty="0" smtClean="0">
                          <a:solidFill>
                            <a:schemeClr val="tx1"/>
                          </a:solidFill>
                          <a:latin typeface="Times New Roman" pitchFamily="18" charset="0"/>
                          <a:cs typeface="Times New Roman" pitchFamily="18" charset="0"/>
                        </a:rPr>
                        <a:t>Cost Accounting</a:t>
                      </a:r>
                      <a:endParaRPr lang="en-US" sz="2800" dirty="0">
                        <a:solidFill>
                          <a:schemeClr val="tx1"/>
                        </a:solidFill>
                        <a:latin typeface="Times New Roman" pitchFamily="18" charset="0"/>
                        <a:cs typeface="Times New Roman" pitchFamily="18" charset="0"/>
                      </a:endParaRPr>
                    </a:p>
                  </a:txBody>
                  <a:tcPr/>
                </a:tc>
              </a:tr>
              <a:tr h="370840">
                <a:tc>
                  <a:txBody>
                    <a:bodyPr/>
                    <a:lstStyle/>
                    <a:p>
                      <a:r>
                        <a:rPr kumimoji="0" lang="en-US" sz="2400" kern="1200" baseline="0" dirty="0" smtClean="0">
                          <a:solidFill>
                            <a:schemeClr val="tx1"/>
                          </a:solidFill>
                          <a:latin typeface="Times New Roman" pitchFamily="18" charset="0"/>
                          <a:ea typeface="+mn-ea"/>
                          <a:cs typeface="Times New Roman" pitchFamily="18" charset="0"/>
                        </a:rPr>
                        <a:t>It shows net profit or net loss of the business as a whole</a:t>
                      </a:r>
                      <a:endParaRPr lang="en-US" sz="2400" dirty="0">
                        <a:solidFill>
                          <a:schemeClr val="tx1"/>
                        </a:solidFill>
                        <a:latin typeface="Times New Roman" pitchFamily="18" charset="0"/>
                        <a:cs typeface="Times New Roman" pitchFamily="18" charset="0"/>
                      </a:endParaRPr>
                    </a:p>
                  </a:txBody>
                  <a:tcPr/>
                </a:tc>
                <a:tc>
                  <a:txBody>
                    <a:bodyPr/>
                    <a:lstStyle/>
                    <a:p>
                      <a:r>
                        <a:rPr kumimoji="0" lang="en-US" sz="2400" kern="1200" baseline="0" dirty="0" smtClean="0">
                          <a:solidFill>
                            <a:schemeClr val="tx1"/>
                          </a:solidFill>
                          <a:latin typeface="Times New Roman" pitchFamily="18" charset="0"/>
                          <a:ea typeface="+mn-ea"/>
                          <a:cs typeface="Times New Roman" pitchFamily="18" charset="0"/>
                        </a:rPr>
                        <a:t>It shows profit or loss of each  product</a:t>
                      </a:r>
                      <a:endParaRPr lang="en-US" sz="2400" dirty="0">
                        <a:solidFill>
                          <a:schemeClr val="tx1"/>
                        </a:solidFill>
                        <a:latin typeface="Times New Roman" pitchFamily="18" charset="0"/>
                        <a:cs typeface="Times New Roman" pitchFamily="18" charset="0"/>
                      </a:endParaRPr>
                    </a:p>
                  </a:txBody>
                  <a:tcPr/>
                </a:tc>
              </a:tr>
              <a:tr h="370840">
                <a:tc>
                  <a:txBody>
                    <a:bodyPr/>
                    <a:lstStyle/>
                    <a:p>
                      <a:r>
                        <a:rPr kumimoji="0" lang="en-US" sz="2400" kern="1200" baseline="0" dirty="0" smtClean="0">
                          <a:solidFill>
                            <a:schemeClr val="dk1"/>
                          </a:solidFill>
                          <a:latin typeface="Times New Roman" pitchFamily="18" charset="0"/>
                          <a:ea typeface="+mn-ea"/>
                          <a:cs typeface="Times New Roman" pitchFamily="18" charset="0"/>
                        </a:rPr>
                        <a:t>It shows all expenses</a:t>
                      </a:r>
                      <a:endParaRPr lang="en-US" sz="2400" dirty="0">
                        <a:latin typeface="Times New Roman" pitchFamily="18" charset="0"/>
                        <a:cs typeface="Times New Roman" pitchFamily="18" charset="0"/>
                      </a:endParaRPr>
                    </a:p>
                  </a:txBody>
                  <a:tcPr/>
                </a:tc>
                <a:tc>
                  <a:txBody>
                    <a:bodyPr/>
                    <a:lstStyle/>
                    <a:p>
                      <a:r>
                        <a:rPr kumimoji="0" lang="en-US" sz="2400" kern="1200" baseline="0" dirty="0" smtClean="0">
                          <a:solidFill>
                            <a:schemeClr val="dk1"/>
                          </a:solidFill>
                          <a:latin typeface="Times New Roman" pitchFamily="18" charset="0"/>
                          <a:ea typeface="+mn-ea"/>
                          <a:cs typeface="Times New Roman" pitchFamily="18" charset="0"/>
                        </a:rPr>
                        <a:t>It shows only production expenses.</a:t>
                      </a:r>
                      <a:endParaRPr lang="en-US" sz="2400" dirty="0">
                        <a:latin typeface="Times New Roman" pitchFamily="18" charset="0"/>
                        <a:cs typeface="Times New Roman" pitchFamily="18" charset="0"/>
                      </a:endParaRPr>
                    </a:p>
                  </a:txBody>
                  <a:tcPr/>
                </a:tc>
              </a:tr>
              <a:tr h="370840">
                <a:tc>
                  <a:txBody>
                    <a:bodyPr/>
                    <a:lstStyle/>
                    <a:p>
                      <a:r>
                        <a:rPr kumimoji="0" lang="en-US" sz="2400" kern="1200" baseline="0" dirty="0" smtClean="0">
                          <a:solidFill>
                            <a:schemeClr val="dk1"/>
                          </a:solidFill>
                          <a:latin typeface="Times New Roman" pitchFamily="18" charset="0"/>
                          <a:ea typeface="+mn-ea"/>
                          <a:cs typeface="Times New Roman" pitchFamily="18" charset="0"/>
                        </a:rPr>
                        <a:t>It is the accounting system for the above business</a:t>
                      </a:r>
                      <a:endParaRPr lang="en-US" sz="2400" dirty="0">
                        <a:latin typeface="Times New Roman" pitchFamily="18" charset="0"/>
                        <a:cs typeface="Times New Roman" pitchFamily="18" charset="0"/>
                      </a:endParaRPr>
                    </a:p>
                  </a:txBody>
                  <a:tcPr/>
                </a:tc>
                <a:tc>
                  <a:txBody>
                    <a:bodyPr/>
                    <a:lstStyle/>
                    <a:p>
                      <a:r>
                        <a:rPr kumimoji="0" lang="en-US" sz="2400" kern="1200" baseline="0" dirty="0" smtClean="0">
                          <a:solidFill>
                            <a:schemeClr val="dk1"/>
                          </a:solidFill>
                          <a:latin typeface="Times New Roman" pitchFamily="18" charset="0"/>
                          <a:ea typeface="+mn-ea"/>
                          <a:cs typeface="Times New Roman" pitchFamily="18" charset="0"/>
                        </a:rPr>
                        <a:t>It is only part of the financial accounts</a:t>
                      </a:r>
                      <a:endParaRPr lang="en-US" sz="2400" dirty="0">
                        <a:latin typeface="Times New Roman" pitchFamily="18" charset="0"/>
                        <a:cs typeface="Times New Roman" pitchFamily="18" charset="0"/>
                      </a:endParaRPr>
                    </a:p>
                  </a:txBody>
                  <a:tcPr/>
                </a:tc>
              </a:tr>
              <a:tr h="370840">
                <a:tc>
                  <a:txBody>
                    <a:bodyPr/>
                    <a:lstStyle/>
                    <a:p>
                      <a:r>
                        <a:rPr kumimoji="0" lang="en-US" sz="2400" kern="1200" baseline="0" dirty="0" smtClean="0">
                          <a:solidFill>
                            <a:schemeClr val="dk1"/>
                          </a:solidFill>
                          <a:latin typeface="Times New Roman" pitchFamily="18" charset="0"/>
                          <a:ea typeface="+mn-ea"/>
                          <a:cs typeface="Times New Roman" pitchFamily="18" charset="0"/>
                        </a:rPr>
                        <a:t>Monetary transactions are recorded.</a:t>
                      </a:r>
                      <a:endParaRPr lang="en-US" sz="2400" dirty="0">
                        <a:latin typeface="Times New Roman" pitchFamily="18" charset="0"/>
                        <a:cs typeface="Times New Roman" pitchFamily="18" charset="0"/>
                      </a:endParaRPr>
                    </a:p>
                  </a:txBody>
                  <a:tcPr/>
                </a:tc>
                <a:tc>
                  <a:txBody>
                    <a:bodyPr/>
                    <a:lstStyle/>
                    <a:p>
                      <a:r>
                        <a:rPr kumimoji="0" lang="en-US" sz="2400" kern="1200" baseline="0" dirty="0" smtClean="0">
                          <a:solidFill>
                            <a:schemeClr val="dk1"/>
                          </a:solidFill>
                          <a:latin typeface="Times New Roman" pitchFamily="18" charset="0"/>
                          <a:ea typeface="+mn-ea"/>
                          <a:cs typeface="Times New Roman" pitchFamily="18" charset="0"/>
                        </a:rPr>
                        <a:t>Both </a:t>
                      </a:r>
                      <a:r>
                        <a:rPr kumimoji="0" lang="en-US" sz="2400" kern="1200" baseline="0" smtClean="0">
                          <a:solidFill>
                            <a:schemeClr val="dk1"/>
                          </a:solidFill>
                          <a:latin typeface="Times New Roman" pitchFamily="18" charset="0"/>
                          <a:ea typeface="+mn-ea"/>
                          <a:cs typeface="Times New Roman" pitchFamily="18" charset="0"/>
                        </a:rPr>
                        <a:t>monetary &amp; non-monetary</a:t>
                      </a:r>
                      <a:endParaRPr kumimoji="0" lang="en-US" sz="2400" kern="1200" baseline="0" dirty="0" smtClean="0">
                        <a:solidFill>
                          <a:schemeClr val="dk1"/>
                        </a:solidFill>
                        <a:latin typeface="Times New Roman" pitchFamily="18" charset="0"/>
                        <a:ea typeface="+mn-ea"/>
                        <a:cs typeface="Times New Roman" pitchFamily="18" charset="0"/>
                      </a:endParaRPr>
                    </a:p>
                    <a:p>
                      <a:r>
                        <a:rPr kumimoji="0" lang="en-US" sz="2400" kern="1200" baseline="0" dirty="0" smtClean="0">
                          <a:solidFill>
                            <a:schemeClr val="dk1"/>
                          </a:solidFill>
                          <a:latin typeface="Times New Roman" pitchFamily="18" charset="0"/>
                          <a:ea typeface="+mn-ea"/>
                          <a:cs typeface="Times New Roman" pitchFamily="18" charset="0"/>
                        </a:rPr>
                        <a:t>transactions are recorded</a:t>
                      </a:r>
                      <a:endParaRPr lang="en-US" sz="2400" dirty="0">
                        <a:latin typeface="Times New Roman" pitchFamily="18" charset="0"/>
                        <a:cs typeface="Times New Roman" pitchFamily="18" charset="0"/>
                      </a:endParaRPr>
                    </a:p>
                  </a:txBody>
                  <a:tcPr/>
                </a:tc>
              </a:tr>
              <a:tr h="370840">
                <a:tc>
                  <a:txBody>
                    <a:bodyPr/>
                    <a:lstStyle/>
                    <a:p>
                      <a:r>
                        <a:rPr kumimoji="0" lang="en-US" sz="2400" kern="1200" baseline="0" dirty="0" smtClean="0">
                          <a:solidFill>
                            <a:schemeClr val="dk1"/>
                          </a:solidFill>
                          <a:latin typeface="Times New Roman" pitchFamily="18" charset="0"/>
                          <a:ea typeface="+mn-ea"/>
                          <a:cs typeface="Times New Roman" pitchFamily="18" charset="0"/>
                        </a:rPr>
                        <a:t>It does not provide for adequate</a:t>
                      </a:r>
                    </a:p>
                    <a:p>
                      <a:r>
                        <a:rPr kumimoji="0" lang="en-US" sz="2400" kern="1200" baseline="0" dirty="0" smtClean="0">
                          <a:solidFill>
                            <a:schemeClr val="dk1"/>
                          </a:solidFill>
                          <a:latin typeface="Times New Roman" pitchFamily="18" charset="0"/>
                          <a:ea typeface="+mn-ea"/>
                          <a:cs typeface="Times New Roman" pitchFamily="18" charset="0"/>
                        </a:rPr>
                        <a:t>control over costs.</a:t>
                      </a:r>
                      <a:endParaRPr lang="en-US" sz="2400" dirty="0">
                        <a:latin typeface="Times New Roman" pitchFamily="18" charset="0"/>
                        <a:cs typeface="Times New Roman" pitchFamily="18" charset="0"/>
                      </a:endParaRPr>
                    </a:p>
                  </a:txBody>
                  <a:tcPr/>
                </a:tc>
                <a:tc>
                  <a:txBody>
                    <a:bodyPr/>
                    <a:lstStyle/>
                    <a:p>
                      <a:r>
                        <a:rPr kumimoji="0" lang="en-US" sz="2400" kern="1200" baseline="0" dirty="0" smtClean="0">
                          <a:solidFill>
                            <a:schemeClr val="dk1"/>
                          </a:solidFill>
                          <a:latin typeface="Times New Roman" pitchFamily="18" charset="0"/>
                          <a:ea typeface="+mn-ea"/>
                          <a:cs typeface="Times New Roman" pitchFamily="18" charset="0"/>
                        </a:rPr>
                        <a:t>It provides for detailed system of  control over cost</a:t>
                      </a:r>
                      <a:endParaRPr lang="en-US" sz="2400" dirty="0">
                        <a:latin typeface="Times New Roman" pitchFamily="18" charset="0"/>
                        <a:cs typeface="Times New Roman" pitchFamily="18" charset="0"/>
                      </a:endParaRPr>
                    </a:p>
                  </a:txBody>
                  <a:tcPr/>
                </a:tc>
              </a:tr>
            </a:tbl>
          </a:graphicData>
        </a:graphic>
      </p:graphicFrame>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15</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a:solidFill>
            <a:schemeClr val="accent1"/>
          </a:solidFill>
        </p:spPr>
        <p:txBody>
          <a:bodyPr/>
          <a:lstStyle/>
          <a:p>
            <a:r>
              <a:rPr lang="en-US" b="1" dirty="0" smtClean="0">
                <a:solidFill>
                  <a:schemeClr val="tx1"/>
                </a:solidFill>
                <a:latin typeface="Times New Roman" pitchFamily="18" charset="0"/>
                <a:cs typeface="Times New Roman" pitchFamily="18" charset="0"/>
              </a:rPr>
              <a:t>                        Comparison</a:t>
            </a:r>
            <a:endParaRPr lang="en-US" b="1" dirty="0">
              <a:solidFill>
                <a:schemeClr val="tx1"/>
              </a:solidFill>
              <a:latin typeface="Times New Roman" pitchFamily="18" charset="0"/>
              <a:cs typeface="Times New Roman" pitchFamily="18" charset="0"/>
            </a:endParaRPr>
          </a:p>
        </p:txBody>
      </p:sp>
      <p:graphicFrame>
        <p:nvGraphicFramePr>
          <p:cNvPr id="8" name="Content Placeholder 7"/>
          <p:cNvGraphicFramePr>
            <a:graphicFrameLocks noGrp="1"/>
          </p:cNvGraphicFramePr>
          <p:nvPr>
            <p:ph sz="quarter" idx="1"/>
          </p:nvPr>
        </p:nvGraphicFramePr>
        <p:xfrm>
          <a:off x="457200" y="1219200"/>
          <a:ext cx="8229600" cy="5379720"/>
        </p:xfrm>
        <a:graphic>
          <a:graphicData uri="http://schemas.openxmlformats.org/drawingml/2006/table">
            <a:tbl>
              <a:tblPr firstRow="1" bandRow="1">
                <a:tableStyleId>{5C22544A-7EE6-4342-B048-85BDC9FD1C3A}</a:tableStyleId>
              </a:tblPr>
              <a:tblGrid>
                <a:gridCol w="4114800"/>
                <a:gridCol w="4114800"/>
              </a:tblGrid>
              <a:tr h="533400">
                <a:tc>
                  <a:txBody>
                    <a:bodyPr/>
                    <a:lstStyle/>
                    <a:p>
                      <a:pPr algn="ctr"/>
                      <a:r>
                        <a:rPr lang="en-US" sz="2800" baseline="0" dirty="0" smtClean="0">
                          <a:solidFill>
                            <a:schemeClr val="tx1"/>
                          </a:solidFill>
                          <a:latin typeface="Times New Roman" pitchFamily="18" charset="0"/>
                          <a:cs typeface="Times New Roman" pitchFamily="18" charset="0"/>
                        </a:rPr>
                        <a:t>Management Accounting </a:t>
                      </a:r>
                      <a:endParaRPr lang="en-US" sz="2800" dirty="0">
                        <a:solidFill>
                          <a:schemeClr val="tx1"/>
                        </a:solidFill>
                        <a:latin typeface="Times New Roman" pitchFamily="18" charset="0"/>
                        <a:cs typeface="Times New Roman" pitchFamily="18" charset="0"/>
                      </a:endParaRPr>
                    </a:p>
                  </a:txBody>
                  <a:tcPr/>
                </a:tc>
                <a:tc>
                  <a:txBody>
                    <a:bodyPr/>
                    <a:lstStyle/>
                    <a:p>
                      <a:pPr algn="ctr"/>
                      <a:r>
                        <a:rPr lang="en-US" sz="2800" dirty="0" smtClean="0">
                          <a:solidFill>
                            <a:schemeClr val="tx1"/>
                          </a:solidFill>
                          <a:latin typeface="Times New Roman" pitchFamily="18" charset="0"/>
                          <a:cs typeface="Times New Roman" pitchFamily="18" charset="0"/>
                        </a:rPr>
                        <a:t>Cost Accounting</a:t>
                      </a:r>
                      <a:endParaRPr lang="en-US" sz="2800" dirty="0">
                        <a:solidFill>
                          <a:schemeClr val="tx1"/>
                        </a:solidFill>
                        <a:latin typeface="Times New Roman" pitchFamily="18" charset="0"/>
                        <a:cs typeface="Times New Roman" pitchFamily="18" charset="0"/>
                      </a:endParaRPr>
                    </a:p>
                  </a:txBody>
                  <a:tcPr/>
                </a:tc>
              </a:tr>
              <a:tr h="787315">
                <a:tc>
                  <a:txBody>
                    <a:bodyPr/>
                    <a:lstStyle/>
                    <a:p>
                      <a:r>
                        <a:rPr kumimoji="0" lang="en-US" sz="2400" kern="1200" baseline="0" dirty="0" smtClean="0">
                          <a:solidFill>
                            <a:schemeClr val="tx1"/>
                          </a:solidFill>
                          <a:latin typeface="Times New Roman" pitchFamily="18" charset="0"/>
                          <a:ea typeface="+mn-ea"/>
                          <a:cs typeface="Times New Roman" pitchFamily="18" charset="0"/>
                        </a:rPr>
                        <a:t>Scope is broader than that of cost accounting </a:t>
                      </a:r>
                      <a:endParaRPr lang="en-US" sz="2400" dirty="0">
                        <a:solidFill>
                          <a:schemeClr val="tx1"/>
                        </a:solidFill>
                        <a:latin typeface="Times New Roman" pitchFamily="18" charset="0"/>
                        <a:cs typeface="Times New Roman" pitchFamily="18" charset="0"/>
                      </a:endParaRPr>
                    </a:p>
                  </a:txBody>
                  <a:tcPr/>
                </a:tc>
                <a:tc>
                  <a:txBody>
                    <a:bodyPr/>
                    <a:lstStyle/>
                    <a:p>
                      <a:r>
                        <a:rPr lang="en-US" sz="2400" dirty="0" smtClean="0">
                          <a:solidFill>
                            <a:schemeClr val="tx1"/>
                          </a:solidFill>
                          <a:latin typeface="Times New Roman" pitchFamily="18" charset="0"/>
                          <a:cs typeface="Times New Roman" pitchFamily="18" charset="0"/>
                        </a:rPr>
                        <a:t>Scope is limited to</a:t>
                      </a:r>
                      <a:r>
                        <a:rPr lang="en-US" sz="2400" baseline="0" dirty="0" smtClean="0">
                          <a:solidFill>
                            <a:schemeClr val="tx1"/>
                          </a:solidFill>
                          <a:latin typeface="Times New Roman" pitchFamily="18" charset="0"/>
                          <a:cs typeface="Times New Roman" pitchFamily="18" charset="0"/>
                        </a:rPr>
                        <a:t> providing cost information.</a:t>
                      </a:r>
                      <a:endParaRPr lang="en-US" sz="2400" dirty="0">
                        <a:solidFill>
                          <a:schemeClr val="tx1"/>
                        </a:solidFill>
                        <a:latin typeface="Times New Roman" pitchFamily="18" charset="0"/>
                        <a:cs typeface="Times New Roman" pitchFamily="18" charset="0"/>
                      </a:endParaRPr>
                    </a:p>
                  </a:txBody>
                  <a:tcPr/>
                </a:tc>
              </a:tr>
              <a:tr h="1137232">
                <a:tc>
                  <a:txBody>
                    <a:bodyPr/>
                    <a:lstStyle/>
                    <a:p>
                      <a:r>
                        <a:rPr kumimoji="0" lang="en-US" sz="2400" kern="1200" baseline="0" dirty="0" smtClean="0">
                          <a:solidFill>
                            <a:schemeClr val="dk1"/>
                          </a:solidFill>
                          <a:latin typeface="Times New Roman" pitchFamily="18" charset="0"/>
                          <a:ea typeface="+mn-ea"/>
                          <a:cs typeface="Times New Roman" pitchFamily="18" charset="0"/>
                        </a:rPr>
                        <a:t>making to maximize profit. Emphasis is on planning, controlling and decision </a:t>
                      </a:r>
                      <a:endParaRPr lang="en-US" sz="2400" dirty="0">
                        <a:latin typeface="Times New Roman" pitchFamily="18" charset="0"/>
                        <a:cs typeface="Times New Roman" pitchFamily="18" charset="0"/>
                      </a:endParaRPr>
                    </a:p>
                  </a:txBody>
                  <a:tcPr/>
                </a:tc>
                <a:tc>
                  <a:txBody>
                    <a:bodyPr/>
                    <a:lstStyle/>
                    <a:p>
                      <a:pPr algn="just"/>
                      <a:r>
                        <a:rPr lang="en-US" sz="2400" dirty="0" smtClean="0">
                          <a:latin typeface="Times New Roman" pitchFamily="18" charset="0"/>
                          <a:cs typeface="Times New Roman" pitchFamily="18" charset="0"/>
                        </a:rPr>
                        <a:t>Emphasis is on cost ascertainment and cost control</a:t>
                      </a:r>
                      <a:endParaRPr lang="en-US" sz="2400" dirty="0">
                        <a:latin typeface="Times New Roman" pitchFamily="18" charset="0"/>
                        <a:cs typeface="Times New Roman" pitchFamily="18" charset="0"/>
                      </a:endParaRPr>
                    </a:p>
                  </a:txBody>
                  <a:tcPr/>
                </a:tc>
              </a:tr>
              <a:tr h="787315">
                <a:tc>
                  <a:txBody>
                    <a:bodyPr/>
                    <a:lstStyle/>
                    <a:p>
                      <a:r>
                        <a:rPr kumimoji="0" lang="en-US" sz="2400" kern="1200" baseline="0" dirty="0" smtClean="0">
                          <a:solidFill>
                            <a:schemeClr val="dk1"/>
                          </a:solidFill>
                          <a:latin typeface="Times New Roman" pitchFamily="18" charset="0"/>
                          <a:ea typeface="+mn-ea"/>
                          <a:cs typeface="Times New Roman" pitchFamily="18" charset="0"/>
                        </a:rPr>
                        <a:t>Evolution due to limitations of financial accounting.</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kern="1200" baseline="0" dirty="0" smtClean="0">
                          <a:solidFill>
                            <a:schemeClr val="dk1"/>
                          </a:solidFill>
                          <a:latin typeface="Times New Roman" pitchFamily="18" charset="0"/>
                          <a:ea typeface="+mn-ea"/>
                          <a:cs typeface="Times New Roman" pitchFamily="18" charset="0"/>
                        </a:rPr>
                        <a:t>Evolution due to limitations of cost accounting.</a:t>
                      </a:r>
                      <a:endParaRPr lang="en-US" sz="2400" dirty="0">
                        <a:latin typeface="Times New Roman" pitchFamily="18" charset="0"/>
                        <a:cs typeface="Times New Roman" pitchFamily="18" charset="0"/>
                      </a:endParaRPr>
                    </a:p>
                  </a:txBody>
                  <a:tcPr/>
                </a:tc>
              </a:tr>
              <a:tr h="746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It is purely voluntary in</a:t>
                      </a:r>
                      <a:r>
                        <a:rPr lang="en-US" sz="2400" baseline="0" dirty="0" smtClean="0">
                          <a:latin typeface="Times New Roman" pitchFamily="18" charset="0"/>
                          <a:cs typeface="Times New Roman" pitchFamily="18" charset="0"/>
                        </a:rPr>
                        <a:t> nature</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kern="1200" baseline="0" dirty="0" smtClean="0">
                          <a:solidFill>
                            <a:schemeClr val="dk1"/>
                          </a:solidFill>
                          <a:latin typeface="Times New Roman" pitchFamily="18" charset="0"/>
                          <a:ea typeface="+mn-ea"/>
                          <a:cs typeface="Times New Roman" pitchFamily="18" charset="0"/>
                        </a:rPr>
                        <a:t>It is compulsory in selected industries by government.</a:t>
                      </a:r>
                      <a:endParaRPr lang="en-US" sz="2400" dirty="0" smtClean="0">
                        <a:latin typeface="Times New Roman" pitchFamily="18" charset="0"/>
                        <a:cs typeface="Times New Roman" pitchFamily="18" charset="0"/>
                      </a:endParaRPr>
                    </a:p>
                  </a:txBody>
                  <a:tcPr/>
                </a:tc>
              </a:tr>
              <a:tr h="787315">
                <a:tc>
                  <a:txBody>
                    <a:bodyPr/>
                    <a:lstStyle/>
                    <a:p>
                      <a:r>
                        <a:rPr kumimoji="0" lang="en-US" sz="2400" kern="1200" baseline="0" dirty="0" smtClean="0">
                          <a:solidFill>
                            <a:schemeClr val="dk1"/>
                          </a:solidFill>
                          <a:latin typeface="Times New Roman" pitchFamily="18" charset="0"/>
                          <a:ea typeface="+mn-ea"/>
                          <a:cs typeface="Times New Roman" pitchFamily="18" charset="0"/>
                        </a:rPr>
                        <a:t>Data is derived from financial &amp; cost Accounting &amp; Other source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Date is derived from financial</a:t>
                      </a:r>
                      <a:r>
                        <a:rPr lang="en-US" sz="2400" baseline="0" dirty="0" smtClean="0">
                          <a:latin typeface="Times New Roman" pitchFamily="18" charset="0"/>
                          <a:cs typeface="Times New Roman" pitchFamily="18" charset="0"/>
                        </a:rPr>
                        <a:t> Accounts;</a:t>
                      </a:r>
                      <a:endParaRPr lang="en-US" sz="2400" dirty="0">
                        <a:latin typeface="Times New Roman" pitchFamily="18" charset="0"/>
                        <a:cs typeface="Times New Roman" pitchFamily="18" charset="0"/>
                      </a:endParaRPr>
                    </a:p>
                  </a:txBody>
                  <a:tcPr/>
                </a:tc>
              </a:tr>
            </a:tbl>
          </a:graphicData>
        </a:graphic>
      </p:graphicFrame>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16</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solidFill>
                  <a:schemeClr val="tx1"/>
                </a:solidFill>
                <a:latin typeface="Times New Roman" pitchFamily="18" charset="0"/>
                <a:cs typeface="Times New Roman" pitchFamily="18" charset="0"/>
              </a:rPr>
              <a:t>                           Cost Control</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lnSpcReduction="10000"/>
          </a:bodyPr>
          <a:lstStyle/>
          <a:p>
            <a:pPr algn="just"/>
            <a:r>
              <a:rPr lang="en-US" sz="2800" dirty="0" smtClean="0">
                <a:latin typeface="Times New Roman" pitchFamily="18" charset="0"/>
                <a:cs typeface="Times New Roman" pitchFamily="18" charset="0"/>
              </a:rPr>
              <a:t>It is the function of keeping costs within prescribed limits.</a:t>
            </a:r>
          </a:p>
          <a:p>
            <a:pPr algn="just"/>
            <a:r>
              <a:rPr lang="en-US" sz="2800" dirty="0" smtClean="0">
                <a:latin typeface="Times New Roman" pitchFamily="18" charset="0"/>
                <a:cs typeface="Times New Roman" pitchFamily="18" charset="0"/>
              </a:rPr>
              <a:t>It is based on principle of predetermination of cost and achieving these cost levels.</a:t>
            </a:r>
          </a:p>
          <a:p>
            <a:pPr algn="just"/>
            <a:r>
              <a:rPr lang="en-US" sz="2800" dirty="0" smtClean="0">
                <a:latin typeface="Times New Roman" pitchFamily="18" charset="0"/>
                <a:cs typeface="Times New Roman" pitchFamily="18" charset="0"/>
              </a:rPr>
              <a:t>The main objective is reduction of inefficiencies and wastage.</a:t>
            </a:r>
          </a:p>
          <a:p>
            <a:pPr algn="just"/>
            <a:r>
              <a:rPr lang="en-US" sz="2800" dirty="0" smtClean="0">
                <a:latin typeface="Times New Roman" pitchFamily="18" charset="0"/>
                <a:cs typeface="Times New Roman" pitchFamily="18" charset="0"/>
              </a:rPr>
              <a:t> Cost reduction involves:</a:t>
            </a:r>
          </a:p>
          <a:p>
            <a:pPr marL="514350" indent="-514350" algn="just">
              <a:buFont typeface="+mj-lt"/>
              <a:buAutoNum type="arabicPeriod"/>
            </a:pPr>
            <a:r>
              <a:rPr lang="en-US" sz="2800" dirty="0" smtClean="0">
                <a:latin typeface="Times New Roman" pitchFamily="18" charset="0"/>
                <a:cs typeface="Times New Roman" pitchFamily="18" charset="0"/>
              </a:rPr>
              <a:t> Pre-determining or planning costs.</a:t>
            </a:r>
          </a:p>
          <a:p>
            <a:pPr marL="514350" indent="-514350" algn="just">
              <a:buFont typeface="+mj-lt"/>
              <a:buAutoNum type="arabicPeriod"/>
            </a:pPr>
            <a:r>
              <a:rPr lang="en-US" sz="2800" dirty="0" smtClean="0">
                <a:latin typeface="Times New Roman" pitchFamily="18" charset="0"/>
                <a:cs typeface="Times New Roman" pitchFamily="18" charset="0"/>
              </a:rPr>
              <a:t> Comparing actual cost with planned costs.</a:t>
            </a:r>
          </a:p>
          <a:p>
            <a:pPr marL="514350" indent="-514350" algn="just">
              <a:buFont typeface="+mj-lt"/>
              <a:buAutoNum type="arabicPeriod"/>
            </a:pPr>
            <a:r>
              <a:rPr lang="en-US" sz="2800" dirty="0" smtClean="0">
                <a:latin typeface="Times New Roman" pitchFamily="18" charset="0"/>
                <a:cs typeface="Times New Roman" pitchFamily="18" charset="0"/>
              </a:rPr>
              <a:t> taking action to correct divergences.</a:t>
            </a: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17</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solidFill>
                  <a:schemeClr val="tx1"/>
                </a:solidFill>
                <a:latin typeface="Times New Roman" pitchFamily="18" charset="0"/>
                <a:cs typeface="Times New Roman" pitchFamily="18" charset="0"/>
              </a:rPr>
              <a:t>                    Cost Reduction</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lnSpcReduction="10000"/>
          </a:bodyPr>
          <a:lstStyle/>
          <a:p>
            <a:pPr algn="just"/>
            <a:r>
              <a:rPr lang="en-US" sz="2800" dirty="0" smtClean="0">
                <a:latin typeface="Times New Roman" pitchFamily="18" charset="0"/>
                <a:cs typeface="Times New Roman" pitchFamily="18" charset="0"/>
              </a:rPr>
              <a:t>Cost reduction is confused with cost control.</a:t>
            </a:r>
          </a:p>
          <a:p>
            <a:pPr algn="just"/>
            <a:r>
              <a:rPr lang="en-US" sz="2800" dirty="0" smtClean="0">
                <a:latin typeface="Times New Roman" pitchFamily="18" charset="0"/>
                <a:cs typeface="Times New Roman" pitchFamily="18" charset="0"/>
              </a:rPr>
              <a:t> Cost reduction is defined by C.I.M.A as “</a:t>
            </a:r>
            <a:r>
              <a:rPr lang="en-US" sz="2800" i="1" dirty="0" smtClean="0">
                <a:latin typeface="Times New Roman" pitchFamily="18" charset="0"/>
                <a:cs typeface="Times New Roman" pitchFamily="18" charset="0"/>
              </a:rPr>
              <a:t>The</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achievement of real and permanent reduction in the unit cost of goods manufactured or services rendered without impairing their suitability for use intended”</a:t>
            </a:r>
          </a:p>
          <a:p>
            <a:pPr algn="just"/>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 must not impair the suitability of product or services for intended uses.</a:t>
            </a:r>
          </a:p>
          <a:p>
            <a:pPr algn="just"/>
            <a:r>
              <a:rPr lang="en-US" sz="2800" dirty="0" smtClean="0">
                <a:latin typeface="Times New Roman" pitchFamily="18" charset="0"/>
                <a:cs typeface="Times New Roman" pitchFamily="18" charset="0"/>
              </a:rPr>
              <a:t> It essential means planned &amp; positive approach to the improvement of efficiency.</a:t>
            </a:r>
          </a:p>
          <a:p>
            <a:pPr algn="just"/>
            <a:r>
              <a:rPr lang="en-US" sz="2800" dirty="0" smtClean="0">
                <a:latin typeface="Times New Roman" pitchFamily="18" charset="0"/>
                <a:cs typeface="Times New Roman" pitchFamily="18" charset="0"/>
              </a:rPr>
              <a:t> Efficiency improved by increasing productivity, elimination of waste, better technology &amp; methods, </a:t>
            </a: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18</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a:solidFill>
            <a:schemeClr val="accent1"/>
          </a:solidFill>
        </p:spPr>
        <p:txBody>
          <a:bodyPr/>
          <a:lstStyle/>
          <a:p>
            <a:r>
              <a:rPr lang="en-US" b="1" dirty="0" smtClean="0">
                <a:solidFill>
                  <a:schemeClr val="tx1"/>
                </a:solidFill>
                <a:latin typeface="Times New Roman" pitchFamily="18" charset="0"/>
                <a:cs typeface="Times New Roman" pitchFamily="18" charset="0"/>
              </a:rPr>
              <a:t>                        Comparison</a:t>
            </a:r>
            <a:endParaRPr lang="en-US" b="1" dirty="0">
              <a:solidFill>
                <a:schemeClr val="tx1"/>
              </a:solidFill>
              <a:latin typeface="Times New Roman" pitchFamily="18" charset="0"/>
              <a:cs typeface="Times New Roman" pitchFamily="18" charset="0"/>
            </a:endParaRPr>
          </a:p>
        </p:txBody>
      </p:sp>
      <p:graphicFrame>
        <p:nvGraphicFramePr>
          <p:cNvPr id="8" name="Content Placeholder 7"/>
          <p:cNvGraphicFramePr>
            <a:graphicFrameLocks noGrp="1"/>
          </p:cNvGraphicFramePr>
          <p:nvPr>
            <p:ph sz="quarter" idx="1"/>
          </p:nvPr>
        </p:nvGraphicFramePr>
        <p:xfrm>
          <a:off x="457200" y="1219200"/>
          <a:ext cx="8229600" cy="4770120"/>
        </p:xfrm>
        <a:graphic>
          <a:graphicData uri="http://schemas.openxmlformats.org/drawingml/2006/table">
            <a:tbl>
              <a:tblPr firstRow="1" bandRow="1">
                <a:tableStyleId>{5C22544A-7EE6-4342-B048-85BDC9FD1C3A}</a:tableStyleId>
              </a:tblPr>
              <a:tblGrid>
                <a:gridCol w="4114800"/>
                <a:gridCol w="4114800"/>
              </a:tblGrid>
              <a:tr h="533400">
                <a:tc>
                  <a:txBody>
                    <a:bodyPr/>
                    <a:lstStyle/>
                    <a:p>
                      <a:pPr algn="ctr"/>
                      <a:r>
                        <a:rPr lang="en-US" sz="2800" dirty="0" smtClean="0">
                          <a:solidFill>
                            <a:schemeClr val="tx1"/>
                          </a:solidFill>
                          <a:latin typeface="Times New Roman" pitchFamily="18" charset="0"/>
                          <a:cs typeface="Times New Roman" pitchFamily="18" charset="0"/>
                        </a:rPr>
                        <a:t>Cost Control</a:t>
                      </a:r>
                      <a:endParaRPr lang="en-US" sz="2800" dirty="0">
                        <a:solidFill>
                          <a:schemeClr val="tx1"/>
                        </a:solidFill>
                        <a:latin typeface="Times New Roman" pitchFamily="18" charset="0"/>
                        <a:cs typeface="Times New Roman" pitchFamily="18" charset="0"/>
                      </a:endParaRPr>
                    </a:p>
                  </a:txBody>
                  <a:tcPr/>
                </a:tc>
                <a:tc>
                  <a:txBody>
                    <a:bodyPr/>
                    <a:lstStyle/>
                    <a:p>
                      <a:pPr algn="ctr"/>
                      <a:r>
                        <a:rPr lang="en-US" sz="2800" dirty="0" smtClean="0">
                          <a:solidFill>
                            <a:schemeClr val="tx1"/>
                          </a:solidFill>
                          <a:latin typeface="Times New Roman" pitchFamily="18" charset="0"/>
                          <a:cs typeface="Times New Roman" pitchFamily="18" charset="0"/>
                        </a:rPr>
                        <a:t>Cost </a:t>
                      </a:r>
                      <a:r>
                        <a:rPr kumimoji="0" lang="en-US" sz="2800" b="1" kern="1200" baseline="0" dirty="0" smtClean="0">
                          <a:solidFill>
                            <a:schemeClr val="tx1"/>
                          </a:solidFill>
                          <a:latin typeface="Times New Roman" pitchFamily="18" charset="0"/>
                          <a:ea typeface="+mn-ea"/>
                          <a:cs typeface="Times New Roman" pitchFamily="18" charset="0"/>
                        </a:rPr>
                        <a:t>Reduction </a:t>
                      </a:r>
                      <a:endParaRPr lang="en-US" sz="2800" dirty="0">
                        <a:solidFill>
                          <a:schemeClr val="tx1"/>
                        </a:solidFill>
                        <a:latin typeface="Times New Roman" pitchFamily="18" charset="0"/>
                        <a:cs typeface="Times New Roman" pitchFamily="18" charset="0"/>
                      </a:endParaRPr>
                    </a:p>
                  </a:txBody>
                  <a:tcPr/>
                </a:tc>
              </a:tr>
              <a:tr h="533400">
                <a:tc>
                  <a:txBody>
                    <a:bodyPr/>
                    <a:lstStyle/>
                    <a:p>
                      <a:r>
                        <a:rPr kumimoji="0" lang="en-US" sz="2600" kern="1200" baseline="0" dirty="0" smtClean="0">
                          <a:solidFill>
                            <a:schemeClr val="dk1"/>
                          </a:solidFill>
                          <a:latin typeface="Times New Roman" pitchFamily="18" charset="0"/>
                          <a:ea typeface="+mn-ea"/>
                          <a:cs typeface="Times New Roman" pitchFamily="18" charset="0"/>
                        </a:rPr>
                        <a:t>It represents efforts made towards achieving target</a:t>
                      </a:r>
                      <a:endParaRPr lang="en-US" sz="2400" dirty="0">
                        <a:solidFill>
                          <a:schemeClr val="tx1"/>
                        </a:solidFill>
                        <a:latin typeface="Times New Roman" pitchFamily="18" charset="0"/>
                        <a:cs typeface="Times New Roman" pitchFamily="18" charset="0"/>
                      </a:endParaRPr>
                    </a:p>
                  </a:txBody>
                  <a:tcPr/>
                </a:tc>
                <a:tc>
                  <a:txBody>
                    <a:bodyPr/>
                    <a:lstStyle/>
                    <a:p>
                      <a:r>
                        <a:rPr kumimoji="0" lang="en-US" sz="2600" kern="1200" baseline="0" dirty="0" smtClean="0">
                          <a:solidFill>
                            <a:schemeClr val="dk1"/>
                          </a:solidFill>
                          <a:latin typeface="Times New Roman" pitchFamily="18" charset="0"/>
                          <a:ea typeface="+mn-ea"/>
                          <a:cs typeface="Times New Roman" pitchFamily="18" charset="0"/>
                        </a:rPr>
                        <a:t>It represents the achievement in reduction of cost </a:t>
                      </a:r>
                      <a:endParaRPr lang="en-US" sz="2600" dirty="0">
                        <a:solidFill>
                          <a:schemeClr val="tx1"/>
                        </a:solidFill>
                        <a:latin typeface="Times New Roman" pitchFamily="18" charset="0"/>
                        <a:cs typeface="Times New Roman" pitchFamily="18" charset="0"/>
                      </a:endParaRPr>
                    </a:p>
                  </a:txBody>
                  <a:tcPr/>
                </a:tc>
              </a:tr>
              <a:tr h="1137232">
                <a:tc>
                  <a:txBody>
                    <a:bodyPr/>
                    <a:lstStyle/>
                    <a:p>
                      <a:pPr algn="just"/>
                      <a:r>
                        <a:rPr kumimoji="0" lang="en-US" sz="2600" kern="1200" baseline="0" dirty="0" smtClean="0">
                          <a:solidFill>
                            <a:schemeClr val="dk1"/>
                          </a:solidFill>
                          <a:latin typeface="Times New Roman" pitchFamily="18" charset="0"/>
                          <a:ea typeface="+mn-ea"/>
                          <a:cs typeface="Times New Roman" pitchFamily="18" charset="0"/>
                        </a:rPr>
                        <a:t>It set up a target, ascertain the performance &amp; compare it with the target, investigate the variances, &amp; take remedial measures. </a:t>
                      </a:r>
                      <a:endParaRPr lang="en-US" sz="2400" dirty="0">
                        <a:latin typeface="Times New Roman" pitchFamily="18" charset="0"/>
                        <a:cs typeface="Times New Roman" pitchFamily="18" charset="0"/>
                      </a:endParaRPr>
                    </a:p>
                  </a:txBody>
                  <a:tcPr/>
                </a:tc>
                <a:tc>
                  <a:txBody>
                    <a:bodyPr/>
                    <a:lstStyle/>
                    <a:p>
                      <a:pPr algn="just"/>
                      <a:r>
                        <a:rPr kumimoji="0" lang="en-US" sz="2600" kern="1200" baseline="0" dirty="0" smtClean="0">
                          <a:solidFill>
                            <a:schemeClr val="dk1"/>
                          </a:solidFill>
                          <a:latin typeface="Times New Roman" pitchFamily="18" charset="0"/>
                          <a:ea typeface="+mn-ea"/>
                          <a:cs typeface="Times New Roman" pitchFamily="18" charset="0"/>
                        </a:rPr>
                        <a:t>Cost Reduction is not concern with maintenance of performance according to standard 	</a:t>
                      </a:r>
                    </a:p>
                    <a:p>
                      <a:pPr algn="just"/>
                      <a:endParaRPr lang="en-US" sz="2400" dirty="0">
                        <a:latin typeface="Times New Roman" pitchFamily="18" charset="0"/>
                        <a:cs typeface="Times New Roman" pitchFamily="18" charset="0"/>
                      </a:endParaRPr>
                    </a:p>
                  </a:txBody>
                  <a:tcPr/>
                </a:tc>
              </a:tr>
              <a:tr h="787315">
                <a:tc>
                  <a:txBody>
                    <a:bodyPr/>
                    <a:lstStyle/>
                    <a:p>
                      <a:pPr algn="just"/>
                      <a:r>
                        <a:rPr kumimoji="0" lang="en-US" sz="2600" kern="1200" baseline="0" dirty="0" smtClean="0">
                          <a:solidFill>
                            <a:schemeClr val="dk1"/>
                          </a:solidFill>
                          <a:latin typeface="+mn-lt"/>
                          <a:ea typeface="+mn-ea"/>
                          <a:cs typeface="+mn-cs"/>
                        </a:rPr>
                        <a:t>It assumes the existence of standards or norms which are not challenged. </a:t>
                      </a:r>
                      <a:endParaRPr lang="en-US" sz="2400" dirty="0">
                        <a:latin typeface="Times New Roman" pitchFamily="18" charset="0"/>
                        <a:cs typeface="Times New Roman" pitchFamily="18" charset="0"/>
                      </a:endParaRPr>
                    </a:p>
                  </a:txBody>
                  <a:tcPr/>
                </a:tc>
                <a:tc>
                  <a:txBody>
                    <a:bodyPr/>
                    <a:lstStyle/>
                    <a:p>
                      <a:r>
                        <a:rPr kumimoji="0" lang="en-US" sz="2600" kern="1200" baseline="0" dirty="0" smtClean="0">
                          <a:solidFill>
                            <a:schemeClr val="dk1"/>
                          </a:solidFill>
                          <a:latin typeface="Times New Roman" pitchFamily="18" charset="0"/>
                          <a:ea typeface="+mn-ea"/>
                          <a:cs typeface="Times New Roman" pitchFamily="18" charset="0"/>
                        </a:rPr>
                        <a:t>It assumes the existence of concealed potential savings in standards or norms.</a:t>
                      </a:r>
                      <a:endParaRPr kumimoji="0" lang="en-US" sz="1800" kern="1200" baseline="0" dirty="0" smtClean="0">
                        <a:solidFill>
                          <a:schemeClr val="dk1"/>
                        </a:solidFill>
                        <a:latin typeface="+mn-lt"/>
                        <a:ea typeface="+mn-ea"/>
                        <a:cs typeface="+mn-cs"/>
                      </a:endParaRPr>
                    </a:p>
                  </a:txBody>
                  <a:tcPr/>
                </a:tc>
              </a:tr>
            </a:tbl>
          </a:graphicData>
        </a:graphic>
      </p:graphicFrame>
      <p:sp>
        <p:nvSpPr>
          <p:cNvPr id="6" name="Slide Number Placeholder 5"/>
          <p:cNvSpPr>
            <a:spLocks noGrp="1"/>
          </p:cNvSpPr>
          <p:nvPr>
            <p:ph type="sldNum" sz="quarter" idx="12"/>
          </p:nvPr>
        </p:nvSpPr>
        <p:spPr>
          <a:xfrm>
            <a:off x="8305800" y="6172200"/>
            <a:ext cx="609600" cy="457200"/>
          </a:xfrm>
        </p:spPr>
        <p:txBody>
          <a:bodyPr/>
          <a:lstStyle/>
          <a:p>
            <a:fld id="{13E49055-8697-4F62-A327-25849403EA65}" type="slidenum">
              <a:rPr lang="en-US" smtClean="0"/>
              <a:pPr/>
              <a:t>19</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a:ln>
            <a:solidFill>
              <a:schemeClr val="accent1"/>
            </a:solidFill>
          </a:ln>
        </p:spPr>
        <p:txBody>
          <a:bodyPr/>
          <a:lstStyle/>
          <a:p>
            <a:r>
              <a:rPr lang="en-US" b="1" dirty="0" smtClean="0">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Syllabus</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a:bodyPr>
          <a:lstStyle/>
          <a:p>
            <a:pPr algn="just"/>
            <a:r>
              <a:rPr lang="en-US" sz="2800" b="1" dirty="0" smtClean="0">
                <a:latin typeface="Times New Roman" pitchFamily="18" charset="0"/>
                <a:cs typeface="Times New Roman" pitchFamily="18" charset="0"/>
              </a:rPr>
              <a:t>Module :1 - Introduction to Cost Accounting,</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Learning Objectives - Difference between the Financial and Cost Accounting. Cost Concepts For Control, Cost Concepts Of Decision Making. Elements of Cost</a:t>
            </a:r>
            <a:r>
              <a:rPr lang="en-U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endParaRPr lang="en-US" sz="2800" dirty="0" smtClean="0"/>
          </a:p>
          <a:p>
            <a:pPr algn="just"/>
            <a:endParaRPr lang="en-US" sz="28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2</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pPr algn="ctr"/>
            <a:r>
              <a:rPr lang="en-US" b="1" dirty="0" smtClean="0">
                <a:solidFill>
                  <a:schemeClr val="tx1"/>
                </a:solidFill>
                <a:latin typeface="Times New Roman" pitchFamily="18" charset="0"/>
                <a:cs typeface="Times New Roman" pitchFamily="18" charset="0"/>
              </a:rPr>
              <a:t>Question  &amp; Answer</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lstStyle/>
          <a:p>
            <a:pPr algn="just">
              <a:buNone/>
            </a:pPr>
            <a:endParaRPr lang="en-US" sz="2400" dirty="0" smtClean="0">
              <a:latin typeface="Times New Roman" pitchFamily="18" charset="0"/>
              <a:cs typeface="Times New Roman" pitchFamily="18" charset="0"/>
            </a:endParaRPr>
          </a:p>
          <a:p>
            <a:endParaRPr lang="en-US" dirty="0"/>
          </a:p>
        </p:txBody>
      </p:sp>
      <p:sp>
        <p:nvSpPr>
          <p:cNvPr id="6" name="Slide Number Placeholder 5"/>
          <p:cNvSpPr>
            <a:spLocks noGrp="1"/>
          </p:cNvSpPr>
          <p:nvPr>
            <p:ph type="sldNum" sz="quarter" idx="12"/>
          </p:nvPr>
        </p:nvSpPr>
        <p:spPr>
          <a:xfrm>
            <a:off x="8305800" y="6172200"/>
            <a:ext cx="609600" cy="457200"/>
          </a:xfrm>
        </p:spPr>
        <p:txBody>
          <a:bodyPr/>
          <a:lstStyle/>
          <a:p>
            <a:fld id="{13E49055-8697-4F62-A327-25849403EA65}" type="slidenum">
              <a:rPr lang="en-US" smtClean="0"/>
              <a:pPr/>
              <a:t>20</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pic>
        <p:nvPicPr>
          <p:cNvPr id="9" name="Picture 8" descr="Clear your douts.jpg"/>
          <p:cNvPicPr>
            <a:picLocks noChangeAspect="1"/>
          </p:cNvPicPr>
          <p:nvPr/>
        </p:nvPicPr>
        <p:blipFill>
          <a:blip r:embed="rId3"/>
          <a:stretch>
            <a:fillRect/>
          </a:stretch>
        </p:blipFill>
        <p:spPr>
          <a:xfrm>
            <a:off x="1514270" y="1646089"/>
            <a:ext cx="6258130" cy="437371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066800" y="1295400"/>
            <a:ext cx="7086600" cy="41910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Footer Placeholder 2"/>
          <p:cNvSpPr>
            <a:spLocks noGrp="1"/>
          </p:cNvSpPr>
          <p:nvPr>
            <p:ph type="ftr" sz="quarter" idx="11"/>
          </p:nvPr>
        </p:nvSpPr>
        <p:spPr>
          <a:xfrm>
            <a:off x="3886200" y="6172200"/>
            <a:ext cx="3048000" cy="457200"/>
          </a:xfrm>
        </p:spPr>
        <p:txBody>
          <a:bodyPr/>
          <a:lstStyle/>
          <a:p>
            <a:r>
              <a:rPr lang="en-US" b="1" dirty="0" smtClean="0">
                <a:solidFill>
                  <a:schemeClr val="tx1"/>
                </a:solidFill>
              </a:rPr>
              <a:t>Cost Accounting </a:t>
            </a:r>
            <a:endParaRPr lang="en-US" b="1" dirty="0">
              <a:solidFill>
                <a:schemeClr val="tx1"/>
              </a:solidFill>
            </a:endParaRPr>
          </a:p>
        </p:txBody>
      </p:sp>
      <p:sp>
        <p:nvSpPr>
          <p:cNvPr id="4" name="Slide Number Placeholder 3"/>
          <p:cNvSpPr>
            <a:spLocks noGrp="1"/>
          </p:cNvSpPr>
          <p:nvPr>
            <p:ph type="sldNum" sz="quarter" idx="12"/>
          </p:nvPr>
        </p:nvSpPr>
        <p:spPr>
          <a:xfrm>
            <a:off x="8153400" y="6210300"/>
            <a:ext cx="533400" cy="457200"/>
          </a:xfrm>
        </p:spPr>
        <p:txBody>
          <a:bodyPr/>
          <a:lstStyle/>
          <a:p>
            <a:fld id="{13E49055-8697-4F62-A327-25849403EA65}" type="slidenum">
              <a:rPr lang="en-US" smtClean="0"/>
              <a:pPr/>
              <a:t>21</a:t>
            </a:fld>
            <a:endParaRPr lang="en-US" dirty="0"/>
          </a:p>
        </p:txBody>
      </p:sp>
      <p:sp>
        <p:nvSpPr>
          <p:cNvPr id="5" name="Content Placeholder 4"/>
          <p:cNvSpPr>
            <a:spLocks noGrp="1"/>
          </p:cNvSpPr>
          <p:nvPr>
            <p:ph sz="quarter" idx="1"/>
          </p:nvPr>
        </p:nvSpPr>
        <p:spPr>
          <a:xfrm>
            <a:off x="609600" y="228600"/>
            <a:ext cx="8077200" cy="5791200"/>
          </a:xfrm>
        </p:spPr>
        <p:txBody>
          <a:bodyPr/>
          <a:lstStyle/>
          <a:p>
            <a:pPr algn="ctr">
              <a:buNone/>
            </a:pPr>
            <a:endParaRPr lang="en-US" sz="7200" dirty="0" smtClean="0">
              <a:latin typeface="Edwardian Script ITC" pitchFamily="66" charset="0"/>
            </a:endParaRPr>
          </a:p>
          <a:p>
            <a:pPr algn="ctr">
              <a:buNone/>
            </a:pPr>
            <a:endParaRPr lang="en-US" sz="7200" dirty="0" smtClean="0">
              <a:latin typeface="Edwardian Script ITC" pitchFamily="66" charset="0"/>
            </a:endParaRPr>
          </a:p>
          <a:p>
            <a:pPr algn="ctr">
              <a:buNone/>
            </a:pPr>
            <a:r>
              <a:rPr lang="en-US" sz="7200" dirty="0" smtClean="0">
                <a:solidFill>
                  <a:srgbClr val="FF0000"/>
                </a:solidFill>
                <a:latin typeface="Edwardian Script ITC" pitchFamily="66" charset="0"/>
              </a:rPr>
              <a:t>Thank   you</a:t>
            </a:r>
            <a:endParaRPr lang="en-US" sz="7200" dirty="0">
              <a:solidFill>
                <a:srgbClr val="FF0000"/>
              </a:solidFill>
              <a:latin typeface="Edwardian Script ITC"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3200"/>
            <a:ext cx="8839200" cy="1066800"/>
          </a:xfrm>
          <a:solidFill>
            <a:schemeClr val="accent1"/>
          </a:solidFill>
        </p:spPr>
        <p:txBody>
          <a:bodyPr anchor="ctr">
            <a:normAutofit fontScale="90000"/>
          </a:bodyPr>
          <a:lstStyle/>
          <a:p>
            <a:pPr algn="ctr"/>
            <a:r>
              <a:rPr lang="en-US" b="1" dirty="0" smtClean="0">
                <a:solidFill>
                  <a:schemeClr val="tx1"/>
                </a:solidFill>
                <a:latin typeface="Times New Roman" pitchFamily="18" charset="0"/>
                <a:cs typeface="Times New Roman" pitchFamily="18" charset="0"/>
              </a:rPr>
              <a:t>Module :1-Introduction to Cost </a:t>
            </a:r>
            <a:r>
              <a:rPr lang="en-US" sz="3800" b="1" dirty="0" smtClean="0">
                <a:solidFill>
                  <a:schemeClr val="tx1"/>
                </a:solidFill>
                <a:latin typeface="Times New Roman" pitchFamily="18" charset="0"/>
                <a:cs typeface="Times New Roman" pitchFamily="18" charset="0"/>
              </a:rPr>
              <a:t>Accounting</a:t>
            </a:r>
            <a:endParaRPr lang="en-US" sz="38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a:ln>
            <a:solidFill>
              <a:schemeClr val="accent1"/>
            </a:solidFill>
          </a:ln>
        </p:spPr>
        <p:txBody>
          <a:bodyPr/>
          <a:lstStyle/>
          <a:p>
            <a:r>
              <a:rPr lang="en-US" b="1" dirty="0" smtClean="0">
                <a:latin typeface="Times New Roman" pitchFamily="18" charset="0"/>
                <a:cs typeface="Times New Roman" pitchFamily="18" charset="0"/>
              </a:rPr>
              <a:t>                          </a:t>
            </a:r>
            <a:r>
              <a:rPr lang="en-US" b="1" dirty="0" smtClean="0">
                <a:solidFill>
                  <a:schemeClr val="bg2">
                    <a:lumMod val="10000"/>
                  </a:schemeClr>
                </a:solidFill>
                <a:latin typeface="Times New Roman" pitchFamily="18" charset="0"/>
                <a:cs typeface="Times New Roman" pitchFamily="18" charset="0"/>
              </a:rPr>
              <a:t>Introduction</a:t>
            </a:r>
            <a:endParaRPr lang="en-US" b="1" dirty="0">
              <a:solidFill>
                <a:schemeClr val="bg2">
                  <a:lumMod val="1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lnSpcReduction="10000"/>
          </a:bodyPr>
          <a:lstStyle/>
          <a:p>
            <a:pPr algn="just"/>
            <a:r>
              <a:rPr lang="en-US" sz="2800" dirty="0" smtClean="0">
                <a:latin typeface="Times New Roman" pitchFamily="18" charset="0"/>
                <a:cs typeface="Times New Roman" pitchFamily="18" charset="0"/>
              </a:rPr>
              <a:t> Accounting serves the purpose of providing financial information relating to business activities.</a:t>
            </a:r>
          </a:p>
          <a:p>
            <a:pPr algn="just"/>
            <a:r>
              <a:rPr lang="en-US" sz="2800" dirty="0" smtClean="0">
                <a:latin typeface="Times New Roman" pitchFamily="18" charset="0"/>
                <a:cs typeface="Times New Roman" pitchFamily="18" charset="0"/>
              </a:rPr>
              <a:t>Accounting is divided in three branch:</a:t>
            </a:r>
          </a:p>
          <a:p>
            <a:pPr marL="514350" indent="-514350" algn="just">
              <a:buFont typeface="+mj-lt"/>
              <a:buAutoNum type="arabicPeriod"/>
            </a:pPr>
            <a:r>
              <a:rPr lang="en-US" sz="2800" dirty="0" smtClean="0">
                <a:latin typeface="Times New Roman" pitchFamily="18" charset="0"/>
                <a:cs typeface="Times New Roman" pitchFamily="18" charset="0"/>
              </a:rPr>
              <a:t>Financial Accounting. </a:t>
            </a:r>
          </a:p>
          <a:p>
            <a:pPr marL="514350" indent="-514350" algn="just">
              <a:buFont typeface="+mj-lt"/>
              <a:buAutoNum type="arabicPeriod"/>
            </a:pPr>
            <a:r>
              <a:rPr lang="en-US" sz="2800" dirty="0" smtClean="0">
                <a:latin typeface="Times New Roman" pitchFamily="18" charset="0"/>
                <a:cs typeface="Times New Roman" pitchFamily="18" charset="0"/>
              </a:rPr>
              <a:t>Cost Accounting.</a:t>
            </a:r>
          </a:p>
          <a:p>
            <a:pPr marL="514350" indent="-514350" algn="just">
              <a:buFont typeface="+mj-lt"/>
              <a:buAutoNum type="arabicPeriod"/>
            </a:pPr>
            <a:r>
              <a:rPr lang="en-US" sz="2800" dirty="0" smtClean="0">
                <a:latin typeface="Times New Roman" pitchFamily="18" charset="0"/>
                <a:cs typeface="Times New Roman" pitchFamily="18" charset="0"/>
              </a:rPr>
              <a:t>Management Accounting.</a:t>
            </a:r>
          </a:p>
          <a:p>
            <a:pPr marL="514350" indent="-514350" algn="just"/>
            <a:r>
              <a:rPr lang="en-US" sz="2800" dirty="0" smtClean="0">
                <a:latin typeface="Times New Roman" pitchFamily="18" charset="0"/>
                <a:cs typeface="Times New Roman" pitchFamily="18" charset="0"/>
              </a:rPr>
              <a:t>Financial Accounting presents a true and fair view of  income and financial position.</a:t>
            </a:r>
          </a:p>
          <a:p>
            <a:pPr marL="514350" indent="-514350" algn="just"/>
            <a:r>
              <a:rPr lang="en-US" sz="2800" dirty="0" smtClean="0">
                <a:latin typeface="Times New Roman" pitchFamily="18" charset="0"/>
                <a:cs typeface="Times New Roman" pitchFamily="18" charset="0"/>
              </a:rPr>
              <a:t>Every management requires much more than the usual information supplied to outsiders</a:t>
            </a: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4</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latin typeface="Times New Roman" pitchFamily="18" charset="0"/>
                <a:cs typeface="Times New Roman" pitchFamily="18" charset="0"/>
              </a:rPr>
              <a:t>                         </a:t>
            </a:r>
            <a:r>
              <a:rPr lang="en-US" b="1" dirty="0" smtClean="0">
                <a:solidFill>
                  <a:schemeClr val="bg2">
                    <a:lumMod val="10000"/>
                  </a:schemeClr>
                </a:solidFill>
                <a:latin typeface="Times New Roman" pitchFamily="18" charset="0"/>
                <a:cs typeface="Times New Roman" pitchFamily="18" charset="0"/>
              </a:rPr>
              <a:t>Introduction</a:t>
            </a:r>
            <a:endParaRPr lang="en-US" b="1" dirty="0">
              <a:solidFill>
                <a:schemeClr val="bg2">
                  <a:lumMod val="1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lnSpcReduction="10000"/>
          </a:bodyPr>
          <a:lstStyle/>
          <a:p>
            <a:pPr algn="just"/>
            <a:r>
              <a:rPr lang="en-US" sz="2800" dirty="0" smtClean="0">
                <a:latin typeface="Times New Roman" pitchFamily="18" charset="0"/>
                <a:cs typeface="Times New Roman" pitchFamily="18" charset="0"/>
              </a:rPr>
              <a:t>Additional information is required for managerial function like Planning, decision-making and control.</a:t>
            </a:r>
          </a:p>
          <a:p>
            <a:pPr algn="just"/>
            <a:r>
              <a:rPr lang="en-US" sz="2800" dirty="0" smtClean="0">
                <a:latin typeface="Times New Roman" pitchFamily="18" charset="0"/>
                <a:cs typeface="Times New Roman" pitchFamily="18" charset="0"/>
              </a:rPr>
              <a:t>Limitations of financial accounting leads to development of cost accounting .</a:t>
            </a:r>
          </a:p>
          <a:p>
            <a:pPr algn="just"/>
            <a:r>
              <a:rPr lang="en-US" sz="2800" dirty="0" smtClean="0">
                <a:latin typeface="Times New Roman" pitchFamily="18" charset="0"/>
                <a:cs typeface="Times New Roman" pitchFamily="18" charset="0"/>
              </a:rPr>
              <a:t>Cost Accounting system has primarily developed to meets this additional needs of managements.</a:t>
            </a:r>
          </a:p>
          <a:p>
            <a:pPr algn="just"/>
            <a:r>
              <a:rPr lang="en-US" sz="2800" dirty="0" smtClean="0">
                <a:latin typeface="Times New Roman" pitchFamily="18" charset="0"/>
                <a:cs typeface="Times New Roman" pitchFamily="18" charset="0"/>
              </a:rPr>
              <a:t>Cost Accounting is the process of accounting for cost each articles manufactured or jobs done.</a:t>
            </a:r>
          </a:p>
          <a:p>
            <a:pPr algn="just"/>
            <a:r>
              <a:rPr lang="en-US" sz="2800" dirty="0" smtClean="0">
                <a:latin typeface="Times New Roman" pitchFamily="18" charset="0"/>
                <a:cs typeface="Times New Roman" pitchFamily="18" charset="0"/>
              </a:rPr>
              <a:t> It’s specialized branch of accounting which involves classification,  accumulation, assignment and control of costs. </a:t>
            </a:r>
          </a:p>
          <a:p>
            <a:pPr marL="514350" indent="-514350">
              <a:buFont typeface="Arial" pitchFamily="34" charset="0"/>
              <a:buChar char="•"/>
            </a:pPr>
            <a:endParaRPr lang="en-US" sz="28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5</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latin typeface="Times New Roman" pitchFamily="18" charset="0"/>
                <a:cs typeface="Times New Roman" pitchFamily="18" charset="0"/>
              </a:rPr>
              <a:t>                       </a:t>
            </a:r>
            <a:r>
              <a:rPr lang="en-US" b="1" dirty="0" smtClean="0">
                <a:solidFill>
                  <a:schemeClr val="bg2">
                    <a:lumMod val="10000"/>
                  </a:schemeClr>
                </a:solidFill>
                <a:latin typeface="Times New Roman" pitchFamily="18" charset="0"/>
                <a:cs typeface="Times New Roman" pitchFamily="18" charset="0"/>
              </a:rPr>
              <a:t>What is cost</a:t>
            </a:r>
            <a:endParaRPr lang="en-US" b="1" dirty="0">
              <a:solidFill>
                <a:schemeClr val="bg2">
                  <a:lumMod val="1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371600"/>
            <a:ext cx="8229600" cy="4648200"/>
          </a:xfrm>
        </p:spPr>
        <p:txBody>
          <a:bodyPr>
            <a:noAutofit/>
          </a:bodyPr>
          <a:lstStyle/>
          <a:p>
            <a:pPr algn="just"/>
            <a:r>
              <a:rPr lang="en-US" sz="2800" dirty="0" smtClean="0">
                <a:latin typeface="Times New Roman" pitchFamily="18" charset="0"/>
                <a:cs typeface="Times New Roman" pitchFamily="18" charset="0"/>
              </a:rPr>
              <a:t>The world </a:t>
            </a:r>
            <a:r>
              <a:rPr lang="en-US" sz="2800" b="1" dirty="0" smtClean="0">
                <a:latin typeface="Times New Roman" pitchFamily="18" charset="0"/>
                <a:cs typeface="Times New Roman" pitchFamily="18" charset="0"/>
              </a:rPr>
              <a:t>Cost</a:t>
            </a:r>
            <a:r>
              <a:rPr lang="en-US" sz="2800" dirty="0" smtClean="0">
                <a:latin typeface="Times New Roman" pitchFamily="18" charset="0"/>
                <a:cs typeface="Times New Roman" pitchFamily="18" charset="0"/>
              </a:rPr>
              <a:t> does not have a definite meaning.</a:t>
            </a:r>
          </a:p>
          <a:p>
            <a:pPr algn="just"/>
            <a:r>
              <a:rPr lang="en-US" sz="2800" dirty="0" smtClean="0">
                <a:latin typeface="Times New Roman" pitchFamily="18" charset="0"/>
                <a:cs typeface="Times New Roman" pitchFamily="18" charset="0"/>
              </a:rPr>
              <a:t>For a layman – Cost mean the amount spend on purchase of an article.</a:t>
            </a:r>
          </a:p>
          <a:p>
            <a:pPr algn="just"/>
            <a:r>
              <a:rPr lang="en-US" sz="2800" dirty="0" smtClean="0">
                <a:latin typeface="Times New Roman" pitchFamily="18" charset="0"/>
                <a:cs typeface="Times New Roman" pitchFamily="18" charset="0"/>
              </a:rPr>
              <a:t>According to Oxford Dictionary – Cost mean the price paid for some one.</a:t>
            </a:r>
          </a:p>
          <a:p>
            <a:pPr algn="just"/>
            <a:r>
              <a:rPr lang="en-US" sz="2800" dirty="0" smtClean="0">
                <a:latin typeface="Times New Roman" pitchFamily="18" charset="0"/>
                <a:cs typeface="Times New Roman" pitchFamily="18" charset="0"/>
              </a:rPr>
              <a:t>For a consumer cost means price paid by him for the purchase of that article.</a:t>
            </a:r>
          </a:p>
          <a:p>
            <a:pPr algn="just"/>
            <a:r>
              <a:rPr lang="en-US" sz="2800" dirty="0" smtClean="0">
                <a:latin typeface="Times New Roman" pitchFamily="18" charset="0"/>
                <a:cs typeface="Times New Roman" pitchFamily="18" charset="0"/>
              </a:rPr>
              <a:t>For organization cost means </a:t>
            </a:r>
            <a:r>
              <a:rPr lang="en-US" sz="2800" i="1" dirty="0" smtClean="0">
                <a:latin typeface="Times New Roman" pitchFamily="18" charset="0"/>
                <a:cs typeface="Times New Roman" pitchFamily="18" charset="0"/>
              </a:rPr>
              <a:t>'expenditure incurred</a:t>
            </a:r>
            <a:r>
              <a:rPr lang="en-US" sz="2800" dirty="0" smtClean="0">
                <a:latin typeface="Times New Roman" pitchFamily="18" charset="0"/>
                <a:cs typeface="Times New Roman" pitchFamily="18" charset="0"/>
              </a:rPr>
              <a:t>' for producing a particular product or rendering a service</a:t>
            </a:r>
          </a:p>
          <a:p>
            <a:endParaRPr lang="en-US" sz="2800" dirty="0" smtClean="0">
              <a:latin typeface="Times New Roman" pitchFamily="18" charset="0"/>
              <a:cs typeface="Times New Roman" pitchFamily="18" charset="0"/>
            </a:endParaRPr>
          </a:p>
          <a:p>
            <a:pPr marL="514350" indent="-514350" algn="just">
              <a:buNone/>
            </a:pPr>
            <a:r>
              <a:rPr lang="en-US" sz="2800" dirty="0" smtClean="0">
                <a:solidFill>
                  <a:srgbClr val="FF0000"/>
                </a:solidFill>
                <a:latin typeface="Times New Roman" pitchFamily="18" charset="0"/>
                <a:cs typeface="Times New Roman" pitchFamily="18" charset="0"/>
              </a:rPr>
              <a:t>   </a:t>
            </a:r>
          </a:p>
          <a:p>
            <a:pPr marL="514350" indent="-514350">
              <a:buFont typeface="Arial" pitchFamily="34" charset="0"/>
              <a:buChar char="•"/>
            </a:pPr>
            <a:endParaRPr lang="en-US" sz="28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6</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latin typeface="Times New Roman" pitchFamily="18" charset="0"/>
                <a:cs typeface="Times New Roman" pitchFamily="18" charset="0"/>
              </a:rPr>
              <a:t>                              </a:t>
            </a:r>
            <a:r>
              <a:rPr lang="en-US" b="1" dirty="0" smtClean="0">
                <a:solidFill>
                  <a:schemeClr val="bg2">
                    <a:lumMod val="10000"/>
                  </a:schemeClr>
                </a:solidFill>
                <a:latin typeface="Times New Roman" pitchFamily="18" charset="0"/>
                <a:cs typeface="Times New Roman" pitchFamily="18" charset="0"/>
              </a:rPr>
              <a:t> Cost</a:t>
            </a:r>
            <a:endParaRPr lang="en-US" b="1" dirty="0">
              <a:solidFill>
                <a:schemeClr val="bg2">
                  <a:lumMod val="1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a:bodyPr>
          <a:lstStyle/>
          <a:p>
            <a:pPr algn="just"/>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Chartered Institute of Management            Accountants (CIMA) - London defines cost as “</a:t>
            </a:r>
            <a:r>
              <a:rPr lang="en-US" sz="2800" i="1" dirty="0" smtClean="0">
                <a:latin typeface="Times New Roman" pitchFamily="18" charset="0"/>
                <a:cs typeface="Times New Roman" pitchFamily="18" charset="0"/>
              </a:rPr>
              <a:t>the amount of expenditure (actual or notional) incurred on, or attributable to a specified thing or activity</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Cost is a measurement, in monetary terms, of the amount of resources used for the purpose of production of goods or rendering services </a:t>
            </a:r>
            <a:r>
              <a:rPr lang="en-US" sz="2800" dirty="0" smtClean="0">
                <a:latin typeface="Times New Roman" pitchFamily="18" charset="0"/>
                <a:cs typeface="Times New Roman" pitchFamily="18" charset="0"/>
              </a:rPr>
              <a:t>– Cost accounting standards of ICWA of India.</a:t>
            </a:r>
          </a:p>
          <a:p>
            <a:pPr algn="just"/>
            <a:r>
              <a:rPr lang="en-US" sz="2800" dirty="0" smtClean="0">
                <a:latin typeface="Times New Roman" pitchFamily="18" charset="0"/>
                <a:cs typeface="Times New Roman" pitchFamily="18" charset="0"/>
              </a:rPr>
              <a:t> In order to assign a definite meaning to “cost” it should used with a modifier : </a:t>
            </a:r>
            <a:r>
              <a:rPr lang="en-US" sz="2800" i="1" dirty="0" smtClean="0">
                <a:latin typeface="Times New Roman" pitchFamily="18" charset="0"/>
                <a:cs typeface="Times New Roman" pitchFamily="18" charset="0"/>
              </a:rPr>
              <a:t>Example </a:t>
            </a:r>
            <a:r>
              <a:rPr lang="en-US" sz="2800" dirty="0" smtClean="0">
                <a:latin typeface="Times New Roman" pitchFamily="18" charset="0"/>
                <a:cs typeface="Times New Roman" pitchFamily="18" charset="0"/>
              </a:rPr>
              <a:t>– Fixed cost</a:t>
            </a:r>
          </a:p>
          <a:p>
            <a:endParaRPr lang="en-US" sz="2800" dirty="0" smtClean="0">
              <a:latin typeface="Times New Roman" pitchFamily="18" charset="0"/>
              <a:cs typeface="Times New Roman" pitchFamily="18" charset="0"/>
            </a:endParaRPr>
          </a:p>
          <a:p>
            <a:endParaRPr lang="en-US" sz="2800" dirty="0" smtClean="0">
              <a:solidFill>
                <a:srgbClr val="FF0000"/>
              </a:solidFill>
              <a:latin typeface="Times New Roman" pitchFamily="18" charset="0"/>
              <a:cs typeface="Times New Roman" pitchFamily="18" charset="0"/>
            </a:endParaRPr>
          </a:p>
          <a:p>
            <a:pPr marL="514350" indent="-514350">
              <a:buFont typeface="Arial" pitchFamily="34" charset="0"/>
              <a:buChar char="•"/>
            </a:pPr>
            <a:endParaRPr lang="en-US" sz="28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7</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r>
              <a:rPr lang="en-US" b="1" dirty="0" smtClean="0">
                <a:latin typeface="Times New Roman" pitchFamily="18" charset="0"/>
                <a:cs typeface="Times New Roman" pitchFamily="18" charset="0"/>
              </a:rPr>
              <a:t>                           </a:t>
            </a:r>
            <a:r>
              <a:rPr lang="en-US" b="1" dirty="0" smtClean="0">
                <a:solidFill>
                  <a:schemeClr val="bg2">
                    <a:lumMod val="10000"/>
                  </a:schemeClr>
                </a:solidFill>
                <a:latin typeface="Times New Roman" pitchFamily="18" charset="0"/>
                <a:cs typeface="Times New Roman" pitchFamily="18" charset="0"/>
              </a:rPr>
              <a:t>Definition</a:t>
            </a:r>
            <a:endParaRPr lang="en-US" b="1" dirty="0">
              <a:solidFill>
                <a:schemeClr val="bg2">
                  <a:lumMod val="1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fontScale="92500" lnSpcReduction="10000"/>
          </a:bodyPr>
          <a:lstStyle/>
          <a:p>
            <a:pPr algn="just"/>
            <a:r>
              <a:rPr lang="en-US" sz="2800" dirty="0" smtClean="0">
                <a:latin typeface="Times New Roman" pitchFamily="18" charset="0"/>
                <a:cs typeface="Times New Roman" pitchFamily="18" charset="0"/>
              </a:rPr>
              <a:t> The Chartered institute of Management Accountants (CIMA) of U.K. as “The</a:t>
            </a:r>
            <a:r>
              <a:rPr lang="en-US" sz="2800" i="1" dirty="0" smtClean="0">
                <a:latin typeface="Times New Roman" pitchFamily="18" charset="0"/>
                <a:cs typeface="Times New Roman" pitchFamily="18" charset="0"/>
              </a:rPr>
              <a:t> application of costing and cost accounting principle, methods and techniques to the science, art and practice of cost control and ascertainment of profitability. It includes the presentation of information derived therefore for the purpose of management decision making.”</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Cost Accounting is the process of accounting for cost which begins with recording of income and expenditure and ends with the preparation of statistical data.</a:t>
            </a:r>
          </a:p>
          <a:p>
            <a:pPr algn="just"/>
            <a:r>
              <a:rPr lang="en-US" sz="2800" dirty="0" smtClean="0">
                <a:latin typeface="Times New Roman" pitchFamily="18" charset="0"/>
                <a:cs typeface="Times New Roman" pitchFamily="18" charset="0"/>
              </a:rPr>
              <a:t>Cost accountancy includes costing, cost accounting, cost control and cost audit.</a:t>
            </a:r>
          </a:p>
          <a:p>
            <a:pPr algn="just"/>
            <a:endParaRPr lang="en-US" sz="2800" dirty="0" smtClean="0">
              <a:latin typeface="Times New Roman" pitchFamily="18" charset="0"/>
              <a:cs typeface="Times New Roman" pitchFamily="18" charset="0"/>
            </a:endParaRPr>
          </a:p>
          <a:p>
            <a:endParaRPr lang="en-US" sz="2800" dirty="0" smtClean="0">
              <a:solidFill>
                <a:srgbClr val="FF0000"/>
              </a:solidFill>
              <a:latin typeface="Times New Roman" pitchFamily="18" charset="0"/>
              <a:cs typeface="Times New Roman" pitchFamily="18" charset="0"/>
            </a:endParaRPr>
          </a:p>
          <a:p>
            <a:pPr marL="514350" indent="-514350">
              <a:buFont typeface="Arial" pitchFamily="34" charset="0"/>
              <a:buChar char="•"/>
            </a:pPr>
            <a:endParaRPr lang="en-US" sz="28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8</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a:solidFill>
            <a:schemeClr val="accent1"/>
          </a:solidFill>
        </p:spPr>
        <p:txBody>
          <a:bodyPr/>
          <a:lstStyle/>
          <a:p>
            <a:pPr algn="ctr"/>
            <a:r>
              <a:rPr lang="en-US" b="1" dirty="0" smtClean="0">
                <a:solidFill>
                  <a:schemeClr val="tx1"/>
                </a:solidFill>
              </a:rPr>
              <a:t>Objective and function</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4953000"/>
          </a:xfrm>
        </p:spPr>
        <p:txBody>
          <a:bodyPr>
            <a:normAutofit fontScale="85000" lnSpcReduction="10000"/>
          </a:bodyPr>
          <a:lstStyle/>
          <a:p>
            <a:pPr algn="just"/>
            <a:r>
              <a:rPr lang="en-US" sz="3000" dirty="0" smtClean="0">
                <a:latin typeface="Times New Roman" pitchFamily="18" charset="0"/>
                <a:cs typeface="Times New Roman" pitchFamily="18" charset="0"/>
              </a:rPr>
              <a:t>The main objectives of cost accounting are as follows:</a:t>
            </a:r>
          </a:p>
          <a:p>
            <a:pPr marL="514350" lvl="0" indent="-514350" algn="just">
              <a:buFont typeface="+mj-lt"/>
              <a:buAutoNum type="arabicPeriod"/>
            </a:pPr>
            <a:r>
              <a:rPr lang="en-US" sz="3000" b="1" dirty="0" smtClean="0">
                <a:latin typeface="Times New Roman" pitchFamily="18" charset="0"/>
                <a:cs typeface="Times New Roman" pitchFamily="18" charset="0"/>
              </a:rPr>
              <a:t>To ascertainment of cost:</a:t>
            </a:r>
            <a:r>
              <a:rPr lang="en-US" sz="3000" dirty="0" smtClean="0">
                <a:latin typeface="Times New Roman" pitchFamily="18" charset="0"/>
                <a:cs typeface="Times New Roman" pitchFamily="18" charset="0"/>
              </a:rPr>
              <a:t>   It is the primary objective</a:t>
            </a:r>
          </a:p>
          <a:p>
            <a:pPr marL="514350" lvl="0" indent="-514350" algn="just">
              <a:buFont typeface="+mj-lt"/>
              <a:buAutoNum type="arabicPeriod"/>
            </a:pPr>
            <a:r>
              <a:rPr lang="en-US" sz="3000" b="1" dirty="0" smtClean="0">
                <a:latin typeface="Times New Roman" pitchFamily="18" charset="0"/>
                <a:cs typeface="Times New Roman" pitchFamily="18" charset="0"/>
              </a:rPr>
              <a:t>To control cost:</a:t>
            </a:r>
            <a:r>
              <a:rPr lang="en-US" sz="3000" dirty="0" smtClean="0">
                <a:latin typeface="Times New Roman" pitchFamily="18" charset="0"/>
                <a:cs typeface="Times New Roman" pitchFamily="18" charset="0"/>
              </a:rPr>
              <a:t> It aims at improving efficiency by controlling and reducing cost. </a:t>
            </a:r>
          </a:p>
          <a:p>
            <a:pPr marL="514350" lvl="0" indent="-514350" algn="just">
              <a:buFont typeface="+mj-lt"/>
              <a:buAutoNum type="arabicPeriod"/>
            </a:pPr>
            <a:r>
              <a:rPr lang="en-US" sz="3000" b="1" dirty="0" smtClean="0">
                <a:latin typeface="Times New Roman" pitchFamily="18" charset="0"/>
                <a:cs typeface="Times New Roman" pitchFamily="18" charset="0"/>
              </a:rPr>
              <a:t>Guide to business policy:</a:t>
            </a:r>
            <a:r>
              <a:rPr lang="en-US" sz="3000" dirty="0" smtClean="0">
                <a:latin typeface="Times New Roman" pitchFamily="18" charset="0"/>
                <a:cs typeface="Times New Roman" pitchFamily="18" charset="0"/>
              </a:rPr>
              <a:t> Helps management in conducting the business with utmost efficiency..</a:t>
            </a:r>
          </a:p>
          <a:p>
            <a:pPr marL="514350" lvl="0" indent="-514350" algn="just">
              <a:buFont typeface="+mj-lt"/>
              <a:buAutoNum type="arabicPeriod"/>
            </a:pPr>
            <a:r>
              <a:rPr lang="en-US" sz="3000" b="1" dirty="0" smtClean="0">
                <a:latin typeface="Times New Roman" pitchFamily="18" charset="0"/>
                <a:cs typeface="Times New Roman" pitchFamily="18" charset="0"/>
              </a:rPr>
              <a:t>Determination of selling price:</a:t>
            </a:r>
            <a:r>
              <a:rPr lang="en-US" sz="3000" dirty="0" smtClean="0">
                <a:latin typeface="Times New Roman" pitchFamily="18" charset="0"/>
                <a:cs typeface="Times New Roman" pitchFamily="18" charset="0"/>
              </a:rPr>
              <a:t>  It provides cost information on the basis of which selling price of products or services may be fixed. </a:t>
            </a:r>
          </a:p>
          <a:p>
            <a:pPr marL="514350" lvl="0" indent="-514350" algn="just">
              <a:buFont typeface="+mj-lt"/>
              <a:buAutoNum type="arabicPeriod"/>
            </a:pPr>
            <a:r>
              <a:rPr lang="en-US" sz="3000" b="1" dirty="0" smtClean="0">
                <a:latin typeface="Times New Roman" pitchFamily="18" charset="0"/>
                <a:cs typeface="Times New Roman" pitchFamily="18" charset="0"/>
              </a:rPr>
              <a:t>Measuring and improving performance:</a:t>
            </a:r>
            <a:r>
              <a:rPr lang="en-US" sz="3000" dirty="0" smtClean="0">
                <a:latin typeface="Times New Roman" pitchFamily="18" charset="0"/>
                <a:cs typeface="Times New Roman" pitchFamily="18" charset="0"/>
              </a:rPr>
              <a:t> It measures efficiency by classifying and analyzing cost data and then suggests various steps in improving performance</a:t>
            </a:r>
          </a:p>
          <a:p>
            <a:pPr algn="just"/>
            <a:endParaRPr lang="en-US" sz="28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153400" y="6019800"/>
            <a:ext cx="762000" cy="609600"/>
          </a:xfrm>
        </p:spPr>
        <p:txBody>
          <a:bodyPr/>
          <a:lstStyle/>
          <a:p>
            <a:fld id="{13E49055-8697-4F62-A327-25849403EA65}" type="slidenum">
              <a:rPr lang="en-US" smtClean="0"/>
              <a:pPr/>
              <a:t>9</a:t>
            </a:fld>
            <a:endParaRPr lang="en-US" dirty="0"/>
          </a:p>
        </p:txBody>
      </p:sp>
      <p:sp>
        <p:nvSpPr>
          <p:cNvPr id="7" name="Footer Placeholder 6"/>
          <p:cNvSpPr>
            <a:spLocks noGrp="1"/>
          </p:cNvSpPr>
          <p:nvPr>
            <p:ph type="ftr" sz="quarter" idx="11"/>
          </p:nvPr>
        </p:nvSpPr>
        <p:spPr>
          <a:xfrm>
            <a:off x="228600" y="6172200"/>
            <a:ext cx="8534400" cy="533400"/>
          </a:xfrm>
        </p:spPr>
        <p:txBody>
          <a:bodyPr/>
          <a:lstStyle/>
          <a:p>
            <a:r>
              <a:rPr lang="en-US" i="1" dirty="0" smtClean="0"/>
              <a:t>                                                                                          </a:t>
            </a:r>
            <a:r>
              <a:rPr lang="en-US" sz="1200" i="1" dirty="0" smtClean="0">
                <a:solidFill>
                  <a:schemeClr val="tx1">
                    <a:lumMod val="95000"/>
                    <a:lumOff val="5000"/>
                  </a:schemeClr>
                </a:solidFill>
                <a:latin typeface="Arial Black" pitchFamily="34" charset="0"/>
              </a:rPr>
              <a:t>Cost Accounting </a:t>
            </a:r>
            <a:endParaRPr lang="en-US" sz="1200" i="1" dirty="0">
              <a:solidFill>
                <a:schemeClr val="tx1">
                  <a:lumMod val="95000"/>
                  <a:lumOff val="5000"/>
                </a:schemeClr>
              </a:solidFill>
              <a:latin typeface="Arial Black"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TotalTime>
  <Words>1504</Words>
  <Application>Microsoft Office PowerPoint</Application>
  <PresentationFormat>On-screen Show (4:3)</PresentationFormat>
  <Paragraphs>217</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Cost Accounting</vt:lpstr>
      <vt:lpstr>                            Syllabus</vt:lpstr>
      <vt:lpstr>Module :1-Introduction to Cost Accounting</vt:lpstr>
      <vt:lpstr>                          Introduction</vt:lpstr>
      <vt:lpstr>                         Introduction</vt:lpstr>
      <vt:lpstr>                       What is cost</vt:lpstr>
      <vt:lpstr>                               Cost</vt:lpstr>
      <vt:lpstr>                           Definition</vt:lpstr>
      <vt:lpstr>Objective and function</vt:lpstr>
      <vt:lpstr>Objective and function</vt:lpstr>
      <vt:lpstr>Advantages</vt:lpstr>
      <vt:lpstr>                           Limitation</vt:lpstr>
      <vt:lpstr>                           Costing</vt:lpstr>
      <vt:lpstr>                         Comparison</vt:lpstr>
      <vt:lpstr>                        Comparison</vt:lpstr>
      <vt:lpstr>                        Comparison</vt:lpstr>
      <vt:lpstr>                           Cost Control</vt:lpstr>
      <vt:lpstr>                    Cost Reduction</vt:lpstr>
      <vt:lpstr>                        Comparison</vt:lpstr>
      <vt:lpstr>Question  &amp; Answer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Com</cp:lastModifiedBy>
  <cp:revision>107</cp:revision>
  <dcterms:created xsi:type="dcterms:W3CDTF">2021-07-13T10:55:36Z</dcterms:created>
  <dcterms:modified xsi:type="dcterms:W3CDTF">2023-04-10T06:52:23Z</dcterms:modified>
</cp:coreProperties>
</file>