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82" r:id="rId4"/>
    <p:sldId id="283" r:id="rId5"/>
    <p:sldId id="263" r:id="rId6"/>
    <p:sldId id="261" r:id="rId7"/>
    <p:sldId id="284" r:id="rId8"/>
    <p:sldId id="279" r:id="rId9"/>
    <p:sldId id="286" r:id="rId10"/>
    <p:sldId id="280" r:id="rId11"/>
    <p:sldId id="285" r:id="rId12"/>
    <p:sldId id="281" r:id="rId13"/>
    <p:sldId id="27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DA382BA-471B-44FF-AD60-F3296D94BA33}">
  <a:tblStyle styleId="{6DA382BA-471B-44FF-AD60-F3296D94BA3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7" autoAdjust="0"/>
  </p:normalViewPr>
  <p:slideViewPr>
    <p:cSldViewPr snapToGrid="0" snapToObjects="1">
      <p:cViewPr varScale="1">
        <p:scale>
          <a:sx n="78" d="100"/>
          <a:sy n="78" d="100"/>
        </p:scale>
        <p:origin x="940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A328A2A-D8C7-433B-B2F6-311D787AFB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7560E4-5C4F-F2C9-D973-DB15577D59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A45E7-B754-442B-9EAD-B8F349AE06EB}" type="datetimeFigureOut">
              <a:rPr lang="en-IN" smtClean="0"/>
              <a:t>10-04-2023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82F01C-0CB4-3448-A7F2-5AB10544948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IN"/>
              <a:t>Shradha Gupta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7BDF6B-6C40-FB02-CCB6-90B33509A4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5503C-B792-4C85-9636-5CA53A08D4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725463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" userDrawn="1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25" y="3912619"/>
            <a:ext cx="9144000" cy="1230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Picture 2" descr="A picture containing drawing, food, cup&#10;&#10;Description automatically generated">
            <a:extLst>
              <a:ext uri="{FF2B5EF4-FFF2-40B4-BE49-F238E27FC236}">
                <a16:creationId xmlns:a16="http://schemas.microsoft.com/office/drawing/2014/main" id="{98696763-6371-B346-8904-0A73C34A84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87237" y="0"/>
            <a:ext cx="956763" cy="956763"/>
          </a:xfrm>
          <a:prstGeom prst="rect">
            <a:avLst/>
          </a:prstGeom>
        </p:spPr>
      </p:pic>
      <p:sp>
        <p:nvSpPr>
          <p:cNvPr id="6" name="Google Shape;67;p13">
            <a:extLst>
              <a:ext uri="{FF2B5EF4-FFF2-40B4-BE49-F238E27FC236}">
                <a16:creationId xmlns:a16="http://schemas.microsoft.com/office/drawing/2014/main" id="{3C12EE8B-7736-E246-81CD-268B223BA28E}"/>
              </a:ext>
            </a:extLst>
          </p:cNvPr>
          <p:cNvSpPr txBox="1">
            <a:spLocks/>
          </p:cNvSpPr>
          <p:nvPr userDrawn="1"/>
        </p:nvSpPr>
        <p:spPr>
          <a:xfrm>
            <a:off x="1079548" y="4387065"/>
            <a:ext cx="6805864" cy="45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Playfair Display"/>
              <a:buNone/>
              <a:defRPr sz="2000" b="1" i="0" u="none" strike="noStrike" cap="none">
                <a:solidFill>
                  <a:srgbClr val="FFFFFF"/>
                </a:solidFill>
                <a:latin typeface="+mj-lt"/>
                <a:ea typeface="Playfair Display"/>
                <a:cs typeface="Playfair Display"/>
                <a:sym typeface="Playfair Dis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 b="1" i="0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 b="1" i="0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 b="1" i="0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 b="1" i="0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 b="1" i="0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 b="1" i="0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 b="1" i="0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 b="1" i="0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algn="ctr"/>
            <a:r>
              <a:rPr lang="en-US" sz="2800" dirty="0">
                <a:solidFill>
                  <a:schemeClr val="bg2"/>
                </a:solidFill>
              </a:rPr>
              <a:t>ITM GROUP OF INSTITUTIONS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+ 1 column" userDrawn="1">
  <p:cSld name="TITLE_AND_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/>
        </p:nvSpPr>
        <p:spPr>
          <a:xfrm>
            <a:off x="25" y="4977000"/>
            <a:ext cx="9144000" cy="166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60947" y="1200150"/>
            <a:ext cx="8622632" cy="362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◈"/>
              <a:defRPr sz="2800">
                <a:latin typeface="+mn-l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 dirty="0"/>
          </a:p>
        </p:txBody>
      </p:sp>
      <p:cxnSp>
        <p:nvCxnSpPr>
          <p:cNvPr id="26" name="Google Shape;26;p5"/>
          <p:cNvCxnSpPr/>
          <p:nvPr/>
        </p:nvCxnSpPr>
        <p:spPr>
          <a:xfrm>
            <a:off x="3028650" y="971556"/>
            <a:ext cx="30867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689853" y="489082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sz="1000">
                <a:solidFill>
                  <a:schemeClr val="tx1"/>
                </a:solidFill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72431CA-0820-8944-9717-9C3ACF329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619232-BA10-BA40-92B5-E9C7E4C5313A}"/>
              </a:ext>
            </a:extLst>
          </p:cNvPr>
          <p:cNvSpPr txBox="1"/>
          <p:nvPr userDrawn="1"/>
        </p:nvSpPr>
        <p:spPr>
          <a:xfrm>
            <a:off x="3513761" y="4931556"/>
            <a:ext cx="3277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ITM GROUP OF INSTITUTIONS ©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+ 2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7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880026" y="1200150"/>
            <a:ext cx="3584100" cy="35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◈"/>
              <a:defRPr sz="24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2"/>
          </p:nvPr>
        </p:nvSpPr>
        <p:spPr>
          <a:xfrm>
            <a:off x="4679875" y="1200150"/>
            <a:ext cx="3584100" cy="35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◈"/>
              <a:defRPr sz="24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 dirty="0"/>
          </a:p>
        </p:txBody>
      </p:sp>
      <p:cxnSp>
        <p:nvCxnSpPr>
          <p:cNvPr id="32" name="Google Shape;32;p6"/>
          <p:cNvCxnSpPr/>
          <p:nvPr/>
        </p:nvCxnSpPr>
        <p:spPr>
          <a:xfrm>
            <a:off x="3028650" y="971556"/>
            <a:ext cx="30867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" name="Google Shape;33;p6"/>
          <p:cNvSpPr/>
          <p:nvPr/>
        </p:nvSpPr>
        <p:spPr>
          <a:xfrm>
            <a:off x="25" y="4977000"/>
            <a:ext cx="9144000" cy="166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0878B2C-16F6-0940-A45F-1DB31D394075}"/>
              </a:ext>
            </a:extLst>
          </p:cNvPr>
          <p:cNvSpPr/>
          <p:nvPr userDrawn="1"/>
        </p:nvSpPr>
        <p:spPr>
          <a:xfrm>
            <a:off x="3590474" y="4937139"/>
            <a:ext cx="217880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ITM GROUP OF INSTITUTIONS ©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52E9E6-31EC-E34B-8115-09DD51C04433}"/>
              </a:ext>
            </a:extLst>
          </p:cNvPr>
          <p:cNvSpPr>
            <a:spLocks noGrp="1"/>
          </p:cNvSpPr>
          <p:nvPr>
            <p:ph type="sldNum" idx="10"/>
          </p:nvPr>
        </p:nvSpPr>
        <p:spPr>
          <a:xfrm>
            <a:off x="8646645" y="4883997"/>
            <a:ext cx="548700" cy="393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userDrawn="1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Google Shape;53;p10"/>
          <p:cNvCxnSpPr/>
          <p:nvPr/>
        </p:nvCxnSpPr>
        <p:spPr>
          <a:xfrm>
            <a:off x="734700" y="4732556"/>
            <a:ext cx="76746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" name="Google Shape;316;p35">
            <a:extLst>
              <a:ext uri="{FF2B5EF4-FFF2-40B4-BE49-F238E27FC236}">
                <a16:creationId xmlns:a16="http://schemas.microsoft.com/office/drawing/2014/main" id="{DA82B545-C82F-964C-BCB1-58CD8CEF5668}"/>
              </a:ext>
            </a:extLst>
          </p:cNvPr>
          <p:cNvSpPr txBox="1">
            <a:spLocks noGrp="1"/>
          </p:cNvSpPr>
          <p:nvPr>
            <p:ph type="ctrTitle" idx="4294967295"/>
          </p:nvPr>
        </p:nvSpPr>
        <p:spPr>
          <a:xfrm>
            <a:off x="881975" y="1471875"/>
            <a:ext cx="7684800" cy="67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i="1"/>
              <a:t>Thanks!</a:t>
            </a:r>
            <a:endParaRPr sz="3000" i="1"/>
          </a:p>
        </p:txBody>
      </p:sp>
      <p:sp>
        <p:nvSpPr>
          <p:cNvPr id="7" name="Google Shape;317;p35">
            <a:extLst>
              <a:ext uri="{FF2B5EF4-FFF2-40B4-BE49-F238E27FC236}">
                <a16:creationId xmlns:a16="http://schemas.microsoft.com/office/drawing/2014/main" id="{029B0DBF-EA8D-F540-804F-FC1D26776FA0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881975" y="2020913"/>
            <a:ext cx="76848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4800" b="1">
                <a:solidFill>
                  <a:srgbClr val="FFD9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Any questions?</a:t>
            </a:r>
            <a:endParaRPr sz="4800" b="1">
              <a:solidFill>
                <a:srgbClr val="FFD9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8" name="Google Shape;318;p35">
            <a:extLst>
              <a:ext uri="{FF2B5EF4-FFF2-40B4-BE49-F238E27FC236}">
                <a16:creationId xmlns:a16="http://schemas.microsoft.com/office/drawing/2014/main" id="{D949FA75-0D94-E045-B3A1-2C8754C0BD00}"/>
              </a:ext>
            </a:extLst>
          </p:cNvPr>
          <p:cNvSpPr txBox="1">
            <a:spLocks noGrp="1"/>
          </p:cNvSpPr>
          <p:nvPr>
            <p:ph type="body" idx="4294967295" hasCustomPrompt="1"/>
          </p:nvPr>
        </p:nvSpPr>
        <p:spPr>
          <a:xfrm>
            <a:off x="881975" y="3037875"/>
            <a:ext cx="7684800" cy="102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dirty="0"/>
              <a:t>You can find me at:</a:t>
            </a:r>
            <a:endParaRPr sz="1800" dirty="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dirty="0"/>
              <a:t>@username</a:t>
            </a:r>
            <a:endParaRPr sz="1800" dirty="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dirty="0" err="1"/>
              <a:t>user@mail.me</a:t>
            </a:r>
            <a:endParaRPr sz="1800" dirty="0"/>
          </a:p>
        </p:txBody>
      </p:sp>
      <p:sp>
        <p:nvSpPr>
          <p:cNvPr id="9" name="Google Shape;319;p35">
            <a:extLst>
              <a:ext uri="{FF2B5EF4-FFF2-40B4-BE49-F238E27FC236}">
                <a16:creationId xmlns:a16="http://schemas.microsoft.com/office/drawing/2014/main" id="{BDF6235E-9787-384C-9A96-17AED2C771ED}"/>
              </a:ext>
            </a:extLst>
          </p:cNvPr>
          <p:cNvSpPr/>
          <p:nvPr userDrawn="1"/>
        </p:nvSpPr>
        <p:spPr>
          <a:xfrm>
            <a:off x="3905613" y="565125"/>
            <a:ext cx="1637575" cy="885338"/>
          </a:xfrm>
          <a:prstGeom prst="flowChartMerge">
            <a:avLst/>
          </a:prstGeom>
          <a:solidFill>
            <a:srgbClr val="FFD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C86461C-CA23-DA41-AD00-04B9C3AEA322}"/>
              </a:ext>
            </a:extLst>
          </p:cNvPr>
          <p:cNvSpPr/>
          <p:nvPr userDrawn="1"/>
        </p:nvSpPr>
        <p:spPr>
          <a:xfrm>
            <a:off x="3634974" y="4823589"/>
            <a:ext cx="217880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ITM GROUP OF INSTITUTIONS ©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BE9337-74AE-CA40-B095-561E9831DDBD}"/>
              </a:ext>
            </a:extLst>
          </p:cNvPr>
          <p:cNvSpPr>
            <a:spLocks noGrp="1"/>
          </p:cNvSpPr>
          <p:nvPr>
            <p:ph type="sldNum" idx="10"/>
          </p:nvPr>
        </p:nvSpPr>
        <p:spPr>
          <a:xfrm>
            <a:off x="8672568" y="4823589"/>
            <a:ext cx="548700" cy="393600"/>
          </a:xfrm>
        </p:spPr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Playfair Display"/>
              <a:buNone/>
              <a:defRPr sz="32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Playfair Display"/>
              <a:buNone/>
              <a:defRPr sz="32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Playfair Display"/>
              <a:buNone/>
              <a:defRPr sz="32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Playfair Display"/>
              <a:buNone/>
              <a:defRPr sz="32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Playfair Display"/>
              <a:buNone/>
              <a:defRPr sz="32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Playfair Display"/>
              <a:buNone/>
              <a:defRPr sz="32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Playfair Display"/>
              <a:buNone/>
              <a:defRPr sz="32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Playfair Display"/>
              <a:buNone/>
              <a:defRPr sz="32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Playfair Display"/>
              <a:buNone/>
              <a:defRPr sz="32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40050" y="70890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roid Sans"/>
              <a:buChar char="◈"/>
              <a:defRPr sz="2400">
                <a:solidFill>
                  <a:schemeClr val="lt1"/>
                </a:solidFill>
                <a:latin typeface="Droid Sans"/>
                <a:ea typeface="Droid Sans"/>
                <a:cs typeface="Droid Sans"/>
                <a:sym typeface="Droid Sans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roid Sans"/>
              <a:buChar char="○"/>
              <a:defRPr sz="2400">
                <a:solidFill>
                  <a:schemeClr val="lt1"/>
                </a:solidFill>
                <a:latin typeface="Droid Sans"/>
                <a:ea typeface="Droid Sans"/>
                <a:cs typeface="Droid Sans"/>
                <a:sym typeface="Droid Sans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roid Sans"/>
              <a:buChar char="■"/>
              <a:defRPr sz="2400">
                <a:solidFill>
                  <a:schemeClr val="lt1"/>
                </a:solidFill>
                <a:latin typeface="Droid Sans"/>
                <a:ea typeface="Droid Sans"/>
                <a:cs typeface="Droid Sans"/>
                <a:sym typeface="Droid Sans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roid Sans"/>
              <a:buChar char="●"/>
              <a:defRPr sz="2400">
                <a:solidFill>
                  <a:schemeClr val="lt1"/>
                </a:solidFill>
                <a:latin typeface="Droid Sans"/>
                <a:ea typeface="Droid Sans"/>
                <a:cs typeface="Droid Sans"/>
                <a:sym typeface="Droid Sans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roid Sans"/>
              <a:buChar char="○"/>
              <a:defRPr sz="2400">
                <a:solidFill>
                  <a:schemeClr val="lt1"/>
                </a:solidFill>
                <a:latin typeface="Droid Sans"/>
                <a:ea typeface="Droid Sans"/>
                <a:cs typeface="Droid Sans"/>
                <a:sym typeface="Droid Sans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roid Sans"/>
              <a:buChar char="■"/>
              <a:defRPr sz="2400">
                <a:solidFill>
                  <a:schemeClr val="lt1"/>
                </a:solidFill>
                <a:latin typeface="Droid Sans"/>
                <a:ea typeface="Droid Sans"/>
                <a:cs typeface="Droid Sans"/>
                <a:sym typeface="Droid Sans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roid Sans"/>
              <a:buChar char="●"/>
              <a:defRPr sz="2400">
                <a:solidFill>
                  <a:schemeClr val="lt1"/>
                </a:solidFill>
                <a:latin typeface="Droid Sans"/>
                <a:ea typeface="Droid Sans"/>
                <a:cs typeface="Droid Sans"/>
                <a:sym typeface="Droid Sans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roid Sans"/>
              <a:buChar char="○"/>
              <a:defRPr sz="2400">
                <a:solidFill>
                  <a:schemeClr val="lt1"/>
                </a:solidFill>
                <a:latin typeface="Droid Sans"/>
                <a:ea typeface="Droid Sans"/>
                <a:cs typeface="Droid Sans"/>
                <a:sym typeface="Droid Sans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roid Sans"/>
              <a:buChar char="■"/>
              <a:defRPr sz="2400">
                <a:solidFill>
                  <a:schemeClr val="lt1"/>
                </a:solidFill>
                <a:latin typeface="Droid Sans"/>
                <a:ea typeface="Droid Sans"/>
                <a:cs typeface="Droid Sans"/>
                <a:sym typeface="Droid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686800" y="482475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000">
                <a:solidFill>
                  <a:schemeClr val="accent1"/>
                </a:solidFill>
                <a:latin typeface="+mn-lt"/>
                <a:ea typeface="Playfair Display"/>
                <a:cs typeface="Playfair Display"/>
                <a:sym typeface="Playfair Display"/>
              </a:defRPr>
            </a:lvl1pPr>
            <a:lvl2pPr lvl="1" algn="ctr">
              <a:buNone/>
              <a:defRPr sz="1200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buNone/>
              <a:defRPr sz="1200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buNone/>
              <a:defRPr sz="1200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buNone/>
              <a:defRPr sz="1200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buNone/>
              <a:defRPr sz="1200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buNone/>
              <a:defRPr sz="1200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buNone/>
              <a:defRPr sz="1200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buNone/>
              <a:defRPr sz="1200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5" name="Picture 4" descr="A picture containing drawing, food, cup&#10;&#10;Description automatically generated">
            <a:extLst>
              <a:ext uri="{FF2B5EF4-FFF2-40B4-BE49-F238E27FC236}">
                <a16:creationId xmlns:a16="http://schemas.microsoft.com/office/drawing/2014/main" id="{41FF6E0E-4EC5-1243-92BE-53290DD91D3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187237" y="0"/>
            <a:ext cx="956763" cy="956763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6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 idx="4294967295"/>
          </p:nvPr>
        </p:nvSpPr>
        <p:spPr>
          <a:xfrm>
            <a:off x="889907" y="3380014"/>
            <a:ext cx="7511143" cy="139609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/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SUBJECT – Cost Accounting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TOPIC - Introduction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NAME OF THE FACULTY- Shradha Gupta</a:t>
            </a:r>
            <a:endParaRPr sz="2800" b="1" dirty="0">
              <a:solidFill>
                <a:schemeClr val="tx1"/>
              </a:solidFill>
            </a:endParaRPr>
          </a:p>
        </p:txBody>
      </p:sp>
      <p:sp>
        <p:nvSpPr>
          <p:cNvPr id="3" name="Google Shape;67;p13">
            <a:extLst>
              <a:ext uri="{FF2B5EF4-FFF2-40B4-BE49-F238E27FC236}">
                <a16:creationId xmlns:a16="http://schemas.microsoft.com/office/drawing/2014/main" id="{15DB5C3D-4C14-B046-BE37-455A8382C75F}"/>
              </a:ext>
            </a:extLst>
          </p:cNvPr>
          <p:cNvSpPr txBox="1">
            <a:spLocks/>
          </p:cNvSpPr>
          <p:nvPr/>
        </p:nvSpPr>
        <p:spPr>
          <a:xfrm>
            <a:off x="889907" y="639657"/>
            <a:ext cx="7248598" cy="1396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Playfair Display"/>
              <a:buNone/>
              <a:defRPr sz="2000" b="1" i="0" u="none" strike="noStrike" cap="none">
                <a:solidFill>
                  <a:srgbClr val="FFFFFF"/>
                </a:solidFill>
                <a:latin typeface="+mj-lt"/>
                <a:ea typeface="Playfair Display"/>
                <a:cs typeface="Playfair Display"/>
                <a:sym typeface="Playfair Dis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 b="1" i="0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 b="1" i="0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 b="1" i="0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 b="1" i="0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 b="1" i="0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 b="1" i="0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 b="1" i="0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 b="1" i="0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algn="ctr"/>
            <a:r>
              <a:rPr lang="en-US" sz="2800" dirty="0">
                <a:solidFill>
                  <a:schemeClr val="bg2"/>
                </a:solidFill>
              </a:rPr>
              <a:t>MATS </a:t>
            </a:r>
            <a:r>
              <a:rPr lang="en-US" sz="3200" dirty="0">
                <a:solidFill>
                  <a:schemeClr val="bg2"/>
                </a:solidFill>
              </a:rPr>
              <a:t>University</a:t>
            </a:r>
            <a:r>
              <a:rPr lang="en-US" sz="2800" dirty="0">
                <a:solidFill>
                  <a:schemeClr val="bg2"/>
                </a:solidFill>
              </a:rPr>
              <a:t>, Raipur, Chhattisgarh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60947" y="1200150"/>
            <a:ext cx="8622632" cy="3628200"/>
          </a:xfrm>
        </p:spPr>
        <p:txBody>
          <a:bodyPr/>
          <a:lstStyle/>
          <a:p>
            <a:pPr>
              <a:buNone/>
            </a:pPr>
            <a:r>
              <a:rPr lang="en-US" sz="1600" dirty="0">
                <a:solidFill>
                  <a:schemeClr val="tx1"/>
                </a:solidFill>
              </a:rPr>
              <a:t>Some Factors that should be taken into consideration while designing a costing </a:t>
            </a:r>
            <a:r>
              <a:rPr lang="en-US" sz="1600" dirty="0" err="1">
                <a:solidFill>
                  <a:schemeClr val="tx1"/>
                </a:solidFill>
              </a:rPr>
              <a:t>sysytem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en-US" sz="1600" dirty="0">
                <a:solidFill>
                  <a:schemeClr val="tx1"/>
                </a:solidFill>
              </a:rPr>
              <a:t>Objective of the system as well as management.</a:t>
            </a:r>
          </a:p>
          <a:p>
            <a:pPr>
              <a:buNone/>
            </a:pPr>
            <a:r>
              <a:rPr lang="en-US" sz="1600" dirty="0">
                <a:solidFill>
                  <a:schemeClr val="tx1"/>
                </a:solidFill>
              </a:rPr>
              <a:t>Nature of the business &amp; product.</a:t>
            </a:r>
          </a:p>
          <a:p>
            <a:pPr marL="590550" indent="-514350">
              <a:buNone/>
            </a:pPr>
            <a:r>
              <a:rPr lang="en-US" sz="1600" dirty="0">
                <a:solidFill>
                  <a:schemeClr val="tx1"/>
                </a:solidFill>
              </a:rPr>
              <a:t>Organizational structure &amp; Situation of business.</a:t>
            </a:r>
          </a:p>
          <a:p>
            <a:pPr marL="590550" indent="-514350">
              <a:buNone/>
            </a:pPr>
            <a:r>
              <a:rPr lang="en-US" sz="1600" dirty="0">
                <a:solidFill>
                  <a:schemeClr val="tx1"/>
                </a:solidFill>
              </a:rPr>
              <a:t>Manufacturing process and Elasticity.</a:t>
            </a:r>
          </a:p>
          <a:p>
            <a:pPr marL="590550" indent="-514350">
              <a:buNone/>
            </a:pPr>
            <a:r>
              <a:rPr lang="en-US" sz="1600" dirty="0">
                <a:solidFill>
                  <a:schemeClr val="tx1"/>
                </a:solidFill>
              </a:rPr>
              <a:t>Accuracy of data.</a:t>
            </a:r>
          </a:p>
          <a:p>
            <a:pPr marL="590550" indent="-514350">
              <a:buNone/>
            </a:pPr>
            <a:r>
              <a:rPr lang="en-US" sz="1600" dirty="0">
                <a:solidFill>
                  <a:schemeClr val="tx1"/>
                </a:solidFill>
              </a:rPr>
              <a:t>Availability of qualified technical personnel.</a:t>
            </a:r>
          </a:p>
          <a:p>
            <a:pPr marL="590550" indent="-514350">
              <a:buNone/>
            </a:pPr>
            <a:r>
              <a:rPr lang="en-US" sz="1600" dirty="0">
                <a:solidFill>
                  <a:schemeClr val="tx1"/>
                </a:solidFill>
              </a:rPr>
              <a:t>Impact </a:t>
            </a:r>
            <a:r>
              <a:rPr lang="en-US" sz="1600" dirty="0" err="1">
                <a:solidFill>
                  <a:schemeClr val="tx1"/>
                </a:solidFill>
              </a:rPr>
              <a:t>ofcomputerization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marL="590550" indent="-514350">
              <a:buNone/>
            </a:pPr>
            <a:r>
              <a:rPr lang="en-US" sz="1600" dirty="0">
                <a:solidFill>
                  <a:schemeClr val="tx1"/>
                </a:solidFill>
              </a:rPr>
              <a:t>Selection of suitable unit of cost.</a:t>
            </a:r>
          </a:p>
          <a:p>
            <a:pPr marL="590550" indent="-514350">
              <a:buNone/>
            </a:pPr>
            <a:r>
              <a:rPr lang="en-US" sz="1600" dirty="0">
                <a:solidFill>
                  <a:schemeClr val="tx1"/>
                </a:solidFill>
              </a:rPr>
              <a:t>Statutory and other legal provisions to be complied with.</a:t>
            </a:r>
          </a:p>
          <a:p>
            <a:pPr marL="590550" indent="-514350">
              <a:buNone/>
            </a:pPr>
            <a:r>
              <a:rPr lang="en-US" sz="1600" dirty="0">
                <a:solidFill>
                  <a:schemeClr val="tx1"/>
                </a:solidFill>
              </a:rPr>
              <a:t>Materiality of cost items.</a:t>
            </a:r>
          </a:p>
          <a:p>
            <a:pPr marL="590550" indent="-514350">
              <a:buAutoNum type="arabicPeriod"/>
            </a:pPr>
            <a:endParaRPr lang="en-US" sz="1600" dirty="0">
              <a:solidFill>
                <a:schemeClr val="tx1"/>
              </a:solidFill>
            </a:endParaRPr>
          </a:p>
          <a:p>
            <a:pPr marL="590550" indent="-514350">
              <a:buAutoNum type="arabicPeriod"/>
            </a:pPr>
            <a:endParaRPr lang="en-US" sz="1600" dirty="0">
              <a:solidFill>
                <a:schemeClr val="tx1"/>
              </a:solidFill>
            </a:endParaRPr>
          </a:p>
          <a:p>
            <a:pPr marL="590550" indent="-514350">
              <a:buAutoNum type="arabicPeriod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10</a:t>
            </a:fld>
            <a:endParaRPr lang="en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4350" y="106137"/>
            <a:ext cx="8172450" cy="95724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Installation of a Costing System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42900" y="1191986"/>
            <a:ext cx="8640679" cy="363636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Lack of support from top management.</a:t>
            </a:r>
          </a:p>
          <a:p>
            <a:r>
              <a:rPr lang="en-US" dirty="0">
                <a:solidFill>
                  <a:schemeClr val="tx1"/>
                </a:solidFill>
              </a:rPr>
              <a:t>Inadequate trained personnel</a:t>
            </a:r>
          </a:p>
          <a:p>
            <a:r>
              <a:rPr lang="en-US" dirty="0">
                <a:solidFill>
                  <a:schemeClr val="tx1"/>
                </a:solidFill>
              </a:rPr>
              <a:t>Heavy costs</a:t>
            </a:r>
          </a:p>
          <a:p>
            <a:r>
              <a:rPr lang="en-US" dirty="0" err="1">
                <a:solidFill>
                  <a:schemeClr val="tx1"/>
                </a:solidFill>
              </a:rPr>
              <a:t>Resisitance</a:t>
            </a:r>
            <a:r>
              <a:rPr lang="en-US" dirty="0">
                <a:solidFill>
                  <a:schemeClr val="tx1"/>
                </a:solidFill>
              </a:rPr>
              <a:t> from the stuff</a:t>
            </a:r>
          </a:p>
          <a:p>
            <a:r>
              <a:rPr lang="en-US" dirty="0">
                <a:solidFill>
                  <a:schemeClr val="tx1"/>
                </a:solidFill>
              </a:rPr>
              <a:t>Non-co-</a:t>
            </a:r>
            <a:r>
              <a:rPr lang="en-US" dirty="0" err="1">
                <a:solidFill>
                  <a:schemeClr val="tx1"/>
                </a:solidFill>
              </a:rPr>
              <a:t>operstion</a:t>
            </a:r>
            <a:r>
              <a:rPr lang="en-US" dirty="0">
                <a:solidFill>
                  <a:schemeClr val="tx1"/>
                </a:solidFill>
              </a:rPr>
              <a:t> at other levels of organizations.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11</a:t>
            </a:fld>
            <a:endParaRPr lang="en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Difficulties in Installing a Costing System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60947" y="1037002"/>
            <a:ext cx="4193468" cy="3976908"/>
          </a:xfrm>
        </p:spPr>
        <p:txBody>
          <a:bodyPr/>
          <a:lstStyle/>
          <a:p>
            <a:r>
              <a:rPr lang="en-US" sz="2400" b="1" dirty="0">
                <a:solidFill>
                  <a:srgbClr val="FFC000"/>
                </a:solidFill>
              </a:rPr>
              <a:t>Maintenance of records</a:t>
            </a:r>
          </a:p>
          <a:p>
            <a:r>
              <a:rPr lang="en-US" sz="2400" b="1" dirty="0">
                <a:solidFill>
                  <a:srgbClr val="FFC000"/>
                </a:solidFill>
              </a:rPr>
              <a:t>Financial planning</a:t>
            </a:r>
          </a:p>
          <a:p>
            <a:r>
              <a:rPr lang="en-US" sz="2400" b="1" dirty="0">
                <a:solidFill>
                  <a:srgbClr val="FFC000"/>
                </a:solidFill>
              </a:rPr>
              <a:t>Product pricing</a:t>
            </a:r>
          </a:p>
          <a:p>
            <a:r>
              <a:rPr lang="en-US" sz="2400" b="1" dirty="0">
                <a:solidFill>
                  <a:srgbClr val="FFC000"/>
                </a:solidFill>
              </a:rPr>
              <a:t>Cost ascertainment</a:t>
            </a:r>
          </a:p>
          <a:p>
            <a:r>
              <a:rPr lang="en-US" sz="2400" b="1" dirty="0">
                <a:solidFill>
                  <a:srgbClr val="FFC000"/>
                </a:solidFill>
              </a:rPr>
              <a:t>Cost control</a:t>
            </a:r>
          </a:p>
          <a:p>
            <a:r>
              <a:rPr lang="en-US" sz="2400" b="1" dirty="0">
                <a:solidFill>
                  <a:srgbClr val="FFC000"/>
                </a:solidFill>
              </a:rPr>
              <a:t>Cost reduction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12</a:t>
            </a:fld>
            <a:endParaRPr lang="en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717" y="205978"/>
            <a:ext cx="8656566" cy="8574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Role of a Cost Accountant in an Organization</a:t>
            </a: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4706815" y="1063378"/>
            <a:ext cx="4193468" cy="3976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roid Sans"/>
              <a:buChar char="◈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Droid Sans"/>
                <a:cs typeface="Droid Sans"/>
                <a:sym typeface="Droid Sans"/>
              </a:rPr>
              <a:t>Evaluation of performance</a:t>
            </a:r>
          </a:p>
          <a:p>
            <a:pPr marL="457200" marR="0" lvl="0" indent="-381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roid Sans"/>
              <a:buChar char="◈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Droid Sans"/>
                <a:cs typeface="Droid Sans"/>
                <a:sym typeface="Droid Sans"/>
              </a:rPr>
              <a:t>Management decisions</a:t>
            </a:r>
          </a:p>
          <a:p>
            <a:pPr marL="457200" marR="0" lvl="0" indent="-381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roid Sans"/>
              <a:buChar char="◈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Droid Sans"/>
                <a:cs typeface="Droid Sans"/>
                <a:sym typeface="Droid Sans"/>
              </a:rPr>
              <a:t>Communication</a:t>
            </a:r>
          </a:p>
          <a:p>
            <a:pPr marL="457200" marR="0" lvl="0" indent="-381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roid Sans"/>
              <a:buChar char="◈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Droid Sans"/>
                <a:cs typeface="Droid Sans"/>
                <a:sym typeface="Droid Sans"/>
              </a:rPr>
              <a:t>Coordinator</a:t>
            </a:r>
          </a:p>
          <a:p>
            <a:pPr marL="457200" marR="0" lvl="0" indent="-381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roid Sans"/>
              <a:buChar char="◈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Droid Sans"/>
                <a:cs typeface="Droid Sans"/>
                <a:sym typeface="Droid Sans"/>
              </a:rPr>
              <a:t>Reliable tax basis</a:t>
            </a:r>
          </a:p>
          <a:p>
            <a:pPr marL="457200" marR="0" lvl="0" indent="-381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roid Sans"/>
              <a:buChar char="◈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Droid Sans"/>
                <a:cs typeface="Droid Sans"/>
                <a:sym typeface="Droid Sans"/>
              </a:rPr>
              <a:t>Customer relationship management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5"/>
          <p:cNvSpPr txBox="1">
            <a:spLocks noGrp="1"/>
          </p:cNvSpPr>
          <p:nvPr>
            <p:ph type="ctrTitle" idx="4294967295"/>
          </p:nvPr>
        </p:nvSpPr>
        <p:spPr>
          <a:xfrm>
            <a:off x="729575" y="1319475"/>
            <a:ext cx="7684800" cy="67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i="1"/>
              <a:t>Thanks!</a:t>
            </a:r>
            <a:endParaRPr sz="3000" i="1"/>
          </a:p>
        </p:txBody>
      </p:sp>
      <p:sp>
        <p:nvSpPr>
          <p:cNvPr id="317" name="Google Shape;317;p35"/>
          <p:cNvSpPr txBox="1">
            <a:spLocks noGrp="1"/>
          </p:cNvSpPr>
          <p:nvPr>
            <p:ph type="subTitle" idx="4294967295"/>
          </p:nvPr>
        </p:nvSpPr>
        <p:spPr>
          <a:xfrm>
            <a:off x="729575" y="1868513"/>
            <a:ext cx="76848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4800" b="1" dirty="0">
                <a:solidFill>
                  <a:srgbClr val="FFD9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Any questions?</a:t>
            </a:r>
            <a:endParaRPr sz="4800" b="1" dirty="0">
              <a:solidFill>
                <a:srgbClr val="FFD9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318" name="Google Shape;318;p35"/>
          <p:cNvSpPr txBox="1">
            <a:spLocks noGrp="1"/>
          </p:cNvSpPr>
          <p:nvPr>
            <p:ph type="body" idx="4294967295"/>
          </p:nvPr>
        </p:nvSpPr>
        <p:spPr>
          <a:xfrm>
            <a:off x="729575" y="2885475"/>
            <a:ext cx="7684800" cy="102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find me at:</a:t>
            </a:r>
            <a:endParaRPr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@Shradha Gupta</a:t>
            </a:r>
            <a:endParaRPr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IN" sz="18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shraddhag@matsuniversity.ac.in</a:t>
            </a:r>
            <a:endParaRPr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9" name="Google Shape;319;p35"/>
          <p:cNvSpPr/>
          <p:nvPr/>
        </p:nvSpPr>
        <p:spPr>
          <a:xfrm>
            <a:off x="3753213" y="412725"/>
            <a:ext cx="1637575" cy="885338"/>
          </a:xfrm>
          <a:prstGeom prst="flowChartMerge">
            <a:avLst/>
          </a:prstGeom>
          <a:solidFill>
            <a:srgbClr val="FFD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33A52FB-FCAD-9D4D-B862-73B8B29CCCC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13</a:t>
            </a:fld>
            <a:endParaRPr lang="e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42481C-735A-2A44-AD87-D91375D97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856" y="0"/>
            <a:ext cx="8196943" cy="9717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Cost Accounting: Meaning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61A6FC-11A9-A644-A0AE-6191A8B9F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7393" y="1159329"/>
            <a:ext cx="8616186" cy="3669021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Cost Accounting is a quantitative method that accumulates, classifies, </a:t>
            </a:r>
            <a:r>
              <a:rPr lang="en-US" dirty="0" err="1">
                <a:solidFill>
                  <a:schemeClr val="tx1"/>
                </a:solidFill>
              </a:rPr>
              <a:t>summerizes</a:t>
            </a:r>
            <a:r>
              <a:rPr lang="en-US" dirty="0">
                <a:solidFill>
                  <a:schemeClr val="tx1"/>
                </a:solidFill>
              </a:rPr>
              <a:t>, and </a:t>
            </a:r>
            <a:r>
              <a:rPr lang="en-US" dirty="0" err="1">
                <a:solidFill>
                  <a:schemeClr val="tx1"/>
                </a:solidFill>
              </a:rPr>
              <a:t>interupts</a:t>
            </a:r>
            <a:r>
              <a:rPr lang="en-US" dirty="0">
                <a:solidFill>
                  <a:schemeClr val="tx1"/>
                </a:solidFill>
              </a:rPr>
              <a:t> financial and information for three major purposes, viz.</a:t>
            </a:r>
          </a:p>
          <a:p>
            <a:r>
              <a:rPr lang="en-US" dirty="0">
                <a:solidFill>
                  <a:schemeClr val="tx1"/>
                </a:solidFill>
              </a:rPr>
              <a:t>Ascertainment of cost of a product or services;</a:t>
            </a:r>
          </a:p>
          <a:p>
            <a:r>
              <a:rPr lang="en-US" dirty="0">
                <a:solidFill>
                  <a:schemeClr val="tx1"/>
                </a:solidFill>
              </a:rPr>
              <a:t>Operational planning and control; and</a:t>
            </a:r>
          </a:p>
          <a:p>
            <a:r>
              <a:rPr lang="en-US" dirty="0">
                <a:solidFill>
                  <a:schemeClr val="tx1"/>
                </a:solidFill>
              </a:rPr>
              <a:t>Decision-making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699539-76B1-BB2F-90D2-B07C3BC7B0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</a:t>
            </a:fld>
            <a:endParaRPr lang="e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59229" y="1191986"/>
            <a:ext cx="8624350" cy="3636364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To determines the cost of a product, process or services.</a:t>
            </a:r>
          </a:p>
          <a:p>
            <a:r>
              <a:rPr lang="en-US" sz="1600" dirty="0">
                <a:solidFill>
                  <a:schemeClr val="tx1"/>
                </a:solidFill>
              </a:rPr>
              <a:t>To provide necessary information to the management in time.</a:t>
            </a:r>
          </a:p>
          <a:p>
            <a:r>
              <a:rPr lang="en-US" sz="1600" dirty="0">
                <a:solidFill>
                  <a:schemeClr val="tx1"/>
                </a:solidFill>
              </a:rPr>
              <a:t>To provide data needed for periodical preparation of profit and loss account and balance sheet.</a:t>
            </a:r>
          </a:p>
          <a:p>
            <a:r>
              <a:rPr lang="en-US" sz="1600" dirty="0">
                <a:solidFill>
                  <a:schemeClr val="tx1"/>
                </a:solidFill>
              </a:rPr>
              <a:t>To serve as a guide by providing actual data for comparison.</a:t>
            </a:r>
          </a:p>
          <a:p>
            <a:r>
              <a:rPr lang="en-US" sz="1600" dirty="0">
                <a:solidFill>
                  <a:schemeClr val="tx1"/>
                </a:solidFill>
              </a:rPr>
              <a:t>To facilitate price fixation and offering quotations.</a:t>
            </a:r>
          </a:p>
          <a:p>
            <a:r>
              <a:rPr lang="en-US" sz="1600" dirty="0">
                <a:solidFill>
                  <a:schemeClr val="tx1"/>
                </a:solidFill>
              </a:rPr>
              <a:t>To assist budgetary control.</a:t>
            </a:r>
          </a:p>
          <a:p>
            <a:r>
              <a:rPr lang="en-US" sz="1600" dirty="0">
                <a:solidFill>
                  <a:schemeClr val="tx1"/>
                </a:solidFill>
              </a:rPr>
              <a:t>To record the relatives production results in each unit of plant to examine efficiency.</a:t>
            </a:r>
          </a:p>
          <a:p>
            <a:r>
              <a:rPr lang="en-US" sz="1600" dirty="0">
                <a:solidFill>
                  <a:schemeClr val="tx1"/>
                </a:solidFill>
              </a:rPr>
              <a:t>To provide the basis for production planning and for avoiding wastages of materials and stores.</a:t>
            </a:r>
          </a:p>
          <a:p>
            <a:r>
              <a:rPr lang="en-US" sz="1600" dirty="0">
                <a:solidFill>
                  <a:schemeClr val="tx1"/>
                </a:solidFill>
              </a:rPr>
              <a:t>To assist the management in devising suitable policy decisions in other key areas.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3</a:t>
            </a:fld>
            <a:endParaRPr lang="en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1692" y="244928"/>
            <a:ext cx="8205107" cy="81844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Cost Accounting: Objectives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60947" y="857400"/>
            <a:ext cx="8622632" cy="4033422"/>
          </a:xfrm>
        </p:spPr>
        <p:txBody>
          <a:bodyPr/>
          <a:lstStyle/>
          <a:p>
            <a:r>
              <a:rPr lang="en-US" sz="1500" dirty="0">
                <a:solidFill>
                  <a:schemeClr val="tx1"/>
                </a:solidFill>
              </a:rPr>
              <a:t>Helps in adverse period</a:t>
            </a:r>
          </a:p>
          <a:p>
            <a:r>
              <a:rPr lang="en-US" sz="1500" dirty="0">
                <a:solidFill>
                  <a:schemeClr val="tx1"/>
                </a:solidFill>
              </a:rPr>
              <a:t>Price fixation, Floating tenders, </a:t>
            </a:r>
            <a:r>
              <a:rPr lang="en-US" sz="1500" dirty="0" err="1">
                <a:solidFill>
                  <a:schemeClr val="tx1"/>
                </a:solidFill>
              </a:rPr>
              <a:t>Quatation</a:t>
            </a:r>
            <a:r>
              <a:rPr lang="en-US" sz="1500" dirty="0">
                <a:solidFill>
                  <a:schemeClr val="tx1"/>
                </a:solidFill>
              </a:rPr>
              <a:t> etc.</a:t>
            </a:r>
          </a:p>
          <a:p>
            <a:r>
              <a:rPr lang="en-US" sz="1500" dirty="0">
                <a:solidFill>
                  <a:schemeClr val="tx1"/>
                </a:solidFill>
              </a:rPr>
              <a:t>Makes estimates</a:t>
            </a:r>
          </a:p>
          <a:p>
            <a:r>
              <a:rPr lang="en-US" sz="1500" dirty="0">
                <a:solidFill>
                  <a:schemeClr val="tx1"/>
                </a:solidFill>
              </a:rPr>
              <a:t>Eliminates wastages</a:t>
            </a:r>
          </a:p>
          <a:p>
            <a:r>
              <a:rPr lang="en-US" sz="1500" dirty="0">
                <a:solidFill>
                  <a:schemeClr val="tx1"/>
                </a:solidFill>
              </a:rPr>
              <a:t>Maximizes profit</a:t>
            </a:r>
          </a:p>
          <a:p>
            <a:r>
              <a:rPr lang="en-US" sz="1500" dirty="0">
                <a:solidFill>
                  <a:schemeClr val="tx1"/>
                </a:solidFill>
              </a:rPr>
              <a:t>Facilitates comparisons</a:t>
            </a:r>
          </a:p>
          <a:p>
            <a:r>
              <a:rPr lang="en-US" sz="1500" dirty="0">
                <a:solidFill>
                  <a:schemeClr val="tx1"/>
                </a:solidFill>
              </a:rPr>
              <a:t>Preparation of final accounts</a:t>
            </a:r>
          </a:p>
          <a:p>
            <a:r>
              <a:rPr lang="en-US" sz="1500" dirty="0">
                <a:solidFill>
                  <a:schemeClr val="tx1"/>
                </a:solidFill>
              </a:rPr>
              <a:t>Inventory control</a:t>
            </a:r>
          </a:p>
          <a:p>
            <a:r>
              <a:rPr lang="en-US" sz="1500" dirty="0">
                <a:solidFill>
                  <a:schemeClr val="tx1"/>
                </a:solidFill>
              </a:rPr>
              <a:t>Increasing productivity</a:t>
            </a:r>
          </a:p>
          <a:p>
            <a:r>
              <a:rPr lang="en-US" sz="1500" dirty="0">
                <a:solidFill>
                  <a:schemeClr val="tx1"/>
                </a:solidFill>
              </a:rPr>
              <a:t>Enhancing efficiency</a:t>
            </a:r>
          </a:p>
          <a:p>
            <a:r>
              <a:rPr lang="en-US" sz="1500" dirty="0">
                <a:solidFill>
                  <a:schemeClr val="tx1"/>
                </a:solidFill>
              </a:rPr>
              <a:t>Boon to creditors</a:t>
            </a:r>
          </a:p>
          <a:p>
            <a:r>
              <a:rPr lang="en-US" sz="1500" dirty="0">
                <a:solidFill>
                  <a:schemeClr val="tx1"/>
                </a:solidFill>
              </a:rPr>
              <a:t>Beneficial to </a:t>
            </a:r>
            <a:r>
              <a:rPr lang="en-US" sz="1500" dirty="0" err="1">
                <a:solidFill>
                  <a:schemeClr val="tx1"/>
                </a:solidFill>
              </a:rPr>
              <a:t>empoyees</a:t>
            </a:r>
            <a:endParaRPr lang="en-US" sz="1500" dirty="0">
              <a:solidFill>
                <a:schemeClr val="tx1"/>
              </a:solidFill>
            </a:endParaRPr>
          </a:p>
          <a:p>
            <a:r>
              <a:rPr lang="en-US" sz="1500" dirty="0">
                <a:solidFill>
                  <a:schemeClr val="tx1"/>
                </a:solidFill>
              </a:rPr>
              <a:t>Boost to </a:t>
            </a:r>
            <a:r>
              <a:rPr lang="en-US" sz="1500" dirty="0" err="1">
                <a:solidFill>
                  <a:schemeClr val="tx1"/>
                </a:solidFill>
              </a:rPr>
              <a:t>nantional</a:t>
            </a:r>
            <a:r>
              <a:rPr lang="en-US" sz="1500" dirty="0">
                <a:solidFill>
                  <a:schemeClr val="tx1"/>
                </a:solidFill>
              </a:rPr>
              <a:t> economy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4</a:t>
            </a:fld>
            <a:endParaRPr lang="en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9036" y="32656"/>
            <a:ext cx="8237764" cy="82474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Cost Accounting: Advantages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>
            <a:spLocks noGrp="1"/>
          </p:cNvSpPr>
          <p:nvPr>
            <p:ph type="title"/>
          </p:nvPr>
        </p:nvSpPr>
        <p:spPr>
          <a:xfrm>
            <a:off x="489856" y="16328"/>
            <a:ext cx="8196943" cy="9553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b="1" dirty="0">
                <a:solidFill>
                  <a:srgbClr val="C00000"/>
                </a:solidFill>
              </a:rPr>
              <a:t>Difference between Cost Accounting and 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Financial Accounting</a:t>
            </a:r>
            <a:endParaRPr b="1" dirty="0">
              <a:solidFill>
                <a:srgbClr val="C000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3AE263-D23E-0A4A-B66A-AA2C12CA383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5</a:t>
            </a:fld>
            <a:endParaRPr lang="en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263737"/>
              </p:ext>
            </p:extLst>
          </p:nvPr>
        </p:nvGraphicFramePr>
        <p:xfrm>
          <a:off x="146957" y="1094014"/>
          <a:ext cx="8926705" cy="4036588"/>
        </p:xfrm>
        <a:graphic>
          <a:graphicData uri="http://schemas.openxmlformats.org/drawingml/2006/table">
            <a:tbl>
              <a:tblPr firstRow="1" bandRow="1">
                <a:tableStyleId>{6DA382BA-471B-44FF-AD60-F3296D94BA33}</a:tableStyleId>
              </a:tblPr>
              <a:tblGrid>
                <a:gridCol w="1906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0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9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646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Basis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of Distinction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COST ACCOUNTING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FINANCIAL ACCOUNTING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548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AIM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Cost Accounting aims at strengthening the management for proper planning,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operation, control and decision-making.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Financial accounting aims at strengthening the interests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of the business, proprietors and all others associated with it.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30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2. Emphasis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On Ascertainment of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On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the measurement of Profitability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96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3. Profit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Ananlysis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discloses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profit made on each product, process, job or services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Analyze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accounts and discloses profit of the firm as a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whole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This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54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4. Facts and estimates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deal mainly with facts and figures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Deal with facts and figures besides estimates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80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5. Valuation of Stock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</a:rPr>
                        <a:t>Cost</a:t>
                      </a:r>
                      <a:r>
                        <a:rPr lang="en-US" baseline="0">
                          <a:solidFill>
                            <a:schemeClr val="tx1"/>
                          </a:solidFill>
                        </a:rPr>
                        <a:t> price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Cost price or Market Price W.E.L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04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6. Periodicity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of report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Whenever management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requires it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At specific period, usually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once in a year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46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7. Classification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Do not classify accounts, expenses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They are classified properly and analyzed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perfectly.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>
            <a:spLocks noGrp="1"/>
          </p:cNvSpPr>
          <p:nvPr>
            <p:ph type="title"/>
          </p:nvPr>
        </p:nvSpPr>
        <p:spPr>
          <a:xfrm>
            <a:off x="506186" y="32656"/>
            <a:ext cx="8180614" cy="93904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US" b="1" dirty="0">
                <a:solidFill>
                  <a:srgbClr val="C00000"/>
                </a:solidFill>
              </a:rPr>
              <a:t>Cost Concepts</a:t>
            </a:r>
            <a:endParaRPr b="1" dirty="0">
              <a:solidFill>
                <a:srgbClr val="C000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628E5A2-679C-934D-BDF2-3C943356FC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6</a:t>
            </a:fld>
            <a:endParaRPr lang="e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34736" y="1216478"/>
            <a:ext cx="8648843" cy="3611871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The term Cost means the amount of resources used in exchange for goods and services.</a:t>
            </a: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The cost has to be looked in relation to:</a:t>
            </a:r>
          </a:p>
          <a:p>
            <a:pPr marL="647700" indent="-571500">
              <a:buAutoNum type="romanLcParenBoth"/>
            </a:pPr>
            <a:r>
              <a:rPr lang="en-US" dirty="0">
                <a:solidFill>
                  <a:schemeClr val="tx1"/>
                </a:solidFill>
              </a:rPr>
              <a:t>Nature of Business</a:t>
            </a:r>
          </a:p>
          <a:p>
            <a:pPr marL="647700" indent="-571500">
              <a:buAutoNum type="romanLcParenBoth"/>
            </a:pPr>
            <a:r>
              <a:rPr lang="en-US" dirty="0">
                <a:solidFill>
                  <a:schemeClr val="tx1"/>
                </a:solidFill>
              </a:rPr>
              <a:t>Purpose</a:t>
            </a:r>
          </a:p>
          <a:p>
            <a:pPr marL="647700" indent="-571500">
              <a:buAutoNum type="romanLcParenBoth"/>
            </a:pPr>
            <a:r>
              <a:rPr lang="en-US" dirty="0">
                <a:solidFill>
                  <a:schemeClr val="tx1"/>
                </a:solidFill>
              </a:rPr>
              <a:t>Conditions</a:t>
            </a:r>
          </a:p>
          <a:p>
            <a:pPr marL="647700" indent="-571500">
              <a:buAutoNum type="romanLcParenBoth"/>
            </a:pPr>
            <a:r>
              <a:rPr lang="en-US" dirty="0">
                <a:solidFill>
                  <a:schemeClr val="tx1"/>
                </a:solidFill>
              </a:rPr>
              <a:t>Context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>
            <a:spLocks noGrp="1"/>
          </p:cNvSpPr>
          <p:nvPr>
            <p:ph type="title"/>
          </p:nvPr>
        </p:nvSpPr>
        <p:spPr>
          <a:xfrm>
            <a:off x="432707" y="24492"/>
            <a:ext cx="8254093" cy="9472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US" b="1" dirty="0">
                <a:solidFill>
                  <a:srgbClr val="C00000"/>
                </a:solidFill>
              </a:rPr>
              <a:t>Classifications of Costs</a:t>
            </a:r>
            <a:endParaRPr b="1" dirty="0">
              <a:solidFill>
                <a:srgbClr val="C000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628E5A2-679C-934D-BDF2-3C943356FC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7</a:t>
            </a:fld>
            <a:endParaRPr lang="e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6999" y="841968"/>
            <a:ext cx="4179801" cy="4048853"/>
          </a:xfrm>
        </p:spPr>
        <p:txBody>
          <a:bodyPr/>
          <a:lstStyle/>
          <a:p>
            <a:pPr marL="590550" indent="-514350">
              <a:buNone/>
            </a:pPr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According to </a:t>
            </a:r>
            <a:r>
              <a:rPr lang="en-US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Cost</a:t>
            </a:r>
          </a:p>
          <a:p>
            <a:pPr marL="590550" indent="-514350">
              <a:buFont typeface="Arial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Fixed Cost</a:t>
            </a:r>
          </a:p>
          <a:p>
            <a:pPr marL="590550" indent="-514350">
              <a:buFont typeface="Arial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Variable Cost</a:t>
            </a:r>
          </a:p>
          <a:p>
            <a:pPr marL="590550" indent="-514350">
              <a:buFont typeface="Arial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Semi-Variable Cost</a:t>
            </a:r>
          </a:p>
          <a:p>
            <a:pPr marL="590550" indent="-514350">
              <a:buNone/>
            </a:pPr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According to Production Process</a:t>
            </a:r>
          </a:p>
          <a:p>
            <a:pPr marL="590550" indent="-514350">
              <a:buFont typeface="Arial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Historical Cost</a:t>
            </a:r>
          </a:p>
          <a:p>
            <a:pPr marL="590550" indent="-514350">
              <a:buFont typeface="Arial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Pre-determined Cost</a:t>
            </a:r>
          </a:p>
          <a:p>
            <a:pPr marL="590550" indent="-514350">
              <a:buFont typeface="Arial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Standard Cost</a:t>
            </a:r>
          </a:p>
          <a:p>
            <a:pPr marL="590550" indent="-514350">
              <a:buFont typeface="Arial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Estimated Cost</a:t>
            </a:r>
          </a:p>
          <a:p>
            <a:pPr marL="590550" indent="-514350">
              <a:buNone/>
            </a:pPr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According to Decision-making &amp; Control</a:t>
            </a:r>
          </a:p>
          <a:p>
            <a:pPr marL="590550" indent="-514350">
              <a:buFont typeface="Arial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Marginal Cost		Normal Cost</a:t>
            </a:r>
          </a:p>
          <a:p>
            <a:pPr marL="590550" indent="-514350">
              <a:buFont typeface="Arial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Abnormal Cost		Avoidable Cost</a:t>
            </a:r>
          </a:p>
          <a:p>
            <a:pPr marL="590550" indent="-514350">
              <a:buFont typeface="Arial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Unavoidable Cost		Replacement  Cost</a:t>
            </a:r>
          </a:p>
          <a:p>
            <a:pPr marL="590550" indent="-514350">
              <a:buFont typeface="Arial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Opportunity Cost		Imputed Cost</a:t>
            </a:r>
          </a:p>
          <a:p>
            <a:pPr marL="590550" indent="-514350">
              <a:buFont typeface="Arial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Sunk Cost</a:t>
            </a:r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326572" y="824593"/>
            <a:ext cx="4180428" cy="4066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905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roid Sans"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Droid Sans"/>
                <a:cs typeface="Times New Roman" pitchFamily="18" charset="0"/>
                <a:sym typeface="Droid Sans"/>
              </a:rPr>
              <a:t>1. According to Time Period</a:t>
            </a:r>
          </a:p>
          <a:p>
            <a:pPr marL="5905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Droid Sans"/>
                <a:cs typeface="Times New Roman" pitchFamily="18" charset="0"/>
                <a:sym typeface="Droid Sans"/>
              </a:rPr>
              <a:t>Historical Cost</a:t>
            </a:r>
          </a:p>
          <a:p>
            <a:pPr marL="5905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Droid Sans"/>
                <a:cs typeface="Times New Roman" pitchFamily="18" charset="0"/>
                <a:sym typeface="Droid Sans"/>
              </a:rPr>
              <a:t>Predetermined Cost</a:t>
            </a:r>
          </a:p>
          <a:p>
            <a:pPr marL="5905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roid Sans"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Droid Sans"/>
                <a:cs typeface="Times New Roman" pitchFamily="18" charset="0"/>
                <a:sym typeface="Droid Sans"/>
              </a:rPr>
              <a:t>2. According to Nature of Elements</a:t>
            </a:r>
          </a:p>
          <a:p>
            <a:pPr marL="5905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Droid Sans"/>
                <a:cs typeface="Times New Roman" pitchFamily="18" charset="0"/>
                <a:sym typeface="Droid Sans"/>
              </a:rPr>
              <a:t>Material</a:t>
            </a:r>
          </a:p>
          <a:p>
            <a:pPr marL="5905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Droid Sans"/>
                <a:cs typeface="Times New Roman" pitchFamily="18" charset="0"/>
                <a:sym typeface="Droid Sans"/>
              </a:rPr>
              <a:t>Labour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ea typeface="Droid Sans"/>
              <a:cs typeface="Times New Roman" pitchFamily="18" charset="0"/>
              <a:sym typeface="Droid Sans"/>
            </a:endParaRPr>
          </a:p>
          <a:p>
            <a:pPr marL="5905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Droid Sans"/>
                <a:cs typeface="Times New Roman" pitchFamily="18" charset="0"/>
                <a:sym typeface="Droid Sans"/>
              </a:rPr>
              <a:t>Overheads</a:t>
            </a:r>
          </a:p>
          <a:p>
            <a:pPr marL="5905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roid Sans"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Droid Sans"/>
                <a:cs typeface="Times New Roman" pitchFamily="18" charset="0"/>
                <a:sym typeface="Droid Sans"/>
              </a:rPr>
              <a:t>3. According to relation to Cost Centre</a:t>
            </a:r>
          </a:p>
          <a:p>
            <a:pPr marL="5905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Droid Sans"/>
                <a:cs typeface="Times New Roman" pitchFamily="18" charset="0"/>
                <a:sym typeface="Droid Sans"/>
              </a:rPr>
              <a:t>Direct Cost </a:t>
            </a:r>
          </a:p>
          <a:p>
            <a:pPr marL="5905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Droid Sans"/>
                <a:cs typeface="Times New Roman" pitchFamily="18" charset="0"/>
                <a:sym typeface="Droid Sans"/>
              </a:rPr>
              <a:t>Indirect Cost</a:t>
            </a:r>
          </a:p>
          <a:p>
            <a:pPr marL="5905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tabLst/>
              <a:defRPr/>
            </a:pPr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According to Functions or Activities</a:t>
            </a:r>
          </a:p>
          <a:p>
            <a:pPr marL="5905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 pitchFamily="34" charset="0"/>
              <a:buChar char="•"/>
              <a:tabLst/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Production Cost</a:t>
            </a:r>
          </a:p>
          <a:p>
            <a:pPr marL="5905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 pitchFamily="34" charset="0"/>
              <a:buChar char="•"/>
              <a:tabLst/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Administration Cost</a:t>
            </a:r>
          </a:p>
          <a:p>
            <a:pPr marL="5905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 pitchFamily="34" charset="0"/>
              <a:buChar char="•"/>
              <a:tabLst/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Selling &amp; Distribution Cost</a:t>
            </a:r>
          </a:p>
          <a:p>
            <a:pPr marL="5905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 pitchFamily="34" charset="0"/>
              <a:buChar char="•"/>
              <a:tabLst/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Research &amp; Development Cost</a:t>
            </a:r>
          </a:p>
          <a:p>
            <a:pPr marL="5905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roid Sans"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Droid Sans"/>
              <a:cs typeface="Times New Roman" pitchFamily="18" charset="0"/>
              <a:sym typeface="Droid Sans"/>
            </a:endParaRPr>
          </a:p>
          <a:p>
            <a:pPr marL="5905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roid Sans"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Droid Sans"/>
              <a:cs typeface="Times New Roman" pitchFamily="18" charset="0"/>
              <a:sym typeface="Droid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8</a:t>
            </a:fld>
            <a:endParaRPr lang="en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Elements of Cost</a:t>
            </a:r>
          </a:p>
        </p:txBody>
      </p:sp>
      <p:pic>
        <p:nvPicPr>
          <p:cNvPr id="5" name="Picture 4" descr="basic-costing-types-of-costoverheads-6-7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6" y="0"/>
            <a:ext cx="7332785" cy="49720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9</a:t>
            </a:fld>
            <a:endParaRPr lang="en" dirty="0"/>
          </a:p>
        </p:txBody>
      </p:sp>
      <p:pic>
        <p:nvPicPr>
          <p:cNvPr id="5" name="Picture 4" descr="elements-of-cos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7339" y="123458"/>
            <a:ext cx="6449891" cy="484247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spero template">
  <a:themeElements>
    <a:clrScheme name="Custom 347">
      <a:dk1>
        <a:srgbClr val="000000"/>
      </a:dk1>
      <a:lt1>
        <a:srgbClr val="FFFFFF"/>
      </a:lt1>
      <a:dk2>
        <a:srgbClr val="1D1D1B"/>
      </a:dk2>
      <a:lt2>
        <a:srgbClr val="F3F3F3"/>
      </a:lt2>
      <a:accent1>
        <a:srgbClr val="FFD900"/>
      </a:accent1>
      <a:accent2>
        <a:srgbClr val="D89F39"/>
      </a:accent2>
      <a:accent3>
        <a:srgbClr val="434343"/>
      </a:accent3>
      <a:accent4>
        <a:srgbClr val="666666"/>
      </a:accent4>
      <a:accent5>
        <a:srgbClr val="999999"/>
      </a:accent5>
      <a:accent6>
        <a:srgbClr val="B7B7B7"/>
      </a:accent6>
      <a:hlink>
        <a:srgbClr val="FF9900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720</Words>
  <Application>Microsoft Office PowerPoint</Application>
  <PresentationFormat>On-screen Show (16:9)</PresentationFormat>
  <Paragraphs>144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Droid Sans</vt:lpstr>
      <vt:lpstr>Playfair Display</vt:lpstr>
      <vt:lpstr>Times New Roman</vt:lpstr>
      <vt:lpstr>Prospero template</vt:lpstr>
      <vt:lpstr> SUBJECT – Cost Accounting TOPIC - Introduction NAME OF THE FACULTY- Shradha Gupta</vt:lpstr>
      <vt:lpstr>Cost Accounting: Meaning</vt:lpstr>
      <vt:lpstr>Cost Accounting: Objectives</vt:lpstr>
      <vt:lpstr>Cost Accounting: Advantages</vt:lpstr>
      <vt:lpstr>Difference between Cost Accounting and  Financial Accounting</vt:lpstr>
      <vt:lpstr>Cost Concepts</vt:lpstr>
      <vt:lpstr>Classifications of Costs</vt:lpstr>
      <vt:lpstr>Elements of Cost</vt:lpstr>
      <vt:lpstr>PowerPoint Presentation</vt:lpstr>
      <vt:lpstr>Installation of a Costing System</vt:lpstr>
      <vt:lpstr>Difficulties in Installing a Costing System</vt:lpstr>
      <vt:lpstr>Role of a Cost Accountant in an Organization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cp:lastModifiedBy>shradha gupta</cp:lastModifiedBy>
  <cp:revision>35</cp:revision>
  <dcterms:modified xsi:type="dcterms:W3CDTF">2023-04-10T04:59:04Z</dcterms:modified>
</cp:coreProperties>
</file>