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00" r:id="rId14"/>
    <p:sldId id="268" r:id="rId15"/>
    <p:sldId id="302" r:id="rId16"/>
    <p:sldId id="303"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304" r:id="rId30"/>
    <p:sldId id="283" r:id="rId31"/>
    <p:sldId id="284" r:id="rId32"/>
    <p:sldId id="285" r:id="rId33"/>
    <p:sldId id="286" r:id="rId34"/>
    <p:sldId id="287" r:id="rId35"/>
    <p:sldId id="288" r:id="rId36"/>
    <p:sldId id="289" r:id="rId37"/>
    <p:sldId id="290" r:id="rId38"/>
    <p:sldId id="291" r:id="rId39"/>
    <p:sldId id="305" r:id="rId40"/>
    <p:sldId id="292" r:id="rId41"/>
    <p:sldId id="293" r:id="rId42"/>
    <p:sldId id="294" r:id="rId43"/>
    <p:sldId id="295" r:id="rId44"/>
    <p:sldId id="296" r:id="rId45"/>
    <p:sldId id="297" r:id="rId46"/>
    <p:sldId id="298" r:id="rId47"/>
    <p:sldId id="299" r:id="rId48"/>
  </p:sldIdLst>
  <p:sldSz cx="9753600" cy="7315200"/>
  <p:notesSz cx="97536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4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8" Type="http://schemas.openxmlformats.org/officeDocument/2006/relationships/slide" Target="slides/slide7.xml" /><Relationship Id="rId51"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4/10/2023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7680" y="292608"/>
            <a:ext cx="8778240" cy="11704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87680" y="1682496"/>
            <a:ext cx="8778240"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4/10/2023</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5.xml" /></Relationships>
</file>

<file path=ppt/slides/_rels/slide20.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5.xml" /></Relationships>
</file>

<file path=ppt/slides/_rels/slide2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5.xml" /></Relationships>
</file>

<file path=ppt/slides/_rels/slide23.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5.xml" /></Relationships>
</file>

<file path=ppt/slides/_rels/slide24.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5.xml" /></Relationships>
</file>

<file path=ppt/slides/_rels/slide25.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5.xml" /></Relationships>
</file>

<file path=ppt/slides/_rels/slide26.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5.xml" /></Relationships>
</file>

<file path=ppt/slides/_rels/slide27.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5.xml" /></Relationships>
</file>

<file path=ppt/slides/_rels/slide28.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5.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5.xml" /></Relationships>
</file>

<file path=ppt/slides/_rels/slide30.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5.xml" /></Relationships>
</file>

<file path=ppt/slides/_rels/slide31.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5.xml" /></Relationships>
</file>

<file path=ppt/slides/_rels/slide32.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5.xml" /></Relationships>
</file>

<file path=ppt/slides/_rels/slide33.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5.xml" /></Relationships>
</file>

<file path=ppt/slides/_rels/slide34.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5.xml" /></Relationships>
</file>

<file path=ppt/slides/_rels/slide35.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5.xml" /></Relationships>
</file>

<file path=ppt/slides/_rels/slide36.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5.xml" /></Relationships>
</file>

<file path=ppt/slides/_rels/slide37.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5.xml" /></Relationships>
</file>

<file path=ppt/slides/_rels/slide38.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5.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5.xml" /></Relationships>
</file>

<file path=ppt/slides/_rels/slide40.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5.xml" /></Relationships>
</file>

<file path=ppt/slides/_rels/slide41.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5.xml" /></Relationships>
</file>

<file path=ppt/slides/_rels/slide42.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5.xml" /></Relationships>
</file>

<file path=ppt/slides/_rels/slide43.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5.xml" /></Relationships>
</file>

<file path=ppt/slides/_rels/slide44.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5.xml" /></Relationships>
</file>

<file path=ppt/slides/_rels/slide45.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5.xml" /></Relationships>
</file>

<file path=ppt/slides/_rels/slide46.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5.xml" /></Relationships>
</file>

<file path=ppt/slides/_rels/slide47.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5.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600200" y="1600200"/>
            <a:ext cx="7239000" cy="1877437"/>
          </a:xfrm>
          <a:prstGeom prst="rect">
            <a:avLst/>
          </a:prstGeom>
          <a:noFill/>
        </p:spPr>
        <p:txBody>
          <a:bodyPr wrap="square" rtlCol="0">
            <a:spAutoFit/>
          </a:bodyPr>
          <a:lstStyle/>
          <a:p>
            <a:pPr algn="ctr"/>
            <a:r>
              <a:rPr lang="en-US" sz="4400" b="1" dirty="0"/>
              <a:t>Capital Asset Pricing Model</a:t>
            </a:r>
          </a:p>
          <a:p>
            <a:pPr algn="ctr"/>
            <a:r>
              <a:rPr lang="en-US" sz="2400" b="1" dirty="0"/>
              <a:t>By</a:t>
            </a:r>
          </a:p>
          <a:p>
            <a:pPr algn="ctr"/>
            <a:r>
              <a:rPr lang="en-US" sz="2400" b="1" dirty="0"/>
              <a:t>Dr. </a:t>
            </a:r>
            <a:r>
              <a:rPr lang="en-US" sz="2400" b="1" dirty="0" err="1"/>
              <a:t>Manoj</a:t>
            </a:r>
            <a:r>
              <a:rPr lang="en-US" sz="2400" b="1" dirty="0"/>
              <a:t> Kumar Dash</a:t>
            </a:r>
          </a:p>
          <a:p>
            <a:pPr algn="ctr"/>
            <a:r>
              <a:rPr lang="en-US" sz="2400" b="1" dirty="0"/>
              <a:t>Asst. Prof. MATS University, Raipur.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2925" y="304800"/>
            <a:ext cx="8677275" cy="62579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7675" y="304800"/>
            <a:ext cx="8858250" cy="6257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57275" y="304800"/>
            <a:ext cx="7934325" cy="6096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92608"/>
            <a:ext cx="8778240" cy="553998"/>
          </a:xfrm>
        </p:spPr>
        <p:txBody>
          <a:bodyPr/>
          <a:lstStyle/>
          <a:p>
            <a:pPr algn="ctr"/>
            <a:r>
              <a:rPr lang="en-US" sz="3600" dirty="0"/>
              <a:t>Capital Asset Pricing Model </a:t>
            </a:r>
          </a:p>
        </p:txBody>
      </p:sp>
      <p:sp>
        <p:nvSpPr>
          <p:cNvPr id="3" name="Text Placeholder 2"/>
          <p:cNvSpPr>
            <a:spLocks noGrp="1"/>
          </p:cNvSpPr>
          <p:nvPr>
            <p:ph type="body" idx="1"/>
          </p:nvPr>
        </p:nvSpPr>
        <p:spPr>
          <a:xfrm>
            <a:off x="487680" y="1682496"/>
            <a:ext cx="8778240" cy="4862870"/>
          </a:xfrm>
        </p:spPr>
        <p:txBody>
          <a:bodyPr/>
          <a:lstStyle/>
          <a:p>
            <a:pPr marL="285750" indent="-285750">
              <a:buFont typeface="Arial" panose="020B0604020202020204" pitchFamily="34" charset="0"/>
              <a:buChar char="•"/>
            </a:pPr>
            <a:r>
              <a:rPr lang="en-US" sz="2800" dirty="0"/>
              <a:t>CAPM –Developed in 1960</a:t>
            </a:r>
          </a:p>
          <a:p>
            <a:pPr marL="285750" indent="-285750">
              <a:buFont typeface="Arial" panose="020B0604020202020204" pitchFamily="34" charset="0"/>
              <a:buChar char="•"/>
            </a:pPr>
            <a:r>
              <a:rPr lang="en-US" sz="2800" dirty="0"/>
              <a:t>By </a:t>
            </a:r>
            <a:r>
              <a:rPr lang="en-US" sz="2800" dirty="0" err="1"/>
              <a:t>Willium</a:t>
            </a:r>
            <a:r>
              <a:rPr lang="en-US" sz="2800" dirty="0"/>
              <a:t> Sharpe , John </a:t>
            </a:r>
            <a:r>
              <a:rPr lang="en-US" sz="2800" dirty="0" err="1"/>
              <a:t>Lintiner</a:t>
            </a:r>
            <a:r>
              <a:rPr lang="en-US" sz="2800" dirty="0"/>
              <a:t> and Jan </a:t>
            </a:r>
            <a:r>
              <a:rPr lang="en-US" sz="2800" dirty="0" err="1"/>
              <a:t>Mossin</a:t>
            </a:r>
            <a:r>
              <a:rPr lang="en-US" sz="2800" dirty="0"/>
              <a:t> </a:t>
            </a:r>
          </a:p>
          <a:p>
            <a:pPr marL="285750" indent="-285750">
              <a:buFont typeface="Arial" panose="020B0604020202020204" pitchFamily="34" charset="0"/>
              <a:buChar char="•"/>
            </a:pPr>
            <a:r>
              <a:rPr lang="en-US" sz="2800" dirty="0"/>
              <a:t>It is called as Sharpe John </a:t>
            </a:r>
            <a:r>
              <a:rPr lang="en-US" sz="2800" dirty="0" err="1"/>
              <a:t>Mossiin</a:t>
            </a:r>
            <a:r>
              <a:rPr lang="en-US" sz="2800" dirty="0"/>
              <a:t> CAPM</a:t>
            </a:r>
          </a:p>
          <a:p>
            <a:pPr marL="285750" indent="-285750">
              <a:buFont typeface="Arial" panose="020B0604020202020204" pitchFamily="34" charset="0"/>
              <a:buChar char="•"/>
            </a:pPr>
            <a:r>
              <a:rPr lang="en-US" sz="2800" dirty="0"/>
              <a:t>CAPM is an extension of the portfolio theory of Markowitz</a:t>
            </a:r>
          </a:p>
          <a:p>
            <a:pPr marL="285750" indent="-285750">
              <a:buFont typeface="Arial" panose="020B0604020202020204" pitchFamily="34" charset="0"/>
              <a:buChar char="•"/>
            </a:pPr>
            <a:r>
              <a:rPr lang="en-US" sz="2800" dirty="0"/>
              <a:t> The portfolio theory explain how rational investors should build the efficient portfolio and select the optimum portfolio</a:t>
            </a:r>
          </a:p>
          <a:p>
            <a:pPr marL="285750" indent="-285750">
              <a:buFont typeface="Arial" panose="020B0604020202020204" pitchFamily="34" charset="0"/>
              <a:buChar char="•"/>
            </a:pPr>
            <a:r>
              <a:rPr lang="en-US" sz="2800" dirty="0"/>
              <a:t>In CAPM derived the relationship between the expected return and risk of individual security and portfolio as well in the capital market </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78197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8543925" cy="6248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92608"/>
            <a:ext cx="8778240" cy="553998"/>
          </a:xfrm>
        </p:spPr>
        <p:txBody>
          <a:bodyPr/>
          <a:lstStyle/>
          <a:p>
            <a:r>
              <a:rPr lang="en-US" sz="3600" dirty="0"/>
              <a:t>Assumption of CAPM </a:t>
            </a:r>
          </a:p>
        </p:txBody>
      </p:sp>
      <p:sp>
        <p:nvSpPr>
          <p:cNvPr id="3" name="Text Placeholder 2"/>
          <p:cNvSpPr>
            <a:spLocks noGrp="1"/>
          </p:cNvSpPr>
          <p:nvPr>
            <p:ph type="body" idx="1"/>
          </p:nvPr>
        </p:nvSpPr>
        <p:spPr>
          <a:xfrm>
            <a:off x="487680" y="838200"/>
            <a:ext cx="8778240" cy="4431983"/>
          </a:xfrm>
        </p:spPr>
        <p:txBody>
          <a:bodyPr/>
          <a:lstStyle/>
          <a:p>
            <a:pPr marL="285750" indent="-285750">
              <a:buFont typeface="Arial" panose="020B0604020202020204" pitchFamily="34" charset="0"/>
              <a:buChar char="•"/>
            </a:pPr>
            <a:r>
              <a:rPr lang="en-US" sz="2400" dirty="0"/>
              <a:t>Investors are make their investment decision based on risk return assessment measured in the term of expected return and SD of return </a:t>
            </a:r>
          </a:p>
          <a:p>
            <a:pPr marL="285750" indent="-285750">
              <a:buFont typeface="Arial" panose="020B0604020202020204" pitchFamily="34" charset="0"/>
              <a:buChar char="•"/>
            </a:pPr>
            <a:r>
              <a:rPr lang="en-US" sz="2400" dirty="0"/>
              <a:t>The purchase and sale of a security can be undertaken infinitely divisible unites </a:t>
            </a:r>
          </a:p>
          <a:p>
            <a:pPr marL="285750" indent="-285750">
              <a:buFont typeface="Arial" panose="020B0604020202020204" pitchFamily="34" charset="0"/>
              <a:buChar char="•"/>
            </a:pPr>
            <a:r>
              <a:rPr lang="en-US" sz="2400" dirty="0"/>
              <a:t>Purchase and sales by a single investors can not affect the prices as there is a perfect completion market where investors in total determine the prices by their action</a:t>
            </a:r>
          </a:p>
          <a:p>
            <a:pPr marL="285750" indent="-285750">
              <a:buFont typeface="Arial" panose="020B0604020202020204" pitchFamily="34" charset="0"/>
              <a:buChar char="•"/>
            </a:pPr>
            <a:r>
              <a:rPr lang="en-US" sz="2400" dirty="0"/>
              <a:t>investors have identical expectation with regard to decision period and decision inputs such as identical holding period, identical expectation regarding expected returns , variance of returns and covariance of all pairs of securities.   </a:t>
            </a:r>
          </a:p>
        </p:txBody>
      </p:sp>
    </p:spTree>
    <p:extLst>
      <p:ext uri="{BB962C8B-B14F-4D97-AF65-F5344CB8AC3E}">
        <p14:creationId xmlns:p14="http://schemas.microsoft.com/office/powerpoint/2010/main" val="1200496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92608"/>
            <a:ext cx="8778240" cy="615553"/>
          </a:xfrm>
        </p:spPr>
        <p:txBody>
          <a:bodyPr/>
          <a:lstStyle/>
          <a:p>
            <a:r>
              <a:rPr lang="en-US" sz="4000" dirty="0"/>
              <a:t>Assumption of CAPM </a:t>
            </a:r>
          </a:p>
        </p:txBody>
      </p:sp>
      <p:sp>
        <p:nvSpPr>
          <p:cNvPr id="4" name="Rectangle 3"/>
          <p:cNvSpPr/>
          <p:nvPr/>
        </p:nvSpPr>
        <p:spPr>
          <a:xfrm>
            <a:off x="304800" y="908161"/>
            <a:ext cx="8839200" cy="5493812"/>
          </a:xfrm>
          <a:prstGeom prst="rect">
            <a:avLst/>
          </a:prstGeom>
        </p:spPr>
        <p:txBody>
          <a:bodyPr wrap="square">
            <a:spAutoFit/>
          </a:bodyPr>
          <a:lstStyle/>
          <a:p>
            <a:pPr marL="285750" indent="-285750">
              <a:buFont typeface="Arial" panose="020B0604020202020204" pitchFamily="34" charset="0"/>
              <a:buChar char="•"/>
            </a:pPr>
            <a:r>
              <a:rPr lang="en-US" sz="2700" dirty="0"/>
              <a:t>There is </a:t>
            </a:r>
            <a:r>
              <a:rPr lang="en-US" sz="2700"/>
              <a:t>no transaction cost, </a:t>
            </a:r>
            <a:r>
              <a:rPr lang="en-US" sz="2700" dirty="0"/>
              <a:t>the transactions cost are very small they are probable of minor importance in investment decision making </a:t>
            </a:r>
          </a:p>
          <a:p>
            <a:pPr marL="285750" indent="-285750">
              <a:buFont typeface="Arial" panose="020B0604020202020204" pitchFamily="34" charset="0"/>
              <a:buChar char="•"/>
            </a:pPr>
            <a:r>
              <a:rPr lang="en-US" sz="2700" dirty="0"/>
              <a:t>There is no personal Taxes, Alternatively the tax rate on dividend income and capital gain are same, thereby making the investors indifferent of the form in which the return on investment is received. </a:t>
            </a:r>
          </a:p>
          <a:p>
            <a:pPr marL="285750" indent="-285750">
              <a:buFont typeface="Arial" panose="020B0604020202020204" pitchFamily="34" charset="0"/>
              <a:buChar char="•"/>
            </a:pPr>
            <a:r>
              <a:rPr lang="en-US" sz="2700" dirty="0"/>
              <a:t>The Investors can lend and borrow any amount of funds desired at a rate of interest equal to the rate for risk less securities.</a:t>
            </a:r>
          </a:p>
          <a:p>
            <a:pPr marL="285750" indent="-285750">
              <a:buFont typeface="Arial" panose="020B0604020202020204" pitchFamily="34" charset="0"/>
              <a:buChar char="•"/>
            </a:pPr>
            <a:r>
              <a:rPr lang="en-US" sz="2700" dirty="0"/>
              <a:t>The investors can sell short any amount of any share. </a:t>
            </a:r>
          </a:p>
          <a:p>
            <a:pPr marL="285750" indent="-285750">
              <a:buFont typeface="Arial" panose="020B0604020202020204" pitchFamily="34" charset="0"/>
              <a:buChar char="•"/>
            </a:pPr>
            <a:r>
              <a:rPr lang="en-US" sz="2700" dirty="0"/>
              <a:t>Investors shares homogeneity of expectations. This is implies that </a:t>
            </a:r>
          </a:p>
        </p:txBody>
      </p:sp>
    </p:spTree>
    <p:extLst>
      <p:ext uri="{BB962C8B-B14F-4D97-AF65-F5344CB8AC3E}">
        <p14:creationId xmlns:p14="http://schemas.microsoft.com/office/powerpoint/2010/main" val="4231149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0550" y="304800"/>
            <a:ext cx="8620125" cy="58007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 y="457200"/>
            <a:ext cx="8734425" cy="6553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2450" y="304800"/>
            <a:ext cx="8601075" cy="5791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8543925" cy="6019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2925" y="304800"/>
            <a:ext cx="8763000" cy="6410325"/>
          </a:xfrm>
          <a:prstGeom prst="rect">
            <a:avLst/>
          </a:prstGeom>
        </p:spPr>
      </p:pic>
      <p:sp>
        <p:nvSpPr>
          <p:cNvPr id="3" name="TextBox 2"/>
          <p:cNvSpPr txBox="1"/>
          <p:nvPr/>
        </p:nvSpPr>
        <p:spPr>
          <a:xfrm>
            <a:off x="685800" y="5943600"/>
            <a:ext cx="6477000" cy="369332"/>
          </a:xfrm>
          <a:prstGeom prst="rect">
            <a:avLst/>
          </a:prstGeom>
          <a:noFill/>
        </p:spPr>
        <p:txBody>
          <a:bodyPr wrap="square" rtlCol="0">
            <a:spAutoFit/>
          </a:bodyPr>
          <a:lstStyle/>
          <a:p>
            <a:r>
              <a:rPr lang="en-US" dirty="0"/>
              <a:t>Expected return = price of time  + (Price of risk) (amount of risk)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2925" y="304800"/>
            <a:ext cx="8610600" cy="5638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47675" y="304800"/>
            <a:ext cx="8467725" cy="64008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2925" y="304800"/>
            <a:ext cx="8677275" cy="4800600"/>
          </a:xfrm>
          <a:prstGeom prst="rect">
            <a:avLst/>
          </a:prstGeom>
        </p:spPr>
      </p:pic>
      <p:sp>
        <p:nvSpPr>
          <p:cNvPr id="4" name="TextBox 3"/>
          <p:cNvSpPr txBox="1"/>
          <p:nvPr/>
        </p:nvSpPr>
        <p:spPr>
          <a:xfrm>
            <a:off x="990600" y="5486400"/>
            <a:ext cx="7924800" cy="1754326"/>
          </a:xfrm>
          <a:prstGeom prst="rect">
            <a:avLst/>
          </a:prstGeom>
          <a:noFill/>
        </p:spPr>
        <p:txBody>
          <a:bodyPr wrap="square" rtlCol="0">
            <a:spAutoFit/>
          </a:bodyPr>
          <a:lstStyle/>
          <a:p>
            <a:r>
              <a:rPr lang="en-US" dirty="0"/>
              <a:t>The relationship between risk and return established by security market line is  called the CAPM</a:t>
            </a:r>
          </a:p>
          <a:p>
            <a:r>
              <a:rPr lang="en-US" dirty="0"/>
              <a:t>Basically it is a linear relationship</a:t>
            </a:r>
          </a:p>
          <a:p>
            <a:r>
              <a:rPr lang="en-US" dirty="0"/>
              <a:t>Higher the beta value, higher would be risk in security, Hence larger would be returns expected by the investors</a:t>
            </a:r>
          </a:p>
          <a:p>
            <a:r>
              <a:rPr lang="en-US"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2925" y="304800"/>
            <a:ext cx="8677275" cy="5029200"/>
          </a:xfrm>
          <a:prstGeom prst="rect">
            <a:avLst/>
          </a:prstGeom>
        </p:spPr>
      </p:pic>
      <p:sp>
        <p:nvSpPr>
          <p:cNvPr id="3" name="TextBox 2"/>
          <p:cNvSpPr txBox="1"/>
          <p:nvPr/>
        </p:nvSpPr>
        <p:spPr>
          <a:xfrm>
            <a:off x="2590800" y="5934670"/>
            <a:ext cx="5105400" cy="923330"/>
          </a:xfrm>
          <a:prstGeom prst="rect">
            <a:avLst/>
          </a:prstGeom>
          <a:noFill/>
        </p:spPr>
        <p:txBody>
          <a:bodyPr wrap="square" rtlCol="0">
            <a:spAutoFit/>
          </a:bodyPr>
          <a:lstStyle/>
          <a:p>
            <a:r>
              <a:rPr lang="en-US" dirty="0"/>
              <a:t>E(r) = </a:t>
            </a:r>
            <a:r>
              <a:rPr lang="en-US" dirty="0" err="1"/>
              <a:t>Rf</a:t>
            </a:r>
            <a:r>
              <a:rPr lang="en-US" dirty="0"/>
              <a:t>  + B (Rm -</a:t>
            </a:r>
            <a:r>
              <a:rPr lang="en-US" dirty="0" err="1"/>
              <a:t>Rf</a:t>
            </a:r>
            <a:r>
              <a:rPr lang="en-US" dirty="0"/>
              <a:t>)</a:t>
            </a:r>
          </a:p>
          <a:p>
            <a:endParaRPr lang="en-US" dirty="0"/>
          </a:p>
          <a:p>
            <a:r>
              <a:rPr lang="en-US" dirty="0"/>
              <a:t>E(r)-</a:t>
            </a:r>
            <a:r>
              <a:rPr lang="en-US" dirty="0" err="1"/>
              <a:t>Rf</a:t>
            </a:r>
            <a:r>
              <a:rPr lang="en-US" dirty="0"/>
              <a:t>=  B(Rm-</a:t>
            </a:r>
            <a:r>
              <a:rPr lang="en-US" dirty="0" err="1"/>
              <a:t>Rf</a:t>
            </a:r>
            <a:r>
              <a:rPr lang="en-US"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1975" y="304800"/>
            <a:ext cx="8591550" cy="59531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2925" y="304800"/>
            <a:ext cx="8667750" cy="64103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8543925" cy="6324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2475" y="304800"/>
            <a:ext cx="8239125" cy="5334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92608"/>
            <a:ext cx="8778240" cy="430887"/>
          </a:xfrm>
        </p:spPr>
        <p:txBody>
          <a:bodyPr/>
          <a:lstStyle/>
          <a:p>
            <a:pPr algn="ctr"/>
            <a:r>
              <a:rPr lang="en-US" sz="2800" b="1" dirty="0"/>
              <a:t>Difference Between the SML and CML</a:t>
            </a:r>
          </a:p>
        </p:txBody>
      </p:sp>
      <p:sp>
        <p:nvSpPr>
          <p:cNvPr id="3" name="Text Placeholder 2"/>
          <p:cNvSpPr>
            <a:spLocks noGrp="1"/>
          </p:cNvSpPr>
          <p:nvPr>
            <p:ph type="body" idx="1"/>
          </p:nvPr>
        </p:nvSpPr>
        <p:spPr>
          <a:xfrm>
            <a:off x="487680" y="1682496"/>
            <a:ext cx="8778240" cy="553998"/>
          </a:xfrm>
        </p:spPr>
        <p:txBody>
          <a:bodyPr/>
          <a:lstStyle/>
          <a:p>
            <a:pPr marL="342900" indent="-342900">
              <a:buAutoNum type="arabicPeriod"/>
            </a:pPr>
            <a:r>
              <a:rPr lang="en-US" dirty="0"/>
              <a:t>Both SML and CML postulates a linear relationship between the risk and returns</a:t>
            </a:r>
          </a:p>
          <a:p>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2433026495"/>
              </p:ext>
            </p:extLst>
          </p:nvPr>
        </p:nvGraphicFramePr>
        <p:xfrm>
          <a:off x="1066800" y="2236494"/>
          <a:ext cx="7315200" cy="4079784"/>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78176183"/>
                    </a:ext>
                  </a:extLst>
                </a:gridCol>
                <a:gridCol w="3657600">
                  <a:extLst>
                    <a:ext uri="{9D8B030D-6E8A-4147-A177-3AD203B41FA5}">
                      <a16:colId xmlns:a16="http://schemas.microsoft.com/office/drawing/2014/main" val="2573261682"/>
                    </a:ext>
                  </a:extLst>
                </a:gridCol>
              </a:tblGrid>
              <a:tr h="649378">
                <a:tc>
                  <a:txBody>
                    <a:bodyPr/>
                    <a:lstStyle/>
                    <a:p>
                      <a:r>
                        <a:rPr lang="en-US" sz="2400" dirty="0"/>
                        <a:t>SML</a:t>
                      </a:r>
                    </a:p>
                  </a:txBody>
                  <a:tcPr/>
                </a:tc>
                <a:tc>
                  <a:txBody>
                    <a:bodyPr/>
                    <a:lstStyle/>
                    <a:p>
                      <a:r>
                        <a:rPr lang="en-US" sz="2400" dirty="0"/>
                        <a:t>CML</a:t>
                      </a:r>
                    </a:p>
                  </a:txBody>
                  <a:tcPr/>
                </a:tc>
                <a:extLst>
                  <a:ext uri="{0D108BD9-81ED-4DB2-BD59-A6C34878D82A}">
                    <a16:rowId xmlns:a16="http://schemas.microsoft.com/office/drawing/2014/main" val="1957065915"/>
                  </a:ext>
                </a:extLst>
              </a:tr>
              <a:tr h="1120843">
                <a:tc>
                  <a:txBody>
                    <a:bodyPr/>
                    <a:lstStyle/>
                    <a:p>
                      <a:r>
                        <a:rPr lang="en-US" sz="2400" dirty="0"/>
                        <a:t>Risk is defined as systematic risk and measured by Beta  </a:t>
                      </a:r>
                    </a:p>
                  </a:txBody>
                  <a:tcPr/>
                </a:tc>
                <a:tc>
                  <a:txBody>
                    <a:bodyPr/>
                    <a:lstStyle/>
                    <a:p>
                      <a:r>
                        <a:rPr lang="en-US" sz="2400" dirty="0"/>
                        <a:t>Risk is defined as total risk and measured by Standard</a:t>
                      </a:r>
                      <a:r>
                        <a:rPr lang="en-US" sz="2400" baseline="0" dirty="0"/>
                        <a:t> deviation </a:t>
                      </a:r>
                      <a:endParaRPr lang="en-US" sz="2400" dirty="0"/>
                    </a:p>
                  </a:txBody>
                  <a:tcPr/>
                </a:tc>
                <a:extLst>
                  <a:ext uri="{0D108BD9-81ED-4DB2-BD59-A6C34878D82A}">
                    <a16:rowId xmlns:a16="http://schemas.microsoft.com/office/drawing/2014/main" val="362962884"/>
                  </a:ext>
                </a:extLst>
              </a:tr>
              <a:tr h="1120843">
                <a:tc>
                  <a:txBody>
                    <a:bodyPr/>
                    <a:lstStyle/>
                    <a:p>
                      <a:r>
                        <a:rPr lang="en-US" sz="2400" dirty="0"/>
                        <a:t>SML is valid for all portfolio and  individual security </a:t>
                      </a:r>
                    </a:p>
                  </a:txBody>
                  <a:tcPr/>
                </a:tc>
                <a:tc>
                  <a:txBody>
                    <a:bodyPr/>
                    <a:lstStyle/>
                    <a:p>
                      <a:r>
                        <a:rPr lang="en-US" sz="2400" dirty="0"/>
                        <a:t>CML is valid for only</a:t>
                      </a:r>
                      <a:r>
                        <a:rPr lang="en-US" sz="2400" baseline="0" dirty="0"/>
                        <a:t> for efficient portfolio </a:t>
                      </a:r>
                      <a:endParaRPr lang="en-US" sz="2400" dirty="0"/>
                    </a:p>
                  </a:txBody>
                  <a:tcPr/>
                </a:tc>
                <a:extLst>
                  <a:ext uri="{0D108BD9-81ED-4DB2-BD59-A6C34878D82A}">
                    <a16:rowId xmlns:a16="http://schemas.microsoft.com/office/drawing/2014/main" val="3643103818"/>
                  </a:ext>
                </a:extLst>
              </a:tr>
              <a:tr h="1120843">
                <a:tc>
                  <a:txBody>
                    <a:bodyPr/>
                    <a:lstStyle/>
                    <a:p>
                      <a:r>
                        <a:rPr lang="en-US" sz="2400" dirty="0"/>
                        <a:t>SML is based on CAPM</a:t>
                      </a:r>
                    </a:p>
                  </a:txBody>
                  <a:tcPr/>
                </a:tc>
                <a:tc>
                  <a:txBody>
                    <a:bodyPr/>
                    <a:lstStyle/>
                    <a:p>
                      <a:r>
                        <a:rPr lang="en-US" sz="2400" dirty="0"/>
                        <a:t>CML is based on market capital theory </a:t>
                      </a:r>
                    </a:p>
                  </a:txBody>
                  <a:tcPr/>
                </a:tc>
                <a:extLst>
                  <a:ext uri="{0D108BD9-81ED-4DB2-BD59-A6C34878D82A}">
                    <a16:rowId xmlns:a16="http://schemas.microsoft.com/office/drawing/2014/main" val="1572814171"/>
                  </a:ext>
                </a:extLst>
              </a:tr>
            </a:tbl>
          </a:graphicData>
        </a:graphic>
      </p:graphicFrame>
    </p:spTree>
    <p:extLst>
      <p:ext uri="{BB962C8B-B14F-4D97-AF65-F5344CB8AC3E}">
        <p14:creationId xmlns:p14="http://schemas.microsoft.com/office/powerpoint/2010/main" val="10642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8543925" cy="4114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8543925" cy="4572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8543925" cy="5943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0075" y="381000"/>
            <a:ext cx="8543925" cy="6934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1975" y="304800"/>
            <a:ext cx="8658225" cy="45815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1975" y="304800"/>
            <a:ext cx="8658225" cy="6324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2475" y="304800"/>
            <a:ext cx="8239125" cy="5867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1975" y="304800"/>
            <a:ext cx="8658225" cy="6096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2925" y="304800"/>
            <a:ext cx="8677275" cy="63246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2000" y="304800"/>
            <a:ext cx="8229600" cy="59436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92608"/>
            <a:ext cx="8778240" cy="430887"/>
          </a:xfrm>
        </p:spPr>
        <p:txBody>
          <a:bodyPr/>
          <a:lstStyle/>
          <a:p>
            <a:pPr algn="ctr"/>
            <a:r>
              <a:rPr lang="en-US" sz="2800" b="1" dirty="0"/>
              <a:t>Arbitrage Pricing Model </a:t>
            </a:r>
          </a:p>
        </p:txBody>
      </p:sp>
      <p:sp>
        <p:nvSpPr>
          <p:cNvPr id="3" name="Text Placeholder 2"/>
          <p:cNvSpPr>
            <a:spLocks noGrp="1"/>
          </p:cNvSpPr>
          <p:nvPr>
            <p:ph type="body" idx="1"/>
          </p:nvPr>
        </p:nvSpPr>
        <p:spPr>
          <a:xfrm>
            <a:off x="487680" y="1682496"/>
            <a:ext cx="8778240" cy="3939540"/>
          </a:xfrm>
        </p:spPr>
        <p:txBody>
          <a:bodyPr/>
          <a:lstStyle/>
          <a:p>
            <a:pPr marL="285750" indent="-285750">
              <a:buFont typeface="Arial" panose="020B0604020202020204" pitchFamily="34" charset="0"/>
              <a:buChar char="•"/>
            </a:pPr>
            <a:r>
              <a:rPr lang="en-US" sz="3200" dirty="0"/>
              <a:t>Developed by the Stephen Ross in 1970</a:t>
            </a:r>
          </a:p>
          <a:p>
            <a:pPr marL="285750" indent="-285750">
              <a:buFont typeface="Arial" panose="020B0604020202020204" pitchFamily="34" charset="0"/>
              <a:buChar char="•"/>
            </a:pPr>
            <a:r>
              <a:rPr lang="en-US" sz="3200" dirty="0"/>
              <a:t>it is alternative model to CAPM, </a:t>
            </a:r>
          </a:p>
          <a:p>
            <a:pPr marL="285750" indent="-285750">
              <a:buFont typeface="Arial" panose="020B0604020202020204" pitchFamily="34" charset="0"/>
              <a:buChar char="•"/>
            </a:pPr>
            <a:r>
              <a:rPr lang="en-US" sz="3200" dirty="0"/>
              <a:t>Extension of the CAPM</a:t>
            </a:r>
          </a:p>
          <a:p>
            <a:pPr marL="285750" indent="-285750">
              <a:buFont typeface="Arial" panose="020B0604020202020204" pitchFamily="34" charset="0"/>
              <a:buChar char="•"/>
            </a:pPr>
            <a:r>
              <a:rPr lang="en-US" sz="3200" dirty="0"/>
              <a:t>The basic assumption if this theory is that security returns are related to unknown number of the unknown factors known as risk factor.</a:t>
            </a:r>
          </a:p>
          <a:p>
            <a:pPr marL="285750" indent="-285750">
              <a:buFont typeface="Arial" panose="020B0604020202020204" pitchFamily="34" charset="0"/>
              <a:buChar char="•"/>
            </a:pPr>
            <a:endParaRPr lang="en-US" sz="3200" dirty="0"/>
          </a:p>
          <a:p>
            <a:endParaRPr lang="en-US" sz="3200" dirty="0"/>
          </a:p>
        </p:txBody>
      </p:sp>
    </p:spTree>
    <p:extLst>
      <p:ext uri="{BB962C8B-B14F-4D97-AF65-F5344CB8AC3E}">
        <p14:creationId xmlns:p14="http://schemas.microsoft.com/office/powerpoint/2010/main" val="294717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8543925" cy="3810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3400" y="304800"/>
            <a:ext cx="8620125" cy="6324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1975" y="304800"/>
            <a:ext cx="8658225" cy="64008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2925" y="304800"/>
            <a:ext cx="8610600" cy="63246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8543925" cy="59436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8543925" cy="4648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1975" y="304800"/>
            <a:ext cx="8658225" cy="67056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0550" y="304800"/>
            <a:ext cx="8629650" cy="6477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1975" y="304800"/>
            <a:ext cx="8658225" cy="6629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8543925" cy="6477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8543925" cy="6324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04800"/>
            <a:ext cx="8543925" cy="6477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381000"/>
            <a:ext cx="8543925" cy="6477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304800"/>
            <a:ext cx="9153525" cy="64103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TotalTime>
  <Words>498</Words>
  <Application>Microsoft Office PowerPoint</Application>
  <PresentationFormat>Custom</PresentationFormat>
  <Paragraphs>46</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Capital Asset Pricing Model </vt:lpstr>
      <vt:lpstr>PowerPoint Presentation</vt:lpstr>
      <vt:lpstr>Assumption of CAPM </vt:lpstr>
      <vt:lpstr>Assumption of CAPM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 Between the SML and CML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Arbitrage Pricing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dashmanoj1986@gmail.com</cp:lastModifiedBy>
  <cp:revision>25</cp:revision>
  <dcterms:created xsi:type="dcterms:W3CDTF">2021-09-22T07:58:04Z</dcterms:created>
  <dcterms:modified xsi:type="dcterms:W3CDTF">2023-04-10T05:23:34Z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2021-09-22T00:00:00Z</vt:filetime>
  </property>
  <property fmtid="{D5CDD505-2E9C-101B-9397-08002B2CF9AE}" pid="3" name="LastSaved">
    <vt:filetime>2021-09-22T00:00:00Z</vt:filetime>
  </property>
</Properties>
</file>