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01" autoAdjust="0"/>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B9080-D8DB-42DD-A737-E7A060125BDD}" type="datetimeFigureOut">
              <a:rPr lang="en-US" smtClean="0"/>
              <a:t>7/14/2022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74D62-F5FE-4B60-B2D3-C2361C26637E}" type="slidenum">
              <a:rPr lang="en-US" smtClean="0"/>
              <a:t>‹#›</a:t>
            </a:fld>
            <a:endParaRPr lang="en-US"/>
          </a:p>
        </p:txBody>
      </p:sp>
    </p:spTree>
    <p:extLst>
      <p:ext uri="{BB962C8B-B14F-4D97-AF65-F5344CB8AC3E}">
        <p14:creationId xmlns:p14="http://schemas.microsoft.com/office/powerpoint/2010/main" val="1976580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C74D62-F5FE-4B60-B2D3-C2361C26637E}" type="slidenum">
              <a:rPr lang="en-US" smtClean="0"/>
              <a:t>1</a:t>
            </a:fld>
            <a:endParaRPr lang="en-US"/>
          </a:p>
        </p:txBody>
      </p:sp>
    </p:spTree>
    <p:extLst>
      <p:ext uri="{BB962C8B-B14F-4D97-AF65-F5344CB8AC3E}">
        <p14:creationId xmlns:p14="http://schemas.microsoft.com/office/powerpoint/2010/main" val="2720845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C74D62-F5FE-4B60-B2D3-C2361C26637E}" type="slidenum">
              <a:rPr lang="en-US" smtClean="0"/>
              <a:t>2</a:t>
            </a:fld>
            <a:endParaRPr lang="en-US"/>
          </a:p>
        </p:txBody>
      </p:sp>
    </p:spTree>
    <p:extLst>
      <p:ext uri="{BB962C8B-B14F-4D97-AF65-F5344CB8AC3E}">
        <p14:creationId xmlns:p14="http://schemas.microsoft.com/office/powerpoint/2010/main" val="13597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 xmlns:a16="http://schemas.microsoft.com/office/drawing/2014/main" id="{2A3D73F7-77EC-4576-B541-20C032F462DC}"/>
              </a:ext>
            </a:extLst>
          </p:cNvPr>
          <p:cNvSpPr>
            <a:spLocks noGrp="1"/>
          </p:cNvSpPr>
          <p:nvPr>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 xmlns:a16="http://schemas.microsoft.com/office/drawing/2014/main" id="{9F75ED2D-7077-4753-B623-4B9A718EB224}"/>
              </a:ext>
            </a:extLst>
          </p:cNvPr>
          <p:cNvSpPr/>
          <p:nvPr/>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 xmlns:a16="http://schemas.microsoft.com/office/drawing/2014/main" id="{21FF5BCF-BC53-4C3F-8B7F-7077B35ADCA8}"/>
              </a:ext>
            </a:extLst>
          </p:cNvPr>
          <p:cNvSpPr/>
          <p:nvPr/>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smtClean="0"/>
              <a:t>Click icon to add picture</a:t>
            </a:r>
            <a:endParaRPr lang="ru-RU"/>
          </a:p>
        </p:txBody>
      </p:sp>
    </p:spTree>
    <p:extLst>
      <p:ext uri="{BB962C8B-B14F-4D97-AF65-F5344CB8AC3E}">
        <p14:creationId xmlns:p14="http://schemas.microsoft.com/office/powerpoint/2010/main" val="175793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 name="Title 1">
            <a:extLst>
              <a:ext uri="{FF2B5EF4-FFF2-40B4-BE49-F238E27FC236}">
                <a16:creationId xmlns=""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 xmlns:a16="http://schemas.microsoft.com/office/drawing/2014/main" id="{C51D0359-A547-4B21-8850-06B9F1CDF9CE}"/>
              </a:ext>
            </a:extLst>
          </p:cNvPr>
          <p:cNvSpPr/>
          <p:nvPr/>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366869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 xmlns:a16="http://schemas.microsoft.com/office/drawing/2014/main" id="{9F75ED2D-7077-4753-B623-4B9A718EB224}"/>
              </a:ext>
            </a:extLst>
          </p:cNvPr>
          <p:cNvSpPr/>
          <p:nvPr/>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 xmlns:a16="http://schemas.microsoft.com/office/drawing/2014/main" id="{21FF5BCF-BC53-4C3F-8B7F-7077B35ADCA8}"/>
              </a:ext>
            </a:extLst>
          </p:cNvPr>
          <p:cNvSpPr/>
          <p:nvPr/>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smtClean="0"/>
              <a:t>Click to edit Master subtitle style</a:t>
            </a:r>
            <a:endParaRPr lang="en-US" dirty="0"/>
          </a:p>
        </p:txBody>
      </p:sp>
    </p:spTree>
    <p:extLst>
      <p:ext uri="{BB962C8B-B14F-4D97-AF65-F5344CB8AC3E}">
        <p14:creationId xmlns:p14="http://schemas.microsoft.com/office/powerpoint/2010/main" val="98738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4" name="Oval 33">
            <a:extLst>
              <a:ext uri="{FF2B5EF4-FFF2-40B4-BE49-F238E27FC236}">
                <a16:creationId xmlns="" xmlns:a16="http://schemas.microsoft.com/office/drawing/2014/main" id="{13074BE4-153F-46FE-B915-CD1AEF318A25}"/>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 xmlns:a16="http://schemas.microsoft.com/office/drawing/2014/main" id="{0B7E91C4-F19E-46BE-B05F-139B5418924E}"/>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 xmlns:a16="http://schemas.microsoft.com/office/drawing/2014/main" id="{08A64499-0304-4070-BCB0-67E2BE20A3EA}"/>
              </a:ext>
            </a:extLst>
          </p:cNvPr>
          <p:cNvSpPr/>
          <p:nvPr/>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 xmlns:a16="http://schemas.microsoft.com/office/drawing/2014/main" id="{ED1736B3-AE79-40C2-80FF-2FB0FEE27195}"/>
              </a:ext>
            </a:extLst>
          </p:cNvPr>
          <p:cNvSpPr/>
          <p:nvPr/>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24" name="Graphic 22">
            <a:extLst>
              <a:ext uri="{FF2B5EF4-FFF2-40B4-BE49-F238E27FC236}">
                <a16:creationId xmlns=""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 xmlns:a16="http://schemas.microsoft.com/office/drawing/2014/main" id="{B7EF9C60-0FED-4965-A9BC-CE69886A38CA}"/>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 xmlns:a16="http://schemas.microsoft.com/office/drawing/2014/main" id="{239F2410-4015-48DB-BB4D-B5944D8C16B7}"/>
              </a:ext>
            </a:extLst>
          </p:cNvPr>
          <p:cNvSpPr>
            <a:spLocks noGrp="1"/>
          </p:cNvSpPr>
          <p:nvPr>
            <p:ph type="ftr" sz="quarter" idx="11"/>
          </p:nvPr>
        </p:nvSpPr>
        <p:spPr/>
        <p:txBody>
          <a:bodyPr/>
          <a:lstStyle/>
          <a:p>
            <a:r>
              <a:rPr lang="en-US" smtClean="0"/>
              <a:t>Duna Jogeswar Rao</a:t>
            </a:r>
            <a:endParaRPr lang="en-US"/>
          </a:p>
        </p:txBody>
      </p:sp>
      <p:sp>
        <p:nvSpPr>
          <p:cNvPr id="11" name="Slide Number Placeholder 10">
            <a:extLst>
              <a:ext uri="{FF2B5EF4-FFF2-40B4-BE49-F238E27FC236}">
                <a16:creationId xmlns="" xmlns:a16="http://schemas.microsoft.com/office/drawing/2014/main" id="{C44F5F26-1B35-405A-AD75-5DFF48CF6BD6}"/>
              </a:ext>
            </a:extLst>
          </p:cNvPr>
          <p:cNvSpPr>
            <a:spLocks noGrp="1"/>
          </p:cNvSpPr>
          <p:nvPr>
            <p:ph type="sldNum" sz="quarter" idx="12"/>
          </p:nvPr>
        </p:nvSpPr>
        <p:spPr/>
        <p:txBody>
          <a:bodyPr/>
          <a:lstStyle/>
          <a:p>
            <a:fld id="{8B4C84A9-37B1-4F58-9762-375C25B41AAE}" type="slidenum">
              <a:rPr lang="en-US" smtClean="0"/>
              <a:t>‹#›</a:t>
            </a:fld>
            <a:endParaRPr lang="en-US"/>
          </a:p>
        </p:txBody>
      </p:sp>
    </p:spTree>
    <p:extLst>
      <p:ext uri="{BB962C8B-B14F-4D97-AF65-F5344CB8AC3E}">
        <p14:creationId xmlns:p14="http://schemas.microsoft.com/office/powerpoint/2010/main" val="117243751"/>
      </p:ext>
    </p:extLst>
  </p:cSld>
  <p:clrMapOvr>
    <a:masterClrMapping/>
  </p:clrMapOvr>
  <p:extLst mod="1">
    <p:ext uri="{DCECCB84-F9BA-43D5-87BE-67443E8EF086}">
      <p15:sldGuideLst xmlns:p15="http://schemas.microsoft.com/office/powerpoint/2012/main">
        <p15:guide id="4294967295" orient="horz" pos="2160">
          <p15:clr>
            <a:srgbClr val="FBAE40"/>
          </p15:clr>
        </p15:guide>
        <p15:guide id="4294967295"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2F290D8B-987A-4555-890C-F3CD026BF7B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 xmlns:a16="http://schemas.microsoft.com/office/drawing/2014/main" id="{6139C5E6-5A04-4458-8EF9-628BFBA73A92}"/>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grpSp>
        <p:nvGrpSpPr>
          <p:cNvPr id="41" name="Graphic 39">
            <a:extLst>
              <a:ext uri="{FF2B5EF4-FFF2-40B4-BE49-F238E27FC236}">
                <a16:creationId xmlns="" xmlns:a16="http://schemas.microsoft.com/office/drawing/2014/main" id="{1D75FFD8-3F66-48B3-BB01-D4B8A9496851}"/>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a:extLst>
              <a:ext uri="{FF2B5EF4-FFF2-40B4-BE49-F238E27FC236}">
                <a16:creationId xmlns=""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 xmlns:a16="http://schemas.microsoft.com/office/drawing/2014/main" id="{9462DA56-F882-470A-8F8C-A55B25FD8A7A}"/>
              </a:ext>
            </a:extLst>
          </p:cNvPr>
          <p:cNvSpPr/>
          <p:nvPr/>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964942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2F290D8B-987A-4555-890C-F3CD026BF7B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 xmlns:a16="http://schemas.microsoft.com/office/drawing/2014/main" id="{6139C5E6-5A04-4458-8EF9-628BFBA73A92}"/>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grpSp>
        <p:nvGrpSpPr>
          <p:cNvPr id="41" name="Graphic 39">
            <a:extLst>
              <a:ext uri="{FF2B5EF4-FFF2-40B4-BE49-F238E27FC236}">
                <a16:creationId xmlns="" xmlns:a16="http://schemas.microsoft.com/office/drawing/2014/main" id="{1D75FFD8-3F66-48B3-BB01-D4B8A9496851}"/>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 xmlns:a16="http://schemas.microsoft.com/office/drawing/2014/main" id="{9462DA56-F882-470A-8F8C-A55B25FD8A7A}"/>
              </a:ext>
            </a:extLst>
          </p:cNvPr>
          <p:cNvSpPr/>
          <p:nvPr/>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Content Placeholder 3">
            <a:extLst>
              <a:ext uri="{FF2B5EF4-FFF2-40B4-BE49-F238E27FC236}">
                <a16:creationId xmlns=""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4">
            <a:extLst>
              <a:ext uri="{FF2B5EF4-FFF2-40B4-BE49-F238E27FC236}">
                <a16:creationId xmlns=""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Content Placeholder 5">
            <a:extLst>
              <a:ext uri="{FF2B5EF4-FFF2-40B4-BE49-F238E27FC236}">
                <a16:creationId xmlns=""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1402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2F290D8B-987A-4555-890C-F3CD026BF7B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 xmlns:a16="http://schemas.microsoft.com/office/drawing/2014/main" id="{6139C5E6-5A04-4458-8EF9-628BFBA73A92}"/>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grpSp>
        <p:nvGrpSpPr>
          <p:cNvPr id="41" name="Graphic 39">
            <a:extLst>
              <a:ext uri="{FF2B5EF4-FFF2-40B4-BE49-F238E27FC236}">
                <a16:creationId xmlns="" xmlns:a16="http://schemas.microsoft.com/office/drawing/2014/main" id="{1D75FFD8-3F66-48B3-BB01-D4B8A9496851}"/>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 xmlns:a16="http://schemas.microsoft.com/office/drawing/2014/main" id="{9462DA56-F882-470A-8F8C-A55B25FD8A7A}"/>
              </a:ext>
            </a:extLst>
          </p:cNvPr>
          <p:cNvSpPr/>
          <p:nvPr/>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Content Placeholder 3">
            <a:extLst>
              <a:ext uri="{FF2B5EF4-FFF2-40B4-BE49-F238E27FC236}">
                <a16:creationId xmlns=""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640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35" name="Oval 34">
            <a:extLst>
              <a:ext uri="{FF2B5EF4-FFF2-40B4-BE49-F238E27FC236}">
                <a16:creationId xmlns="" xmlns:a16="http://schemas.microsoft.com/office/drawing/2014/main" id="{7BC6DBB9-1B34-4374-A887-DC30F9E2F62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 xmlns:a16="http://schemas.microsoft.com/office/drawing/2014/main" id="{00DE0AE3-F44D-4F2C-B7A3-C253AA498DEF}"/>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 xmlns:a16="http://schemas.microsoft.com/office/drawing/2014/main" id="{AC6F89F8-3E24-406D-9C49-00E6E47E4A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C2B5F97-2F18-4EF2-9CBC-AAAB9FF4CC91}"/>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38" name="Freeform: Shape 37">
            <a:extLst>
              <a:ext uri="{FF2B5EF4-FFF2-40B4-BE49-F238E27FC236}">
                <a16:creationId xmlns="" xmlns:a16="http://schemas.microsoft.com/office/drawing/2014/main" id="{C6C05708-08C7-4EF1-B0D8-6A01C1B1AD85}"/>
              </a:ext>
            </a:extLst>
          </p:cNvPr>
          <p:cNvSpPr/>
          <p:nvPr/>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 xmlns:a16="http://schemas.microsoft.com/office/drawing/2014/main" id="{38956B41-4EE0-4C7C-8436-027F5DE8B1BC}"/>
              </a:ext>
            </a:extLst>
          </p:cNvPr>
          <p:cNvSpPr/>
          <p:nvPr/>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 xmlns:a16="http://schemas.microsoft.com/office/drawing/2014/main" id="{E08687FC-7322-4F20-9769-1ECF4296A96E}"/>
              </a:ext>
            </a:extLst>
          </p:cNvPr>
          <p:cNvSpPr/>
          <p:nvPr/>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 xmlns:a16="http://schemas.microsoft.com/office/drawing/2014/main" id="{0FCCDE26-7222-4C1B-884A-0FAE84FA57DB}"/>
              </a:ext>
            </a:extLst>
          </p:cNvPr>
          <p:cNvSpPr/>
          <p:nvPr/>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272843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 xmlns:a16="http://schemas.microsoft.com/office/drawing/2014/main" id="{7BC6DBB9-1B34-4374-A887-DC30F9E2F62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 xmlns:a16="http://schemas.microsoft.com/office/drawing/2014/main" id="{00DE0AE3-F44D-4F2C-B7A3-C253AA498DEF}"/>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 xmlns:a16="http://schemas.microsoft.com/office/drawing/2014/main" id="{AC6F89F8-3E24-406D-9C49-00E6E47E4A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C2B5F97-2F18-4EF2-9CBC-AAAB9FF4CC91}"/>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38" name="Freeform: Shape 37">
            <a:extLst>
              <a:ext uri="{FF2B5EF4-FFF2-40B4-BE49-F238E27FC236}">
                <a16:creationId xmlns="" xmlns:a16="http://schemas.microsoft.com/office/drawing/2014/main" id="{C6C05708-08C7-4EF1-B0D8-6A01C1B1AD85}"/>
              </a:ext>
            </a:extLst>
          </p:cNvPr>
          <p:cNvSpPr/>
          <p:nvPr/>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 xmlns:a16="http://schemas.microsoft.com/office/drawing/2014/main" id="{38956B41-4EE0-4C7C-8436-027F5DE8B1BC}"/>
              </a:ext>
            </a:extLst>
          </p:cNvPr>
          <p:cNvSpPr/>
          <p:nvPr/>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 xmlns:a16="http://schemas.microsoft.com/office/drawing/2014/main" id="{E08687FC-7322-4F20-9769-1ECF4296A96E}"/>
              </a:ext>
            </a:extLst>
          </p:cNvPr>
          <p:cNvSpPr/>
          <p:nvPr/>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 xmlns:a16="http://schemas.microsoft.com/office/drawing/2014/main" id="{0FCCDE26-7222-4C1B-884A-0FAE84FA57DB}"/>
              </a:ext>
            </a:extLst>
          </p:cNvPr>
          <p:cNvSpPr/>
          <p:nvPr/>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4" name="Content Placeholder 2">
            <a:extLst>
              <a:ext uri="{FF2B5EF4-FFF2-40B4-BE49-F238E27FC236}">
                <a16:creationId xmlns=""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8463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2F290D8B-987A-4555-890C-F3CD026BF7B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 xmlns:a16="http://schemas.microsoft.com/office/drawing/2014/main" id="{6139C5E6-5A04-4458-8EF9-628BFBA73A92}"/>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grpSp>
        <p:nvGrpSpPr>
          <p:cNvPr id="41" name="Graphic 39">
            <a:extLst>
              <a:ext uri="{FF2B5EF4-FFF2-40B4-BE49-F238E27FC236}">
                <a16:creationId xmlns="" xmlns:a16="http://schemas.microsoft.com/office/drawing/2014/main" id="{1D75FFD8-3F66-48B3-BB01-D4B8A9496851}"/>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 xmlns:a16="http://schemas.microsoft.com/office/drawing/2014/main" id="{436C4D92-1746-4D54-8232-468DFF66CF79}"/>
              </a:ext>
            </a:extLst>
          </p:cNvPr>
          <p:cNvSpPr/>
          <p:nvPr/>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Tree>
    <p:extLst>
      <p:ext uri="{BB962C8B-B14F-4D97-AF65-F5344CB8AC3E}">
        <p14:creationId xmlns:p14="http://schemas.microsoft.com/office/powerpoint/2010/main" val="3640786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2F290D8B-987A-4555-890C-F3CD026BF7B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 xmlns:a16="http://schemas.microsoft.com/office/drawing/2014/main" id="{6139C5E6-5A04-4458-8EF9-628BFBA73A92}"/>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grpSp>
        <p:nvGrpSpPr>
          <p:cNvPr id="41" name="Graphic 39">
            <a:extLst>
              <a:ext uri="{FF2B5EF4-FFF2-40B4-BE49-F238E27FC236}">
                <a16:creationId xmlns="" xmlns:a16="http://schemas.microsoft.com/office/drawing/2014/main" id="{1D75FFD8-3F66-48B3-BB01-D4B8A9496851}"/>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385090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4" name="Oval 33">
            <a:extLst>
              <a:ext uri="{FF2B5EF4-FFF2-40B4-BE49-F238E27FC236}">
                <a16:creationId xmlns="" xmlns:a16="http://schemas.microsoft.com/office/drawing/2014/main" id="{13074BE4-153F-46FE-B915-CD1AEF318A25}"/>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 xmlns:a16="http://schemas.microsoft.com/office/drawing/2014/main" id="{0B7E91C4-F19E-46BE-B05F-139B5418924E}"/>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 xmlns:a16="http://schemas.microsoft.com/office/drawing/2014/main" id="{08A64499-0304-4070-BCB0-67E2BE20A3EA}"/>
              </a:ext>
            </a:extLst>
          </p:cNvPr>
          <p:cNvSpPr/>
          <p:nvPr/>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 xmlns:a16="http://schemas.microsoft.com/office/drawing/2014/main" id="{ED1736B3-AE79-40C2-80FF-2FB0FEE27195}"/>
              </a:ext>
            </a:extLst>
          </p:cNvPr>
          <p:cNvSpPr/>
          <p:nvPr/>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4" name="Date Placeholder 3">
            <a:extLst>
              <a:ext uri="{FF2B5EF4-FFF2-40B4-BE49-F238E27FC236}">
                <a16:creationId xmlns="" xmlns:a16="http://schemas.microsoft.com/office/drawing/2014/main" id="{0FD10BB4-D57E-4372-8E10-AC15DC09615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smtClean="0"/>
              <a:t>Duna Jogeswar Rao</a:t>
            </a:r>
            <a:endParaRPr lang="en-US"/>
          </a:p>
        </p:txBody>
      </p:sp>
      <p:sp>
        <p:nvSpPr>
          <p:cNvPr id="24" name="Graphic 22">
            <a:extLst>
              <a:ext uri="{FF2B5EF4-FFF2-40B4-BE49-F238E27FC236}">
                <a16:creationId xmlns=""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 xmlns:a16="http://schemas.microsoft.com/office/drawing/2014/main" id="{E0210624-61F8-48B2-BD00-D3BC39DEBDCF}"/>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38" name="Freeform: Shape 37">
            <a:extLst>
              <a:ext uri="{FF2B5EF4-FFF2-40B4-BE49-F238E27FC236}">
                <a16:creationId xmlns=""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3749853513"/>
      </p:ext>
    </p:extLst>
  </p:cSld>
  <p:clrMapOvr>
    <a:masterClrMapping/>
  </p:clrMapOvr>
  <p:extLst mod="1">
    <p:ext uri="{DCECCB84-F9BA-43D5-87BE-67443E8EF086}">
      <p15:sldGuideLst xmlns:p15="http://schemas.microsoft.com/office/powerpoint/2012/main">
        <p15:guide id="4294967295" orient="horz" pos="2160">
          <p15:clr>
            <a:srgbClr val="FBAE40"/>
          </p15:clr>
        </p15:guide>
        <p15:guide id="4294967295"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4" name="Oval 23">
            <a:extLst>
              <a:ext uri="{FF2B5EF4-FFF2-40B4-BE49-F238E27FC236}">
                <a16:creationId xmlns="" xmlns:a16="http://schemas.microsoft.com/office/drawing/2014/main" id="{CE8B26E3-C9CA-4CFF-8221-19518F497FF4}"/>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 xmlns:a16="http://schemas.microsoft.com/office/drawing/2014/main" id="{A9957602-C843-44E0-A93F-66AF5A6A0F0A}"/>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 xmlns:a16="http://schemas.microsoft.com/office/drawing/2014/main" id="{AC6F89F8-3E24-406D-9C49-00E6E47E4A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C2B5F97-2F18-4EF2-9CBC-AAAB9FF4CC91}"/>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10" name="Freeform: Shape 9">
            <a:extLst>
              <a:ext uri="{FF2B5EF4-FFF2-40B4-BE49-F238E27FC236}">
                <a16:creationId xmlns=""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 xmlns:a16="http://schemas.microsoft.com/office/drawing/2014/main" id="{F469DEB5-CC79-4D71-8360-0B10B34244B7}"/>
              </a:ext>
            </a:extLst>
          </p:cNvPr>
          <p:cNvSpPr>
            <a:spLocks noGrp="1"/>
          </p:cNvSpPr>
          <p:nvPr>
            <p:ph type="body" sz="quarter" idx="13"/>
          </p:nvPr>
        </p:nvSpPr>
        <p:spPr>
          <a:xfrm>
            <a:off x="6910023" y="2050475"/>
            <a:ext cx="4548187" cy="639683"/>
          </a:xfrm>
        </p:spPr>
        <p:txBody>
          <a:bodyPr>
            <a:normAutofit/>
          </a:bodyPr>
          <a:lstStyle>
            <a:lvl1pPr marL="0" indent="0">
              <a:buNone/>
              <a:defRPr sz="1800" b="1" i="0"/>
            </a:lvl1pPr>
          </a:lstStyle>
          <a:p>
            <a:pPr lvl="0"/>
            <a:r>
              <a:rPr lang="en-US" smtClean="0"/>
              <a:t>Click to edit Master text styles</a:t>
            </a:r>
          </a:p>
        </p:txBody>
      </p:sp>
      <p:sp>
        <p:nvSpPr>
          <p:cNvPr id="17" name="Text Placeholder 14">
            <a:extLst>
              <a:ext uri="{FF2B5EF4-FFF2-40B4-BE49-F238E27FC236}">
                <a16:creationId xmlns="" xmlns:a16="http://schemas.microsoft.com/office/drawing/2014/main" id="{9EE0722D-F13C-4FFB-9E31-CC024B92E6CD}"/>
              </a:ext>
            </a:extLst>
          </p:cNvPr>
          <p:cNvSpPr>
            <a:spLocks noGrp="1"/>
          </p:cNvSpPr>
          <p:nvPr>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Click to edit Master text styles</a:t>
            </a:r>
          </a:p>
        </p:txBody>
      </p:sp>
      <p:sp>
        <p:nvSpPr>
          <p:cNvPr id="3" name="Graphic 22">
            <a:extLst>
              <a:ext uri="{FF2B5EF4-FFF2-40B4-BE49-F238E27FC236}">
                <a16:creationId xmlns="" xmlns:a16="http://schemas.microsoft.com/office/drawing/2014/main" id="{827885C7-FA6F-4513-83BC-BEAD42F63D5B}"/>
              </a:ext>
            </a:extLst>
          </p:cNvPr>
          <p:cNvSpPr/>
          <p:nvPr/>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 xmlns:a16="http://schemas.microsoft.com/office/drawing/2014/main" id="{30961087-B677-45AC-8D02-FEE615D17609}"/>
              </a:ext>
            </a:extLst>
          </p:cNvPr>
          <p:cNvSpPr/>
          <p:nvPr/>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71689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 xmlns:a16="http://schemas.microsoft.com/office/drawing/2014/main"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5" name="Oval 34">
            <a:extLst>
              <a:ext uri="{FF2B5EF4-FFF2-40B4-BE49-F238E27FC236}">
                <a16:creationId xmlns="" xmlns:a16="http://schemas.microsoft.com/office/drawing/2014/main" id="{7BC6DBB9-1B34-4374-A887-DC30F9E2F62F}"/>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 xmlns:a16="http://schemas.microsoft.com/office/drawing/2014/main" id="{00DE0AE3-F44D-4F2C-B7A3-C253AA498DEF}"/>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 xmlns:a16="http://schemas.microsoft.com/office/drawing/2014/main"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 xmlns:a16="http://schemas.microsoft.com/office/drawing/2014/main" id="{AC6F89F8-3E24-406D-9C49-00E6E47E4A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C2B5F97-2F18-4EF2-9CBC-AAAB9FF4CC91}"/>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18" name="Text Placeholder 14">
            <a:extLst>
              <a:ext uri="{FF2B5EF4-FFF2-40B4-BE49-F238E27FC236}">
                <a16:creationId xmlns="" xmlns:a16="http://schemas.microsoft.com/office/drawing/2014/main"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Click to edit Master text styles</a:t>
            </a:r>
          </a:p>
        </p:txBody>
      </p:sp>
      <p:sp>
        <p:nvSpPr>
          <p:cNvPr id="38" name="Freeform: Shape 37">
            <a:extLst>
              <a:ext uri="{FF2B5EF4-FFF2-40B4-BE49-F238E27FC236}">
                <a16:creationId xmlns="" xmlns:a16="http://schemas.microsoft.com/office/drawing/2014/main" id="{C6C05708-08C7-4EF1-B0D8-6A01C1B1AD85}"/>
              </a:ext>
            </a:extLst>
          </p:cNvPr>
          <p:cNvSpPr/>
          <p:nvPr/>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 xmlns:a16="http://schemas.microsoft.com/office/drawing/2014/main" id="{E46691B2-7AF3-4CAC-A285-36444A9101D9}"/>
              </a:ext>
            </a:extLst>
          </p:cNvPr>
          <p:cNvSpPr/>
          <p:nvPr/>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 xmlns:a16="http://schemas.microsoft.com/office/drawing/2014/main" id="{FE8ACF66-A148-4D4F-A35C-837CDC6B154D}"/>
              </a:ext>
            </a:extLst>
          </p:cNvPr>
          <p:cNvSpPr/>
          <p:nvPr/>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 xmlns:a16="http://schemas.microsoft.com/office/drawing/2014/main" id="{5F10B1F7-5633-4C8B-A868-72D9C782CBA6}"/>
              </a:ext>
            </a:extLst>
          </p:cNvPr>
          <p:cNvSpPr>
            <a:spLocks noGrp="1"/>
          </p:cNvSpPr>
          <p:nvPr>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Click to edit Master text styles</a:t>
            </a:r>
          </a:p>
        </p:txBody>
      </p:sp>
      <p:sp>
        <p:nvSpPr>
          <p:cNvPr id="31" name="Text Placeholder 29">
            <a:extLst>
              <a:ext uri="{FF2B5EF4-FFF2-40B4-BE49-F238E27FC236}">
                <a16:creationId xmlns="" xmlns:a16="http://schemas.microsoft.com/office/drawing/2014/main" id="{CBA9BCD0-48BA-4D5B-8871-61204EACE422}"/>
              </a:ext>
            </a:extLst>
          </p:cNvPr>
          <p:cNvSpPr>
            <a:spLocks noGrp="1"/>
          </p:cNvSpPr>
          <p:nvPr>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smtClean="0"/>
              <a:t>Click to edit Master text styles</a:t>
            </a:r>
          </a:p>
        </p:txBody>
      </p:sp>
      <p:sp>
        <p:nvSpPr>
          <p:cNvPr id="3" name="Graphic 33">
            <a:extLst>
              <a:ext uri="{FF2B5EF4-FFF2-40B4-BE49-F238E27FC236}">
                <a16:creationId xmlns="" xmlns:a16="http://schemas.microsoft.com/office/drawing/2014/main" id="{38956B41-4EE0-4C7C-8436-027F5DE8B1BC}"/>
              </a:ext>
            </a:extLst>
          </p:cNvPr>
          <p:cNvSpPr/>
          <p:nvPr/>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 xmlns:a16="http://schemas.microsoft.com/office/drawing/2014/main" id="{E08687FC-7322-4F20-9769-1ECF4296A96E}"/>
              </a:ext>
            </a:extLst>
          </p:cNvPr>
          <p:cNvSpPr/>
          <p:nvPr/>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 xmlns:a16="http://schemas.microsoft.com/office/drawing/2014/main" id="{0FCCDE26-7222-4C1B-884A-0FAE84FA57DB}"/>
              </a:ext>
            </a:extLst>
          </p:cNvPr>
          <p:cNvSpPr/>
          <p:nvPr/>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49677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6F44C9A9-0E74-4918-9B66-273196D2956C}"/>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 xmlns:a16="http://schemas.microsoft.com/office/drawing/2014/main" id="{4FD74D9D-1BEE-4A13-ABAA-5FBA5C4D1BFA}"/>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17" name="Text Placeholder 26">
            <a:extLst>
              <a:ext uri="{FF2B5EF4-FFF2-40B4-BE49-F238E27FC236}">
                <a16:creationId xmlns=""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Click to edit Master text styles</a:t>
            </a:r>
          </a:p>
        </p:txBody>
      </p:sp>
      <p:sp>
        <p:nvSpPr>
          <p:cNvPr id="22" name="Graphic 19">
            <a:extLst>
              <a:ext uri="{FF2B5EF4-FFF2-40B4-BE49-F238E27FC236}">
                <a16:creationId xmlns="" xmlns:a16="http://schemas.microsoft.com/office/drawing/2014/main" id="{258EB2BC-F42B-4177-83EB-F2D2BF76129C}"/>
              </a:ext>
            </a:extLst>
          </p:cNvPr>
          <p:cNvSpPr/>
          <p:nvPr/>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Click to edit Master text styles</a:t>
            </a:r>
          </a:p>
        </p:txBody>
      </p:sp>
      <p:sp>
        <p:nvSpPr>
          <p:cNvPr id="30" name="Text Placeholder 26">
            <a:extLst>
              <a:ext uri="{FF2B5EF4-FFF2-40B4-BE49-F238E27FC236}">
                <a16:creationId xmlns=""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Click to edit Master text styles</a:t>
            </a:r>
          </a:p>
        </p:txBody>
      </p:sp>
      <p:grpSp>
        <p:nvGrpSpPr>
          <p:cNvPr id="41" name="Graphic 39">
            <a:extLst>
              <a:ext uri="{FF2B5EF4-FFF2-40B4-BE49-F238E27FC236}">
                <a16:creationId xmlns=""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3549013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rt Slide">
    <p:spTree>
      <p:nvGrpSpPr>
        <p:cNvPr id="1" name=""/>
        <p:cNvGrpSpPr/>
        <p:nvPr/>
      </p:nvGrpSpPr>
      <p:grpSpPr>
        <a:xfrm>
          <a:off x="0" y="0"/>
          <a:ext cx="0" cy="0"/>
          <a:chOff x="0" y="0"/>
          <a:chExt cx="0" cy="0"/>
        </a:xfrm>
      </p:grpSpPr>
      <p:sp>
        <p:nvSpPr>
          <p:cNvPr id="48" name="Oval 47">
            <a:extLst>
              <a:ext uri="{FF2B5EF4-FFF2-40B4-BE49-F238E27FC236}">
                <a16:creationId xmlns="" xmlns:a16="http://schemas.microsoft.com/office/drawing/2014/main" id="{6BE8D45D-1E08-4F59-96CC-EA53D7CA6AB0}"/>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 xmlns:a16="http://schemas.microsoft.com/office/drawing/2014/main" id="{8E968353-82DA-42A2-88B6-AEFCF124AF4E}"/>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17" name="Text Placeholder 26">
            <a:extLst>
              <a:ext uri="{FF2B5EF4-FFF2-40B4-BE49-F238E27FC236}">
                <a16:creationId xmlns=""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Click to edit Master text styles</a:t>
            </a:r>
          </a:p>
        </p:txBody>
      </p:sp>
      <p:sp>
        <p:nvSpPr>
          <p:cNvPr id="24" name="Text Placeholder 2">
            <a:extLst>
              <a:ext uri="{FF2B5EF4-FFF2-40B4-BE49-F238E27FC236}">
                <a16:creationId xmlns=""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chart</a:t>
            </a:r>
            <a:endParaRPr lang="ru-RU" dirty="0"/>
          </a:p>
        </p:txBody>
      </p:sp>
      <p:grpSp>
        <p:nvGrpSpPr>
          <p:cNvPr id="41" name="Graphic 39">
            <a:extLst>
              <a:ext uri="{FF2B5EF4-FFF2-40B4-BE49-F238E27FC236}">
                <a16:creationId xmlns="" xmlns:a16="http://schemas.microsoft.com/office/drawing/2014/main" id="{D0A213E0-4DC9-4F6A-98B8-21DE9AE2D9B0}"/>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97609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52" name="Oval 51">
            <a:extLst>
              <a:ext uri="{FF2B5EF4-FFF2-40B4-BE49-F238E27FC236}">
                <a16:creationId xmlns="" xmlns:a16="http://schemas.microsoft.com/office/drawing/2014/main" id="{F21AF1E2-466C-487E-86AF-CA6FFFCA2720}"/>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 xmlns:a16="http://schemas.microsoft.com/office/drawing/2014/main" id="{531F1BC1-79BD-45BA-B27E-7A2C62A65EC9}"/>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 xmlns:a16="http://schemas.microsoft.com/office/drawing/2014/main" id="{DC2A0631-3130-4C36-8E5E-80464B1A62A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smtClean="0"/>
              <a:t>Duna Jogeswar Rao</a:t>
            </a:r>
            <a:endParaRPr lang="en-US"/>
          </a:p>
        </p:txBody>
      </p:sp>
      <p:sp>
        <p:nvSpPr>
          <p:cNvPr id="6" name="Slide Number Placeholder 5">
            <a:extLst>
              <a:ext uri="{FF2B5EF4-FFF2-40B4-BE49-F238E27FC236}">
                <a16:creationId xmlns="" xmlns:a16="http://schemas.microsoft.com/office/drawing/2014/main" id="{EE6603C1-6E1A-4E4B-9555-31D84B6BDAD9}"/>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17" name="Text Placeholder 26">
            <a:extLst>
              <a:ext uri="{FF2B5EF4-FFF2-40B4-BE49-F238E27FC236}">
                <a16:creationId xmlns=""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Click to edit Master text styles</a:t>
            </a:r>
          </a:p>
        </p:txBody>
      </p:sp>
      <p:sp>
        <p:nvSpPr>
          <p:cNvPr id="18" name="Table Placeholder 17">
            <a:extLst>
              <a:ext uri="{FF2B5EF4-FFF2-40B4-BE49-F238E27FC236}">
                <a16:creationId xmlns=""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table</a:t>
            </a:r>
            <a:endParaRPr lang="ru-RU" dirty="0"/>
          </a:p>
        </p:txBody>
      </p:sp>
      <p:grpSp>
        <p:nvGrpSpPr>
          <p:cNvPr id="45" name="Graphic 39">
            <a:extLst>
              <a:ext uri="{FF2B5EF4-FFF2-40B4-BE49-F238E27FC236}">
                <a16:creationId xmlns="" xmlns:a16="http://schemas.microsoft.com/office/drawing/2014/main" id="{2B29CFAD-7DFA-43C8-BC78-F666303C4A65}"/>
              </a:ext>
            </a:extLst>
          </p:cNvPr>
          <p:cNvGrpSpPr/>
          <p:nvPr/>
        </p:nvGrpSpPr>
        <p:grpSpPr>
          <a:xfrm flipH="1">
            <a:off x="-3477" y="0"/>
            <a:ext cx="2188800" cy="1933794"/>
            <a:chOff x="10003200" y="0"/>
            <a:chExt cx="2188800" cy="1933794"/>
          </a:xfrm>
        </p:grpSpPr>
        <p:sp>
          <p:nvSpPr>
            <p:cNvPr id="46" name="Freeform: Shape 45">
              <a:extLst>
                <a:ext uri="{FF2B5EF4-FFF2-40B4-BE49-F238E27FC236}">
                  <a16:creationId xmlns=""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218732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46" name="Freeform: Shape 45">
            <a:extLst>
              <a:ext uri="{FF2B5EF4-FFF2-40B4-BE49-F238E27FC236}">
                <a16:creationId xmlns=""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 xmlns:a16="http://schemas.microsoft.com/office/drawing/2014/main" id="{7F8CA5B8-0BAD-4554-87FE-E0910E6CD5C5}"/>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 xmlns:a16="http://schemas.microsoft.com/office/drawing/2014/main" id="{12CBB0CF-5FCC-4507-BD7B-C02386D2A23C}"/>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smtClean="0"/>
              <a:t>Duna Jogeswar Rao</a:t>
            </a:r>
            <a:endParaRPr lang="en-US"/>
          </a:p>
        </p:txBody>
      </p:sp>
      <p:sp>
        <p:nvSpPr>
          <p:cNvPr id="7" name="Slide Number Placeholder 6">
            <a:extLst>
              <a:ext uri="{FF2B5EF4-FFF2-40B4-BE49-F238E27FC236}">
                <a16:creationId xmlns="" xmlns:a16="http://schemas.microsoft.com/office/drawing/2014/main" id="{B41517C1-CBB7-46B0-99AA-8512104026B7}"/>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21" name="Text Placeholder 26">
            <a:extLst>
              <a:ext uri="{FF2B5EF4-FFF2-40B4-BE49-F238E27FC236}">
                <a16:creationId xmlns=""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Click to edit Master text styles</a:t>
            </a:r>
          </a:p>
        </p:txBody>
      </p:sp>
      <p:pic>
        <p:nvPicPr>
          <p:cNvPr id="22" name="Graphic 21">
            <a:extLst>
              <a:ext uri="{FF2B5EF4-FFF2-40B4-BE49-F238E27FC236}">
                <a16:creationId xmlns="" xmlns:a16="http://schemas.microsoft.com/office/drawing/2014/main" id="{B091E01B-B80B-4194-AC2B-41043EC597D2}"/>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 xmlns:a16="http://schemas.microsoft.com/office/drawing/2014/main" id="{49472789-B79C-464F-9D88-E51F8B5062D3}"/>
              </a:ext>
            </a:extLst>
          </p:cNvPr>
          <p:cNvSpPr/>
          <p:nvPr/>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29586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ideo Content">
    <p:spTree>
      <p:nvGrpSpPr>
        <p:cNvPr id="1" name=""/>
        <p:cNvGrpSpPr/>
        <p:nvPr/>
      </p:nvGrpSpPr>
      <p:grpSpPr>
        <a:xfrm>
          <a:off x="0" y="0"/>
          <a:ext cx="0" cy="0"/>
          <a:chOff x="0" y="0"/>
          <a:chExt cx="0" cy="0"/>
        </a:xfrm>
      </p:grpSpPr>
      <p:sp>
        <p:nvSpPr>
          <p:cNvPr id="25" name="Oval 24">
            <a:extLst>
              <a:ext uri="{FF2B5EF4-FFF2-40B4-BE49-F238E27FC236}">
                <a16:creationId xmlns="" xmlns:a16="http://schemas.microsoft.com/office/drawing/2014/main" id="{DD823940-1850-4484-BDCE-3D9B898D6787}"/>
              </a:ext>
            </a:extLst>
          </p:cNvPr>
          <p:cNvSpPr/>
          <p:nvPr/>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 xmlns:a16="http://schemas.microsoft.com/office/drawing/2014/main" id="{6FFA8582-48C8-4154-ACF0-5F6412FAAE0C}"/>
              </a:ext>
            </a:extLst>
          </p:cNvPr>
          <p:cNvSpPr/>
          <p:nvPr/>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media</a:t>
            </a:r>
            <a:endParaRPr lang="ru-RU" dirty="0"/>
          </a:p>
        </p:txBody>
      </p:sp>
      <p:sp>
        <p:nvSpPr>
          <p:cNvPr id="6" name="Footer Placeholder 5">
            <a:extLst>
              <a:ext uri="{FF2B5EF4-FFF2-40B4-BE49-F238E27FC236}">
                <a16:creationId xmlns=""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smtClean="0"/>
              <a:t>Duna Jogeswar Rao</a:t>
            </a:r>
            <a:endParaRPr lang="en-US"/>
          </a:p>
        </p:txBody>
      </p:sp>
      <p:sp>
        <p:nvSpPr>
          <p:cNvPr id="7" name="Slide Number Placeholder 6">
            <a:extLst>
              <a:ext uri="{FF2B5EF4-FFF2-40B4-BE49-F238E27FC236}">
                <a16:creationId xmlns="" xmlns:a16="http://schemas.microsoft.com/office/drawing/2014/main" id="{B41517C1-CBB7-46B0-99AA-8512104026B7}"/>
              </a:ext>
            </a:extLst>
          </p:cNvPr>
          <p:cNvSpPr>
            <a:spLocks noGrp="1"/>
          </p:cNvSpPr>
          <p:nvPr>
            <p:ph type="sldNum" sz="quarter" idx="12"/>
          </p:nvPr>
        </p:nvSpPr>
        <p:spPr/>
        <p:txBody>
          <a:bodyPr/>
          <a:lstStyle/>
          <a:p>
            <a:fld id="{8B4C84A9-37B1-4F58-9762-375C25B41AAE}" type="slidenum">
              <a:rPr lang="en-US" smtClean="0"/>
              <a:t>‹#›</a:t>
            </a:fld>
            <a:endParaRPr lang="en-US"/>
          </a:p>
        </p:txBody>
      </p:sp>
      <p:sp>
        <p:nvSpPr>
          <p:cNvPr id="11" name="Freeform: Shape 10">
            <a:extLst>
              <a:ext uri="{FF2B5EF4-FFF2-40B4-BE49-F238E27FC236}">
                <a16:creationId xmlns=""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 xmlns:a16="http://schemas.microsoft.com/office/drawing/2014/main" id="{06A97B71-3A84-4844-BDB5-E3F77302BBC0}"/>
              </a:ext>
            </a:extLst>
          </p:cNvPr>
          <p:cNvSpPr/>
          <p:nvPr/>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 xmlns:a16="http://schemas.microsoft.com/office/drawing/2014/main" id="{759BB951-621D-4456-A832-116187764B2E}"/>
              </a:ext>
            </a:extLst>
          </p:cNvPr>
          <p:cNvSpPr/>
          <p:nvPr/>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 xmlns:a16="http://schemas.microsoft.com/office/drawing/2014/main" id="{3F8008CE-2F0A-4568-9C4A-C347A4880513}"/>
              </a:ext>
            </a:extLst>
          </p:cNvPr>
          <p:cNvSpPr/>
          <p:nvPr/>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smtClean="0"/>
              <a:t>Click to edit Master title style</a:t>
            </a:r>
            <a:endParaRPr lang="ru-RU"/>
          </a:p>
        </p:txBody>
      </p:sp>
      <p:grpSp>
        <p:nvGrpSpPr>
          <p:cNvPr id="10" name="Group 9">
            <a:extLst>
              <a:ext uri="{FF2B5EF4-FFF2-40B4-BE49-F238E27FC236}">
                <a16:creationId xmlns="" xmlns:a16="http://schemas.microsoft.com/office/drawing/2014/main" id="{223A17C7-5A8B-4D9D-AC8A-2486018F3FB8}"/>
              </a:ext>
            </a:extLst>
          </p:cNvPr>
          <p:cNvGrpSpPr/>
          <p:nvPr/>
        </p:nvGrpSpPr>
        <p:grpSpPr>
          <a:xfrm>
            <a:off x="-18799" y="2319272"/>
            <a:ext cx="2884236" cy="2824836"/>
            <a:chOff x="-18799" y="2319272"/>
            <a:chExt cx="2884236" cy="2824836"/>
          </a:xfrm>
        </p:grpSpPr>
        <p:sp>
          <p:nvSpPr>
            <p:cNvPr id="3" name="Freeform: Shape 2">
              <a:extLst>
                <a:ext uri="{FF2B5EF4-FFF2-40B4-BE49-F238E27FC236}">
                  <a16:creationId xmlns=""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37232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dirty="0"/>
          </a:p>
        </p:txBody>
      </p:sp>
      <p:sp>
        <p:nvSpPr>
          <p:cNvPr id="3" name="Text Placeholder 2">
            <a:extLst>
              <a:ext uri="{FF2B5EF4-FFF2-40B4-BE49-F238E27FC236}">
                <a16:creationId xmlns=""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8B4C84A9-37B1-4F58-9762-375C25B41AAE}" type="slidenum">
              <a:rPr lang="en-US" smtClean="0"/>
              <a:t>‹#›</a:t>
            </a:fld>
            <a:endParaRPr lang="en-US"/>
          </a:p>
        </p:txBody>
      </p:sp>
      <p:sp>
        <p:nvSpPr>
          <p:cNvPr id="11" name="Footer Placeholder 4">
            <a:extLst>
              <a:ext uri="{FF2B5EF4-FFF2-40B4-BE49-F238E27FC236}">
                <a16:creationId xmlns=""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smtClean="0"/>
              <a:t>Duna Jogeswar Rao</a:t>
            </a:r>
            <a:endParaRPr lang="en-US"/>
          </a:p>
        </p:txBody>
      </p:sp>
    </p:spTree>
    <p:extLst>
      <p:ext uri="{BB962C8B-B14F-4D97-AF65-F5344CB8AC3E}">
        <p14:creationId xmlns:p14="http://schemas.microsoft.com/office/powerpoint/2010/main" val="20938484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572">
          <p15:clr>
            <a:srgbClr val="F26B43"/>
          </p15:clr>
        </p15:guide>
        <p15:guide id="4294967295" pos="574">
          <p15:clr>
            <a:srgbClr val="F26B43"/>
          </p15:clr>
        </p15:guide>
        <p15:guide id="4294967295" pos="7106">
          <p15:clr>
            <a:srgbClr val="F26B43"/>
          </p15:clr>
        </p15:guide>
        <p15:guide id="4294967295" orient="horz" pos="3748">
          <p15:clr>
            <a:srgbClr val="F26B43"/>
          </p15:clr>
        </p15:guide>
        <p15:guide id="4294967295" pos="4407">
          <p15:clr>
            <a:srgbClr val="F26B43"/>
          </p15:clr>
        </p15:guide>
        <p15:guide id="4294967295" pos="3273">
          <p15:clr>
            <a:srgbClr val="F26B43"/>
          </p15:clr>
        </p15:guide>
        <p15:guide id="4294967295" pos="3840">
          <p15:clr>
            <a:srgbClr val="F26B43"/>
          </p15:clr>
        </p15:guide>
        <p15:guide id="4294967295"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incometaxmanagement.com/Pages/Tax-Ready-Reckoner/Tax-Concepts/Income-Sec-2-24.html"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588" y="1436921"/>
            <a:ext cx="7921178" cy="1517356"/>
          </a:xfrm>
        </p:spPr>
        <p:txBody>
          <a:bodyPr/>
          <a:lstStyle/>
          <a:p>
            <a:r>
              <a:rPr lang="en-US" sz="5500" dirty="0" smtClean="0"/>
              <a:t>Income Tax Law </a:t>
            </a:r>
            <a:r>
              <a:rPr lang="en-US" sz="5500" dirty="0" smtClean="0"/>
              <a:t/>
            </a:r>
            <a:br>
              <a:rPr lang="en-US" sz="5500" dirty="0" smtClean="0"/>
            </a:br>
            <a:r>
              <a:rPr lang="en-US" sz="5500" dirty="0" smtClean="0"/>
              <a:t>&amp; Practise </a:t>
            </a:r>
            <a:r>
              <a:rPr lang="en-US" sz="5500" dirty="0" smtClean="0"/>
              <a:t>(Basics)</a:t>
            </a:r>
            <a:endParaRPr lang="en-US" sz="5500" dirty="0"/>
          </a:p>
        </p:txBody>
      </p:sp>
      <p:sp>
        <p:nvSpPr>
          <p:cNvPr id="3" name="Subtitle 2"/>
          <p:cNvSpPr>
            <a:spLocks noGrp="1"/>
          </p:cNvSpPr>
          <p:nvPr>
            <p:ph type="subTitle" idx="1"/>
          </p:nvPr>
        </p:nvSpPr>
        <p:spPr/>
        <p:txBody>
          <a:bodyPr/>
          <a:lstStyle/>
          <a:p>
            <a:r>
              <a:rPr lang="en-US" dirty="0" smtClean="0"/>
              <a:t>Duna Jogeswar Rao</a:t>
            </a:r>
            <a:endParaRPr lang="en-US" dirty="0"/>
          </a:p>
        </p:txBody>
      </p:sp>
    </p:spTree>
    <p:extLst>
      <p:ext uri="{BB962C8B-B14F-4D97-AF65-F5344CB8AC3E}">
        <p14:creationId xmlns:p14="http://schemas.microsoft.com/office/powerpoint/2010/main" val="2750801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nSpc>
                <a:spcPct val="120000"/>
              </a:lnSpc>
              <a:buNone/>
            </a:pPr>
            <a:r>
              <a:rPr lang="en-US" dirty="0"/>
              <a:t>(</a:t>
            </a:r>
            <a:r>
              <a:rPr lang="en-US" dirty="0" err="1"/>
              <a:t>i</a:t>
            </a:r>
            <a:r>
              <a:rPr lang="en-US" dirty="0"/>
              <a:t>) Income can be received at a periodical basis whether daily, weekly, monthly or yearly </a:t>
            </a:r>
            <a:endParaRPr lang="en-US" dirty="0" smtClean="0"/>
          </a:p>
          <a:p>
            <a:pPr marL="0" indent="0">
              <a:lnSpc>
                <a:spcPct val="120000"/>
              </a:lnSpc>
              <a:buNone/>
            </a:pPr>
            <a:r>
              <a:rPr lang="en-US" dirty="0" smtClean="0"/>
              <a:t>(</a:t>
            </a:r>
            <a:r>
              <a:rPr lang="en-US" dirty="0"/>
              <a:t>ii) Income can be taxed at receipt or accrual basis</a:t>
            </a:r>
            <a:r>
              <a:rPr lang="en-US" dirty="0" smtClean="0"/>
              <a:t/>
            </a:r>
            <a:br>
              <a:rPr lang="en-US" dirty="0" smtClean="0"/>
            </a:br>
            <a:r>
              <a:rPr lang="en-US" dirty="0" smtClean="0"/>
              <a:t>(</a:t>
            </a:r>
            <a:r>
              <a:rPr lang="en-US" dirty="0"/>
              <a:t>iii) Income tax law does not distinguish between legal or illegal income (iv) Income can be received on temporary or permanent basis </a:t>
            </a:r>
            <a:endParaRPr lang="en-US" dirty="0" smtClean="0"/>
          </a:p>
          <a:p>
            <a:pPr marL="0" indent="0">
              <a:lnSpc>
                <a:spcPct val="120000"/>
              </a:lnSpc>
              <a:buNone/>
            </a:pPr>
            <a:r>
              <a:rPr lang="en-US" dirty="0" smtClean="0"/>
              <a:t>(</a:t>
            </a:r>
            <a:r>
              <a:rPr lang="en-US" dirty="0"/>
              <a:t>v) Income received when in lump sum or in installment basis will be held liable to tax. </a:t>
            </a:r>
            <a:endParaRPr lang="en-US" dirty="0" smtClean="0"/>
          </a:p>
          <a:p>
            <a:pPr marL="0" indent="0">
              <a:lnSpc>
                <a:spcPct val="120000"/>
              </a:lnSpc>
              <a:buNone/>
            </a:pPr>
            <a:r>
              <a:rPr lang="en-US" dirty="0" smtClean="0"/>
              <a:t>(</a:t>
            </a:r>
            <a:r>
              <a:rPr lang="en-US" dirty="0"/>
              <a:t>vi) Under Income Tax Act, Income includes revenue or capital gains and even includes losses. </a:t>
            </a:r>
            <a:endParaRPr lang="en-US" dirty="0" smtClean="0"/>
          </a:p>
          <a:p>
            <a:pPr marL="0" indent="0">
              <a:lnSpc>
                <a:spcPct val="120000"/>
              </a:lnSpc>
              <a:buNone/>
            </a:pPr>
            <a:r>
              <a:rPr lang="en-US" dirty="0" smtClean="0"/>
              <a:t>(</a:t>
            </a:r>
            <a:r>
              <a:rPr lang="en-US" dirty="0"/>
              <a:t>vii) In case of individuals or HUF, gift received above Rs. 50000 during the financial year will be considered as income</a:t>
            </a:r>
            <a:r>
              <a:rPr lang="en-US" dirty="0" smtClean="0"/>
              <a:t>.</a:t>
            </a:r>
            <a:endParaRPr lang="en-US" dirty="0"/>
          </a:p>
        </p:txBody>
      </p:sp>
      <p:sp>
        <p:nvSpPr>
          <p:cNvPr id="2" name="Title 1"/>
          <p:cNvSpPr>
            <a:spLocks noGrp="1"/>
          </p:cNvSpPr>
          <p:nvPr>
            <p:ph type="title"/>
          </p:nvPr>
        </p:nvSpPr>
        <p:spPr/>
        <p:txBody>
          <a:bodyPr>
            <a:normAutofit/>
          </a:bodyPr>
          <a:lstStyle/>
          <a:p>
            <a:r>
              <a:rPr lang="en-US" dirty="0"/>
              <a:t>The basic features of </a:t>
            </a:r>
            <a:r>
              <a:rPr lang="en-US" dirty="0" smtClean="0"/>
              <a:t>Income</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10</a:t>
            </a:fld>
            <a:endParaRPr lang="en-US"/>
          </a:p>
        </p:txBody>
      </p:sp>
    </p:spTree>
    <p:extLst>
      <p:ext uri="{BB962C8B-B14F-4D97-AF65-F5344CB8AC3E}">
        <p14:creationId xmlns:p14="http://schemas.microsoft.com/office/powerpoint/2010/main" val="2964212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5 heads of income in the Indian Income Tax Ac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4" name="Picture 12" descr="https://www.taxpointindia.com/wp-content/uploads/2015/02/Heads_of_incom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6916" y="365125"/>
            <a:ext cx="8327245" cy="5918751"/>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p:txBody>
          <a:bodyPr>
            <a:normAutofit/>
          </a:bodyPr>
          <a:lstStyle/>
          <a:p>
            <a:r>
              <a:rPr lang="en-US" dirty="0" smtClean="0"/>
              <a:t>Sources of Income</a:t>
            </a:r>
            <a:endParaRPr lang="en-US" dirty="0"/>
          </a:p>
        </p:txBody>
      </p:sp>
      <p:sp>
        <p:nvSpPr>
          <p:cNvPr id="2" name="Footer Placeholder 1"/>
          <p:cNvSpPr>
            <a:spLocks noGrp="1"/>
          </p:cNvSpPr>
          <p:nvPr>
            <p:ph type="ftr" sz="quarter" idx="11"/>
          </p:nvPr>
        </p:nvSpPr>
        <p:spPr/>
        <p:txBody>
          <a:bodyPr/>
          <a:lstStyle/>
          <a:p>
            <a:r>
              <a:rPr lang="en-US" smtClean="0"/>
              <a:t>Duna Jogeswar Rao</a:t>
            </a:r>
            <a:endParaRPr lang="en-US"/>
          </a:p>
        </p:txBody>
      </p:sp>
      <p:sp>
        <p:nvSpPr>
          <p:cNvPr id="3" name="Slide Number Placeholder 2"/>
          <p:cNvSpPr>
            <a:spLocks noGrp="1"/>
          </p:cNvSpPr>
          <p:nvPr>
            <p:ph type="sldNum" sz="quarter" idx="12"/>
          </p:nvPr>
        </p:nvSpPr>
        <p:spPr/>
        <p:txBody>
          <a:bodyPr/>
          <a:lstStyle/>
          <a:p>
            <a:fld id="{8B4C84A9-37B1-4F58-9762-375C25B41AAE}" type="slidenum">
              <a:rPr lang="en-US" smtClean="0"/>
              <a:t>11</a:t>
            </a:fld>
            <a:endParaRPr lang="en-US"/>
          </a:p>
        </p:txBody>
      </p:sp>
    </p:spTree>
    <p:extLst>
      <p:ext uri="{BB962C8B-B14F-4D97-AF65-F5344CB8AC3E}">
        <p14:creationId xmlns:p14="http://schemas.microsoft.com/office/powerpoint/2010/main" val="202932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ross Total Income-Total Income meaning under Income Tax Act 19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3538" y="533435"/>
            <a:ext cx="6298980" cy="6162787"/>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Duna Jogeswar Rao</a:t>
            </a:r>
            <a:endParaRPr lang="en-US"/>
          </a:p>
        </p:txBody>
      </p:sp>
      <p:sp>
        <p:nvSpPr>
          <p:cNvPr id="3" name="Slide Number Placeholder 2"/>
          <p:cNvSpPr>
            <a:spLocks noGrp="1"/>
          </p:cNvSpPr>
          <p:nvPr>
            <p:ph type="sldNum" sz="quarter" idx="12"/>
          </p:nvPr>
        </p:nvSpPr>
        <p:spPr/>
        <p:txBody>
          <a:bodyPr/>
          <a:lstStyle/>
          <a:p>
            <a:fld id="{8B4C84A9-37B1-4F58-9762-375C25B41AAE}" type="slidenum">
              <a:rPr lang="en-US" smtClean="0"/>
              <a:t>12</a:t>
            </a:fld>
            <a:endParaRPr lang="en-US"/>
          </a:p>
        </p:txBody>
      </p:sp>
    </p:spTree>
    <p:extLst>
      <p:ext uri="{BB962C8B-B14F-4D97-AF65-F5344CB8AC3E}">
        <p14:creationId xmlns:p14="http://schemas.microsoft.com/office/powerpoint/2010/main" val="129140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08088" y="365760"/>
            <a:ext cx="7684552" cy="6217919"/>
          </a:xfrm>
          <a:prstGeom prst="rect">
            <a:avLst/>
          </a:prstGeom>
        </p:spPr>
      </p:pic>
      <p:sp>
        <p:nvSpPr>
          <p:cNvPr id="5" name="Footer Placeholder 4"/>
          <p:cNvSpPr>
            <a:spLocks noGrp="1"/>
          </p:cNvSpPr>
          <p:nvPr>
            <p:ph type="ftr" sz="quarter" idx="11"/>
          </p:nvPr>
        </p:nvSpPr>
        <p:spPr/>
        <p:txBody>
          <a:bodyPr/>
          <a:lstStyle/>
          <a:p>
            <a:r>
              <a:rPr lang="en-US" smtClean="0"/>
              <a:t>Duna Jogeswar Rao</a:t>
            </a:r>
            <a:endParaRPr lang="en-US"/>
          </a:p>
        </p:txBody>
      </p:sp>
      <p:sp>
        <p:nvSpPr>
          <p:cNvPr id="6" name="Slide Number Placeholder 5"/>
          <p:cNvSpPr>
            <a:spLocks noGrp="1"/>
          </p:cNvSpPr>
          <p:nvPr>
            <p:ph type="sldNum" sz="quarter" idx="12"/>
          </p:nvPr>
        </p:nvSpPr>
        <p:spPr/>
        <p:txBody>
          <a:bodyPr/>
          <a:lstStyle/>
          <a:p>
            <a:fld id="{8B4C84A9-37B1-4F58-9762-375C25B41AAE}" type="slidenum">
              <a:rPr lang="en-US" smtClean="0"/>
              <a:t>13</a:t>
            </a:fld>
            <a:endParaRPr lang="en-US"/>
          </a:p>
        </p:txBody>
      </p:sp>
    </p:spTree>
    <p:extLst>
      <p:ext uri="{BB962C8B-B14F-4D97-AF65-F5344CB8AC3E}">
        <p14:creationId xmlns:p14="http://schemas.microsoft.com/office/powerpoint/2010/main" val="122337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24222" y="311453"/>
            <a:ext cx="7723162" cy="6363269"/>
          </a:xfrm>
          <a:prstGeom prst="rect">
            <a:avLst/>
          </a:prstGeom>
        </p:spPr>
      </p:pic>
      <p:sp>
        <p:nvSpPr>
          <p:cNvPr id="5" name="Footer Placeholder 4"/>
          <p:cNvSpPr>
            <a:spLocks noGrp="1"/>
          </p:cNvSpPr>
          <p:nvPr>
            <p:ph type="ftr" sz="quarter" idx="11"/>
          </p:nvPr>
        </p:nvSpPr>
        <p:spPr/>
        <p:txBody>
          <a:bodyPr/>
          <a:lstStyle/>
          <a:p>
            <a:r>
              <a:rPr lang="en-US" smtClean="0"/>
              <a:t>Duna Jogeswar Rao</a:t>
            </a:r>
            <a:endParaRPr lang="en-US"/>
          </a:p>
        </p:txBody>
      </p:sp>
      <p:sp>
        <p:nvSpPr>
          <p:cNvPr id="6" name="Slide Number Placeholder 5"/>
          <p:cNvSpPr>
            <a:spLocks noGrp="1"/>
          </p:cNvSpPr>
          <p:nvPr>
            <p:ph type="sldNum" sz="quarter" idx="12"/>
          </p:nvPr>
        </p:nvSpPr>
        <p:spPr/>
        <p:txBody>
          <a:bodyPr/>
          <a:lstStyle/>
          <a:p>
            <a:fld id="{8B4C84A9-37B1-4F58-9762-375C25B41AAE}" type="slidenum">
              <a:rPr lang="en-US" smtClean="0"/>
              <a:t>14</a:t>
            </a:fld>
            <a:endParaRPr lang="en-US"/>
          </a:p>
        </p:txBody>
      </p:sp>
    </p:spTree>
    <p:extLst>
      <p:ext uri="{BB962C8B-B14F-4D97-AF65-F5344CB8AC3E}">
        <p14:creationId xmlns:p14="http://schemas.microsoft.com/office/powerpoint/2010/main" val="3588402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51367" y="154745"/>
            <a:ext cx="7724152" cy="6381558"/>
          </a:xfrm>
          <a:prstGeom prst="rect">
            <a:avLst/>
          </a:prstGeom>
        </p:spPr>
      </p:pic>
      <p:sp>
        <p:nvSpPr>
          <p:cNvPr id="5" name="Footer Placeholder 4"/>
          <p:cNvSpPr>
            <a:spLocks noGrp="1"/>
          </p:cNvSpPr>
          <p:nvPr>
            <p:ph type="ftr" sz="quarter" idx="11"/>
          </p:nvPr>
        </p:nvSpPr>
        <p:spPr/>
        <p:txBody>
          <a:bodyPr/>
          <a:lstStyle/>
          <a:p>
            <a:r>
              <a:rPr lang="en-US" smtClean="0"/>
              <a:t>Duna Jogeswar Rao</a:t>
            </a:r>
            <a:endParaRPr lang="en-US"/>
          </a:p>
        </p:txBody>
      </p:sp>
      <p:sp>
        <p:nvSpPr>
          <p:cNvPr id="6" name="Slide Number Placeholder 5"/>
          <p:cNvSpPr>
            <a:spLocks noGrp="1"/>
          </p:cNvSpPr>
          <p:nvPr>
            <p:ph type="sldNum" sz="quarter" idx="12"/>
          </p:nvPr>
        </p:nvSpPr>
        <p:spPr/>
        <p:txBody>
          <a:bodyPr/>
          <a:lstStyle/>
          <a:p>
            <a:fld id="{8B4C84A9-37B1-4F58-9762-375C25B41AAE}" type="slidenum">
              <a:rPr lang="en-US" smtClean="0"/>
              <a:t>15</a:t>
            </a:fld>
            <a:endParaRPr lang="en-US"/>
          </a:p>
        </p:txBody>
      </p:sp>
    </p:spTree>
    <p:extLst>
      <p:ext uri="{BB962C8B-B14F-4D97-AF65-F5344CB8AC3E}">
        <p14:creationId xmlns:p14="http://schemas.microsoft.com/office/powerpoint/2010/main" val="411611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dirty="0" smtClean="0"/>
              <a:t>1</a:t>
            </a:r>
            <a:r>
              <a:rPr lang="en-US" dirty="0"/>
              <a:t>. The rates of Surcharge and Health &amp; Education </a:t>
            </a:r>
            <a:r>
              <a:rPr lang="en-US" dirty="0" err="1"/>
              <a:t>cess</a:t>
            </a:r>
            <a:r>
              <a:rPr lang="en-US" dirty="0"/>
              <a:t> are same under both the tax regimes </a:t>
            </a:r>
          </a:p>
          <a:p>
            <a:pPr>
              <a:lnSpc>
                <a:spcPct val="150000"/>
              </a:lnSpc>
            </a:pPr>
            <a:r>
              <a:rPr lang="en-US" dirty="0"/>
              <a:t>2. Rebate u/s 87-A Resident Individual whose Total Income is not more than ₹ 5,00,000 is also eligible for a Rebate of up to 100% of income tax or ₹ 12,500, whichever is less. This Rebate is available in both tax </a:t>
            </a:r>
            <a:r>
              <a:rPr lang="en-US" dirty="0" err="1"/>
              <a:t>regi</a:t>
            </a:r>
            <a:endParaRPr lang="en-US" dirty="0"/>
          </a:p>
          <a:p>
            <a:endParaRPr lang="en-US" dirty="0"/>
          </a:p>
        </p:txBody>
      </p:sp>
      <p:sp>
        <p:nvSpPr>
          <p:cNvPr id="2" name="Title 1"/>
          <p:cNvSpPr>
            <a:spLocks noGrp="1"/>
          </p:cNvSpPr>
          <p:nvPr>
            <p:ph type="title"/>
          </p:nvPr>
        </p:nvSpPr>
        <p:spPr/>
        <p:txBody>
          <a:bodyPr/>
          <a:lstStyle/>
          <a:p>
            <a:r>
              <a:rPr lang="en-US" b="1" dirty="0"/>
              <a:t>Note:</a:t>
            </a:r>
            <a:r>
              <a:rPr lang="en-US" dirty="0"/>
              <a:t> </a:t>
            </a:r>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16</a:t>
            </a:fld>
            <a:endParaRPr lang="en-US"/>
          </a:p>
        </p:txBody>
      </p:sp>
    </p:spTree>
    <p:extLst>
      <p:ext uri="{BB962C8B-B14F-4D97-AF65-F5344CB8AC3E}">
        <p14:creationId xmlns:p14="http://schemas.microsoft.com/office/powerpoint/2010/main" val="888063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25623" y="694410"/>
            <a:ext cx="10928177" cy="5122409"/>
          </a:xfrm>
          <a:prstGeom prst="rect">
            <a:avLst/>
          </a:prstGeom>
        </p:spPr>
      </p:pic>
      <p:sp>
        <p:nvSpPr>
          <p:cNvPr id="6" name="Footer Placeholder 5"/>
          <p:cNvSpPr>
            <a:spLocks noGrp="1"/>
          </p:cNvSpPr>
          <p:nvPr>
            <p:ph type="ftr" sz="quarter" idx="11"/>
          </p:nvPr>
        </p:nvSpPr>
        <p:spPr>
          <a:xfrm>
            <a:off x="812290" y="6048446"/>
            <a:ext cx="4114800" cy="365125"/>
          </a:xfrm>
        </p:spPr>
        <p:txBody>
          <a:bodyPr/>
          <a:lstStyle/>
          <a:p>
            <a:r>
              <a:rPr lang="en-US" dirty="0" smtClean="0"/>
              <a:t>Duna Jogeswar Rao</a:t>
            </a:r>
            <a:endParaRPr lang="en-US" dirty="0"/>
          </a:p>
        </p:txBody>
      </p:sp>
      <p:sp>
        <p:nvSpPr>
          <p:cNvPr id="7" name="Slide Number Placeholder 6"/>
          <p:cNvSpPr>
            <a:spLocks noGrp="1"/>
          </p:cNvSpPr>
          <p:nvPr>
            <p:ph type="sldNum" sz="quarter" idx="12"/>
          </p:nvPr>
        </p:nvSpPr>
        <p:spPr/>
        <p:txBody>
          <a:bodyPr/>
          <a:lstStyle/>
          <a:p>
            <a:fld id="{8B4C84A9-37B1-4F58-9762-375C25B41AAE}" type="slidenum">
              <a:rPr lang="en-US" smtClean="0"/>
              <a:t>17</a:t>
            </a:fld>
            <a:endParaRPr lang="en-US"/>
          </a:p>
        </p:txBody>
      </p:sp>
    </p:spTree>
    <p:extLst>
      <p:ext uri="{BB962C8B-B14F-4D97-AF65-F5344CB8AC3E}">
        <p14:creationId xmlns:p14="http://schemas.microsoft.com/office/powerpoint/2010/main" val="2359162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Duna Jogeswar Rao</a:t>
            </a:r>
            <a:endParaRPr lang="en-US"/>
          </a:p>
        </p:txBody>
      </p:sp>
      <p:sp>
        <p:nvSpPr>
          <p:cNvPr id="3" name="Slide Number Placeholder 2"/>
          <p:cNvSpPr>
            <a:spLocks noGrp="1"/>
          </p:cNvSpPr>
          <p:nvPr>
            <p:ph type="sldNum" sz="quarter" idx="12"/>
          </p:nvPr>
        </p:nvSpPr>
        <p:spPr/>
        <p:txBody>
          <a:bodyPr/>
          <a:lstStyle/>
          <a:p>
            <a:fld id="{8B4C84A9-37B1-4F58-9762-375C25B41AAE}" type="slidenum">
              <a:rPr lang="en-US" smtClean="0"/>
              <a:t>18</a:t>
            </a:fld>
            <a:endParaRPr lang="en-US"/>
          </a:p>
        </p:txBody>
      </p:sp>
      <p:sp>
        <p:nvSpPr>
          <p:cNvPr id="4" name="Title 3"/>
          <p:cNvSpPr>
            <a:spLocks noGrp="1"/>
          </p:cNvSpPr>
          <p:nvPr>
            <p:ph type="title"/>
          </p:nvPr>
        </p:nvSpPr>
        <p:spPr>
          <a:xfrm>
            <a:off x="1753840" y="2798837"/>
            <a:ext cx="9050518" cy="945498"/>
          </a:xfrm>
        </p:spPr>
        <p:txBody>
          <a:bodyPr>
            <a:normAutofit/>
          </a:bodyPr>
          <a:lstStyle/>
          <a:p>
            <a:pPr algn="ctr"/>
            <a:r>
              <a:rPr lang="en-US" sz="6000" dirty="0" smtClean="0">
                <a:latin typeface="Bell MT" panose="02020503060305020303" pitchFamily="18" charset="0"/>
              </a:rPr>
              <a:t>Best of Luck</a:t>
            </a:r>
            <a:endParaRPr lang="en-US" sz="6000" dirty="0">
              <a:latin typeface="Bell MT" panose="02020503060305020303" pitchFamily="18" charset="0"/>
            </a:endParaRPr>
          </a:p>
        </p:txBody>
      </p:sp>
    </p:spTree>
    <p:extLst>
      <p:ext uri="{BB962C8B-B14F-4D97-AF65-F5344CB8AC3E}">
        <p14:creationId xmlns:p14="http://schemas.microsoft.com/office/powerpoint/2010/main" val="7166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45062"/>
            <a:ext cx="10363826" cy="3424107"/>
          </a:xfrm>
        </p:spPr>
        <p:txBody>
          <a:bodyPr>
            <a:noAutofit/>
          </a:bodyPr>
          <a:lstStyle/>
          <a:p>
            <a:pPr marL="0" indent="0" algn="just">
              <a:lnSpc>
                <a:spcPct val="120000"/>
              </a:lnSpc>
              <a:buNone/>
            </a:pPr>
            <a:r>
              <a:rPr lang="en-US" sz="1600" b="1" dirty="0" smtClean="0"/>
              <a:t>Income tax </a:t>
            </a:r>
          </a:p>
          <a:p>
            <a:pPr marL="0" indent="0" algn="just">
              <a:lnSpc>
                <a:spcPct val="120000"/>
              </a:lnSpc>
              <a:buNone/>
            </a:pPr>
            <a:r>
              <a:rPr lang="en-US" sz="1600" dirty="0" smtClean="0"/>
              <a:t>Income </a:t>
            </a:r>
            <a:r>
              <a:rPr lang="en-US" sz="1600" dirty="0"/>
              <a:t>tax is a direct tax that a government levies on the income of its citizens. The Income Tax Act, 1961, mandates that the central government collect this tax. The government can change the income slabs and tax rates every year in its Union Budget. </a:t>
            </a:r>
          </a:p>
          <a:p>
            <a:pPr marL="0" indent="0" algn="just">
              <a:lnSpc>
                <a:spcPct val="120000"/>
              </a:lnSpc>
              <a:buNone/>
            </a:pPr>
            <a:r>
              <a:rPr lang="en-US" sz="1600" dirty="0"/>
              <a:t>Income does not only mean money earned in the form of salary. It also includes income from house property, profits from business, gains from profession (such as bonus), capital gains income, and 'income from other sources'. The government also often provides certain leeway such that various deductions are made from an individual's income before the tax to be levied is calculated. </a:t>
            </a:r>
          </a:p>
          <a:p>
            <a:pPr marL="0" indent="0" algn="just">
              <a:lnSpc>
                <a:spcPct val="120000"/>
              </a:lnSpc>
              <a:buNone/>
            </a:pPr>
            <a:r>
              <a:rPr lang="en-US" sz="1600" dirty="0"/>
              <a:t> </a:t>
            </a:r>
          </a:p>
          <a:p>
            <a:pPr marL="0" indent="0" algn="just">
              <a:lnSpc>
                <a:spcPct val="120000"/>
              </a:lnSpc>
              <a:buNone/>
            </a:pPr>
            <a:r>
              <a:rPr lang="en-US" sz="1600" b="1" dirty="0"/>
              <a:t>Income Tax </a:t>
            </a:r>
            <a:r>
              <a:rPr lang="en-US" sz="1600" b="1" dirty="0" smtClean="0"/>
              <a:t>Returns</a:t>
            </a:r>
          </a:p>
          <a:p>
            <a:pPr marL="0" indent="0" algn="just">
              <a:lnSpc>
                <a:spcPct val="120000"/>
              </a:lnSpc>
              <a:buNone/>
            </a:pPr>
            <a:r>
              <a:rPr lang="en-US" sz="1600" dirty="0" smtClean="0"/>
              <a:t>Income </a:t>
            </a:r>
            <a:r>
              <a:rPr lang="en-US" sz="1600" dirty="0"/>
              <a:t>Tax Returns (ITR) form are the basis of calculating a person's income tax. It is a statement showing the status of a person, all their sources of revenue, deductions and, lastly, the tax payable or tax refund, if any. </a:t>
            </a:r>
          </a:p>
          <a:p>
            <a:pPr marL="0" indent="0" algn="just">
              <a:lnSpc>
                <a:spcPct val="120000"/>
              </a:lnSpc>
              <a:buNone/>
            </a:pPr>
            <a:r>
              <a:rPr lang="en-US" sz="1600" dirty="0"/>
              <a:t> </a:t>
            </a:r>
          </a:p>
          <a:p>
            <a:pPr marL="0" indent="0" algn="just">
              <a:lnSpc>
                <a:spcPct val="120000"/>
              </a:lnSpc>
              <a:buNone/>
            </a:pPr>
            <a:endParaRPr lang="en-US" sz="1600" dirty="0"/>
          </a:p>
        </p:txBody>
      </p:sp>
      <p:sp>
        <p:nvSpPr>
          <p:cNvPr id="2" name="Title 1"/>
          <p:cNvSpPr>
            <a:spLocks noGrp="1"/>
          </p:cNvSpPr>
          <p:nvPr>
            <p:ph type="title"/>
          </p:nvPr>
        </p:nvSpPr>
        <p:spPr/>
        <p:txBody>
          <a:bodyPr/>
          <a:lstStyle/>
          <a:p>
            <a:r>
              <a:rPr lang="en-US" dirty="0" smtClean="0"/>
              <a:t>Income Tax</a:t>
            </a:r>
            <a:endParaRPr lang="en-US" dirty="0"/>
          </a:p>
        </p:txBody>
      </p:sp>
      <p:sp>
        <p:nvSpPr>
          <p:cNvPr id="4" name="Footer Placeholder 3"/>
          <p:cNvSpPr>
            <a:spLocks noGrp="1"/>
          </p:cNvSpPr>
          <p:nvPr>
            <p:ph type="ftr" sz="quarter" idx="11"/>
          </p:nvPr>
        </p:nvSpPr>
        <p:spPr>
          <a:xfrm>
            <a:off x="838200" y="6181944"/>
            <a:ext cx="4114800" cy="365125"/>
          </a:xfrm>
        </p:spPr>
        <p:txBody>
          <a:bodyPr/>
          <a:lstStyle/>
          <a:p>
            <a:r>
              <a:rPr lang="en-US" dirty="0" smtClean="0"/>
              <a:t>Duna Jogeswar Rao</a:t>
            </a:r>
            <a:endParaRPr lang="en-US" dirty="0"/>
          </a:p>
        </p:txBody>
      </p:sp>
      <p:sp>
        <p:nvSpPr>
          <p:cNvPr id="5" name="Slide Number Placeholder 4"/>
          <p:cNvSpPr>
            <a:spLocks noGrp="1"/>
          </p:cNvSpPr>
          <p:nvPr>
            <p:ph type="sldNum" sz="quarter" idx="12"/>
          </p:nvPr>
        </p:nvSpPr>
        <p:spPr/>
        <p:txBody>
          <a:bodyPr/>
          <a:lstStyle/>
          <a:p>
            <a:fld id="{8B4C84A9-37B1-4F58-9762-375C25B41AAE}" type="slidenum">
              <a:rPr lang="en-US" smtClean="0"/>
              <a:t>2</a:t>
            </a:fld>
            <a:endParaRPr lang="en-US"/>
          </a:p>
        </p:txBody>
      </p:sp>
    </p:spTree>
    <p:extLst>
      <p:ext uri="{BB962C8B-B14F-4D97-AF65-F5344CB8AC3E}">
        <p14:creationId xmlns:p14="http://schemas.microsoft.com/office/powerpoint/2010/main" val="298137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In India, such tax was first introduced in 1860 by Sir James Wilson to meet the government’s problems due to the 1857 Military Mutiny.</a:t>
            </a:r>
          </a:p>
          <a:p>
            <a:r>
              <a:rPr lang="en-US" dirty="0"/>
              <a:t>A new income tax was introduced in 1918 and it was then replaced by other new Act that was passed in 1922.</a:t>
            </a:r>
          </a:p>
          <a:p>
            <a:r>
              <a:rPr lang="en-US" dirty="0"/>
              <a:t>This Act stayed in effect with various changes up to the assessment year 1961-62.</a:t>
            </a:r>
          </a:p>
          <a:p>
            <a:r>
              <a:rPr lang="en-US" dirty="0"/>
              <a:t>Finally, the Income Tax Act, 1961 was passed in consultation with the Ministry of Law. With 1 April 1962, the Income Tax Act 1961 was brought into effect. It refers to entire India and to Sikkim which includes Jammu &amp; Kashmir.</a:t>
            </a:r>
          </a:p>
          <a:p>
            <a:r>
              <a:rPr lang="en-US" dirty="0"/>
              <a:t>Since 1962 the Union Budget has made several far-reaching changes each year in the Income Tax Act.</a:t>
            </a:r>
          </a:p>
          <a:p>
            <a:r>
              <a:rPr lang="en-US" dirty="0"/>
              <a:t>Bifurcated Central Board of Revenue and a separate Direct Tax Board is known as CBDT (Central Board of Direct Taxes) established under the Central Board of Revenue Act, 1963.</a:t>
            </a:r>
          </a:p>
          <a:p>
            <a:r>
              <a:rPr lang="en-US" dirty="0"/>
              <a:t>The principal tax enactment in India is the Parliament’s Income Tax Act, approved in 1961, that imposes a tax on people’s income.</a:t>
            </a:r>
          </a:p>
          <a:p>
            <a:pPr marL="0" indent="0">
              <a:buNone/>
            </a:pPr>
            <a:endParaRPr lang="en-US" dirty="0"/>
          </a:p>
        </p:txBody>
      </p:sp>
      <p:sp>
        <p:nvSpPr>
          <p:cNvPr id="2" name="Title 1"/>
          <p:cNvSpPr>
            <a:spLocks noGrp="1"/>
          </p:cNvSpPr>
          <p:nvPr>
            <p:ph type="title"/>
          </p:nvPr>
        </p:nvSpPr>
        <p:spPr/>
        <p:txBody>
          <a:bodyPr/>
          <a:lstStyle/>
          <a:p>
            <a:r>
              <a:rPr lang="en-US" dirty="0" smtClean="0"/>
              <a:t>History of Income Tax in India	</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3</a:t>
            </a:fld>
            <a:endParaRPr lang="en-US"/>
          </a:p>
        </p:txBody>
      </p:sp>
    </p:spTree>
    <p:extLst>
      <p:ext uri="{BB962C8B-B14F-4D97-AF65-F5344CB8AC3E}">
        <p14:creationId xmlns:p14="http://schemas.microsoft.com/office/powerpoint/2010/main" val="258316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As per S. 2(7) of the Income Tax Act, 1961, unless the context otherwise requires, the term “assessee” means a person by whom any tax or any other sum of money is payable under this Act, and includes,-</a:t>
            </a:r>
          </a:p>
          <a:p>
            <a:pPr marL="0" indent="0" algn="just">
              <a:buNone/>
            </a:pPr>
            <a:r>
              <a:rPr lang="en-US" dirty="0" smtClean="0"/>
              <a:t>	(a) every person in respect of whom any proceeding under this Act has been taken for the 	assessment of his income or assessment of fringe benefits or of the income of any other 	person in respect of which he is assessable, or of the loss sustained by him or by such other 	person, or of the amount of refund due to him or to such other person;</a:t>
            </a:r>
          </a:p>
          <a:p>
            <a:pPr marL="0" indent="0" algn="just">
              <a:buNone/>
            </a:pPr>
            <a:endParaRPr lang="en-US" dirty="0" smtClean="0"/>
          </a:p>
          <a:p>
            <a:pPr marL="0" indent="0" algn="just">
              <a:buNone/>
            </a:pPr>
            <a:r>
              <a:rPr lang="en-US" dirty="0" smtClean="0"/>
              <a:t>	(b) every person who is deemed to be an assessee under any provision of this Act;</a:t>
            </a:r>
          </a:p>
          <a:p>
            <a:pPr marL="0" indent="0" algn="just">
              <a:buNone/>
            </a:pPr>
            <a:endParaRPr lang="en-US" dirty="0" smtClean="0"/>
          </a:p>
          <a:p>
            <a:pPr marL="0" indent="0" algn="just">
              <a:buNone/>
            </a:pPr>
            <a:r>
              <a:rPr lang="en-US" dirty="0" smtClean="0"/>
              <a:t>	(c) every person who is deemed to be an assessee in default under any provision of this 	Act.</a:t>
            </a:r>
          </a:p>
          <a:p>
            <a:pPr marL="0" indent="0" algn="just">
              <a:buNone/>
            </a:pPr>
            <a:endParaRPr lang="en-US" dirty="0" smtClean="0"/>
          </a:p>
          <a:p>
            <a:pPr marL="0" indent="0" algn="just">
              <a:buNone/>
            </a:pPr>
            <a:r>
              <a:rPr lang="en-US" dirty="0" smtClean="0"/>
              <a:t>From above definition, we can construe that normally the term ‘Assessee’ is considered as one who is supposed to pay tax under the Income Tax Act, 1961.</a:t>
            </a:r>
            <a:endParaRPr lang="en-US" dirty="0"/>
          </a:p>
        </p:txBody>
      </p:sp>
      <p:sp>
        <p:nvSpPr>
          <p:cNvPr id="2" name="Title 1"/>
          <p:cNvSpPr>
            <a:spLocks noGrp="1"/>
          </p:cNvSpPr>
          <p:nvPr>
            <p:ph type="title"/>
          </p:nvPr>
        </p:nvSpPr>
        <p:spPr/>
        <p:txBody>
          <a:bodyPr/>
          <a:lstStyle/>
          <a:p>
            <a:r>
              <a:rPr lang="en-US" dirty="0" smtClean="0"/>
              <a:t>Definition of Assessee</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4</a:t>
            </a:fld>
            <a:endParaRPr lang="en-US"/>
          </a:p>
        </p:txBody>
      </p:sp>
    </p:spTree>
    <p:extLst>
      <p:ext uri="{BB962C8B-B14F-4D97-AF65-F5344CB8AC3E}">
        <p14:creationId xmlns:p14="http://schemas.microsoft.com/office/powerpoint/2010/main" val="213384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fontAlgn="base">
              <a:buNone/>
            </a:pPr>
            <a:r>
              <a:rPr lang="en-US" dirty="0"/>
              <a:t>As per Section 2(31) of Income Tax Act, 1961, unless the context otherwise requires, the term “person” includes:</a:t>
            </a:r>
          </a:p>
          <a:p>
            <a:pPr marL="0" indent="0" fontAlgn="base">
              <a:buNone/>
            </a:pPr>
            <a:r>
              <a:rPr lang="en-US" dirty="0" smtClean="0"/>
              <a:t>	(</a:t>
            </a:r>
            <a:r>
              <a:rPr lang="en-US" dirty="0" err="1"/>
              <a:t>i</a:t>
            </a:r>
            <a:r>
              <a:rPr lang="en-US" dirty="0"/>
              <a:t>)  an individual,</a:t>
            </a:r>
          </a:p>
          <a:p>
            <a:pPr marL="0" indent="0" fontAlgn="base">
              <a:buNone/>
            </a:pPr>
            <a:r>
              <a:rPr lang="en-US" dirty="0" smtClean="0"/>
              <a:t>	(</a:t>
            </a:r>
            <a:r>
              <a:rPr lang="en-US" dirty="0"/>
              <a:t>ii)  a Hindu undivided family,</a:t>
            </a:r>
          </a:p>
          <a:p>
            <a:pPr marL="0" indent="0" fontAlgn="base">
              <a:buNone/>
            </a:pPr>
            <a:r>
              <a:rPr lang="en-US" dirty="0" smtClean="0"/>
              <a:t>	(</a:t>
            </a:r>
            <a:r>
              <a:rPr lang="en-US" dirty="0"/>
              <a:t>iii)  a company,</a:t>
            </a:r>
          </a:p>
          <a:p>
            <a:pPr marL="0" indent="0" fontAlgn="base">
              <a:buNone/>
            </a:pPr>
            <a:r>
              <a:rPr lang="en-US" dirty="0" smtClean="0"/>
              <a:t>	(</a:t>
            </a:r>
            <a:r>
              <a:rPr lang="en-US" dirty="0"/>
              <a:t>iv)  a firm,</a:t>
            </a:r>
          </a:p>
          <a:p>
            <a:pPr marL="0" indent="0" fontAlgn="base">
              <a:buNone/>
            </a:pPr>
            <a:r>
              <a:rPr lang="en-US" dirty="0" smtClean="0"/>
              <a:t>	(</a:t>
            </a:r>
            <a:r>
              <a:rPr lang="en-US" dirty="0"/>
              <a:t>v)  an association of persons or a body of individuals, whether </a:t>
            </a:r>
            <a:r>
              <a:rPr lang="en-US" dirty="0" smtClean="0"/>
              <a:t>incorporated </a:t>
            </a:r>
            <a:r>
              <a:rPr lang="en-US" dirty="0"/>
              <a:t>or not,</a:t>
            </a:r>
          </a:p>
          <a:p>
            <a:pPr marL="0" indent="0" fontAlgn="base">
              <a:buNone/>
            </a:pPr>
            <a:r>
              <a:rPr lang="en-US" dirty="0" smtClean="0"/>
              <a:t>	(</a:t>
            </a:r>
            <a:r>
              <a:rPr lang="en-US" dirty="0"/>
              <a:t>vi)  a local authority, and</a:t>
            </a:r>
          </a:p>
          <a:p>
            <a:pPr marL="0" indent="0" fontAlgn="base">
              <a:buNone/>
            </a:pPr>
            <a:r>
              <a:rPr lang="en-US" dirty="0" smtClean="0"/>
              <a:t>	(</a:t>
            </a:r>
            <a:r>
              <a:rPr lang="en-US" dirty="0"/>
              <a:t>vii) every artificial juridical person, not falling within any of </a:t>
            </a:r>
            <a:r>
              <a:rPr lang="en-US" dirty="0" smtClean="0"/>
              <a:t>the preceding </a:t>
            </a:r>
            <a:r>
              <a:rPr lang="en-US" dirty="0"/>
              <a:t>sub-clauses</a:t>
            </a:r>
            <a:r>
              <a:rPr lang="en-US" dirty="0" smtClean="0"/>
              <a:t>.</a:t>
            </a:r>
            <a:endParaRPr lang="en-US" dirty="0"/>
          </a:p>
        </p:txBody>
      </p:sp>
      <p:sp>
        <p:nvSpPr>
          <p:cNvPr id="2" name="Title 1"/>
          <p:cNvSpPr>
            <a:spLocks noGrp="1"/>
          </p:cNvSpPr>
          <p:nvPr>
            <p:ph type="title"/>
          </p:nvPr>
        </p:nvSpPr>
        <p:spPr/>
        <p:txBody>
          <a:bodyPr/>
          <a:lstStyle/>
          <a:p>
            <a:r>
              <a:rPr lang="en-US" dirty="0" smtClean="0"/>
              <a:t>Definition of Person	</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5</a:t>
            </a:fld>
            <a:endParaRPr lang="en-US"/>
          </a:p>
        </p:txBody>
      </p:sp>
    </p:spTree>
    <p:extLst>
      <p:ext uri="{BB962C8B-B14F-4D97-AF65-F5344CB8AC3E}">
        <p14:creationId xmlns:p14="http://schemas.microsoft.com/office/powerpoint/2010/main" val="398335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dirty="0"/>
              <a:t>As per S.2(9) of the Income Tax Act, 1961, unless the context otherwise requires, the term ‘assessment year’ means the period of twelve months commencing on the 1st day of April every year</a:t>
            </a:r>
            <a:r>
              <a:rPr lang="en-US" dirty="0" smtClean="0"/>
              <a:t>. during </a:t>
            </a:r>
            <a:r>
              <a:rPr lang="en-US" dirty="0"/>
              <a:t>which an assessee is required to file the return of income (ITR) for the previous year and the ITO has to initiate assessment proceedings for such returned income and tax thereon. </a:t>
            </a:r>
            <a:endParaRPr lang="en-US" dirty="0" smtClean="0"/>
          </a:p>
          <a:p>
            <a:pPr marL="0" indent="0" algn="just">
              <a:buNone/>
            </a:pPr>
            <a:r>
              <a:rPr lang="en-US" dirty="0" smtClean="0"/>
              <a:t>Now assessment year is 2022-23.</a:t>
            </a:r>
            <a:endParaRPr lang="en-US" dirty="0"/>
          </a:p>
        </p:txBody>
      </p:sp>
      <p:sp>
        <p:nvSpPr>
          <p:cNvPr id="2" name="Title 1"/>
          <p:cNvSpPr>
            <a:spLocks noGrp="1"/>
          </p:cNvSpPr>
          <p:nvPr>
            <p:ph type="title"/>
          </p:nvPr>
        </p:nvSpPr>
        <p:spPr/>
        <p:txBody>
          <a:bodyPr/>
          <a:lstStyle/>
          <a:p>
            <a:r>
              <a:rPr lang="en-US" dirty="0" smtClean="0"/>
              <a:t>Assessment Year</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6</a:t>
            </a:fld>
            <a:endParaRPr lang="en-US"/>
          </a:p>
        </p:txBody>
      </p:sp>
    </p:spTree>
    <p:extLst>
      <p:ext uri="{BB962C8B-B14F-4D97-AF65-F5344CB8AC3E}">
        <p14:creationId xmlns:p14="http://schemas.microsoft.com/office/powerpoint/2010/main" val="991875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50000"/>
              </a:lnSpc>
              <a:buNone/>
            </a:pPr>
            <a:r>
              <a:rPr lang="en-US" dirty="0"/>
              <a:t>For Income Tax Act 1961, the previous year is defined as the financial year which immediately precedes the assessment year. In case the source of income is new or the business set up is new, the previous year for that entity will start from the date of setting up of that business or profession or from the date when the source of income of this new existence starts and ends in the said financial year.</a:t>
            </a:r>
          </a:p>
        </p:txBody>
      </p:sp>
      <p:sp>
        <p:nvSpPr>
          <p:cNvPr id="2" name="Title 1"/>
          <p:cNvSpPr>
            <a:spLocks noGrp="1"/>
          </p:cNvSpPr>
          <p:nvPr>
            <p:ph type="title"/>
          </p:nvPr>
        </p:nvSpPr>
        <p:spPr/>
        <p:txBody>
          <a:bodyPr/>
          <a:lstStyle/>
          <a:p>
            <a:r>
              <a:rPr lang="en-US" dirty="0" smtClean="0"/>
              <a:t>Previous Year</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7</a:t>
            </a:fld>
            <a:endParaRPr lang="en-US"/>
          </a:p>
        </p:txBody>
      </p:sp>
    </p:spTree>
    <p:extLst>
      <p:ext uri="{BB962C8B-B14F-4D97-AF65-F5344CB8AC3E}">
        <p14:creationId xmlns:p14="http://schemas.microsoft.com/office/powerpoint/2010/main" val="254415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lvl="1" indent="0">
              <a:lnSpc>
                <a:spcPct val="150000"/>
              </a:lnSpc>
              <a:buNone/>
            </a:pPr>
            <a:r>
              <a:rPr lang="en-US" sz="1600" dirty="0"/>
              <a:t>Tax on Income earned in the previous year is paid in the assessment year. However, there are a few exceptions where the tax on Income earned in the previous year is paid in the previous year itself. These exceptions are</a:t>
            </a:r>
            <a:r>
              <a:rPr lang="en-US" sz="1600" dirty="0" smtClean="0"/>
              <a:t>:</a:t>
            </a:r>
            <a:br>
              <a:rPr lang="en-US" sz="1600" dirty="0" smtClean="0"/>
            </a:br>
            <a:r>
              <a:rPr lang="en-US" sz="1600" dirty="0" smtClean="0"/>
              <a:t/>
            </a:r>
            <a:br>
              <a:rPr lang="en-US" sz="1600" dirty="0" smtClean="0"/>
            </a:br>
            <a:r>
              <a:rPr lang="en-US" sz="1600" dirty="0" smtClean="0"/>
              <a:t>	1. Income </a:t>
            </a:r>
            <a:r>
              <a:rPr lang="en-US" sz="1600" dirty="0"/>
              <a:t>earned by a non resident through a shipping </a:t>
            </a:r>
            <a:r>
              <a:rPr lang="en-US" sz="1600" dirty="0" smtClean="0"/>
              <a:t>business </a:t>
            </a:r>
            <a:r>
              <a:rPr lang="en-US" sz="1600" dirty="0"/>
              <a:t>in India</a:t>
            </a:r>
            <a:r>
              <a:rPr lang="en-US" sz="1600" dirty="0" smtClean="0"/>
              <a:t/>
            </a:r>
            <a:br>
              <a:rPr lang="en-US" sz="1600" dirty="0" smtClean="0"/>
            </a:br>
            <a:r>
              <a:rPr lang="en-US" sz="1600" dirty="0" smtClean="0"/>
              <a:t>	2. Income </a:t>
            </a:r>
            <a:r>
              <a:rPr lang="en-US" sz="1600" dirty="0"/>
              <a:t>earned by the person who is leaving India permanently or for a long period of </a:t>
            </a:r>
            <a:r>
              <a:rPr lang="en-US" sz="1600" dirty="0" smtClean="0"/>
              <a:t>time</a:t>
            </a:r>
            <a:r>
              <a:rPr lang="en-US" sz="1600" dirty="0"/>
              <a:t>.</a:t>
            </a:r>
            <a:r>
              <a:rPr lang="en-US" sz="1600" dirty="0" smtClean="0"/>
              <a:t/>
            </a:r>
            <a:br>
              <a:rPr lang="en-US" sz="1600" dirty="0" smtClean="0"/>
            </a:br>
            <a:r>
              <a:rPr lang="en-US" sz="1600" dirty="0" smtClean="0"/>
              <a:t>	3. Income </a:t>
            </a:r>
            <a:r>
              <a:rPr lang="en-US" sz="1600" dirty="0"/>
              <a:t>earned by those bodies which are formed for a short period of Time.</a:t>
            </a:r>
            <a:r>
              <a:rPr lang="en-US" sz="1600" dirty="0" smtClean="0"/>
              <a:t/>
            </a:r>
            <a:br>
              <a:rPr lang="en-US" sz="1600" dirty="0" smtClean="0"/>
            </a:br>
            <a:r>
              <a:rPr lang="en-US" sz="1600" dirty="0" smtClean="0"/>
              <a:t>	4. Income </a:t>
            </a:r>
            <a:r>
              <a:rPr lang="en-US" sz="1600" dirty="0"/>
              <a:t>earned by those person who are likely to transfer their property in order to avoid </a:t>
            </a:r>
            <a:r>
              <a:rPr lang="en-US" sz="1600" dirty="0" smtClean="0"/>
              <a:t>tax</a:t>
            </a:r>
            <a:r>
              <a:rPr lang="en-US" sz="1600" dirty="0" smtClean="0"/>
              <a:t/>
            </a:r>
            <a:br>
              <a:rPr lang="en-US" sz="1600" dirty="0" smtClean="0"/>
            </a:br>
            <a:r>
              <a:rPr lang="en-US" sz="1600" dirty="0" smtClean="0"/>
              <a:t>	5. Income </a:t>
            </a:r>
            <a:r>
              <a:rPr lang="en-US" sz="1600" dirty="0"/>
              <a:t>earned from a discontinued business.</a:t>
            </a:r>
            <a:r>
              <a:rPr lang="en-US" sz="1600" dirty="0" smtClean="0"/>
              <a:t/>
            </a:r>
            <a:br>
              <a:rPr lang="en-US" sz="1600" dirty="0" smtClean="0"/>
            </a:br>
            <a:endParaRPr lang="en-US" sz="1600" dirty="0"/>
          </a:p>
        </p:txBody>
      </p:sp>
      <p:sp>
        <p:nvSpPr>
          <p:cNvPr id="2" name="Title 1"/>
          <p:cNvSpPr>
            <a:spLocks noGrp="1"/>
          </p:cNvSpPr>
          <p:nvPr>
            <p:ph type="title"/>
          </p:nvPr>
        </p:nvSpPr>
        <p:spPr/>
        <p:txBody>
          <a:bodyPr/>
          <a:lstStyle/>
          <a:p>
            <a:r>
              <a:rPr lang="en-US" b="1" dirty="0"/>
              <a:t>The exception to Previous Year</a:t>
            </a:r>
            <a:r>
              <a:rPr lang="en-US" b="1" dirty="0" smtClean="0"/>
              <a:t>:</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8</a:t>
            </a:fld>
            <a:endParaRPr lang="en-US"/>
          </a:p>
        </p:txBody>
      </p:sp>
    </p:spTree>
    <p:extLst>
      <p:ext uri="{BB962C8B-B14F-4D97-AF65-F5344CB8AC3E}">
        <p14:creationId xmlns:p14="http://schemas.microsoft.com/office/powerpoint/2010/main" val="1985196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50000"/>
              </a:lnSpc>
              <a:buNone/>
            </a:pPr>
            <a:r>
              <a:rPr lang="en-US" dirty="0"/>
              <a:t>Income is the money received by a person (individuals or business) periodically on daily, weekly, monthly, or yearly basis. Income includes monetary as well as non-monetary values of allowances and perquisites. All income is taxable under income tax unless expressly exempted</a:t>
            </a:r>
            <a:r>
              <a:rPr lang="en-US" dirty="0" smtClean="0"/>
              <a:t>.</a:t>
            </a:r>
          </a:p>
          <a:p>
            <a:pPr marL="0" indent="0">
              <a:buNone/>
            </a:pPr>
            <a:r>
              <a:rPr lang="en-US" dirty="0"/>
              <a:t>According to Section 2(24) of Income tax Act, 1961 Income </a:t>
            </a:r>
            <a:r>
              <a:rPr lang="en-US" dirty="0" smtClean="0"/>
              <a:t>includes following which in this link</a:t>
            </a:r>
          </a:p>
          <a:p>
            <a:pPr marL="0" indent="0">
              <a:buNone/>
            </a:pPr>
            <a:r>
              <a:rPr lang="en-US" dirty="0" smtClean="0">
                <a:hlinkClick r:id="rId2"/>
              </a:rPr>
              <a:t>https://incometaxmanagement.com/Pages/Tax-Ready-Reckoner/Tax-Concepts/Income-Sec-2-24.html</a:t>
            </a: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Definition of Income</a:t>
            </a:r>
            <a:endParaRPr lang="en-US" dirty="0"/>
          </a:p>
        </p:txBody>
      </p:sp>
      <p:sp>
        <p:nvSpPr>
          <p:cNvPr id="4" name="Footer Placeholder 3"/>
          <p:cNvSpPr>
            <a:spLocks noGrp="1"/>
          </p:cNvSpPr>
          <p:nvPr>
            <p:ph type="ftr" sz="quarter" idx="11"/>
          </p:nvPr>
        </p:nvSpPr>
        <p:spPr/>
        <p:txBody>
          <a:bodyPr/>
          <a:lstStyle/>
          <a:p>
            <a:r>
              <a:rPr lang="en-US" smtClean="0"/>
              <a:t>Duna Jogeswar Rao</a:t>
            </a:r>
            <a:endParaRPr lang="en-US"/>
          </a:p>
        </p:txBody>
      </p:sp>
      <p:sp>
        <p:nvSpPr>
          <p:cNvPr id="5" name="Slide Number Placeholder 4"/>
          <p:cNvSpPr>
            <a:spLocks noGrp="1"/>
          </p:cNvSpPr>
          <p:nvPr>
            <p:ph type="sldNum" sz="quarter" idx="12"/>
          </p:nvPr>
        </p:nvSpPr>
        <p:spPr/>
        <p:txBody>
          <a:bodyPr/>
          <a:lstStyle/>
          <a:p>
            <a:fld id="{8B4C84A9-37B1-4F58-9762-375C25B41AAE}" type="slidenum">
              <a:rPr lang="en-US" smtClean="0"/>
              <a:t>9</a:t>
            </a:fld>
            <a:endParaRPr lang="en-US"/>
          </a:p>
        </p:txBody>
      </p:sp>
    </p:spTree>
    <p:extLst>
      <p:ext uri="{BB962C8B-B14F-4D97-AF65-F5344CB8AC3E}">
        <p14:creationId xmlns:p14="http://schemas.microsoft.com/office/powerpoint/2010/main" val="792127687"/>
      </p:ext>
    </p:extLst>
  </p:cSld>
  <p:clrMapOvr>
    <a:masterClrMapping/>
  </p:clrMapOvr>
</p:sld>
</file>

<file path=ppt/theme/theme1.xml><?xml version="1.0" encoding="utf-8"?>
<a:theme xmlns:a="http://schemas.openxmlformats.org/drawingml/2006/main" name="Theme4">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Theme4" id="{A693C201-893D-4D86-9DEA-98074F0FD709}" vid="{11307CBB-CC5B-4836-9BE6-364CF1151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Theme4</Template>
  <TotalTime>361</TotalTime>
  <Words>672</Words>
  <Application>Microsoft Office PowerPoint</Application>
  <PresentationFormat>Widescreen</PresentationFormat>
  <Paragraphs>94</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Bell MT</vt:lpstr>
      <vt:lpstr>Calibri</vt:lpstr>
      <vt:lpstr>Century Gothic</vt:lpstr>
      <vt:lpstr>Theme4</vt:lpstr>
      <vt:lpstr>Income Tax Law  &amp; Practise (Basics)</vt:lpstr>
      <vt:lpstr>Income Tax</vt:lpstr>
      <vt:lpstr>History of Income Tax in India </vt:lpstr>
      <vt:lpstr>Definition of Assessee</vt:lpstr>
      <vt:lpstr>Definition of Person </vt:lpstr>
      <vt:lpstr>Assessment Year</vt:lpstr>
      <vt:lpstr>Previous Year</vt:lpstr>
      <vt:lpstr>The exception to Previous Year:</vt:lpstr>
      <vt:lpstr>Definition of Income</vt:lpstr>
      <vt:lpstr>The basic features of Income</vt:lpstr>
      <vt:lpstr>Sources of Income</vt:lpstr>
      <vt:lpstr>PowerPoint Presentation</vt:lpstr>
      <vt:lpstr>PowerPoint Presentation</vt:lpstr>
      <vt:lpstr>PowerPoint Presentation</vt:lpstr>
      <vt:lpstr>PowerPoint Presentation</vt:lpstr>
      <vt:lpstr>Note: </vt:lpstr>
      <vt:lpstr>PowerPoint Presentation</vt:lpstr>
      <vt:lpstr>Best of Luck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Law &amp; Practise </dc:title>
  <dc:creator>dell</dc:creator>
  <cp:lastModifiedBy>dell</cp:lastModifiedBy>
  <cp:revision>22</cp:revision>
  <dcterms:created xsi:type="dcterms:W3CDTF">2022-07-11T05:21:17Z</dcterms:created>
  <dcterms:modified xsi:type="dcterms:W3CDTF">2022-07-14T06:38:32Z</dcterms:modified>
</cp:coreProperties>
</file>