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shitmakwana850@gmail.com" initials="h" lastIdx="1" clrIdx="0">
    <p:extLst>
      <p:ext uri="{19B8F6BF-5375-455C-9EA6-DF929625EA0E}">
        <p15:presenceInfo xmlns:p15="http://schemas.microsoft.com/office/powerpoint/2012/main" userId="82c1c1b8b4ed34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5/20/2023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0F67-8B3C-9248-B281-3E381FEBB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Propositions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B508D-D376-B64C-B0B5-ACA566A4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10472928" cy="1752600"/>
          </a:xfrm>
        </p:spPr>
        <p:txBody>
          <a:bodyPr/>
          <a:lstStyle/>
          <a:p>
            <a:r>
              <a:rPr lang="en-US" sz="2800" dirty="0"/>
              <a:t>Dr. Snehlata Barde</a:t>
            </a:r>
          </a:p>
          <a:p>
            <a:r>
              <a:rPr lang="en-US" sz="2800" dirty="0"/>
              <a:t>Professor &amp; </a:t>
            </a:r>
            <a:r>
              <a:rPr lang="en-US" sz="2800" dirty="0" err="1"/>
              <a:t>HoD</a:t>
            </a:r>
            <a:r>
              <a:rPr lang="en-US" sz="2800" dirty="0"/>
              <a:t>. MSIT</a:t>
            </a:r>
          </a:p>
          <a:p>
            <a:r>
              <a:rPr lang="en-US" sz="2800" dirty="0"/>
              <a:t>MATS </a:t>
            </a:r>
            <a:r>
              <a:rPr lang="en-US" sz="2800" dirty="0" err="1"/>
              <a:t>University,Raipur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9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r>
              <a:rPr lang="en-US" sz="2800" dirty="0"/>
              <a:t>Solution</a:t>
            </a:r>
          </a:p>
          <a:p>
            <a:r>
              <a:rPr lang="en-US" sz="2800" dirty="0"/>
              <a:t>Let P be the proposition 'It is raining'.</a:t>
            </a:r>
          </a:p>
          <a:p>
            <a:r>
              <a:rPr lang="en-US" sz="2800" dirty="0"/>
              <a:t>Let Q be the proposition 'I have the time'.</a:t>
            </a:r>
          </a:p>
          <a:p>
            <a:r>
              <a:rPr lang="en-US" sz="2800" dirty="0"/>
              <a:t>Let R be the proposition '1 will go to a movie'.</a:t>
            </a:r>
          </a:p>
          <a:p>
            <a:r>
              <a:rPr lang="en-US" sz="2800" dirty="0"/>
              <a:t>Then</a:t>
            </a:r>
          </a:p>
          <a:p>
            <a:pPr marL="0" indent="0">
              <a:buNone/>
            </a:pPr>
            <a:r>
              <a:rPr lang="en-IN" sz="2800" dirty="0"/>
              <a:t>        </a:t>
            </a:r>
            <a:r>
              <a:rPr lang="en-US" sz="2800" dirty="0"/>
              <a:t>(a) (</a:t>
            </a:r>
            <a:r>
              <a:rPr lang="en-IN" sz="2800" dirty="0"/>
              <a:t>-</a:t>
            </a:r>
            <a:r>
              <a:rPr lang="en-US" sz="2800" dirty="0"/>
              <a:t>P </a:t>
            </a:r>
            <a:r>
              <a:rPr lang="en-IN" sz="2800" dirty="0"/>
              <a:t>^</a:t>
            </a:r>
            <a:r>
              <a:rPr lang="en-US" sz="2800" dirty="0"/>
              <a:t> Q) </a:t>
            </a:r>
            <a:r>
              <a:rPr lang="en-IN" sz="2800" dirty="0"/>
              <a:t>=&gt;</a:t>
            </a:r>
            <a:r>
              <a:rPr lang="en-US" sz="2800" dirty="0"/>
              <a:t> R</a:t>
            </a:r>
          </a:p>
          <a:p>
            <a:pPr marL="0" indent="0">
              <a:buNone/>
            </a:pPr>
            <a:r>
              <a:rPr lang="en-IN" sz="2800" dirty="0"/>
              <a:t>        </a:t>
            </a:r>
            <a:r>
              <a:rPr lang="en-US" sz="2800" dirty="0"/>
              <a:t>(b) P </a:t>
            </a:r>
            <a:r>
              <a:rPr lang="en-IN" sz="2800" dirty="0"/>
              <a:t>^</a:t>
            </a:r>
            <a:r>
              <a:rPr lang="en-US" sz="2800" dirty="0"/>
              <a:t> </a:t>
            </a:r>
            <a:r>
              <a:rPr lang="en-IN" sz="2800" dirty="0"/>
              <a:t> -R</a:t>
            </a:r>
            <a:endParaRPr lang="en-US" sz="2800" dirty="0"/>
          </a:p>
          <a:p>
            <a:pPr marL="0" indent="0">
              <a:buNone/>
            </a:pPr>
            <a:r>
              <a:rPr lang="en-IN" sz="2800" dirty="0"/>
              <a:t>        </a:t>
            </a:r>
            <a:r>
              <a:rPr lang="en-US" sz="2800" dirty="0"/>
              <a:t>(c) </a:t>
            </a:r>
            <a:r>
              <a:rPr lang="en-IN" sz="2800" dirty="0"/>
              <a:t>-</a:t>
            </a:r>
            <a:r>
              <a:rPr lang="en-US" sz="2800" dirty="0"/>
              <a:t> P</a:t>
            </a:r>
          </a:p>
          <a:p>
            <a:pPr marL="0" indent="0">
              <a:buNone/>
            </a:pPr>
            <a:r>
              <a:rPr lang="en-IN" sz="2800" dirty="0"/>
              <a:t>        </a:t>
            </a:r>
            <a:r>
              <a:rPr lang="en-US" sz="2800" dirty="0"/>
              <a:t>(d) </a:t>
            </a:r>
            <a:r>
              <a:rPr lang="en-IN" sz="2800" dirty="0"/>
              <a:t>-</a:t>
            </a:r>
            <a:r>
              <a:rPr lang="en-US" sz="2800" dirty="0"/>
              <a:t> R</a:t>
            </a:r>
          </a:p>
          <a:p>
            <a:pPr marL="0" indent="0">
              <a:buNone/>
            </a:pPr>
            <a:r>
              <a:rPr lang="en-IN" sz="2800" dirty="0"/>
              <a:t>        </a:t>
            </a:r>
            <a:r>
              <a:rPr lang="en-US" sz="2800" dirty="0"/>
              <a:t>(e) R </a:t>
            </a:r>
            <a:r>
              <a:rPr lang="en-IN" sz="2800" dirty="0"/>
              <a:t>=&gt;</a:t>
            </a:r>
            <a:r>
              <a:rPr lang="en-US" sz="2800" dirty="0"/>
              <a:t> </a:t>
            </a:r>
            <a:r>
              <a:rPr lang="en-IN" sz="2800" dirty="0"/>
              <a:t>-</a:t>
            </a:r>
            <a:r>
              <a:rPr lang="en-US" sz="2800" dirty="0"/>
              <a:t> 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BBFFC-A698-4342-94F7-6E6B7C5C0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3516239" y="3186020"/>
            <a:ext cx="4405420" cy="1152917"/>
          </a:xfrm>
        </p:spPr>
        <p:txBody>
          <a:bodyPr>
            <a:normAutofit/>
          </a:bodyPr>
          <a:lstStyle/>
          <a:p>
            <a:r>
              <a:rPr lang="en-IN" sz="4800"/>
              <a:t>Thank you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562359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EE8B-8A6E-534B-B6AA-4C1AEB9AE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01413"/>
            <a:ext cx="9335987" cy="1126159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/>
              <a:t>PROPOSITIONS (OR STATEMENTS)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8814-DDA3-1442-8235-C8A71BAC2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 proposition  is classified as a declarative sentence to which</a:t>
            </a:r>
          </a:p>
          <a:p>
            <a:pPr marL="0" indent="0">
              <a:buNone/>
            </a:pPr>
            <a:r>
              <a:rPr lang="en-IN"/>
              <a:t>     only</a:t>
            </a:r>
            <a:r>
              <a:rPr lang="en-US"/>
              <a:t> one of the truth values. i.e. true or false. can be assigned</a:t>
            </a:r>
            <a:r>
              <a:rPr lang="en-IN"/>
              <a:t>.</a:t>
            </a:r>
          </a:p>
          <a:p>
            <a:r>
              <a:rPr lang="en-IN"/>
              <a:t>When  propositionn is true, we say that its truth value is T. When it is false, we say that its truth value is F.</a:t>
            </a:r>
          </a:p>
          <a:p>
            <a:pPr marL="0" indent="0">
              <a:buNone/>
            </a:pPr>
            <a:r>
              <a:rPr lang="en-IN"/>
              <a:t> </a:t>
            </a:r>
            <a:r>
              <a:rPr lang="en-IN" sz="3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Example</a:t>
            </a:r>
          </a:p>
          <a:p>
            <a:r>
              <a:rPr lang="en-IN"/>
              <a:t>New Delhi is the capital of India.  </a:t>
            </a:r>
            <a:r>
              <a:rPr lang="en-IN" b="1">
                <a:solidFill>
                  <a:schemeClr val="accent2"/>
                </a:solidFill>
              </a:rPr>
              <a:t>True</a:t>
            </a:r>
            <a:endParaRPr lang="en-IN"/>
          </a:p>
          <a:p>
            <a:r>
              <a:rPr lang="en-IN"/>
              <a:t> The square of 4 is 16. </a:t>
            </a:r>
            <a:r>
              <a:rPr lang="en-IN" b="1">
                <a:solidFill>
                  <a:schemeClr val="accent2"/>
                </a:solidFill>
              </a:rPr>
              <a:t>True</a:t>
            </a:r>
            <a:r>
              <a:rPr lang="en-IN"/>
              <a:t> </a:t>
            </a:r>
          </a:p>
          <a:p>
            <a:r>
              <a:rPr lang="en-IN"/>
              <a:t> The square of 5 is 27. </a:t>
            </a:r>
            <a:r>
              <a:rPr lang="en-IN" b="1">
                <a:solidFill>
                  <a:schemeClr val="accent5"/>
                </a:solidFill>
              </a:rPr>
              <a:t>False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9532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8BD1E-901C-7B47-AA3D-A751A2C5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CONNECTIVES (PROPOSITIONAL CONNECTIVES</a:t>
            </a:r>
            <a:br>
              <a:rPr lang="en-US"/>
            </a:br>
            <a:r>
              <a:rPr lang="en-US"/>
              <a:t>OR LOGICAL CONNECTIVES)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4E949-B928-2D4C-A49C-C7E43A690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Just as we form new sentences from the given sentences using words like'and', 'but', 'if', we can get new propositions from the given propositions</a:t>
            </a:r>
            <a:r>
              <a:rPr lang="en-IN"/>
              <a:t>  using</a:t>
            </a:r>
            <a:r>
              <a:rPr lang="en-US"/>
              <a:t>g 'connectives’.</a:t>
            </a:r>
            <a:endParaRPr lang="en-IN"/>
          </a:p>
          <a:p>
            <a:r>
              <a:rPr lang="en-US"/>
              <a:t>he truth value of the new sentenc</a:t>
            </a:r>
            <a:r>
              <a:rPr lang="en-IN"/>
              <a:t>e depends</a:t>
            </a:r>
            <a:r>
              <a:rPr lang="en-US"/>
              <a:t>s on the (logical) connectives used and the truth value of the give</a:t>
            </a:r>
            <a:r>
              <a:rPr lang="en-IN"/>
              <a:t> propositions</a:t>
            </a:r>
          </a:p>
          <a:p>
            <a:pPr marL="0" indent="0">
              <a:buNone/>
            </a:pPr>
            <a:r>
              <a:rPr lang="en-IN"/>
              <a:t> 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There are five basi</a:t>
            </a:r>
            <a:r>
              <a:rPr lang="en-IN" b="1">
                <a:solidFill>
                  <a:schemeClr val="accent5">
                    <a:lumMod val="75000"/>
                  </a:schemeClr>
                </a:solidFill>
              </a:rPr>
              <a:t>c connective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s.</a:t>
            </a:r>
          </a:p>
          <a:p>
            <a:r>
              <a:rPr lang="en-US"/>
              <a:t>(i) Negation (NOT)</a:t>
            </a:r>
          </a:p>
          <a:p>
            <a:r>
              <a:rPr lang="en-US"/>
              <a:t>(ii) Conjunction (AND)</a:t>
            </a:r>
          </a:p>
          <a:p>
            <a:r>
              <a:rPr lang="en-US"/>
              <a:t>(iii) Disjunction (OR)</a:t>
            </a:r>
          </a:p>
          <a:p>
            <a:r>
              <a:rPr lang="en-US"/>
              <a:t>(iv) Implication (IF </a:t>
            </a:r>
            <a:r>
              <a:rPr lang="en-IN"/>
              <a:t>......</a:t>
            </a:r>
            <a:r>
              <a:rPr lang="en-US"/>
              <a:t>THEN</a:t>
            </a:r>
            <a:r>
              <a:rPr lang="en-IN"/>
              <a:t>...</a:t>
            </a:r>
            <a:r>
              <a:rPr lang="en-US"/>
              <a:t> </a:t>
            </a:r>
            <a:r>
              <a:rPr lang="en-IN"/>
              <a:t>)</a:t>
            </a:r>
            <a:endParaRPr lang="en-US"/>
          </a:p>
          <a:p>
            <a:r>
              <a:rPr lang="en-US"/>
              <a:t>(v) If and Only If.</a:t>
            </a:r>
          </a:p>
        </p:txBody>
      </p:sp>
    </p:spTree>
    <p:extLst>
      <p:ext uri="{BB962C8B-B14F-4D97-AF65-F5344CB8AC3E}">
        <p14:creationId xmlns:p14="http://schemas.microsoft.com/office/powerpoint/2010/main" val="362199087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B4501-8497-314A-B4F8-029212043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Negation (NOT)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20B2B-1B62-9845-A031-AEBB469CF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In logic, negation, also called the logical complement, is an operation that takes a proposition to another proposition "not ", written, or. It is interpreted intuitively as being true when is false, and false when is true.</a:t>
            </a:r>
          </a:p>
          <a:p>
            <a:pPr marL="0" indent="0">
              <a:buNone/>
            </a:pPr>
            <a:r>
              <a:rPr lang="en-IN" b="1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IN" b="1">
                <a:solidFill>
                  <a:schemeClr val="accent4">
                    <a:lumMod val="50000"/>
                  </a:schemeClr>
                </a:solidFill>
              </a:rPr>
              <a:t>                                        Truth Table for Negation</a:t>
            </a:r>
          </a:p>
          <a:p>
            <a:pPr marL="0" indent="0">
              <a:buNone/>
            </a:pPr>
            <a:endParaRPr lang="en-IN" b="1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IN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068229-AD4D-CD43-810B-6A66AE15A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2698"/>
              </p:ext>
            </p:extLst>
          </p:nvPr>
        </p:nvGraphicFramePr>
        <p:xfrm>
          <a:off x="2002600" y="4478786"/>
          <a:ext cx="541866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597065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32304449"/>
                    </a:ext>
                  </a:extLst>
                </a:gridCol>
              </a:tblGrid>
              <a:tr h="338516">
                <a:tc>
                  <a:txBody>
                    <a:bodyPr/>
                    <a:lstStyle/>
                    <a:p>
                      <a:r>
                        <a:rPr lang="en-IN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>
                          <a:solidFill>
                            <a:schemeClr val="tx1"/>
                          </a:solidFill>
                        </a:rPr>
                        <a:t>                                -P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686186"/>
                  </a:ext>
                </a:extLst>
              </a:tr>
              <a:tr h="338516">
                <a:tc>
                  <a:txBody>
                    <a:bodyPr/>
                    <a:lstStyle/>
                    <a:p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5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264528"/>
                  </a:ext>
                </a:extLst>
              </a:tr>
              <a:tr h="338516">
                <a:tc>
                  <a:txBody>
                    <a:bodyPr/>
                    <a:lstStyle/>
                    <a:p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5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52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81416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0D338-87B5-F744-BB1F-0EC8ED3C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 (AND)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E7663-2B31-C843-A5DE-A00C51FF2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P and Q are two propositions, then the conjunction of P and Q (read as ‘P</a:t>
            </a:r>
            <a:r>
              <a:rPr lang="en-IN"/>
              <a:t> an</a:t>
            </a:r>
            <a:r>
              <a:rPr lang="en-US"/>
              <a:t>d Q') is a proposition (denoted by P </a:t>
            </a:r>
            <a:r>
              <a:rPr lang="en-IN"/>
              <a:t>^</a:t>
            </a:r>
            <a:r>
              <a:rPr lang="en-US"/>
              <a:t> Q) </a:t>
            </a:r>
            <a:endParaRPr lang="en-IN"/>
          </a:p>
          <a:p>
            <a:pPr marL="2628900" lvl="6" indent="0">
              <a:buNone/>
            </a:pPr>
            <a:endParaRPr lang="en-IN" sz="2000" b="1">
              <a:solidFill>
                <a:schemeClr val="accent3"/>
              </a:solidFill>
            </a:endParaRPr>
          </a:p>
          <a:p>
            <a:pPr marL="2628900" lvl="6" indent="0">
              <a:buNone/>
            </a:pPr>
            <a:r>
              <a:rPr lang="en-US" sz="2000" b="1">
                <a:solidFill>
                  <a:schemeClr val="accent3"/>
                </a:solidFill>
              </a:rPr>
              <a:t>Truth Table for Conj</a:t>
            </a:r>
            <a:r>
              <a:rPr lang="en-IN" sz="2000" b="1">
                <a:solidFill>
                  <a:schemeClr val="accent3"/>
                </a:solidFill>
              </a:rPr>
              <a:t>u</a:t>
            </a:r>
            <a:r>
              <a:rPr lang="en-US" sz="2000" b="1">
                <a:solidFill>
                  <a:schemeClr val="accent3"/>
                </a:solidFill>
              </a:rPr>
              <a:t>nction</a:t>
            </a:r>
            <a:endParaRPr lang="en-IN" sz="2000" b="1">
              <a:solidFill>
                <a:schemeClr val="accent3"/>
              </a:solidFill>
            </a:endParaRPr>
          </a:p>
          <a:p>
            <a:pPr marL="2628900" lvl="6" indent="0">
              <a:buNone/>
            </a:pPr>
            <a:endParaRPr lang="en-US" sz="2000" b="1">
              <a:solidFill>
                <a:schemeClr val="accent3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F2AA50-ACD0-D549-A079-FBB5D064E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6538"/>
              </p:ext>
            </p:extLst>
          </p:nvPr>
        </p:nvGraphicFramePr>
        <p:xfrm>
          <a:off x="911668" y="4001799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435349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2406253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11136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P^Q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98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39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409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63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77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9778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15C5-EA3A-C24A-BF93-6897B511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Disjunction (OR)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24AA-5F97-C049-8206-85ABFAF96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P and Q are two propositions, then the disjunction of P and Q (read as ‘P</a:t>
            </a:r>
            <a:r>
              <a:rPr lang="en-IN"/>
              <a:t> o</a:t>
            </a:r>
            <a:r>
              <a:rPr lang="en-US"/>
              <a:t>r Q ') is a proposition (denoted by P v Q)</a:t>
            </a:r>
            <a:endParaRPr lang="en-IN"/>
          </a:p>
          <a:p>
            <a:pPr marL="0" indent="0">
              <a:buNone/>
            </a:pPr>
            <a:endParaRPr lang="en-IN"/>
          </a:p>
          <a:p>
            <a:pPr marL="3086100" lvl="7" indent="0">
              <a:buNone/>
            </a:pPr>
            <a:r>
              <a:rPr lang="en-US" sz="2000" b="1">
                <a:solidFill>
                  <a:srgbClr val="00B050"/>
                </a:solidFill>
              </a:rPr>
              <a:t>Truth Table for Disjunction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D45A09-91FE-7E41-9D95-550B9F6A57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013515"/>
              </p:ext>
            </p:extLst>
          </p:nvPr>
        </p:nvGraphicFramePr>
        <p:xfrm>
          <a:off x="911668" y="4100975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610940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51322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66121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PvQ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79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9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8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8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0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43177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A82F-E1C0-DA42-A373-7541596D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 (IF ... THEN ...)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9AE10-26C5-AE46-B16C-D3AF1D4C5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P and Q are two propositions, then 'IF P THEN Q' is a </a:t>
            </a:r>
            <a:r>
              <a:rPr lang="en-IN"/>
              <a:t>proposition </a:t>
            </a:r>
            <a:r>
              <a:rPr lang="en-US"/>
              <a:t>(denoted by P =&gt; Q)</a:t>
            </a:r>
            <a:endParaRPr lang="en-IN"/>
          </a:p>
          <a:p>
            <a:pPr marL="0" indent="0">
              <a:buNone/>
            </a:pPr>
            <a:endParaRPr lang="en-IN"/>
          </a:p>
          <a:p>
            <a:pPr marL="2628900" lvl="6" indent="0">
              <a:buNone/>
            </a:pPr>
            <a:r>
              <a:rPr lang="en-US" sz="2000" b="1">
                <a:solidFill>
                  <a:schemeClr val="accent4">
                    <a:lumMod val="75000"/>
                  </a:schemeClr>
                </a:solidFill>
              </a:rPr>
              <a:t>Truth Table for Implication</a:t>
            </a:r>
            <a:endParaRPr lang="en-IN" sz="2000" b="1">
              <a:solidFill>
                <a:schemeClr val="accent4">
                  <a:lumMod val="75000"/>
                </a:schemeClr>
              </a:solidFill>
            </a:endParaRPr>
          </a:p>
          <a:p>
            <a:pPr marL="2628900" lvl="6" indent="0">
              <a:buNone/>
            </a:pPr>
            <a:endParaRPr lang="en-US" sz="2000" b="1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D57069-D8CB-AA44-AAEF-ECBA94E52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6746273"/>
              </p:ext>
            </p:extLst>
          </p:nvPr>
        </p:nvGraphicFramePr>
        <p:xfrm>
          <a:off x="911668" y="4100975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610940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51322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66121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P=&gt;Q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79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9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8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8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0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23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E1F5-888B-A743-819F-F05D532E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</a:t>
            </a:r>
            <a:r>
              <a:rPr lang="en-US"/>
              <a:t>f and Only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EDB75-C123-4248-8C0A-C4598C604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P and Q are two statements, then 'P if and only if Q' is a statement</a:t>
            </a:r>
            <a:r>
              <a:rPr lang="en-IN"/>
              <a:t> </a:t>
            </a:r>
            <a:r>
              <a:rPr lang="en-US"/>
              <a:t>(denoted by P </a:t>
            </a:r>
            <a:r>
              <a:rPr lang="en-IN">
                <a:sym typeface="Wingdings" pitchFamily="2" charset="2"/>
              </a:rPr>
              <a:t></a:t>
            </a:r>
            <a:r>
              <a:rPr lang="en-IN"/>
              <a:t>Q</a:t>
            </a:r>
            <a:r>
              <a:rPr lang="en-US"/>
              <a:t>) whose truth value is T when the truth values of P and</a:t>
            </a:r>
            <a:r>
              <a:rPr lang="en-IN"/>
              <a:t> </a:t>
            </a:r>
            <a:r>
              <a:rPr lang="en-US"/>
              <a:t>Q are the same and whose truth value is F when the statements differ.</a:t>
            </a:r>
            <a:endParaRPr lang="en-IN"/>
          </a:p>
          <a:p>
            <a:pPr marL="2171700" lvl="5" indent="0">
              <a:buNone/>
            </a:pPr>
            <a:r>
              <a:rPr lang="en-IN"/>
              <a:t>   </a:t>
            </a:r>
            <a:endParaRPr lang="en-IN" b="1"/>
          </a:p>
          <a:p>
            <a:pPr marL="3086100" lvl="7" indent="0">
              <a:buNone/>
            </a:pPr>
            <a:r>
              <a:rPr lang="en-IN" sz="2000">
                <a:solidFill>
                  <a:schemeClr val="accent1">
                    <a:lumMod val="50000"/>
                  </a:schemeClr>
                </a:solidFill>
              </a:rPr>
              <a:t>Truth Table for If and Only If</a:t>
            </a:r>
          </a:p>
          <a:p>
            <a:pPr marL="3086100" lvl="7" indent="0">
              <a:buNone/>
            </a:pPr>
            <a:endParaRPr lang="en-IN" sz="200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BB02AEC-8C13-374E-8C26-88823BC78F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9137398"/>
              </p:ext>
            </p:extLst>
          </p:nvPr>
        </p:nvGraphicFramePr>
        <p:xfrm>
          <a:off x="853319" y="4100975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610940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51322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66121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 b="1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IN" b="1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</a:t>
                      </a:r>
                      <a:r>
                        <a:rPr lang="en-IN" b="1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79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9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8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38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IN"/>
                        <a:t>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0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8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FE93-D04A-754C-ABDA-11B33EE8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Example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13E8-BFCD-674A-8455-83BF8B0C7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150" y="1657483"/>
            <a:ext cx="9601649" cy="4937701"/>
          </a:xfrm>
        </p:spPr>
        <p:txBody>
          <a:bodyPr>
            <a:noAutofit/>
          </a:bodyPr>
          <a:lstStyle/>
          <a:p>
            <a:r>
              <a:rPr lang="en-US" sz="3200" dirty="0"/>
              <a:t>Translate the following sentences into propositional forms:</a:t>
            </a:r>
          </a:p>
          <a:p>
            <a:pPr marL="0" indent="0">
              <a:buNone/>
            </a:pPr>
            <a:r>
              <a:rPr lang="en-IN" sz="3200" dirty="0"/>
              <a:t>       </a:t>
            </a:r>
            <a:r>
              <a:rPr lang="en-US" sz="3200" dirty="0"/>
              <a:t>(a) If it is not raining and I have the time. then I will go to a movie.</a:t>
            </a:r>
          </a:p>
          <a:p>
            <a:pPr marL="0" indent="0">
              <a:buNone/>
            </a:pPr>
            <a:r>
              <a:rPr lang="en-IN" sz="3200" dirty="0"/>
              <a:t>       (b</a:t>
            </a:r>
            <a:r>
              <a:rPr lang="en-US" sz="3200" dirty="0"/>
              <a:t>) It is raining and I will not go to a movie..</a:t>
            </a:r>
          </a:p>
          <a:p>
            <a:pPr marL="0" indent="0">
              <a:buNone/>
            </a:pPr>
            <a:r>
              <a:rPr lang="en-IN" sz="3200" dirty="0"/>
              <a:t>       </a:t>
            </a:r>
            <a:r>
              <a:rPr lang="en-US" sz="3200" dirty="0"/>
              <a:t>(c) It is not raining. ./</a:t>
            </a:r>
          </a:p>
          <a:p>
            <a:pPr marL="0" indent="0">
              <a:buNone/>
            </a:pPr>
            <a:r>
              <a:rPr lang="en-IN" sz="3200" dirty="0"/>
              <a:t>       </a:t>
            </a:r>
            <a:r>
              <a:rPr lang="en-US" sz="3200" dirty="0"/>
              <a:t>(d) I will not go to a movie.</a:t>
            </a:r>
          </a:p>
          <a:p>
            <a:pPr marL="0" indent="0">
              <a:buNone/>
            </a:pPr>
            <a:r>
              <a:rPr lang="en-IN" sz="3200" dirty="0"/>
              <a:t>       </a:t>
            </a:r>
            <a:r>
              <a:rPr lang="en-US" sz="3200" dirty="0"/>
              <a:t>(e) I will go to a movie only if it is not raining.</a:t>
            </a:r>
          </a:p>
        </p:txBody>
      </p:sp>
    </p:spTree>
    <p:extLst>
      <p:ext uri="{BB962C8B-B14F-4D97-AF65-F5344CB8AC3E}">
        <p14:creationId xmlns:p14="http://schemas.microsoft.com/office/powerpoint/2010/main" val="1370591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696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Roboto</vt:lpstr>
      <vt:lpstr>Wingdings</vt:lpstr>
      <vt:lpstr>Wingdings 2</vt:lpstr>
      <vt:lpstr>Flow</vt:lpstr>
      <vt:lpstr>Propositions</vt:lpstr>
      <vt:lpstr>PROPOSITIONS (OR STATEMENTS)</vt:lpstr>
      <vt:lpstr>CONNECTIVES (PROPOSITIONAL CONNECTIVES OR LOGICAL CONNECTIVES)</vt:lpstr>
      <vt:lpstr>Negation (NOT)</vt:lpstr>
      <vt:lpstr>Conjunction (AND)</vt:lpstr>
      <vt:lpstr>Disjunction (OR)</vt:lpstr>
      <vt:lpstr>Implication (IF ... THEN ...)</vt:lpstr>
      <vt:lpstr>If and Only If</vt:lpstr>
      <vt:lpstr>Example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Propositions</dc:title>
  <dc:creator>harshitmakwana850@gmail.com</dc:creator>
  <cp:lastModifiedBy>Sneha Barde</cp:lastModifiedBy>
  <cp:revision>7</cp:revision>
  <dcterms:created xsi:type="dcterms:W3CDTF">2020-10-09T16:27:59Z</dcterms:created>
  <dcterms:modified xsi:type="dcterms:W3CDTF">2023-05-20T05:10:31Z</dcterms:modified>
</cp:coreProperties>
</file>