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1"/>
  </p:notesMasterIdLst>
  <p:sldIdLst>
    <p:sldId id="268" r:id="rId2"/>
    <p:sldId id="257" r:id="rId3"/>
    <p:sldId id="258" r:id="rId4"/>
    <p:sldId id="259" r:id="rId5"/>
    <p:sldId id="260" r:id="rId6"/>
    <p:sldId id="266" r:id="rId7"/>
    <p:sldId id="267" r:id="rId8"/>
    <p:sldId id="263" r:id="rId9"/>
    <p:sldId id="264"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D48CF48-E03B-4D08-A012-1430D74DDC5F}" type="datetimeFigureOut">
              <a:rPr lang="en-IN" smtClean="0"/>
              <a:pPr/>
              <a:t>20-05-2023</a:t>
            </a:fld>
            <a:endParaRPr lang="en-IN"/>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56B9011-D60F-4653-8533-2116B1928B3F}" type="slidenum">
              <a:rPr lang="en-IN" smtClean="0"/>
              <a:pPr/>
              <a:t>‹#›</a:t>
            </a:fld>
            <a:endParaRPr lang="en-IN"/>
          </a:p>
        </p:txBody>
      </p:sp>
    </p:spTree>
    <p:extLst>
      <p:ext uri="{BB962C8B-B14F-4D97-AF65-F5344CB8AC3E}">
        <p14:creationId xmlns:p14="http://schemas.microsoft.com/office/powerpoint/2010/main" val="215997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56B9011-D60F-4653-8533-2116B1928B3F}" type="slidenum">
              <a:rPr lang="en-IN" smtClean="0"/>
              <a:pPr/>
              <a:t>6</a:t>
            </a:fld>
            <a:endParaRPr lang="en-IN"/>
          </a:p>
        </p:txBody>
      </p:sp>
    </p:spTree>
    <p:extLst>
      <p:ext uri="{BB962C8B-B14F-4D97-AF65-F5344CB8AC3E}">
        <p14:creationId xmlns:p14="http://schemas.microsoft.com/office/powerpoint/2010/main" val="191745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5/20/2023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5/20/2023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066800"/>
            <a:ext cx="7501669" cy="1754326"/>
          </a:xfrm>
          <a:prstGeom prst="rect">
            <a:avLst/>
          </a:prstGeom>
          <a:noFill/>
        </p:spPr>
        <p:txBody>
          <a:bodyPr wrap="none" lIns="91440" tIns="45720" rIns="91440" bIns="45720">
            <a:spAutoFit/>
          </a:bodyPr>
          <a:lstStyle/>
          <a:p>
            <a:pPr algn="ct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en-US" sz="5400" b="1" cap="none"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rPr>
              <a:t>DDA Line Algorithm</a:t>
            </a:r>
          </a:p>
        </p:txBody>
      </p:sp>
      <p:sp>
        <p:nvSpPr>
          <p:cNvPr id="3" name="Rectangle 2"/>
          <p:cNvSpPr/>
          <p:nvPr/>
        </p:nvSpPr>
        <p:spPr>
          <a:xfrm>
            <a:off x="4572000" y="4786322"/>
            <a:ext cx="4572000" cy="923330"/>
          </a:xfrm>
          <a:prstGeom prst="rect">
            <a:avLst/>
          </a:prstGeom>
        </p:spPr>
        <p:txBody>
          <a:bodyPr>
            <a:spAutoFit/>
          </a:bodyPr>
          <a:lstStyle/>
          <a:p>
            <a:pPr algn="r"/>
            <a:r>
              <a:rPr lang="en-US" dirty="0"/>
              <a:t>Dr. Snehlata Barde</a:t>
            </a:r>
          </a:p>
          <a:p>
            <a:pPr algn="r"/>
            <a:r>
              <a:rPr lang="en-US" dirty="0"/>
              <a:t> </a:t>
            </a:r>
            <a:r>
              <a:rPr lang="en-US" dirty="0" err="1"/>
              <a:t>Profesor</a:t>
            </a:r>
            <a:r>
              <a:rPr lang="en-US" dirty="0"/>
              <a:t>  &amp; </a:t>
            </a:r>
            <a:r>
              <a:rPr lang="en-US" dirty="0" err="1"/>
              <a:t>HoD</a:t>
            </a:r>
            <a:r>
              <a:rPr lang="en-US" dirty="0"/>
              <a:t>, MSIT</a:t>
            </a:r>
          </a:p>
          <a:p>
            <a:pPr algn="r"/>
            <a:r>
              <a:rPr lang="en-US" dirty="0"/>
              <a:t>MATS </a:t>
            </a:r>
            <a:r>
              <a:rPr lang="en-US" dirty="0" err="1"/>
              <a:t>University,Raipur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1160526"/>
            <a:ext cx="7247255" cy="4229363"/>
          </a:xfrm>
          <a:prstGeom prst="rect">
            <a:avLst/>
          </a:prstGeom>
        </p:spPr>
        <p:txBody>
          <a:bodyPr vert="horz" wrap="square" lIns="0" tIns="12700" rIns="0" bIns="0" rtlCol="0">
            <a:spAutoFit/>
          </a:bodyPr>
          <a:lstStyle/>
          <a:p>
            <a:pPr marL="287020" marR="379730" indent="-274955">
              <a:lnSpc>
                <a:spcPct val="100000"/>
              </a:lnSpc>
              <a:spcBef>
                <a:spcPts val="100"/>
              </a:spcBef>
              <a:buClr>
                <a:srgbClr val="FD8537"/>
              </a:buClr>
              <a:buSzPct val="68750"/>
              <a:buFont typeface="Wingdings"/>
              <a:buChar char=""/>
              <a:tabLst>
                <a:tab pos="287655" algn="l"/>
              </a:tabLst>
            </a:pPr>
            <a:r>
              <a:rPr sz="2400" dirty="0">
                <a:latin typeface="Arial"/>
                <a:cs typeface="Arial"/>
              </a:rPr>
              <a:t>In </a:t>
            </a:r>
            <a:r>
              <a:rPr sz="2400" spc="-5" dirty="0">
                <a:latin typeface="Arial"/>
                <a:cs typeface="Arial"/>
              </a:rPr>
              <a:t>Computer Graphics </a:t>
            </a:r>
            <a:r>
              <a:rPr sz="2400" dirty="0">
                <a:latin typeface="Arial"/>
                <a:cs typeface="Arial"/>
              </a:rPr>
              <a:t>the </a:t>
            </a:r>
            <a:r>
              <a:rPr sz="2400" spc="-5" dirty="0">
                <a:latin typeface="Arial"/>
                <a:cs typeface="Arial"/>
              </a:rPr>
              <a:t>first basic line drawing  algorithm is Digital </a:t>
            </a:r>
            <a:r>
              <a:rPr sz="2400" spc="-10" dirty="0">
                <a:latin typeface="Arial"/>
                <a:cs typeface="Arial"/>
              </a:rPr>
              <a:t>Differential </a:t>
            </a:r>
            <a:r>
              <a:rPr sz="2400" spc="-5" dirty="0">
                <a:latin typeface="Arial"/>
                <a:cs typeface="Arial"/>
              </a:rPr>
              <a:t>Analyzer (DDA)  Algorithm.</a:t>
            </a:r>
            <a:endParaRPr sz="2400" dirty="0">
              <a:latin typeface="Arial"/>
              <a:cs typeface="Arial"/>
            </a:endParaRPr>
          </a:p>
          <a:p>
            <a:pPr marL="287020" marR="260985" indent="-274955">
              <a:lnSpc>
                <a:spcPct val="100000"/>
              </a:lnSpc>
              <a:spcBef>
                <a:spcPts val="600"/>
              </a:spcBef>
              <a:buClr>
                <a:srgbClr val="FD8537"/>
              </a:buClr>
              <a:buSzPct val="68750"/>
              <a:buFont typeface="Wingdings"/>
              <a:buChar char=""/>
              <a:tabLst>
                <a:tab pos="287655" algn="l"/>
              </a:tabLst>
            </a:pPr>
            <a:r>
              <a:rPr sz="2400" dirty="0">
                <a:latin typeface="Arial"/>
                <a:cs typeface="Arial"/>
              </a:rPr>
              <a:t>A </a:t>
            </a:r>
            <a:r>
              <a:rPr sz="2400" spc="-10" dirty="0">
                <a:latin typeface="Arial"/>
                <a:cs typeface="Arial"/>
              </a:rPr>
              <a:t>line </a:t>
            </a:r>
            <a:r>
              <a:rPr sz="2400" spc="-5" dirty="0">
                <a:latin typeface="Arial"/>
                <a:cs typeface="Arial"/>
              </a:rPr>
              <a:t>connects </a:t>
            </a:r>
            <a:r>
              <a:rPr sz="2400" dirty="0">
                <a:latin typeface="Arial"/>
                <a:cs typeface="Arial"/>
              </a:rPr>
              <a:t>two </a:t>
            </a:r>
            <a:r>
              <a:rPr sz="2400" spc="-5" dirty="0">
                <a:latin typeface="Arial"/>
                <a:cs typeface="Arial"/>
              </a:rPr>
              <a:t>points. </a:t>
            </a:r>
            <a:r>
              <a:rPr sz="2400" dirty="0">
                <a:latin typeface="Arial"/>
                <a:cs typeface="Arial"/>
              </a:rPr>
              <a:t>It </a:t>
            </a:r>
            <a:r>
              <a:rPr sz="2400" spc="-5" dirty="0">
                <a:latin typeface="Arial"/>
                <a:cs typeface="Arial"/>
              </a:rPr>
              <a:t>is a basic element in  graphics. </a:t>
            </a:r>
            <a:r>
              <a:rPr sz="2400" spc="-135" dirty="0">
                <a:latin typeface="Arial"/>
                <a:cs typeface="Arial"/>
              </a:rPr>
              <a:t>To </a:t>
            </a:r>
            <a:r>
              <a:rPr sz="2400" spc="-5" dirty="0">
                <a:latin typeface="Arial"/>
                <a:cs typeface="Arial"/>
              </a:rPr>
              <a:t>draw a line, you need </a:t>
            </a:r>
            <a:r>
              <a:rPr sz="2400" dirty="0">
                <a:latin typeface="Arial"/>
                <a:cs typeface="Arial"/>
              </a:rPr>
              <a:t>two </a:t>
            </a:r>
            <a:r>
              <a:rPr sz="2400" spc="-5" dirty="0">
                <a:latin typeface="Arial"/>
                <a:cs typeface="Arial"/>
              </a:rPr>
              <a:t>points  between which you can draw a</a:t>
            </a:r>
            <a:r>
              <a:rPr sz="2400" spc="60" dirty="0">
                <a:latin typeface="Arial"/>
                <a:cs typeface="Arial"/>
              </a:rPr>
              <a:t> </a:t>
            </a:r>
            <a:r>
              <a:rPr sz="2400" spc="-5" dirty="0">
                <a:latin typeface="Arial"/>
                <a:cs typeface="Arial"/>
              </a:rPr>
              <a:t>line.</a:t>
            </a:r>
            <a:endParaRPr sz="2400" dirty="0">
              <a:latin typeface="Arial"/>
              <a:cs typeface="Arial"/>
            </a:endParaRPr>
          </a:p>
          <a:p>
            <a:pPr marL="287020" marR="5080" indent="-274955">
              <a:lnSpc>
                <a:spcPct val="100000"/>
              </a:lnSpc>
              <a:spcBef>
                <a:spcPts val="600"/>
              </a:spcBef>
              <a:buClr>
                <a:srgbClr val="FD8537"/>
              </a:buClr>
              <a:buSzPct val="68750"/>
              <a:buFont typeface="Wingdings"/>
              <a:buChar char=""/>
              <a:tabLst>
                <a:tab pos="287655" algn="l"/>
              </a:tabLst>
            </a:pPr>
            <a:r>
              <a:rPr sz="2400" dirty="0">
                <a:latin typeface="Arial"/>
                <a:cs typeface="Arial"/>
              </a:rPr>
              <a:t>In </a:t>
            </a:r>
            <a:r>
              <a:rPr sz="2400" spc="-5" dirty="0">
                <a:latin typeface="Arial"/>
                <a:cs typeface="Arial"/>
              </a:rPr>
              <a:t>computer graphics, a digital </a:t>
            </a:r>
            <a:r>
              <a:rPr sz="2400" spc="-10" dirty="0">
                <a:latin typeface="Arial"/>
                <a:cs typeface="Arial"/>
              </a:rPr>
              <a:t>differential </a:t>
            </a:r>
            <a:r>
              <a:rPr sz="2400" spc="-5" dirty="0">
                <a:latin typeface="Arial"/>
                <a:cs typeface="Arial"/>
              </a:rPr>
              <a:t>analyzer  (DDA) is hardware or software used </a:t>
            </a:r>
            <a:r>
              <a:rPr sz="2400" dirty="0">
                <a:latin typeface="Arial"/>
                <a:cs typeface="Arial"/>
              </a:rPr>
              <a:t>for  </a:t>
            </a:r>
            <a:r>
              <a:rPr sz="2400" spc="-5" dirty="0">
                <a:latin typeface="Arial"/>
                <a:cs typeface="Arial"/>
              </a:rPr>
              <a:t>interpolation </a:t>
            </a:r>
            <a:r>
              <a:rPr sz="2400" dirty="0">
                <a:latin typeface="Arial"/>
                <a:cs typeface="Arial"/>
              </a:rPr>
              <a:t>of </a:t>
            </a:r>
            <a:r>
              <a:rPr sz="2400" spc="-5" dirty="0">
                <a:latin typeface="Arial"/>
                <a:cs typeface="Arial"/>
              </a:rPr>
              <a:t>variables over an interval between  </a:t>
            </a:r>
            <a:r>
              <a:rPr sz="2400" dirty="0">
                <a:latin typeface="Arial"/>
                <a:cs typeface="Arial"/>
              </a:rPr>
              <a:t>start </a:t>
            </a:r>
            <a:r>
              <a:rPr sz="2400" spc="-5" dirty="0">
                <a:latin typeface="Arial"/>
                <a:cs typeface="Arial"/>
              </a:rPr>
              <a:t>and end point. DDAs are used </a:t>
            </a:r>
            <a:r>
              <a:rPr sz="2400" dirty="0">
                <a:latin typeface="Arial"/>
                <a:cs typeface="Arial"/>
              </a:rPr>
              <a:t>for </a:t>
            </a:r>
            <a:r>
              <a:rPr sz="2400" spc="-5" dirty="0">
                <a:latin typeface="Arial"/>
                <a:cs typeface="Arial"/>
              </a:rPr>
              <a:t>rasterization  </a:t>
            </a:r>
            <a:r>
              <a:rPr sz="2400" dirty="0">
                <a:latin typeface="Arial"/>
                <a:cs typeface="Arial"/>
              </a:rPr>
              <a:t>of </a:t>
            </a:r>
            <a:r>
              <a:rPr sz="2400" spc="-5" dirty="0">
                <a:latin typeface="Arial"/>
                <a:cs typeface="Arial"/>
              </a:rPr>
              <a:t>lines, triangles and polygons</a:t>
            </a:r>
            <a:r>
              <a:rPr lang="en-IN" sz="2400" spc="-5" dirty="0">
                <a:latin typeface="Arial"/>
                <a:cs typeface="Arial"/>
              </a:rPr>
              <a:t>.</a:t>
            </a:r>
            <a:endParaRPr sz="2400" dirty="0">
              <a:latin typeface="Arial"/>
              <a:cs typeface="Arial"/>
            </a:endParaRPr>
          </a:p>
        </p:txBody>
      </p:sp>
      <p:sp>
        <p:nvSpPr>
          <p:cNvPr id="3" name="object 3"/>
          <p:cNvSpPr txBox="1">
            <a:spLocks noGrp="1"/>
          </p:cNvSpPr>
          <p:nvPr>
            <p:ph type="title"/>
          </p:nvPr>
        </p:nvSpPr>
        <p:spPr>
          <a:xfrm>
            <a:off x="457200" y="704088"/>
            <a:ext cx="8229600" cy="382156"/>
          </a:xfrm>
          <a:prstGeom prst="rect">
            <a:avLst/>
          </a:prstGeom>
        </p:spPr>
        <p:txBody>
          <a:bodyPr vert="horz" wrap="square" lIns="0" tIns="12700" rIns="0" bIns="0" rtlCol="0">
            <a:spAutoFit/>
          </a:bodyPr>
          <a:lstStyle/>
          <a:p>
            <a:pPr marL="12700" marR="5080">
              <a:lnSpc>
                <a:spcPct val="100000"/>
              </a:lnSpc>
              <a:spcBef>
                <a:spcPts val="100"/>
              </a:spcBef>
            </a:pPr>
            <a:r>
              <a:rPr sz="2400" spc="-25" dirty="0">
                <a:solidFill>
                  <a:srgbClr val="0070C0"/>
                </a:solidFill>
              </a:rPr>
              <a:t>DIGITAL </a:t>
            </a:r>
            <a:r>
              <a:rPr sz="2400" spc="-5" dirty="0">
                <a:solidFill>
                  <a:srgbClr val="0070C0"/>
                </a:solidFill>
              </a:rPr>
              <a:t>DIFFERENTIAL </a:t>
            </a:r>
            <a:r>
              <a:rPr sz="2400" spc="-25" dirty="0">
                <a:solidFill>
                  <a:srgbClr val="0070C0"/>
                </a:solidFill>
              </a:rPr>
              <a:t>ANALYZER </a:t>
            </a:r>
            <a:r>
              <a:rPr sz="2400" dirty="0">
                <a:solidFill>
                  <a:srgbClr val="0070C0"/>
                </a:solidFill>
              </a:rPr>
              <a:t>(DDA)  ALGORITHM.</a:t>
            </a:r>
            <a:endParaRPr sz="240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7103745" cy="482600"/>
          </a:xfrm>
          <a:prstGeom prst="rect">
            <a:avLst/>
          </a:prstGeom>
        </p:spPr>
        <p:txBody>
          <a:bodyPr vert="horz" wrap="square" lIns="0" tIns="12700" rIns="0" bIns="0" rtlCol="0">
            <a:spAutoFit/>
          </a:bodyPr>
          <a:lstStyle/>
          <a:p>
            <a:pPr marL="12700">
              <a:lnSpc>
                <a:spcPct val="100000"/>
              </a:lnSpc>
              <a:spcBef>
                <a:spcPts val="100"/>
              </a:spcBef>
            </a:pPr>
            <a:r>
              <a:rPr sz="2800" spc="-5" dirty="0"/>
              <a:t>COMPUTER HAS </a:t>
            </a:r>
            <a:r>
              <a:rPr sz="2800" spc="-30" dirty="0"/>
              <a:t>TO </a:t>
            </a:r>
            <a:r>
              <a:rPr sz="2800" spc="-50" dirty="0"/>
              <a:t>TAKE </a:t>
            </a:r>
            <a:r>
              <a:rPr sz="2800" spc="-5" dirty="0"/>
              <a:t>CARE </a:t>
            </a:r>
            <a:r>
              <a:rPr sz="2800" dirty="0"/>
              <a:t>OF </a:t>
            </a:r>
            <a:r>
              <a:rPr sz="2800" spc="-5" dirty="0"/>
              <a:t>2</a:t>
            </a:r>
            <a:r>
              <a:rPr sz="2800" spc="335" dirty="0"/>
              <a:t> </a:t>
            </a:r>
            <a:r>
              <a:rPr sz="2800" spc="-5" dirty="0"/>
              <a:t>THINGS</a:t>
            </a:r>
            <a:r>
              <a:rPr sz="3000" spc="-5" dirty="0"/>
              <a:t>:</a:t>
            </a:r>
            <a:endParaRPr sz="3000"/>
          </a:p>
        </p:txBody>
      </p:sp>
      <p:sp>
        <p:nvSpPr>
          <p:cNvPr id="3" name="object 3"/>
          <p:cNvSpPr txBox="1"/>
          <p:nvPr/>
        </p:nvSpPr>
        <p:spPr>
          <a:xfrm>
            <a:off x="535940" y="1549272"/>
            <a:ext cx="6924040" cy="2236470"/>
          </a:xfrm>
          <a:prstGeom prst="rect">
            <a:avLst/>
          </a:prstGeom>
        </p:spPr>
        <p:txBody>
          <a:bodyPr vert="horz" wrap="square" lIns="0" tIns="88900" rIns="0" bIns="0" rtlCol="0">
            <a:spAutoFit/>
          </a:bodyPr>
          <a:lstStyle/>
          <a:p>
            <a:pPr marL="287020" indent="-274320">
              <a:lnSpc>
                <a:spcPct val="100000"/>
              </a:lnSpc>
              <a:spcBef>
                <a:spcPts val="700"/>
              </a:spcBef>
              <a:buClr>
                <a:srgbClr val="FD8537"/>
              </a:buClr>
              <a:buSzPct val="68750"/>
              <a:buFont typeface="Wingdings"/>
              <a:buChar char=""/>
              <a:tabLst>
                <a:tab pos="287020" algn="l"/>
              </a:tabLst>
            </a:pPr>
            <a:r>
              <a:rPr sz="2400" spc="-10" dirty="0">
                <a:latin typeface="Arial"/>
                <a:cs typeface="Arial"/>
              </a:rPr>
              <a:t>Pixels</a:t>
            </a:r>
            <a:endParaRPr sz="2400">
              <a:latin typeface="Arial"/>
              <a:cs typeface="Arial"/>
            </a:endParaRPr>
          </a:p>
          <a:p>
            <a:pPr marL="12700">
              <a:lnSpc>
                <a:spcPct val="100000"/>
              </a:lnSpc>
              <a:spcBef>
                <a:spcPts val="605"/>
              </a:spcBef>
            </a:pPr>
            <a:r>
              <a:rPr sz="2400" dirty="0">
                <a:latin typeface="Arial"/>
                <a:cs typeface="Arial"/>
              </a:rPr>
              <a:t>- Which </a:t>
            </a:r>
            <a:r>
              <a:rPr sz="2400" spc="-10" dirty="0">
                <a:latin typeface="Arial"/>
                <a:cs typeface="Arial"/>
              </a:rPr>
              <a:t>pixels </a:t>
            </a:r>
            <a:r>
              <a:rPr sz="2400" dirty="0">
                <a:latin typeface="Arial"/>
                <a:cs typeface="Arial"/>
              </a:rPr>
              <a:t>to</a:t>
            </a:r>
            <a:r>
              <a:rPr sz="2400" spc="30" dirty="0">
                <a:latin typeface="Arial"/>
                <a:cs typeface="Arial"/>
              </a:rPr>
              <a:t> </a:t>
            </a:r>
            <a:r>
              <a:rPr sz="2400" spc="-5" dirty="0">
                <a:latin typeface="Arial"/>
                <a:cs typeface="Arial"/>
              </a:rPr>
              <a:t>plot.</a:t>
            </a:r>
            <a:endParaRPr sz="2400">
              <a:latin typeface="Arial"/>
              <a:cs typeface="Arial"/>
            </a:endParaRPr>
          </a:p>
          <a:p>
            <a:pPr>
              <a:lnSpc>
                <a:spcPct val="100000"/>
              </a:lnSpc>
              <a:spcBef>
                <a:spcPts val="55"/>
              </a:spcBef>
            </a:pPr>
            <a:endParaRPr sz="3500">
              <a:latin typeface="Arial"/>
              <a:cs typeface="Arial"/>
            </a:endParaRPr>
          </a:p>
          <a:p>
            <a:pPr marL="287020" indent="-274320">
              <a:lnSpc>
                <a:spcPct val="100000"/>
              </a:lnSpc>
              <a:buClr>
                <a:srgbClr val="FD8537"/>
              </a:buClr>
              <a:buSzPct val="68750"/>
              <a:buFont typeface="Wingdings"/>
              <a:buChar char=""/>
              <a:tabLst>
                <a:tab pos="287020" algn="l"/>
              </a:tabLst>
            </a:pPr>
            <a:r>
              <a:rPr sz="2400" spc="-5" dirty="0">
                <a:latin typeface="Arial"/>
                <a:cs typeface="Arial"/>
              </a:rPr>
              <a:t>Computations</a:t>
            </a:r>
            <a:endParaRPr sz="2400">
              <a:latin typeface="Arial"/>
              <a:cs typeface="Arial"/>
            </a:endParaRPr>
          </a:p>
          <a:p>
            <a:pPr marL="12700">
              <a:lnSpc>
                <a:spcPct val="100000"/>
              </a:lnSpc>
              <a:spcBef>
                <a:spcPts val="600"/>
              </a:spcBef>
            </a:pPr>
            <a:r>
              <a:rPr sz="2400" dirty="0">
                <a:latin typeface="Arial"/>
                <a:cs typeface="Arial"/>
              </a:rPr>
              <a:t>- </a:t>
            </a:r>
            <a:r>
              <a:rPr sz="2400" spc="-5" dirty="0">
                <a:latin typeface="Arial"/>
                <a:cs typeface="Arial"/>
              </a:rPr>
              <a:t>Computations required </a:t>
            </a:r>
            <a:r>
              <a:rPr sz="2400" dirty="0">
                <a:latin typeface="Arial"/>
                <a:cs typeface="Arial"/>
              </a:rPr>
              <a:t>to </a:t>
            </a:r>
            <a:r>
              <a:rPr sz="2400" spc="-5" dirty="0">
                <a:latin typeface="Arial"/>
                <a:cs typeface="Arial"/>
              </a:rPr>
              <a:t>calculate pixel</a:t>
            </a:r>
            <a:r>
              <a:rPr sz="2400" spc="114" dirty="0">
                <a:latin typeface="Arial"/>
                <a:cs typeface="Arial"/>
              </a:rPr>
              <a:t> </a:t>
            </a:r>
            <a:r>
              <a:rPr sz="2400" spc="-5" dirty="0">
                <a:latin typeface="Arial"/>
                <a:cs typeface="Arial"/>
              </a:rPr>
              <a:t>positions</a:t>
            </a:r>
            <a:endParaRPr sz="24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0866" y="578287"/>
            <a:ext cx="5269230" cy="474489"/>
          </a:xfrm>
          <a:prstGeom prst="rect">
            <a:avLst/>
          </a:prstGeom>
        </p:spPr>
        <p:txBody>
          <a:bodyPr vert="horz" wrap="square" lIns="0" tIns="12700" rIns="0" bIns="0" rtlCol="0">
            <a:spAutoFit/>
          </a:bodyPr>
          <a:lstStyle/>
          <a:p>
            <a:pPr marL="12700">
              <a:lnSpc>
                <a:spcPct val="100000"/>
              </a:lnSpc>
              <a:spcBef>
                <a:spcPts val="100"/>
              </a:spcBef>
            </a:pPr>
            <a:r>
              <a:rPr sz="3000" dirty="0"/>
              <a:t>SLOPE INTERCEPT LINE</a:t>
            </a:r>
            <a:r>
              <a:rPr sz="3000" spc="-160" dirty="0"/>
              <a:t> </a:t>
            </a:r>
            <a:r>
              <a:rPr sz="3000" dirty="0"/>
              <a:t>EQ:</a:t>
            </a:r>
          </a:p>
        </p:txBody>
      </p:sp>
      <p:sp>
        <p:nvSpPr>
          <p:cNvPr id="3" name="object 3"/>
          <p:cNvSpPr txBox="1"/>
          <p:nvPr/>
        </p:nvSpPr>
        <p:spPr>
          <a:xfrm>
            <a:off x="567363" y="1395195"/>
            <a:ext cx="6240780" cy="2175510"/>
          </a:xfrm>
          <a:prstGeom prst="rect">
            <a:avLst/>
          </a:prstGeom>
        </p:spPr>
        <p:txBody>
          <a:bodyPr vert="horz" wrap="square" lIns="0" tIns="13335" rIns="0" bIns="0" rtlCol="0">
            <a:spAutoFit/>
          </a:bodyPr>
          <a:lstStyle/>
          <a:p>
            <a:pPr marL="287020" indent="-274955">
              <a:lnSpc>
                <a:spcPct val="100000"/>
              </a:lnSpc>
              <a:spcBef>
                <a:spcPts val="105"/>
              </a:spcBef>
              <a:buClr>
                <a:srgbClr val="FD8537"/>
              </a:buClr>
              <a:buSzPct val="70000"/>
              <a:buFont typeface="Wingdings"/>
              <a:buChar char=""/>
              <a:tabLst>
                <a:tab pos="287655" algn="l"/>
              </a:tabLst>
            </a:pPr>
            <a:r>
              <a:rPr sz="2000" dirty="0">
                <a:latin typeface="Arial"/>
                <a:cs typeface="Arial"/>
              </a:rPr>
              <a:t>y = mx +</a:t>
            </a:r>
            <a:r>
              <a:rPr sz="2000" spc="-75" dirty="0">
                <a:latin typeface="Arial"/>
                <a:cs typeface="Arial"/>
              </a:rPr>
              <a:t> </a:t>
            </a:r>
            <a:r>
              <a:rPr sz="2000" dirty="0">
                <a:latin typeface="Arial"/>
                <a:cs typeface="Arial"/>
              </a:rPr>
              <a:t>b</a:t>
            </a:r>
          </a:p>
          <a:p>
            <a:pPr marL="287020" indent="-274955">
              <a:lnSpc>
                <a:spcPct val="100000"/>
              </a:lnSpc>
              <a:spcBef>
                <a:spcPts val="120"/>
              </a:spcBef>
              <a:buClr>
                <a:srgbClr val="FD8537"/>
              </a:buClr>
              <a:buSzPct val="70000"/>
              <a:buFont typeface="Wingdings"/>
              <a:buChar char=""/>
              <a:tabLst>
                <a:tab pos="287655" algn="l"/>
              </a:tabLst>
            </a:pPr>
            <a:r>
              <a:rPr sz="2000" dirty="0">
                <a:latin typeface="Arial"/>
                <a:cs typeface="Arial"/>
              </a:rPr>
              <a:t>m =</a:t>
            </a:r>
            <a:r>
              <a:rPr sz="2000" spc="-40" dirty="0">
                <a:latin typeface="Arial"/>
                <a:cs typeface="Arial"/>
              </a:rPr>
              <a:t> </a:t>
            </a:r>
            <a:r>
              <a:rPr sz="2000" dirty="0">
                <a:latin typeface="Arial"/>
                <a:cs typeface="Arial"/>
              </a:rPr>
              <a:t>slope</a:t>
            </a:r>
          </a:p>
          <a:p>
            <a:pPr marL="287020" marR="5080" indent="-274955">
              <a:lnSpc>
                <a:spcPts val="1920"/>
              </a:lnSpc>
              <a:spcBef>
                <a:spcPts val="580"/>
              </a:spcBef>
              <a:buClr>
                <a:srgbClr val="FD8537"/>
              </a:buClr>
              <a:buSzPct val="70000"/>
              <a:buFont typeface="Wingdings"/>
              <a:buChar char=""/>
              <a:tabLst>
                <a:tab pos="287655" algn="l"/>
              </a:tabLst>
            </a:pPr>
            <a:r>
              <a:rPr sz="2000" dirty="0">
                <a:latin typeface="Arial"/>
                <a:cs typeface="Arial"/>
              </a:rPr>
              <a:t>b = </a:t>
            </a:r>
            <a:r>
              <a:rPr sz="2000" spc="-5" dirty="0">
                <a:latin typeface="Arial"/>
                <a:cs typeface="Arial"/>
              </a:rPr>
              <a:t>is </a:t>
            </a:r>
            <a:r>
              <a:rPr sz="2000" dirty="0">
                <a:latin typeface="Arial"/>
                <a:cs typeface="Arial"/>
              </a:rPr>
              <a:t>the y </a:t>
            </a:r>
            <a:r>
              <a:rPr sz="2000" spc="-5" dirty="0">
                <a:latin typeface="Arial"/>
                <a:cs typeface="Arial"/>
              </a:rPr>
              <a:t>intercept, is </a:t>
            </a:r>
            <a:r>
              <a:rPr sz="2000" dirty="0">
                <a:latin typeface="Arial"/>
                <a:cs typeface="Arial"/>
              </a:rPr>
              <a:t>called </a:t>
            </a:r>
            <a:r>
              <a:rPr sz="2000" spc="-5" dirty="0">
                <a:latin typeface="Arial"/>
                <a:cs typeface="Arial"/>
              </a:rPr>
              <a:t>as </a:t>
            </a:r>
            <a:r>
              <a:rPr sz="2000" dirty="0">
                <a:latin typeface="Arial"/>
                <a:cs typeface="Arial"/>
              </a:rPr>
              <a:t>“slope </a:t>
            </a:r>
            <a:r>
              <a:rPr sz="2000" spc="-5" dirty="0">
                <a:latin typeface="Arial"/>
                <a:cs typeface="Arial"/>
              </a:rPr>
              <a:t>intercept</a:t>
            </a:r>
            <a:r>
              <a:rPr sz="2000" spc="-175" dirty="0">
                <a:latin typeface="Arial"/>
                <a:cs typeface="Arial"/>
              </a:rPr>
              <a:t> </a:t>
            </a:r>
            <a:r>
              <a:rPr sz="2000" spc="-5" dirty="0">
                <a:latin typeface="Arial"/>
                <a:cs typeface="Arial"/>
              </a:rPr>
              <a:t>line  equation.”</a:t>
            </a:r>
            <a:endParaRPr sz="2000" dirty="0">
              <a:latin typeface="Arial"/>
              <a:cs typeface="Arial"/>
            </a:endParaRPr>
          </a:p>
          <a:p>
            <a:pPr marL="287020" indent="-274955">
              <a:lnSpc>
                <a:spcPct val="100000"/>
              </a:lnSpc>
              <a:spcBef>
                <a:spcPts val="140"/>
              </a:spcBef>
              <a:buClr>
                <a:srgbClr val="FD8537"/>
              </a:buClr>
              <a:buSzPct val="70000"/>
              <a:buFont typeface="Wingdings"/>
              <a:buChar char=""/>
              <a:tabLst>
                <a:tab pos="287655" algn="l"/>
              </a:tabLst>
            </a:pPr>
            <a:r>
              <a:rPr sz="2000" dirty="0">
                <a:latin typeface="Arial"/>
                <a:cs typeface="Arial"/>
              </a:rPr>
              <a:t>Therefore</a:t>
            </a:r>
          </a:p>
          <a:p>
            <a:pPr>
              <a:lnSpc>
                <a:spcPct val="100000"/>
              </a:lnSpc>
              <a:spcBef>
                <a:spcPts val="50"/>
              </a:spcBef>
              <a:buClr>
                <a:srgbClr val="FD8537"/>
              </a:buClr>
              <a:buFont typeface="Wingdings"/>
              <a:buChar char=""/>
            </a:pPr>
            <a:endParaRPr lang="en-IN" sz="2250" dirty="0">
              <a:latin typeface="Arial"/>
              <a:cs typeface="Arial"/>
            </a:endParaRPr>
          </a:p>
          <a:p>
            <a:pPr marL="287020" indent="-274955">
              <a:lnSpc>
                <a:spcPct val="100000"/>
              </a:lnSpc>
              <a:buClr>
                <a:srgbClr val="FD8537"/>
              </a:buClr>
              <a:buSzPct val="70000"/>
              <a:buFont typeface="Wingdings"/>
              <a:buChar char=""/>
              <a:tabLst>
                <a:tab pos="287655" algn="l"/>
              </a:tabLst>
            </a:pPr>
            <a:r>
              <a:rPr sz="2000" dirty="0">
                <a:latin typeface="Arial"/>
                <a:cs typeface="Arial"/>
              </a:rPr>
              <a:t>Slope(m) =</a:t>
            </a:r>
            <a:r>
              <a:rPr sz="2000" spc="-40" dirty="0">
                <a:latin typeface="Arial"/>
                <a:cs typeface="Arial"/>
              </a:rPr>
              <a:t> </a:t>
            </a:r>
            <a:r>
              <a:rPr sz="2000" spc="-5" dirty="0">
                <a:latin typeface="Arial"/>
                <a:cs typeface="Arial"/>
              </a:rPr>
              <a:t>dy/dx</a:t>
            </a:r>
            <a:endParaRPr sz="2000" dirty="0">
              <a:latin typeface="Arial"/>
              <a:cs typeface="Arial"/>
            </a:endParaRPr>
          </a:p>
        </p:txBody>
      </p:sp>
      <mc:AlternateContent xmlns:mc="http://schemas.openxmlformats.org/markup-compatibility/2006" xmlns:a14="http://schemas.microsoft.com/office/drawing/2010/main">
        <mc:Choice Requires="a14">
          <p:sp>
            <p:nvSpPr>
              <p:cNvPr id="4" name="object 4"/>
              <p:cNvSpPr txBox="1"/>
              <p:nvPr/>
            </p:nvSpPr>
            <p:spPr>
              <a:xfrm>
                <a:off x="567363" y="5897557"/>
                <a:ext cx="3709010" cy="382156"/>
              </a:xfrm>
              <a:prstGeom prst="rect">
                <a:avLst/>
              </a:prstGeom>
            </p:spPr>
            <p:txBody>
              <a:bodyPr vert="horz" wrap="square" lIns="0" tIns="12700" rIns="0" bIns="0" rtlCol="0">
                <a:spAutoFit/>
              </a:bodyPr>
              <a:lstStyle/>
              <a:p>
                <a:pPr marL="287020" indent="-274955">
                  <a:lnSpc>
                    <a:spcPct val="100000"/>
                  </a:lnSpc>
                  <a:spcBef>
                    <a:spcPts val="100"/>
                  </a:spcBef>
                  <a:buClr>
                    <a:srgbClr val="FD8537"/>
                  </a:buClr>
                  <a:buSzPct val="70000"/>
                  <a:buFont typeface="Wingdings"/>
                  <a:buChar char=""/>
                  <a:tabLst>
                    <a:tab pos="287655" algn="l"/>
                  </a:tabLst>
                </a:pPr>
                <a:r>
                  <a:rPr lang="en-IN" sz="2000" dirty="0">
                    <a:latin typeface="Arial"/>
                    <a:cs typeface="Arial"/>
                  </a:rPr>
                  <a:t>Slope(m) = </a:t>
                </a:r>
                <a14:m>
                  <m:oMath xmlns:m="http://schemas.openxmlformats.org/officeDocument/2006/math">
                    <m:sSub>
                      <m:sSubPr>
                        <m:ctrlPr>
                          <a:rPr lang="ar-AE" sz="2400" i="1" smtClean="0">
                            <a:latin typeface="Cambria Math" panose="02040503050406030204" pitchFamily="18" charset="0"/>
                            <a:cs typeface="Arial"/>
                          </a:rPr>
                        </m:ctrlPr>
                      </m:sSubPr>
                      <m:e>
                        <m:r>
                          <a:rPr lang="ar-AE" sz="2400" b="0" i="1" smtClean="0">
                            <a:latin typeface="Cambria Math" panose="02040503050406030204" pitchFamily="18" charset="0"/>
                            <a:cs typeface="Arial"/>
                          </a:rPr>
                          <m:t>𝑦</m:t>
                        </m:r>
                      </m:e>
                      <m:sub>
                        <m:r>
                          <a:rPr lang="en-IN" sz="2400" b="0" i="1" smtClean="0">
                            <a:latin typeface="Cambria Math" panose="02040503050406030204" pitchFamily="18" charset="0"/>
                            <a:cs typeface="Arial"/>
                          </a:rPr>
                          <m:t>𝑖</m:t>
                        </m:r>
                        <m:r>
                          <a:rPr lang="en-IN" sz="2400" b="0" i="1" smtClean="0">
                            <a:latin typeface="Cambria Math" panose="02040503050406030204" pitchFamily="18" charset="0"/>
                            <a:cs typeface="Arial"/>
                          </a:rPr>
                          <m:t>+</m:t>
                        </m:r>
                        <m:r>
                          <a:rPr lang="en-IN" sz="2400" b="0" i="1" smtClean="0">
                            <a:latin typeface="Cambria Math" panose="02040503050406030204" pitchFamily="18" charset="0"/>
                            <a:cs typeface="Arial"/>
                          </a:rPr>
                          <m:t>1</m:t>
                        </m:r>
                      </m:sub>
                    </m:sSub>
                  </m:oMath>
                </a14:m>
                <a:r>
                  <a:rPr lang="ar-AE" sz="2400" dirty="0">
                    <a:latin typeface="Arial" panose="020B0604020202020204" pitchFamily="34" charset="0"/>
                    <a:cs typeface="Arial" panose="020B0604020202020204" pitchFamily="34" charset="0"/>
                  </a:rPr>
                  <a:t>- </a:t>
                </a:r>
                <a14:m>
                  <m:oMath xmlns:m="http://schemas.openxmlformats.org/officeDocument/2006/math">
                    <m:sSub>
                      <m:sSubPr>
                        <m:ctrlPr>
                          <a:rPr lang="en-IN"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𝑦</m:t>
                        </m:r>
                      </m:e>
                      <m:sub>
                        <m:r>
                          <a:rPr lang="en-IN" sz="2400" b="0" i="1" smtClean="0">
                            <a:latin typeface="Cambria Math" panose="02040503050406030204" pitchFamily="18" charset="0"/>
                            <a:cs typeface="Arial"/>
                          </a:rPr>
                          <m:t>𝑖</m:t>
                        </m:r>
                      </m:sub>
                    </m:sSub>
                  </m:oMath>
                </a14:m>
                <a:r>
                  <a:rPr lang="en-IN" sz="2400" dirty="0">
                    <a:latin typeface="Arial" panose="020B0604020202020204" pitchFamily="34" charset="0"/>
                    <a:cs typeface="Arial" panose="020B0604020202020204" pitchFamily="34" charset="0"/>
                  </a:rPr>
                  <a:t> /</a:t>
                </a:r>
                <a14:m>
                  <m:oMath xmlns:m="http://schemas.openxmlformats.org/officeDocument/2006/math">
                    <m:sSub>
                      <m:sSubPr>
                        <m:ctrlPr>
                          <a:rPr lang="en-IN"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𝑥</m:t>
                        </m:r>
                      </m:e>
                      <m:sub>
                        <m:r>
                          <a:rPr lang="en-IN" sz="2400" b="0" i="1" smtClean="0">
                            <a:latin typeface="Cambria Math" panose="02040503050406030204" pitchFamily="18" charset="0"/>
                            <a:cs typeface="Arial"/>
                          </a:rPr>
                          <m:t>𝑖</m:t>
                        </m:r>
                        <m:r>
                          <a:rPr lang="en-IN" sz="2400" b="0" i="1" smtClean="0">
                            <a:latin typeface="Cambria Math" panose="02040503050406030204" pitchFamily="18" charset="0"/>
                            <a:cs typeface="Arial"/>
                          </a:rPr>
                          <m:t>+</m:t>
                        </m:r>
                        <m:r>
                          <a:rPr lang="en-IN" sz="2400" b="0" i="1" smtClean="0">
                            <a:latin typeface="Cambria Math" panose="02040503050406030204" pitchFamily="18" charset="0"/>
                            <a:cs typeface="Arial"/>
                          </a:rPr>
                          <m:t>1</m:t>
                        </m:r>
                      </m:sub>
                    </m:sSub>
                  </m:oMath>
                </a14:m>
                <a:r>
                  <a:rPr lang="en-IN" sz="2400" dirty="0">
                    <a:latin typeface="Arial" panose="020B0604020202020204" pitchFamily="34" charset="0"/>
                    <a:cs typeface="Arial" panose="020B0604020202020204" pitchFamily="34" charset="0"/>
                  </a:rPr>
                  <a:t>-</a:t>
                </a:r>
                <a14:m>
                  <m:oMath xmlns:m="http://schemas.openxmlformats.org/officeDocument/2006/math">
                    <m:sSub>
                      <m:sSubPr>
                        <m:ctrlPr>
                          <a:rPr lang="en-IN" sz="2400" i="1" dirty="0" smtClean="0">
                            <a:latin typeface="Cambria Math" panose="02040503050406030204" pitchFamily="18" charset="0"/>
                            <a:cs typeface="Arial"/>
                          </a:rPr>
                        </m:ctrlPr>
                      </m:sSubPr>
                      <m:e>
                        <m:r>
                          <a:rPr lang="en-IN" sz="2400" b="0" i="1" dirty="0" smtClean="0">
                            <a:latin typeface="Cambria Math" panose="02040503050406030204" pitchFamily="18" charset="0"/>
                            <a:cs typeface="Arial"/>
                          </a:rPr>
                          <m:t>𝑥</m:t>
                        </m:r>
                      </m:e>
                      <m:sub>
                        <m:r>
                          <a:rPr lang="en-IN" sz="2400" b="0" i="1" dirty="0" smtClean="0">
                            <a:latin typeface="Cambria Math" panose="02040503050406030204" pitchFamily="18" charset="0"/>
                            <a:cs typeface="Arial"/>
                          </a:rPr>
                          <m:t>𝑖</m:t>
                        </m:r>
                      </m:sub>
                    </m:sSub>
                  </m:oMath>
                </a14:m>
                <a:endParaRPr lang="en-IN" sz="2400" dirty="0">
                  <a:latin typeface="Arial" panose="020B0604020202020204" pitchFamily="34" charset="0"/>
                  <a:cs typeface="Arial" panose="020B0604020202020204" pitchFamily="34" charset="0"/>
                </a:endParaRPr>
              </a:p>
            </p:txBody>
          </p:sp>
        </mc:Choice>
        <mc:Fallback xmlns="">
          <p:sp>
            <p:nvSpPr>
              <p:cNvPr id="4" name="object 4"/>
              <p:cNvSpPr txBox="1">
                <a:spLocks noRot="1" noChangeAspect="1" noMove="1" noResize="1" noEditPoints="1" noAdjustHandles="1" noChangeArrowheads="1" noChangeShapeType="1" noTextEdit="1"/>
              </p:cNvSpPr>
              <p:nvPr/>
            </p:nvSpPr>
            <p:spPr>
              <a:xfrm>
                <a:off x="567363" y="5897557"/>
                <a:ext cx="3709010" cy="382156"/>
              </a:xfrm>
              <a:prstGeom prst="rect">
                <a:avLst/>
              </a:prstGeom>
              <a:blipFill>
                <a:blip r:embed="rId2"/>
                <a:stretch>
                  <a:fillRect l="-2299" t="-19048" r="-657" b="-49206"/>
                </a:stretch>
              </a:blipFill>
            </p:spPr>
            <p:txBody>
              <a:bodyPr/>
              <a:lstStyle/>
              <a:p>
                <a:r>
                  <a:rPr lang="en-IN">
                    <a:noFill/>
                  </a:rPr>
                  <a:t> </a:t>
                </a:r>
              </a:p>
            </p:txBody>
          </p:sp>
        </mc:Fallback>
      </mc:AlternateContent>
      <p:sp>
        <p:nvSpPr>
          <p:cNvPr id="5" name="object 5"/>
          <p:cNvSpPr/>
          <p:nvPr/>
        </p:nvSpPr>
        <p:spPr>
          <a:xfrm>
            <a:off x="3733800" y="3200400"/>
            <a:ext cx="2848481" cy="228199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34466"/>
            <a:ext cx="3097530" cy="382156"/>
          </a:xfrm>
          <a:prstGeom prst="rect">
            <a:avLst/>
          </a:prstGeom>
        </p:spPr>
        <p:txBody>
          <a:bodyPr vert="horz" wrap="square" lIns="0" tIns="12700" rIns="0" bIns="0" rtlCol="0">
            <a:spAutoFit/>
          </a:bodyPr>
          <a:lstStyle/>
          <a:p>
            <a:pPr marL="12700">
              <a:lnSpc>
                <a:spcPct val="100000"/>
              </a:lnSpc>
              <a:spcBef>
                <a:spcPts val="100"/>
              </a:spcBef>
            </a:pPr>
            <a:r>
              <a:rPr sz="2400" b="1" dirty="0">
                <a:latin typeface="Arial"/>
                <a:cs typeface="Arial"/>
              </a:rPr>
              <a:t>(DDA)</a:t>
            </a:r>
            <a:r>
              <a:rPr sz="2400" b="1" spc="-210" dirty="0">
                <a:latin typeface="Arial"/>
                <a:cs typeface="Arial"/>
              </a:rPr>
              <a:t> </a:t>
            </a:r>
            <a:r>
              <a:rPr sz="2400" b="1" dirty="0">
                <a:latin typeface="Arial"/>
                <a:cs typeface="Arial"/>
              </a:rPr>
              <a:t>ALGORITHM</a:t>
            </a:r>
            <a:endParaRPr sz="2400" dirty="0">
              <a:latin typeface="Arial"/>
              <a:cs typeface="Arial"/>
            </a:endParaRPr>
          </a:p>
        </p:txBody>
      </p:sp>
      <p:sp>
        <p:nvSpPr>
          <p:cNvPr id="3" name="object 3"/>
          <p:cNvSpPr txBox="1"/>
          <p:nvPr/>
        </p:nvSpPr>
        <p:spPr>
          <a:xfrm>
            <a:off x="535940" y="1219200"/>
            <a:ext cx="6913880" cy="5608587"/>
          </a:xfrm>
          <a:prstGeom prst="rect">
            <a:avLst/>
          </a:prstGeom>
        </p:spPr>
        <p:txBody>
          <a:bodyPr vert="horz" wrap="square" lIns="0" tIns="88265" rIns="0" bIns="0" rtlCol="0">
            <a:spAutoFit/>
          </a:bodyPr>
          <a:lstStyle/>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1 Input the coordinates of the Two end points A(x1, y1) and B(x2, y2) for the line AB respectively. Note that points A and B are not equal. (If they are equal, then it is a point. Plot the point and return.) </a:t>
            </a:r>
          </a:p>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2: [Calculate dx and </a:t>
            </a:r>
            <a:r>
              <a:rPr lang="en-US" sz="2400" dirty="0" err="1">
                <a:latin typeface="Arial"/>
                <a:cs typeface="Arial"/>
              </a:rPr>
              <a:t>dy</a:t>
            </a:r>
            <a:r>
              <a:rPr lang="en-US" sz="2400" dirty="0">
                <a:latin typeface="Arial"/>
                <a:cs typeface="Arial"/>
              </a:rPr>
              <a:t>]</a:t>
            </a:r>
          </a:p>
          <a:p>
            <a:pPr marL="12700">
              <a:lnSpc>
                <a:spcPct val="100000"/>
              </a:lnSpc>
              <a:spcBef>
                <a:spcPts val="695"/>
              </a:spcBef>
              <a:buClr>
                <a:srgbClr val="FD8537"/>
              </a:buClr>
              <a:buSzPct val="68750"/>
              <a:tabLst>
                <a:tab pos="287020" algn="l"/>
              </a:tabLst>
            </a:pPr>
            <a:r>
              <a:rPr lang="en-US" sz="2400" dirty="0">
                <a:latin typeface="Arial"/>
                <a:cs typeface="Arial"/>
              </a:rPr>
              <a:t>		dx = (x2 — x1) and </a:t>
            </a:r>
            <a:r>
              <a:rPr lang="en-US" sz="2400" dirty="0" err="1">
                <a:latin typeface="Arial"/>
                <a:cs typeface="Arial"/>
              </a:rPr>
              <a:t>dy</a:t>
            </a:r>
            <a:r>
              <a:rPr lang="en-US" sz="2400" dirty="0">
                <a:latin typeface="Arial"/>
                <a:cs typeface="Arial"/>
              </a:rPr>
              <a:t> = (y2— y1) </a:t>
            </a:r>
          </a:p>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3: [Calculate the length L]</a:t>
            </a:r>
          </a:p>
          <a:p>
            <a:pPr marL="12700">
              <a:lnSpc>
                <a:spcPct val="100000"/>
              </a:lnSpc>
              <a:spcBef>
                <a:spcPts val="695"/>
              </a:spcBef>
              <a:buClr>
                <a:srgbClr val="FD8537"/>
              </a:buClr>
              <a:buSzPct val="68750"/>
              <a:tabLst>
                <a:tab pos="287020" algn="l"/>
              </a:tabLst>
            </a:pPr>
            <a:r>
              <a:rPr lang="en-US" sz="2400" dirty="0">
                <a:latin typeface="Arial"/>
                <a:cs typeface="Arial"/>
              </a:rPr>
              <a:t>		If (abs (x2 — x1) &gt;abs (y2 — </a:t>
            </a:r>
            <a:r>
              <a:rPr lang="en-US" sz="2400" dirty="0" err="1">
                <a:latin typeface="Arial"/>
                <a:cs typeface="Arial"/>
              </a:rPr>
              <a:t>yl</a:t>
            </a:r>
            <a:r>
              <a:rPr lang="en-US" sz="2400" dirty="0">
                <a:latin typeface="Arial"/>
                <a:cs typeface="Arial"/>
              </a:rPr>
              <a:t>)) then</a:t>
            </a:r>
          </a:p>
          <a:p>
            <a:pPr marL="12700">
              <a:lnSpc>
                <a:spcPct val="100000"/>
              </a:lnSpc>
              <a:spcBef>
                <a:spcPts val="695"/>
              </a:spcBef>
              <a:buClr>
                <a:srgbClr val="FD8537"/>
              </a:buClr>
              <a:buSzPct val="68750"/>
              <a:tabLst>
                <a:tab pos="287020" algn="l"/>
              </a:tabLst>
            </a:pPr>
            <a:r>
              <a:rPr lang="en-US" sz="2400" dirty="0">
                <a:latin typeface="Arial"/>
                <a:cs typeface="Arial"/>
              </a:rPr>
              <a:t>               L = abs(x2 — x1)</a:t>
            </a:r>
          </a:p>
          <a:p>
            <a:pPr marL="12700">
              <a:lnSpc>
                <a:spcPct val="100000"/>
              </a:lnSpc>
              <a:spcBef>
                <a:spcPts val="695"/>
              </a:spcBef>
              <a:buClr>
                <a:srgbClr val="FD8537"/>
              </a:buClr>
              <a:buSzPct val="68750"/>
              <a:tabLst>
                <a:tab pos="287020" algn="l"/>
              </a:tabLst>
            </a:pPr>
            <a:r>
              <a:rPr lang="en-US" sz="2400" dirty="0">
                <a:latin typeface="Arial"/>
                <a:cs typeface="Arial"/>
              </a:rPr>
              <a:t>     	Else L = abs (y2 — y1)</a:t>
            </a:r>
          </a:p>
          <a:p>
            <a:pPr marL="12700">
              <a:lnSpc>
                <a:spcPct val="100000"/>
              </a:lnSpc>
              <a:spcBef>
                <a:spcPts val="695"/>
              </a:spcBef>
              <a:buClr>
                <a:srgbClr val="FD8537"/>
              </a:buClr>
              <a:buSzPct val="68750"/>
              <a:tabLst>
                <a:tab pos="287020" algn="l"/>
              </a:tabLst>
            </a:pPr>
            <a:endParaRPr lang="en-US" sz="2400" dirty="0">
              <a:latin typeface="Arial"/>
              <a:cs typeface="Arial"/>
            </a:endParaRPr>
          </a:p>
          <a:p>
            <a:pPr marL="287020" indent="-274320">
              <a:lnSpc>
                <a:spcPct val="100000"/>
              </a:lnSpc>
              <a:spcBef>
                <a:spcPts val="695"/>
              </a:spcBef>
              <a:buClr>
                <a:srgbClr val="FD8537"/>
              </a:buClr>
              <a:buSzPct val="68750"/>
              <a:buFont typeface="Wingdings"/>
              <a:buChar char=""/>
              <a:tabLst>
                <a:tab pos="287020" algn="l"/>
              </a:tabLst>
            </a:pPr>
            <a:endParaRPr sz="24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0CF4C-0B56-40DF-8DE5-021A770571C5}"/>
              </a:ext>
            </a:extLst>
          </p:cNvPr>
          <p:cNvSpPr>
            <a:spLocks noGrp="1"/>
          </p:cNvSpPr>
          <p:nvPr>
            <p:ph type="title"/>
          </p:nvPr>
        </p:nvSpPr>
        <p:spPr>
          <a:xfrm>
            <a:off x="764540" y="159207"/>
            <a:ext cx="7614919" cy="461665"/>
          </a:xfrm>
        </p:spPr>
        <p:txBody>
          <a:bodyPr>
            <a:normAutofit/>
          </a:bodyPr>
          <a:lstStyle/>
          <a:p>
            <a:r>
              <a:rPr lang="en-IN" sz="2400" b="1" dirty="0">
                <a:latin typeface="Arial"/>
                <a:cs typeface="Arial"/>
              </a:rPr>
              <a:t>(DDA)</a:t>
            </a:r>
            <a:r>
              <a:rPr lang="en-IN" sz="2400" b="1" spc="-210" dirty="0">
                <a:latin typeface="Arial"/>
                <a:cs typeface="Arial"/>
              </a:rPr>
              <a:t> </a:t>
            </a:r>
            <a:r>
              <a:rPr lang="en-IN" sz="2400" b="1" dirty="0">
                <a:latin typeface="Arial"/>
                <a:cs typeface="Arial"/>
              </a:rPr>
              <a:t>ALGORITHM</a:t>
            </a:r>
            <a:endParaRPr lang="en-IN" sz="2400" dirty="0"/>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30F0043A-D6A6-439F-929E-91EDE66C2225}"/>
                  </a:ext>
                </a:extLst>
              </p:cNvPr>
              <p:cNvSpPr>
                <a:spLocks noGrp="1"/>
              </p:cNvSpPr>
              <p:nvPr>
                <p:ph type="body" idx="1"/>
              </p:nvPr>
            </p:nvSpPr>
            <p:spPr>
              <a:xfrm>
                <a:off x="457199" y="990600"/>
                <a:ext cx="7922260" cy="6347892"/>
              </a:xfrm>
            </p:spPr>
            <p:txBody>
              <a:bodyPr/>
              <a:lstStyle/>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4: [Calculate the increment factor] </a:t>
                </a:r>
              </a:p>
              <a:p>
                <a:pPr marL="12700">
                  <a:lnSpc>
                    <a:spcPct val="100000"/>
                  </a:lnSpc>
                  <a:spcBef>
                    <a:spcPts val="695"/>
                  </a:spcBef>
                  <a:buClr>
                    <a:srgbClr val="FD8537"/>
                  </a:buClr>
                  <a:buSzPct val="68750"/>
                  <a:tabLst>
                    <a:tab pos="287020" algn="l"/>
                  </a:tabLst>
                </a:pPr>
                <a:r>
                  <a:rPr lang="en-US" sz="2400" dirty="0">
                    <a:latin typeface="Arial"/>
                    <a:cs typeface="Arial"/>
                  </a:rPr>
                  <a:t>		∆x = (x2— x1)/L and ∆y = (y2 — y1)/L</a:t>
                </a:r>
              </a:p>
              <a:p>
                <a:pPr marL="12700">
                  <a:lnSpc>
                    <a:spcPct val="100000"/>
                  </a:lnSpc>
                  <a:spcBef>
                    <a:spcPts val="695"/>
                  </a:spcBef>
                  <a:buClr>
                    <a:srgbClr val="FD8537"/>
                  </a:buClr>
                  <a:buSzPct val="68750"/>
                  <a:tabLst>
                    <a:tab pos="287020" algn="l"/>
                  </a:tabLst>
                </a:pPr>
                <a:r>
                  <a:rPr lang="en-US" sz="2400" dirty="0">
                    <a:latin typeface="Arial"/>
                    <a:cs typeface="Arial"/>
                  </a:rPr>
                  <a:t>This step makes either ∆x or ∆y equal to 1, because L is either |x2 - x1| or |y2 — y1| Therefore, a step increment in x or y direction is equal to 1.</a:t>
                </a:r>
              </a:p>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5: [Initialize the initial point on the line and plot]</a:t>
                </a:r>
              </a:p>
              <a:p>
                <a:pPr marL="12700">
                  <a:lnSpc>
                    <a:spcPct val="100000"/>
                  </a:lnSpc>
                  <a:spcBef>
                    <a:spcPts val="695"/>
                  </a:spcBef>
                  <a:buClr>
                    <a:srgbClr val="FD8537"/>
                  </a:buClr>
                  <a:buSzPct val="68750"/>
                  <a:tabLst>
                    <a:tab pos="287020" algn="l"/>
                  </a:tabLst>
                </a:pPr>
                <a14:m>
                  <m:oMath xmlns:m="http://schemas.openxmlformats.org/officeDocument/2006/math">
                    <m:sSub>
                      <m:sSubPr>
                        <m:ctrlPr>
                          <a:rPr lang="en-US" sz="2400" i="1" smtClean="0">
                            <a:latin typeface="Cambria Math" panose="02040503050406030204" pitchFamily="18" charset="0"/>
                            <a:cs typeface="Arial"/>
                          </a:rPr>
                        </m:ctrlPr>
                      </m:sSubPr>
                      <m:e>
                        <m:r>
                          <m:rPr>
                            <m:sty m:val="p"/>
                          </m:rPr>
                          <a:rPr lang="en-IN" sz="2400" b="0" i="0" smtClean="0">
                            <a:latin typeface="Cambria Math" panose="02040503050406030204" pitchFamily="18" charset="0"/>
                            <a:cs typeface="Arial"/>
                          </a:rPr>
                          <m:t>x</m:t>
                        </m:r>
                      </m:e>
                      <m:sub>
                        <m:r>
                          <m:rPr>
                            <m:sty m:val="p"/>
                          </m:rPr>
                          <a:rPr lang="en-IN" sz="2400" b="0" i="0" smtClean="0">
                            <a:latin typeface="Cambria Math" panose="02040503050406030204" pitchFamily="18" charset="0"/>
                            <a:cs typeface="Arial"/>
                          </a:rPr>
                          <m:t>new</m:t>
                        </m:r>
                      </m:sub>
                    </m:sSub>
                  </m:oMath>
                </a14:m>
                <a:r>
                  <a:rPr lang="en-US" sz="2400" dirty="0">
                    <a:latin typeface="Arial"/>
                    <a:cs typeface="Arial"/>
                  </a:rPr>
                  <a:t>=x1 + 0.5 and </a:t>
                </a:r>
                <a14:m>
                  <m:oMath xmlns:m="http://schemas.openxmlformats.org/officeDocument/2006/math">
                    <m:sSub>
                      <m:sSubPr>
                        <m:ctrlPr>
                          <a:rPr lang="en-US" sz="2400" i="1" smtClean="0">
                            <a:latin typeface="Cambria Math" panose="02040503050406030204" pitchFamily="18" charset="0"/>
                            <a:cs typeface="Arial"/>
                          </a:rPr>
                        </m:ctrlPr>
                      </m:sSubPr>
                      <m:e>
                        <m:r>
                          <m:rPr>
                            <m:sty m:val="p"/>
                          </m:rPr>
                          <a:rPr lang="en-IN" sz="2400" b="0" i="0" smtClean="0">
                            <a:latin typeface="Cambria Math" panose="02040503050406030204" pitchFamily="18" charset="0"/>
                            <a:cs typeface="Arial"/>
                          </a:rPr>
                          <m:t>y</m:t>
                        </m:r>
                      </m:e>
                      <m:sub>
                        <m:r>
                          <m:rPr>
                            <m:sty m:val="p"/>
                          </m:rPr>
                          <a:rPr lang="en-IN" sz="2400" b="0" i="0" smtClean="0">
                            <a:latin typeface="Cambria Math" panose="02040503050406030204" pitchFamily="18" charset="0"/>
                            <a:cs typeface="Arial"/>
                          </a:rPr>
                          <m:t>new</m:t>
                        </m:r>
                      </m:sub>
                    </m:sSub>
                  </m:oMath>
                </a14:m>
                <a:r>
                  <a:rPr lang="en-US" sz="2400" dirty="0">
                    <a:latin typeface="Arial"/>
                    <a:cs typeface="Arial"/>
                  </a:rPr>
                  <a:t>= </a:t>
                </a:r>
                <a14:m>
                  <m:oMath xmlns:m="http://schemas.openxmlformats.org/officeDocument/2006/math">
                    <m:sSub>
                      <m:sSubPr>
                        <m:ctrlPr>
                          <a:rPr lang="en-US"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𝑦</m:t>
                        </m:r>
                      </m:e>
                      <m:sub>
                        <m:r>
                          <a:rPr lang="en-US" sz="2400" b="0" i="1" smtClean="0">
                            <a:latin typeface="Cambria Math" panose="02040503050406030204" pitchFamily="18" charset="0"/>
                            <a:cs typeface="Arial"/>
                          </a:rPr>
                          <m:t>1</m:t>
                        </m:r>
                      </m:sub>
                    </m:sSub>
                  </m:oMath>
                </a14:m>
                <a:r>
                  <a:rPr lang="en-US" sz="2400" dirty="0">
                    <a:latin typeface="Arial"/>
                    <a:cs typeface="Arial"/>
                  </a:rPr>
                  <a:t>+ 0.5 </a:t>
                </a:r>
              </a:p>
              <a:p>
                <a:pPr marL="12700">
                  <a:lnSpc>
                    <a:spcPct val="100000"/>
                  </a:lnSpc>
                  <a:spcBef>
                    <a:spcPts val="695"/>
                  </a:spcBef>
                  <a:buClr>
                    <a:srgbClr val="FD8537"/>
                  </a:buClr>
                  <a:buSzPct val="68750"/>
                  <a:tabLst>
                    <a:tab pos="287020" algn="l"/>
                  </a:tabLst>
                </a:pPr>
                <a:r>
                  <a:rPr lang="en-US" sz="2400" dirty="0">
                    <a:latin typeface="Arial"/>
                    <a:cs typeface="Arial"/>
                  </a:rPr>
                  <a:t>		Plot (Integer (</a:t>
                </a:r>
                <a14:m>
                  <m:oMath xmlns:m="http://schemas.openxmlformats.org/officeDocument/2006/math">
                    <m:sSub>
                      <m:sSubPr>
                        <m:ctrlPr>
                          <a:rPr lang="en-US"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𝑥</m:t>
                        </m:r>
                      </m:e>
                      <m:sub>
                        <m:r>
                          <a:rPr lang="en-IN" sz="2400" b="0" i="1" smtClean="0">
                            <a:latin typeface="Cambria Math" panose="02040503050406030204" pitchFamily="18" charset="0"/>
                            <a:cs typeface="Arial"/>
                          </a:rPr>
                          <m:t>𝑛𝑒𝑤</m:t>
                        </m:r>
                      </m:sub>
                    </m:sSub>
                  </m:oMath>
                </a14:m>
                <a:r>
                  <a:rPr lang="en-US" sz="2400" dirty="0">
                    <a:latin typeface="Arial"/>
                    <a:cs typeface="Arial"/>
                  </a:rPr>
                  <a:t>), Integer (</a:t>
                </a:r>
                <a14:m>
                  <m:oMath xmlns:m="http://schemas.openxmlformats.org/officeDocument/2006/math">
                    <m:sSub>
                      <m:sSubPr>
                        <m:ctrlPr>
                          <a:rPr lang="en-US"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𝑦</m:t>
                        </m:r>
                      </m:e>
                      <m:sub>
                        <m:r>
                          <a:rPr lang="en-IN" sz="2400" b="0" i="1" smtClean="0">
                            <a:latin typeface="Cambria Math" panose="02040503050406030204" pitchFamily="18" charset="0"/>
                            <a:cs typeface="Arial"/>
                          </a:rPr>
                          <m:t>𝑛𝑒𝑤</m:t>
                        </m:r>
                      </m:sub>
                    </m:sSub>
                  </m:oMath>
                </a14:m>
                <a:r>
                  <a:rPr lang="en-US" sz="2400" dirty="0">
                    <a:latin typeface="Arial"/>
                    <a:cs typeface="Arial"/>
                  </a:rPr>
                  <a:t>)) </a:t>
                </a:r>
              </a:p>
              <a:p>
                <a:pPr marL="12700">
                  <a:lnSpc>
                    <a:spcPct val="100000"/>
                  </a:lnSpc>
                  <a:spcBef>
                    <a:spcPts val="695"/>
                  </a:spcBef>
                  <a:buClr>
                    <a:srgbClr val="FD8537"/>
                  </a:buClr>
                  <a:buSzPct val="68750"/>
                  <a:tabLst>
                    <a:tab pos="287020" algn="l"/>
                  </a:tabLst>
                </a:pPr>
                <a:r>
                  <a:rPr lang="en-US" sz="2400" dirty="0">
                    <a:latin typeface="Arial"/>
                    <a:cs typeface="Arial"/>
                  </a:rPr>
                  <a:t>The values are rounded using the factor of 0.5 rather than truncating, so that the central pixel addressing is handled correctly. Moreover, the sign function given makes the algorithm work in all the quadrants. </a:t>
                </a:r>
              </a:p>
              <a:p>
                <a:pPr marL="12700">
                  <a:lnSpc>
                    <a:spcPct val="100000"/>
                  </a:lnSpc>
                  <a:spcBef>
                    <a:spcPts val="695"/>
                  </a:spcBef>
                  <a:buClr>
                    <a:srgbClr val="FD8537"/>
                  </a:buClr>
                  <a:buSzPct val="68750"/>
                  <a:tabLst>
                    <a:tab pos="287020" algn="l"/>
                  </a:tabLst>
                </a:pPr>
                <a:endParaRPr lang="en-US" sz="2400" dirty="0">
                  <a:latin typeface="Arial"/>
                  <a:cs typeface="Arial"/>
                </a:endParaRPr>
              </a:p>
              <a:p>
                <a:pPr marL="12700">
                  <a:spcBef>
                    <a:spcPts val="695"/>
                  </a:spcBef>
                  <a:buClr>
                    <a:srgbClr val="FD8537"/>
                  </a:buClr>
                  <a:buSzPct val="68750"/>
                  <a:tabLst>
                    <a:tab pos="287020" algn="l"/>
                  </a:tabLst>
                </a:pPr>
                <a:endParaRPr lang="en-US" sz="2400" dirty="0">
                  <a:latin typeface="Arial"/>
                  <a:cs typeface="Arial"/>
                </a:endParaRPr>
              </a:p>
              <a:p>
                <a:pPr marL="12700">
                  <a:lnSpc>
                    <a:spcPct val="100000"/>
                  </a:lnSpc>
                  <a:spcBef>
                    <a:spcPts val="695"/>
                  </a:spcBef>
                  <a:buClr>
                    <a:srgbClr val="FD8537"/>
                  </a:buClr>
                  <a:buSzPct val="68750"/>
                  <a:tabLst>
                    <a:tab pos="287020" algn="l"/>
                  </a:tabLst>
                </a:pPr>
                <a:endParaRPr lang="en-US" sz="2400" dirty="0">
                  <a:latin typeface="Arial"/>
                  <a:cs typeface="Arial"/>
                </a:endParaRPr>
              </a:p>
            </p:txBody>
          </p:sp>
        </mc:Choice>
        <mc:Fallback xmlns="">
          <p:sp>
            <p:nvSpPr>
              <p:cNvPr id="3" name="Text Placeholder 2">
                <a:extLst>
                  <a:ext uri="{FF2B5EF4-FFF2-40B4-BE49-F238E27FC236}">
                    <a16:creationId xmlns:a16="http://schemas.microsoft.com/office/drawing/2014/main" id="{30F0043A-D6A6-439F-929E-91EDE66C2225}"/>
                  </a:ext>
                </a:extLst>
              </p:cNvPr>
              <p:cNvSpPr>
                <a:spLocks noGrp="1" noRot="1" noChangeAspect="1" noMove="1" noResize="1" noEditPoints="1" noAdjustHandles="1" noChangeArrowheads="1" noChangeShapeType="1" noTextEdit="1"/>
              </p:cNvSpPr>
              <p:nvPr>
                <p:ph type="body" idx="1"/>
              </p:nvPr>
            </p:nvSpPr>
            <p:spPr>
              <a:xfrm>
                <a:off x="457199" y="990600"/>
                <a:ext cx="7922260" cy="6347892"/>
              </a:xfrm>
              <a:blipFill>
                <a:blip r:embed="rId3"/>
                <a:stretch>
                  <a:fillRect l="-1000" t="-672"/>
                </a:stretch>
              </a:blipFill>
            </p:spPr>
            <p:txBody>
              <a:bodyPr/>
              <a:lstStyle/>
              <a:p>
                <a:r>
                  <a:rPr lang="en-IN">
                    <a:noFill/>
                  </a:rPr>
                  <a:t> </a:t>
                </a:r>
              </a:p>
            </p:txBody>
          </p:sp>
        </mc:Fallback>
      </mc:AlternateContent>
    </p:spTree>
    <p:extLst>
      <p:ext uri="{BB962C8B-B14F-4D97-AF65-F5344CB8AC3E}">
        <p14:creationId xmlns:p14="http://schemas.microsoft.com/office/powerpoint/2010/main" val="184652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30A5-E417-4149-A59B-1806CED2192D}"/>
              </a:ext>
            </a:extLst>
          </p:cNvPr>
          <p:cNvSpPr>
            <a:spLocks noGrp="1"/>
          </p:cNvSpPr>
          <p:nvPr>
            <p:ph type="title"/>
          </p:nvPr>
        </p:nvSpPr>
        <p:spPr>
          <a:xfrm>
            <a:off x="742950" y="190500"/>
            <a:ext cx="7636509" cy="430372"/>
          </a:xfrm>
        </p:spPr>
        <p:txBody>
          <a:bodyPr>
            <a:normAutofit fontScale="90000"/>
          </a:bodyPr>
          <a:lstStyle/>
          <a:p>
            <a:r>
              <a:rPr lang="en-IN" sz="3000" b="1" dirty="0">
                <a:latin typeface="Arial"/>
                <a:cs typeface="Arial"/>
              </a:rPr>
              <a:t>(DDA)</a:t>
            </a:r>
            <a:r>
              <a:rPr lang="en-IN" sz="3000" b="1" spc="-210" dirty="0">
                <a:latin typeface="Arial"/>
                <a:cs typeface="Arial"/>
              </a:rPr>
              <a:t> </a:t>
            </a:r>
            <a:r>
              <a:rPr lang="en-IN" sz="2700" b="1" dirty="0">
                <a:latin typeface="Arial"/>
                <a:cs typeface="Arial"/>
              </a:rPr>
              <a:t>ALGORITHM</a:t>
            </a:r>
            <a:endParaRPr lang="en-IN" sz="2700" dirty="0"/>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3A66ADCD-48BD-4B74-B17A-FACF57955B8F}"/>
                  </a:ext>
                </a:extLst>
              </p:cNvPr>
              <p:cNvSpPr>
                <a:spLocks noGrp="1"/>
              </p:cNvSpPr>
              <p:nvPr>
                <p:ph type="body" idx="1"/>
              </p:nvPr>
            </p:nvSpPr>
            <p:spPr>
              <a:xfrm>
                <a:off x="339548" y="1066800"/>
                <a:ext cx="8072119" cy="4321696"/>
              </a:xfrm>
            </p:spPr>
            <p:txBody>
              <a:bodyPr/>
              <a:lstStyle/>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6: [Obtain the new pixel on the line and plot the same] </a:t>
                </a:r>
              </a:p>
              <a:p>
                <a:pPr marL="12700">
                  <a:lnSpc>
                    <a:spcPct val="100000"/>
                  </a:lnSpc>
                  <a:spcBef>
                    <a:spcPts val="695"/>
                  </a:spcBef>
                  <a:buClr>
                    <a:srgbClr val="FD8537"/>
                  </a:buClr>
                  <a:buSzPct val="68750"/>
                  <a:tabLst>
                    <a:tab pos="287020" algn="l"/>
                  </a:tabLst>
                </a:pPr>
                <a:r>
                  <a:rPr lang="en-US" sz="2400" dirty="0">
                    <a:latin typeface="Arial"/>
                    <a:cs typeface="Arial"/>
                  </a:rPr>
                  <a:t>		Initialize </a:t>
                </a:r>
                <a:r>
                  <a:rPr lang="en-US" sz="2400" dirty="0" err="1">
                    <a:latin typeface="Arial"/>
                    <a:cs typeface="Arial"/>
                  </a:rPr>
                  <a:t>i</a:t>
                </a:r>
                <a:r>
                  <a:rPr lang="en-US" sz="2400" dirty="0">
                    <a:latin typeface="Arial"/>
                    <a:cs typeface="Arial"/>
                  </a:rPr>
                  <a:t> to 1</a:t>
                </a:r>
              </a:p>
              <a:p>
                <a:pPr marL="12700">
                  <a:lnSpc>
                    <a:spcPct val="100000"/>
                  </a:lnSpc>
                  <a:spcBef>
                    <a:spcPts val="695"/>
                  </a:spcBef>
                  <a:buClr>
                    <a:srgbClr val="FD8537"/>
                  </a:buClr>
                  <a:buSzPct val="68750"/>
                  <a:tabLst>
                    <a:tab pos="287020" algn="l"/>
                  </a:tabLst>
                </a:pPr>
                <a:r>
                  <a:rPr lang="en-US" sz="2400" dirty="0">
                    <a:latin typeface="Arial"/>
                    <a:cs typeface="Arial"/>
                  </a:rPr>
                  <a:t>		While (</a:t>
                </a:r>
                <a:r>
                  <a:rPr lang="en-US" sz="2400" dirty="0" err="1">
                    <a:latin typeface="Arial"/>
                    <a:cs typeface="Arial"/>
                  </a:rPr>
                  <a:t>i</a:t>
                </a:r>
                <a:r>
                  <a:rPr lang="en-US" sz="2400" dirty="0">
                    <a:latin typeface="Arial"/>
                    <a:cs typeface="Arial"/>
                  </a:rPr>
                  <a:t>&lt;= L){ </a:t>
                </a:r>
              </a:p>
              <a:p>
                <a:pPr marL="12700">
                  <a:lnSpc>
                    <a:spcPct val="100000"/>
                  </a:lnSpc>
                  <a:spcBef>
                    <a:spcPts val="695"/>
                  </a:spcBef>
                  <a:buClr>
                    <a:srgbClr val="FD8537"/>
                  </a:buClr>
                  <a:buSzPct val="68750"/>
                  <a:tabLst>
                    <a:tab pos="287020" algn="l"/>
                  </a:tabLst>
                </a:pPr>
                <a14:m>
                  <m:oMath xmlns:m="http://schemas.openxmlformats.org/officeDocument/2006/math">
                    <m:sSub>
                      <m:sSubPr>
                        <m:ctrlPr>
                          <a:rPr lang="en-US" sz="2400" i="1" smtClean="0">
                            <a:latin typeface="Cambria Math" panose="02040503050406030204" pitchFamily="18" charset="0"/>
                            <a:cs typeface="Arial"/>
                          </a:rPr>
                        </m:ctrlPr>
                      </m:sSubPr>
                      <m:e>
                        <m:r>
                          <m:rPr>
                            <m:sty m:val="p"/>
                          </m:rPr>
                          <a:rPr lang="en-IN" sz="2400" b="0" i="0" smtClean="0">
                            <a:latin typeface="Cambria Math" panose="02040503050406030204" pitchFamily="18" charset="0"/>
                            <a:cs typeface="Arial"/>
                          </a:rPr>
                          <m:t>x</m:t>
                        </m:r>
                      </m:e>
                      <m:sub>
                        <m:r>
                          <m:rPr>
                            <m:sty m:val="p"/>
                          </m:rPr>
                          <a:rPr lang="en-IN" sz="2400" b="0" i="0" smtClean="0">
                            <a:latin typeface="Cambria Math" panose="02040503050406030204" pitchFamily="18" charset="0"/>
                            <a:cs typeface="Arial"/>
                          </a:rPr>
                          <m:t>new</m:t>
                        </m:r>
                      </m:sub>
                    </m:sSub>
                  </m:oMath>
                </a14:m>
                <a:r>
                  <a:rPr lang="en-US" sz="2400" dirty="0">
                    <a:latin typeface="Arial"/>
                    <a:cs typeface="Arial"/>
                  </a:rPr>
                  <a:t> = </a:t>
                </a:r>
                <a14:m>
                  <m:oMath xmlns:m="http://schemas.openxmlformats.org/officeDocument/2006/math">
                    <m:sSub>
                      <m:sSubPr>
                        <m:ctrlPr>
                          <a:rPr lang="en-US" sz="2400" i="1" smtClean="0">
                            <a:latin typeface="Cambria Math" panose="02040503050406030204" pitchFamily="18" charset="0"/>
                            <a:cs typeface="Arial"/>
                          </a:rPr>
                        </m:ctrlPr>
                      </m:sSubPr>
                      <m:e>
                        <m:r>
                          <m:rPr>
                            <m:sty m:val="p"/>
                          </m:rPr>
                          <a:rPr lang="en-IN" sz="2400" b="0" i="0" smtClean="0">
                            <a:latin typeface="Cambria Math" panose="02040503050406030204" pitchFamily="18" charset="0"/>
                            <a:cs typeface="Arial"/>
                          </a:rPr>
                          <m:t>x</m:t>
                        </m:r>
                      </m:e>
                      <m:sub>
                        <m:r>
                          <m:rPr>
                            <m:sty m:val="p"/>
                          </m:rPr>
                          <a:rPr lang="en-IN" sz="2400" b="0" i="0" smtClean="0">
                            <a:latin typeface="Cambria Math" panose="02040503050406030204" pitchFamily="18" charset="0"/>
                            <a:cs typeface="Arial"/>
                          </a:rPr>
                          <m:t>new</m:t>
                        </m:r>
                      </m:sub>
                    </m:sSub>
                  </m:oMath>
                </a14:m>
                <a:r>
                  <a:rPr lang="en-US" sz="2400" dirty="0">
                    <a:latin typeface="Arial"/>
                    <a:cs typeface="Arial"/>
                  </a:rPr>
                  <a:t>+ ∆ x </a:t>
                </a:r>
              </a:p>
              <a:p>
                <a:pPr marL="12700">
                  <a:lnSpc>
                    <a:spcPct val="100000"/>
                  </a:lnSpc>
                  <a:spcBef>
                    <a:spcPts val="695"/>
                  </a:spcBef>
                  <a:buClr>
                    <a:srgbClr val="FD8537"/>
                  </a:buClr>
                  <a:buSzPct val="68750"/>
                  <a:tabLst>
                    <a:tab pos="287020" algn="l"/>
                  </a:tabLst>
                </a:pPr>
                <a14:m>
                  <m:oMath xmlns:m="http://schemas.openxmlformats.org/officeDocument/2006/math">
                    <m:sSub>
                      <m:sSubPr>
                        <m:ctrlPr>
                          <a:rPr lang="en-US"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𝑦</m:t>
                        </m:r>
                      </m:e>
                      <m:sub>
                        <m:r>
                          <a:rPr lang="en-IN" sz="2400" b="0" i="1" smtClean="0">
                            <a:latin typeface="Cambria Math" panose="02040503050406030204" pitchFamily="18" charset="0"/>
                            <a:cs typeface="Arial"/>
                          </a:rPr>
                          <m:t>𝑛𝑒𝑤</m:t>
                        </m:r>
                      </m:sub>
                    </m:sSub>
                  </m:oMath>
                </a14:m>
                <a:r>
                  <a:rPr lang="en-US" sz="2400" dirty="0">
                    <a:latin typeface="Arial"/>
                    <a:cs typeface="Arial"/>
                  </a:rPr>
                  <a:t>= </a:t>
                </a:r>
                <a14:m>
                  <m:oMath xmlns:m="http://schemas.openxmlformats.org/officeDocument/2006/math">
                    <m:sSub>
                      <m:sSubPr>
                        <m:ctrlPr>
                          <a:rPr lang="en-US" sz="2400" i="1">
                            <a:latin typeface="Cambria Math" panose="02040503050406030204" pitchFamily="18" charset="0"/>
                            <a:cs typeface="Arial"/>
                          </a:rPr>
                        </m:ctrlPr>
                      </m:sSubPr>
                      <m:e>
                        <m:r>
                          <a:rPr lang="en-IN" sz="2400" i="1">
                            <a:latin typeface="Cambria Math" panose="02040503050406030204" pitchFamily="18" charset="0"/>
                            <a:cs typeface="Arial"/>
                          </a:rPr>
                          <m:t>𝑦</m:t>
                        </m:r>
                      </m:e>
                      <m:sub>
                        <m:r>
                          <a:rPr lang="en-IN" sz="2400" i="1">
                            <a:latin typeface="Cambria Math" panose="02040503050406030204" pitchFamily="18" charset="0"/>
                            <a:cs typeface="Arial"/>
                          </a:rPr>
                          <m:t>𝑛𝑒𝑤</m:t>
                        </m:r>
                      </m:sub>
                    </m:sSub>
                  </m:oMath>
                </a14:m>
                <a:r>
                  <a:rPr lang="en-US" sz="2400" dirty="0">
                    <a:latin typeface="Arial"/>
                    <a:cs typeface="Arial"/>
                  </a:rPr>
                  <a:t>+ ∆ y</a:t>
                </a:r>
              </a:p>
              <a:p>
                <a:pPr marL="12700">
                  <a:lnSpc>
                    <a:spcPct val="100000"/>
                  </a:lnSpc>
                  <a:spcBef>
                    <a:spcPts val="695"/>
                  </a:spcBef>
                  <a:buClr>
                    <a:srgbClr val="FD8537"/>
                  </a:buClr>
                  <a:buSzPct val="68750"/>
                  <a:tabLst>
                    <a:tab pos="287020" algn="l"/>
                  </a:tabLst>
                </a:pPr>
                <a:r>
                  <a:rPr lang="en-US" sz="2400" dirty="0">
                    <a:latin typeface="Arial"/>
                    <a:cs typeface="Arial"/>
                  </a:rPr>
                  <a:t>			Plot (Integer(</a:t>
                </a:r>
                <a14:m>
                  <m:oMath xmlns:m="http://schemas.openxmlformats.org/officeDocument/2006/math">
                    <m:sSub>
                      <m:sSubPr>
                        <m:ctrlPr>
                          <a:rPr lang="en-US"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𝑥</m:t>
                        </m:r>
                      </m:e>
                      <m:sub>
                        <m:r>
                          <a:rPr lang="en-IN" sz="2400" b="0" i="1" smtClean="0">
                            <a:latin typeface="Cambria Math" panose="02040503050406030204" pitchFamily="18" charset="0"/>
                            <a:cs typeface="Arial"/>
                          </a:rPr>
                          <m:t>𝑛𝑒𝑤</m:t>
                        </m:r>
                      </m:sub>
                    </m:sSub>
                  </m:oMath>
                </a14:m>
                <a:r>
                  <a:rPr lang="en-US" sz="2400" dirty="0">
                    <a:latin typeface="Arial"/>
                    <a:cs typeface="Arial"/>
                  </a:rPr>
                  <a:t>), Integer(</a:t>
                </a:r>
                <a14:m>
                  <m:oMath xmlns:m="http://schemas.openxmlformats.org/officeDocument/2006/math">
                    <m:sSub>
                      <m:sSubPr>
                        <m:ctrlPr>
                          <a:rPr lang="en-US" sz="2400" i="1" smtClean="0">
                            <a:latin typeface="Cambria Math" panose="02040503050406030204" pitchFamily="18" charset="0"/>
                            <a:cs typeface="Arial"/>
                          </a:rPr>
                        </m:ctrlPr>
                      </m:sSubPr>
                      <m:e>
                        <m:r>
                          <a:rPr lang="en-IN" sz="2400" b="0" i="1" smtClean="0">
                            <a:latin typeface="Cambria Math" panose="02040503050406030204" pitchFamily="18" charset="0"/>
                            <a:cs typeface="Arial"/>
                          </a:rPr>
                          <m:t>𝑦</m:t>
                        </m:r>
                      </m:e>
                      <m:sub>
                        <m:r>
                          <a:rPr lang="en-IN" sz="2400" b="0" i="1" smtClean="0">
                            <a:latin typeface="Cambria Math" panose="02040503050406030204" pitchFamily="18" charset="0"/>
                            <a:cs typeface="Arial"/>
                          </a:rPr>
                          <m:t>𝑛𝑒𝑤</m:t>
                        </m:r>
                      </m:sub>
                    </m:sSub>
                  </m:oMath>
                </a14:m>
                <a:r>
                  <a:rPr lang="en-US" sz="2400" dirty="0">
                    <a:latin typeface="Arial"/>
                    <a:cs typeface="Arial"/>
                  </a:rPr>
                  <a:t>)) </a:t>
                </a:r>
              </a:p>
              <a:p>
                <a:pPr marL="12700">
                  <a:lnSpc>
                    <a:spcPct val="100000"/>
                  </a:lnSpc>
                  <a:spcBef>
                    <a:spcPts val="695"/>
                  </a:spcBef>
                  <a:buClr>
                    <a:srgbClr val="FD8537"/>
                  </a:buClr>
                  <a:buSzPct val="68750"/>
                  <a:tabLst>
                    <a:tab pos="287020" algn="l"/>
                  </a:tabLst>
                </a:pPr>
                <a:r>
                  <a:rPr lang="en-US" sz="2400" dirty="0" err="1">
                    <a:latin typeface="Arial"/>
                    <a:cs typeface="Arial"/>
                  </a:rPr>
                  <a:t>i</a:t>
                </a:r>
                <a:r>
                  <a:rPr lang="en-US" sz="2400" dirty="0">
                    <a:latin typeface="Arial"/>
                    <a:cs typeface="Arial"/>
                  </a:rPr>
                  <a:t> = </a:t>
                </a:r>
                <a:r>
                  <a:rPr lang="en-US" sz="2400" dirty="0" err="1">
                    <a:latin typeface="Arial"/>
                    <a:cs typeface="Arial"/>
                  </a:rPr>
                  <a:t>i</a:t>
                </a:r>
                <a:r>
                  <a:rPr lang="en-US" sz="2400" dirty="0">
                    <a:latin typeface="Arial"/>
                    <a:cs typeface="Arial"/>
                  </a:rPr>
                  <a:t> + 1}</a:t>
                </a:r>
              </a:p>
              <a:p>
                <a:pPr marL="287020" indent="-274320">
                  <a:lnSpc>
                    <a:spcPct val="100000"/>
                  </a:lnSpc>
                  <a:spcBef>
                    <a:spcPts val="695"/>
                  </a:spcBef>
                  <a:buClr>
                    <a:srgbClr val="FD8537"/>
                  </a:buClr>
                  <a:buSzPct val="68750"/>
                  <a:buFont typeface="Wingdings"/>
                  <a:buChar char=""/>
                  <a:tabLst>
                    <a:tab pos="287020" algn="l"/>
                  </a:tabLst>
                </a:pPr>
                <a:r>
                  <a:rPr lang="en-US" sz="2400" dirty="0">
                    <a:latin typeface="Arial"/>
                    <a:cs typeface="Arial"/>
                  </a:rPr>
                  <a:t>Step 7: Finish </a:t>
                </a:r>
              </a:p>
              <a:p>
                <a:endParaRPr lang="en-IN" sz="2400" dirty="0"/>
              </a:p>
            </p:txBody>
          </p:sp>
        </mc:Choice>
        <mc:Fallback xmlns="">
          <p:sp>
            <p:nvSpPr>
              <p:cNvPr id="3" name="Text Placeholder 2">
                <a:extLst>
                  <a:ext uri="{FF2B5EF4-FFF2-40B4-BE49-F238E27FC236}">
                    <a16:creationId xmlns:a16="http://schemas.microsoft.com/office/drawing/2014/main" id="{3A66ADCD-48BD-4B74-B17A-FACF57955B8F}"/>
                  </a:ext>
                </a:extLst>
              </p:cNvPr>
              <p:cNvSpPr>
                <a:spLocks noGrp="1" noRot="1" noChangeAspect="1" noMove="1" noResize="1" noEditPoints="1" noAdjustHandles="1" noChangeArrowheads="1" noChangeShapeType="1" noTextEdit="1"/>
              </p:cNvSpPr>
              <p:nvPr>
                <p:ph type="body" idx="1"/>
              </p:nvPr>
            </p:nvSpPr>
            <p:spPr>
              <a:xfrm>
                <a:off x="339548" y="1066800"/>
                <a:ext cx="8072119" cy="4321696"/>
              </a:xfrm>
              <a:blipFill>
                <a:blip r:embed="rId2"/>
                <a:stretch>
                  <a:fillRect l="-302" t="-987"/>
                </a:stretch>
              </a:blipFill>
            </p:spPr>
            <p:txBody>
              <a:bodyPr/>
              <a:lstStyle/>
              <a:p>
                <a:r>
                  <a:rPr lang="en-IN">
                    <a:noFill/>
                  </a:rPr>
                  <a:t> </a:t>
                </a:r>
              </a:p>
            </p:txBody>
          </p:sp>
        </mc:Fallback>
      </mc:AlternateContent>
    </p:spTree>
    <p:extLst>
      <p:ext uri="{BB962C8B-B14F-4D97-AF65-F5344CB8AC3E}">
        <p14:creationId xmlns:p14="http://schemas.microsoft.com/office/powerpoint/2010/main" val="407322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2112010" cy="443711"/>
          </a:xfrm>
          <a:prstGeom prst="rect">
            <a:avLst/>
          </a:prstGeom>
        </p:spPr>
        <p:txBody>
          <a:bodyPr vert="horz" wrap="square" lIns="0" tIns="12700" rIns="0" bIns="0" rtlCol="0">
            <a:spAutoFit/>
          </a:bodyPr>
          <a:lstStyle/>
          <a:p>
            <a:pPr marL="12700">
              <a:lnSpc>
                <a:spcPct val="100000"/>
              </a:lnSpc>
              <a:spcBef>
                <a:spcPts val="100"/>
              </a:spcBef>
            </a:pPr>
            <a:r>
              <a:rPr sz="2800" dirty="0"/>
              <a:t>A</a:t>
            </a:r>
            <a:r>
              <a:rPr sz="2800" spc="-5" dirty="0"/>
              <a:t>D</a:t>
            </a:r>
            <a:r>
              <a:rPr sz="2800" spc="-190" dirty="0"/>
              <a:t>V</a:t>
            </a:r>
            <a:r>
              <a:rPr sz="2800" spc="-5" dirty="0"/>
              <a:t>A</a:t>
            </a:r>
            <a:r>
              <a:rPr sz="2800" spc="-15" dirty="0"/>
              <a:t>N</a:t>
            </a:r>
            <a:r>
              <a:rPr sz="2800" spc="-185" dirty="0"/>
              <a:t>T</a:t>
            </a:r>
            <a:r>
              <a:rPr sz="2800" dirty="0"/>
              <a:t>AGES</a:t>
            </a:r>
            <a:endParaRPr sz="2800"/>
          </a:p>
        </p:txBody>
      </p:sp>
      <p:sp>
        <p:nvSpPr>
          <p:cNvPr id="3" name="object 3"/>
          <p:cNvSpPr txBox="1"/>
          <p:nvPr/>
        </p:nvSpPr>
        <p:spPr>
          <a:xfrm>
            <a:off x="535940" y="1625853"/>
            <a:ext cx="7277734" cy="3795911"/>
          </a:xfrm>
          <a:prstGeom prst="rect">
            <a:avLst/>
          </a:prstGeom>
        </p:spPr>
        <p:txBody>
          <a:bodyPr vert="horz" wrap="square" lIns="0" tIns="12700" rIns="0" bIns="0" rtlCol="0">
            <a:spAutoFit/>
          </a:bodyPr>
          <a:lstStyle/>
          <a:p>
            <a:pPr marL="286385" marR="5080" indent="-274320" algn="just">
              <a:lnSpc>
                <a:spcPct val="100000"/>
              </a:lnSpc>
              <a:spcBef>
                <a:spcPts val="100"/>
              </a:spcBef>
              <a:buClr>
                <a:srgbClr val="FD8537"/>
              </a:buClr>
              <a:buSzPct val="68750"/>
              <a:buFont typeface="Wingdings"/>
              <a:buChar char=""/>
              <a:tabLst>
                <a:tab pos="287020" algn="l"/>
              </a:tabLst>
            </a:pPr>
            <a:r>
              <a:rPr sz="2400" dirty="0">
                <a:latin typeface="Arial"/>
                <a:cs typeface="Arial"/>
              </a:rPr>
              <a:t>1. It </a:t>
            </a:r>
            <a:r>
              <a:rPr sz="2400" spc="-5" dirty="0">
                <a:latin typeface="Arial"/>
                <a:cs typeface="Arial"/>
              </a:rPr>
              <a:t>is </a:t>
            </a:r>
            <a:r>
              <a:rPr sz="2400" dirty="0">
                <a:latin typeface="Arial"/>
                <a:cs typeface="Arial"/>
              </a:rPr>
              <a:t>the </a:t>
            </a:r>
            <a:r>
              <a:rPr sz="2400" spc="-5" dirty="0">
                <a:latin typeface="Arial"/>
                <a:cs typeface="Arial"/>
              </a:rPr>
              <a:t>simplest algorithm and </a:t>
            </a:r>
            <a:r>
              <a:rPr sz="2400" dirty="0">
                <a:latin typeface="Arial"/>
                <a:cs typeface="Arial"/>
              </a:rPr>
              <a:t>it </a:t>
            </a:r>
            <a:r>
              <a:rPr sz="2400" spc="-5" dirty="0">
                <a:latin typeface="Arial"/>
                <a:cs typeface="Arial"/>
              </a:rPr>
              <a:t>does </a:t>
            </a:r>
            <a:r>
              <a:rPr sz="2400" dirty="0">
                <a:latin typeface="Arial"/>
                <a:cs typeface="Arial"/>
              </a:rPr>
              <a:t>not </a:t>
            </a:r>
            <a:r>
              <a:rPr sz="2400" spc="-5" dirty="0">
                <a:latin typeface="Arial"/>
                <a:cs typeface="Arial"/>
              </a:rPr>
              <a:t>require  special skills </a:t>
            </a:r>
            <a:r>
              <a:rPr sz="2400" dirty="0">
                <a:latin typeface="Arial"/>
                <a:cs typeface="Arial"/>
              </a:rPr>
              <a:t>for</a:t>
            </a:r>
            <a:r>
              <a:rPr sz="2400" spc="25" dirty="0">
                <a:latin typeface="Arial"/>
                <a:cs typeface="Arial"/>
              </a:rPr>
              <a:t> </a:t>
            </a:r>
            <a:r>
              <a:rPr sz="2400" spc="-5">
                <a:latin typeface="Arial"/>
                <a:cs typeface="Arial"/>
              </a:rPr>
              <a:t>implementation.</a:t>
            </a:r>
            <a:endParaRPr lang="en-US" sz="2400" spc="-5" dirty="0">
              <a:latin typeface="Arial"/>
              <a:cs typeface="Arial"/>
            </a:endParaRPr>
          </a:p>
          <a:p>
            <a:pPr marL="286385" marR="5080" indent="-274320" algn="just">
              <a:lnSpc>
                <a:spcPct val="100000"/>
              </a:lnSpc>
              <a:spcBef>
                <a:spcPts val="100"/>
              </a:spcBef>
              <a:buClr>
                <a:srgbClr val="FD8537"/>
              </a:buClr>
              <a:buSzPct val="68750"/>
              <a:buFont typeface="Wingdings"/>
              <a:buChar char=""/>
              <a:tabLst>
                <a:tab pos="287020" algn="l"/>
              </a:tabLst>
            </a:pPr>
            <a:endParaRPr sz="2400">
              <a:latin typeface="Arial"/>
              <a:cs typeface="Arial"/>
            </a:endParaRPr>
          </a:p>
          <a:p>
            <a:pPr marL="286385" marR="5080" indent="-274320" algn="just">
              <a:lnSpc>
                <a:spcPct val="100000"/>
              </a:lnSpc>
              <a:spcBef>
                <a:spcPts val="600"/>
              </a:spcBef>
              <a:buClr>
                <a:srgbClr val="FD8537"/>
              </a:buClr>
              <a:buSzPct val="68750"/>
              <a:buFont typeface="Wingdings"/>
              <a:buChar char=""/>
              <a:tabLst>
                <a:tab pos="287020" algn="l"/>
              </a:tabLst>
            </a:pPr>
            <a:r>
              <a:rPr sz="2400" dirty="0">
                <a:latin typeface="Arial"/>
                <a:cs typeface="Arial"/>
              </a:rPr>
              <a:t>2. It </a:t>
            </a:r>
            <a:r>
              <a:rPr sz="2400" spc="-5" dirty="0">
                <a:latin typeface="Arial"/>
                <a:cs typeface="Arial"/>
              </a:rPr>
              <a:t>is a </a:t>
            </a:r>
            <a:r>
              <a:rPr sz="2400" dirty="0">
                <a:latin typeface="Arial"/>
                <a:cs typeface="Arial"/>
              </a:rPr>
              <a:t>faster </a:t>
            </a:r>
            <a:r>
              <a:rPr sz="2400" spc="-5" dirty="0">
                <a:latin typeface="Arial"/>
                <a:cs typeface="Arial"/>
              </a:rPr>
              <a:t>method </a:t>
            </a:r>
            <a:r>
              <a:rPr sz="2400" dirty="0">
                <a:latin typeface="Arial"/>
                <a:cs typeface="Arial"/>
              </a:rPr>
              <a:t>for </a:t>
            </a:r>
            <a:r>
              <a:rPr sz="2400" spc="-5" dirty="0">
                <a:latin typeface="Arial"/>
                <a:cs typeface="Arial"/>
              </a:rPr>
              <a:t>calculating </a:t>
            </a:r>
            <a:r>
              <a:rPr sz="2400" spc="-10" dirty="0">
                <a:latin typeface="Arial"/>
                <a:cs typeface="Arial"/>
              </a:rPr>
              <a:t>pixel </a:t>
            </a:r>
            <a:r>
              <a:rPr sz="2400" spc="-5" dirty="0">
                <a:latin typeface="Arial"/>
                <a:cs typeface="Arial"/>
              </a:rPr>
              <a:t>positions  than the direct use </a:t>
            </a:r>
            <a:r>
              <a:rPr sz="2400" dirty="0">
                <a:latin typeface="Arial"/>
                <a:cs typeface="Arial"/>
              </a:rPr>
              <a:t>of </a:t>
            </a:r>
            <a:r>
              <a:rPr sz="2400" spc="-5" dirty="0">
                <a:latin typeface="Arial"/>
                <a:cs typeface="Arial"/>
              </a:rPr>
              <a:t>equation </a:t>
            </a:r>
            <a:r>
              <a:rPr sz="2400" dirty="0">
                <a:latin typeface="Arial"/>
                <a:cs typeface="Arial"/>
              </a:rPr>
              <a:t>y=mx + b. It  </a:t>
            </a:r>
            <a:r>
              <a:rPr sz="2400" spc="-5" dirty="0">
                <a:latin typeface="Arial"/>
                <a:cs typeface="Arial"/>
              </a:rPr>
              <a:t>eliminates the multiplication in </a:t>
            </a:r>
            <a:r>
              <a:rPr sz="2400" dirty="0">
                <a:latin typeface="Arial"/>
                <a:cs typeface="Arial"/>
              </a:rPr>
              <a:t>the </a:t>
            </a:r>
            <a:r>
              <a:rPr sz="2400" spc="-5" dirty="0">
                <a:latin typeface="Arial"/>
                <a:cs typeface="Arial"/>
              </a:rPr>
              <a:t>equation by  making use </a:t>
            </a:r>
            <a:r>
              <a:rPr sz="2400" dirty="0">
                <a:latin typeface="Arial"/>
                <a:cs typeface="Arial"/>
              </a:rPr>
              <a:t>of raster characteristics, </a:t>
            </a:r>
            <a:r>
              <a:rPr sz="2400" spc="-5" dirty="0">
                <a:latin typeface="Arial"/>
                <a:cs typeface="Arial"/>
              </a:rPr>
              <a:t>so </a:t>
            </a:r>
            <a:r>
              <a:rPr sz="2400" dirty="0">
                <a:latin typeface="Arial"/>
                <a:cs typeface="Arial"/>
              </a:rPr>
              <a:t>that  </a:t>
            </a:r>
            <a:r>
              <a:rPr sz="2400" spc="-5" dirty="0">
                <a:latin typeface="Arial"/>
                <a:cs typeface="Arial"/>
              </a:rPr>
              <a:t>appropriate increments are applied in </a:t>
            </a:r>
            <a:r>
              <a:rPr sz="2400" dirty="0">
                <a:latin typeface="Arial"/>
                <a:cs typeface="Arial"/>
              </a:rPr>
              <a:t>the x </a:t>
            </a:r>
            <a:r>
              <a:rPr sz="2400" spc="-5" dirty="0">
                <a:latin typeface="Arial"/>
                <a:cs typeface="Arial"/>
              </a:rPr>
              <a:t>or </a:t>
            </a:r>
            <a:r>
              <a:rPr sz="2400" dirty="0">
                <a:latin typeface="Arial"/>
                <a:cs typeface="Arial"/>
              </a:rPr>
              <a:t>y  </a:t>
            </a:r>
            <a:r>
              <a:rPr sz="2400" spc="-5" dirty="0">
                <a:latin typeface="Arial"/>
                <a:cs typeface="Arial"/>
              </a:rPr>
              <a:t>direction </a:t>
            </a:r>
            <a:r>
              <a:rPr sz="2400" dirty="0">
                <a:latin typeface="Arial"/>
                <a:cs typeface="Arial"/>
              </a:rPr>
              <a:t>to </a:t>
            </a:r>
            <a:r>
              <a:rPr sz="2400" spc="-5" dirty="0">
                <a:latin typeface="Arial"/>
                <a:cs typeface="Arial"/>
              </a:rPr>
              <a:t>find </a:t>
            </a:r>
            <a:r>
              <a:rPr sz="2400" dirty="0">
                <a:latin typeface="Arial"/>
                <a:cs typeface="Arial"/>
              </a:rPr>
              <a:t>the </a:t>
            </a:r>
            <a:r>
              <a:rPr sz="2400" spc="-10" dirty="0">
                <a:latin typeface="Arial"/>
                <a:cs typeface="Arial"/>
              </a:rPr>
              <a:t>pixel </a:t>
            </a:r>
            <a:r>
              <a:rPr sz="2400" spc="-5" dirty="0">
                <a:latin typeface="Arial"/>
                <a:cs typeface="Arial"/>
              </a:rPr>
              <a:t>positions along </a:t>
            </a:r>
            <a:r>
              <a:rPr sz="2400" dirty="0">
                <a:latin typeface="Arial"/>
                <a:cs typeface="Arial"/>
              </a:rPr>
              <a:t>the </a:t>
            </a:r>
            <a:r>
              <a:rPr sz="2400" spc="-5" dirty="0">
                <a:latin typeface="Arial"/>
                <a:cs typeface="Arial"/>
              </a:rPr>
              <a:t>line  path.</a:t>
            </a:r>
            <a:endParaRPr sz="24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2420620" cy="443711"/>
          </a:xfrm>
          <a:prstGeom prst="rect">
            <a:avLst/>
          </a:prstGeom>
        </p:spPr>
        <p:txBody>
          <a:bodyPr vert="horz" wrap="square" lIns="0" tIns="12700" rIns="0" bIns="0" rtlCol="0">
            <a:spAutoFit/>
          </a:bodyPr>
          <a:lstStyle/>
          <a:p>
            <a:pPr marL="12700">
              <a:lnSpc>
                <a:spcPct val="100000"/>
              </a:lnSpc>
              <a:spcBef>
                <a:spcPts val="100"/>
              </a:spcBef>
            </a:pPr>
            <a:r>
              <a:rPr sz="2800" spc="-35" dirty="0"/>
              <a:t>DISVANTANGES</a:t>
            </a:r>
            <a:endParaRPr sz="2800"/>
          </a:p>
        </p:txBody>
      </p:sp>
      <p:sp>
        <p:nvSpPr>
          <p:cNvPr id="3" name="object 3"/>
          <p:cNvSpPr txBox="1"/>
          <p:nvPr/>
        </p:nvSpPr>
        <p:spPr>
          <a:xfrm>
            <a:off x="535940" y="1625853"/>
            <a:ext cx="7078345" cy="1565275"/>
          </a:xfrm>
          <a:prstGeom prst="rect">
            <a:avLst/>
          </a:prstGeom>
        </p:spPr>
        <p:txBody>
          <a:bodyPr vert="horz" wrap="square" lIns="0" tIns="12700" rIns="0" bIns="0" rtlCol="0">
            <a:spAutoFit/>
          </a:bodyPr>
          <a:lstStyle/>
          <a:p>
            <a:pPr marL="286385" marR="5080" indent="-274320">
              <a:lnSpc>
                <a:spcPct val="100000"/>
              </a:lnSpc>
              <a:spcBef>
                <a:spcPts val="100"/>
              </a:spcBef>
              <a:buClr>
                <a:srgbClr val="FD8537"/>
              </a:buClr>
              <a:buSzPct val="68750"/>
              <a:buFont typeface="Wingdings"/>
              <a:buChar char=""/>
              <a:tabLst>
                <a:tab pos="287020" algn="l"/>
              </a:tabLst>
            </a:pPr>
            <a:r>
              <a:rPr sz="2400" dirty="0">
                <a:latin typeface="Arial"/>
                <a:cs typeface="Arial"/>
              </a:rPr>
              <a:t>1. </a:t>
            </a:r>
            <a:r>
              <a:rPr sz="2400" spc="-5" dirty="0">
                <a:latin typeface="Arial"/>
                <a:cs typeface="Arial"/>
              </a:rPr>
              <a:t>Floating point arithmetic in DDA algorithm is still  time-consuming.</a:t>
            </a:r>
            <a:endParaRPr sz="2400">
              <a:latin typeface="Arial"/>
              <a:cs typeface="Arial"/>
            </a:endParaRPr>
          </a:p>
          <a:p>
            <a:pPr marL="286385" marR="196215" indent="-274320">
              <a:lnSpc>
                <a:spcPct val="100000"/>
              </a:lnSpc>
              <a:spcBef>
                <a:spcPts val="600"/>
              </a:spcBef>
              <a:buClr>
                <a:srgbClr val="FD8537"/>
              </a:buClr>
              <a:buSzPct val="68750"/>
              <a:buFont typeface="Wingdings"/>
              <a:buChar char=""/>
              <a:tabLst>
                <a:tab pos="287020" algn="l"/>
              </a:tabLst>
            </a:pPr>
            <a:r>
              <a:rPr sz="2400" dirty="0">
                <a:latin typeface="Arial"/>
                <a:cs typeface="Arial"/>
              </a:rPr>
              <a:t>2. The </a:t>
            </a:r>
            <a:r>
              <a:rPr sz="2400" spc="-5" dirty="0">
                <a:latin typeface="Arial"/>
                <a:cs typeface="Arial"/>
              </a:rPr>
              <a:t>algorithm is orientation dependent. Hence  end point accuracy is</a:t>
            </a:r>
            <a:r>
              <a:rPr sz="2400" spc="20" dirty="0">
                <a:latin typeface="Arial"/>
                <a:cs typeface="Arial"/>
              </a:rPr>
              <a:t> </a:t>
            </a:r>
            <a:r>
              <a:rPr sz="2400" spc="-30" dirty="0">
                <a:latin typeface="Arial"/>
                <a:cs typeface="Arial"/>
              </a:rPr>
              <a:t>poor.</a:t>
            </a:r>
            <a:endParaRPr sz="240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TotalTime>
  <Words>650</Words>
  <Application>Microsoft Office PowerPoint</Application>
  <PresentationFormat>On-screen Show (4:3)</PresentationFormat>
  <Paragraphs>57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Cambria Math</vt:lpstr>
      <vt:lpstr>Constantia</vt:lpstr>
      <vt:lpstr>Wingdings</vt:lpstr>
      <vt:lpstr>Wingdings 2</vt:lpstr>
      <vt:lpstr>Flow</vt:lpstr>
      <vt:lpstr>PowerPoint Presentation</vt:lpstr>
      <vt:lpstr>DIGITAL DIFFERENTIAL ANALYZER (DDA)  ALGORITHM.</vt:lpstr>
      <vt:lpstr>COMPUTER HAS TO TAKE CARE OF 2 THINGS:</vt:lpstr>
      <vt:lpstr>SLOPE INTERCEPT LINE EQ:</vt:lpstr>
      <vt:lpstr>(DDA) ALGORITHM</vt:lpstr>
      <vt:lpstr>(DDA) ALGORITHM</vt:lpstr>
      <vt:lpstr>(DDA) ALGORITHM</vt:lpstr>
      <vt:lpstr>ADVANTAGES</vt:lpstr>
      <vt:lpstr>DISVANTANGES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Prakriti Kesharwani</dc:creator>
  <cp:lastModifiedBy>Sneha Barde</cp:lastModifiedBy>
  <cp:revision>25</cp:revision>
  <dcterms:created xsi:type="dcterms:W3CDTF">2020-10-06T11:00:28Z</dcterms:created>
  <dcterms:modified xsi:type="dcterms:W3CDTF">2023-05-20T05:16:32Z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2018-05-20T00:00:00Z</vt:filetime>
  </property>
  <property fmtid="{D5CDD505-2E9C-101B-9397-08002B2CF9AE}" pid="3" name="Creator">
    <vt:lpwstr>Microsoft® PowerPoint® 2013</vt:lpwstr>
  </property>
  <property fmtid="{D5CDD505-2E9C-101B-9397-08002B2CF9AE}" pid="4" name="LastSaved">
    <vt:filetime>2020-10-06T00:00:00Z</vt:filetime>
  </property>
</Properties>
</file>