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78C21-9EC6-4EBB-BA7E-47387D6C663B}" type="datetimeFigureOut">
              <a:rPr lang="en-US" smtClean="0"/>
              <a:pPr/>
              <a:t>5/20/2023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CD3E9C-A5E6-4C65-A99B-93FBD314B4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p\Desktop\TOC256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57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61.wa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58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59.wa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63.wa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62.wa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64.wa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p\Desktop\TOC260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00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Theory of Computation</a:t>
            </a:r>
            <a:br>
              <a:rPr lang="en-US" dirty="0"/>
            </a:br>
            <a:r>
              <a:rPr lang="en-US" dirty="0"/>
              <a:t>Finite Automaton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Dr. Snehlata Barde</a:t>
            </a:r>
          </a:p>
          <a:p>
            <a:r>
              <a:rPr lang="en-US" sz="1800" dirty="0"/>
              <a:t>Professor &amp; </a:t>
            </a:r>
            <a:r>
              <a:rPr lang="en-US" sz="1800" dirty="0" err="1"/>
              <a:t>HoD</a:t>
            </a:r>
            <a:r>
              <a:rPr lang="en-US" sz="1800" dirty="0"/>
              <a:t>. MSIT</a:t>
            </a:r>
          </a:p>
          <a:p>
            <a:r>
              <a:rPr lang="en-US" sz="1800" dirty="0"/>
              <a:t>MATS </a:t>
            </a:r>
            <a:r>
              <a:rPr lang="en-US" sz="1800" dirty="0" err="1"/>
              <a:t>University,Raipur</a:t>
            </a:r>
            <a:endParaRPr lang="en-US" sz="1800" dirty="0"/>
          </a:p>
        </p:txBody>
      </p:sp>
      <p:pic>
        <p:nvPicPr>
          <p:cNvPr id="6" name="TOC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/>
              <a:t>Finite Automaton</a:t>
            </a:r>
          </a:p>
          <a:p>
            <a:r>
              <a:rPr lang="en-US" dirty="0"/>
              <a:t>NDFA</a:t>
            </a:r>
          </a:p>
          <a:p>
            <a:r>
              <a:rPr lang="en-US" dirty="0"/>
              <a:t>DFA</a:t>
            </a:r>
          </a:p>
          <a:p>
            <a:r>
              <a:rPr lang="en-US" dirty="0"/>
              <a:t>Equivalence  of DFA to NDFA</a:t>
            </a:r>
          </a:p>
          <a:p>
            <a:endParaRPr lang="en-US" dirty="0"/>
          </a:p>
        </p:txBody>
      </p:sp>
      <p:pic>
        <p:nvPicPr>
          <p:cNvPr id="6" name="TOC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Q1. What is Automaton?</a:t>
            </a:r>
          </a:p>
          <a:p>
            <a:r>
              <a:rPr lang="en-US" dirty="0"/>
              <a:t>Q.2What is the difference between NDFA and DFA?</a:t>
            </a:r>
          </a:p>
          <a:p>
            <a:r>
              <a:rPr lang="en-US" dirty="0"/>
              <a:t>Q.3 </a:t>
            </a:r>
            <a:r>
              <a:rPr lang="en-US" b="1" dirty="0"/>
              <a:t> </a:t>
            </a:r>
            <a:r>
              <a:rPr lang="en-US" dirty="0"/>
              <a:t>How DFA is Equivalence  to NDFA?</a:t>
            </a:r>
          </a:p>
          <a:p>
            <a:endParaRPr lang="en-US" dirty="0"/>
          </a:p>
        </p:txBody>
      </p:sp>
      <p:pic>
        <p:nvPicPr>
          <p:cNvPr id="6" name="TOC26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/>
              <a:t>Automaton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355600" indent="-342900">
              <a:lnSpc>
                <a:spcPct val="100000"/>
              </a:lnSpc>
              <a:spcBef>
                <a:spcPts val="860"/>
              </a:spcBef>
              <a:spcAft>
                <a:spcPts val="1800"/>
              </a:spcAft>
              <a:buClr>
                <a:srgbClr val="3333CC"/>
              </a:buClr>
              <a:buFont typeface="Book Antiqua"/>
              <a:buChar char="•"/>
              <a:tabLst>
                <a:tab pos="3556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 Automaton is a defined as a system where energy, materials and information are transformed ,transmitted and used for performing some functions without direct participation of man.</a:t>
            </a: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spcAft>
                <a:spcPts val="1800"/>
              </a:spcAft>
              <a:buClr>
                <a:srgbClr val="3333CC"/>
              </a:buClr>
              <a:buFont typeface="Book Antiqua"/>
              <a:buChar char="•"/>
              <a:tabLst>
                <a:tab pos="3556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automatic packing machines and photo printing machines            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Model of discrete automaton</a:t>
            </a:r>
          </a:p>
          <a:p>
            <a:pPr>
              <a:buNone/>
            </a:pPr>
            <a:r>
              <a:rPr lang="en-US" dirty="0"/>
              <a:t>            i1                                                                 Q1</a:t>
            </a:r>
          </a:p>
          <a:p>
            <a:pPr>
              <a:buNone/>
            </a:pPr>
            <a:r>
              <a:rPr lang="en-US" dirty="0"/>
              <a:t>           i2                                                                  Q2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       in                                                                  </a:t>
            </a:r>
            <a:r>
              <a:rPr lang="en-US" dirty="0" err="1"/>
              <a:t>Qn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191000"/>
            <a:ext cx="18288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Automaton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q1,q2,q3,……..</a:t>
            </a:r>
            <a:r>
              <a:rPr lang="en-US" dirty="0" err="1"/>
              <a:t>qn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4648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5181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52600" y="6096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0" y="6096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34000" y="5105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4648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TOC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3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r>
              <a:rPr lang="en-US" sz="4000" dirty="0"/>
              <a:t>DFA(Deterministic Finite  Automaton)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/>
              <a:t>A finite automaton can be represented by 5-tuple</a:t>
            </a:r>
          </a:p>
          <a:p>
            <a:pPr>
              <a:buNone/>
            </a:pPr>
            <a:r>
              <a:rPr lang="en-US" dirty="0"/>
              <a:t>(Q,</a:t>
            </a:r>
            <a:r>
              <a:rPr lang="en-US" dirty="0">
                <a:latin typeface="Calibri"/>
                <a:cs typeface="Calibri"/>
              </a:rPr>
              <a:t>Ʃ,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>
                <a:latin typeface="Calibri"/>
                <a:cs typeface="Calibri"/>
              </a:rPr>
              <a:t>,q0,F</a:t>
            </a:r>
            <a:r>
              <a:rPr lang="en-US" dirty="0"/>
              <a:t>),where</a:t>
            </a:r>
          </a:p>
          <a:p>
            <a:pPr>
              <a:buNone/>
            </a:pPr>
            <a:r>
              <a:rPr lang="en-US" dirty="0"/>
              <a:t>         Q is a finite nonempty set of states</a:t>
            </a:r>
          </a:p>
          <a:p>
            <a:pPr>
              <a:buNone/>
            </a:pPr>
            <a:r>
              <a:rPr lang="en-US" dirty="0"/>
              <a:t>         </a:t>
            </a:r>
            <a:r>
              <a:rPr lang="en-US" dirty="0">
                <a:latin typeface="Calibri"/>
                <a:cs typeface="Calibri"/>
              </a:rPr>
              <a:t>Ʃ </a:t>
            </a:r>
            <a:r>
              <a:rPr lang="en-US" dirty="0"/>
              <a:t>is a finite nonempty set of inputs</a:t>
            </a:r>
            <a:endParaRPr lang="en-US" dirty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q0</a:t>
            </a:r>
            <a:r>
              <a:rPr lang="el-GR" dirty="0">
                <a:latin typeface="Calibri"/>
                <a:cs typeface="Calibri"/>
              </a:rPr>
              <a:t>ϵ</a:t>
            </a:r>
            <a:r>
              <a:rPr lang="en-US" dirty="0">
                <a:latin typeface="Calibri"/>
                <a:cs typeface="Calibri"/>
              </a:rPr>
              <a:t> Q is the initial state.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F is the set of final states.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>
                <a:latin typeface="Calibri"/>
                <a:cs typeface="Calibri"/>
              </a:rPr>
              <a:t>is a function which maps QX Ʃ into Q 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</a:t>
            </a:r>
          </a:p>
        </p:txBody>
      </p:sp>
      <p:pic>
        <p:nvPicPr>
          <p:cNvPr id="7" name="TOC25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NDFA</a:t>
            </a:r>
            <a:r>
              <a:rPr lang="en-US" sz="5400" dirty="0"/>
              <a:t>(Nondeterministic Finite  Automaton)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latin typeface="Calibri"/>
                <a:cs typeface="Calibri"/>
              </a:rPr>
              <a:t>NDFA </a:t>
            </a:r>
            <a:r>
              <a:rPr lang="en-US" dirty="0"/>
              <a:t>can be represented by 5-tuple</a:t>
            </a:r>
          </a:p>
          <a:p>
            <a:pPr>
              <a:buNone/>
            </a:pPr>
            <a:r>
              <a:rPr lang="en-US" dirty="0"/>
              <a:t>(Q,</a:t>
            </a:r>
            <a:r>
              <a:rPr lang="en-US" dirty="0">
                <a:latin typeface="Calibri"/>
                <a:cs typeface="Calibri"/>
              </a:rPr>
              <a:t>Ʃ,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>
                <a:latin typeface="Calibri"/>
                <a:cs typeface="Calibri"/>
              </a:rPr>
              <a:t>,q0,F</a:t>
            </a:r>
            <a:r>
              <a:rPr lang="en-US" dirty="0"/>
              <a:t>),where</a:t>
            </a:r>
          </a:p>
          <a:p>
            <a:pPr>
              <a:buNone/>
            </a:pPr>
            <a:r>
              <a:rPr lang="en-US" dirty="0"/>
              <a:t>         Q is a finite nonempty set of states</a:t>
            </a:r>
          </a:p>
          <a:p>
            <a:pPr>
              <a:buNone/>
            </a:pPr>
            <a:r>
              <a:rPr lang="en-US" dirty="0"/>
              <a:t>         </a:t>
            </a:r>
            <a:r>
              <a:rPr lang="en-US" dirty="0">
                <a:latin typeface="Calibri"/>
                <a:cs typeface="Calibri"/>
              </a:rPr>
              <a:t>Ʃ </a:t>
            </a:r>
            <a:r>
              <a:rPr lang="en-US" dirty="0"/>
              <a:t>is a finite nonempty set of inputs</a:t>
            </a:r>
            <a:endParaRPr lang="en-US" dirty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q0</a:t>
            </a:r>
            <a:r>
              <a:rPr lang="el-GR" dirty="0">
                <a:latin typeface="Calibri"/>
                <a:cs typeface="Calibri"/>
              </a:rPr>
              <a:t>ϵ</a:t>
            </a:r>
            <a:r>
              <a:rPr lang="en-US" dirty="0">
                <a:latin typeface="Calibri"/>
                <a:cs typeface="Calibri"/>
              </a:rPr>
              <a:t> Q is the initial state.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F is the set of final states.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>
                <a:latin typeface="Calibri"/>
                <a:cs typeface="Calibri"/>
              </a:rPr>
              <a:t>is a function which maps QX Ʃ into  </a:t>
            </a:r>
            <a:r>
              <a:rPr lang="en-US" sz="1800" dirty="0">
                <a:latin typeface="Calibri"/>
                <a:cs typeface="Calibri"/>
              </a:rPr>
              <a:t>2</a:t>
            </a:r>
            <a:r>
              <a:rPr lang="en-US" sz="2400" dirty="0">
                <a:latin typeface="Calibri"/>
                <a:cs typeface="Calibri"/>
              </a:rPr>
              <a:t>Q</a:t>
            </a:r>
            <a:endParaRPr lang="en-US" dirty="0"/>
          </a:p>
          <a:p>
            <a:pPr>
              <a:buNone/>
            </a:pP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  <p:pic>
        <p:nvPicPr>
          <p:cNvPr id="6" name="TOC26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Equivalence of DFA and NDFA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/>
              <a:t>A DFA can simulate the behavior of NDFA</a:t>
            </a:r>
          </a:p>
          <a:p>
            <a:pPr>
              <a:buNone/>
            </a:pPr>
            <a:r>
              <a:rPr lang="en-US" dirty="0"/>
              <a:t>Q. Construct a deterministic automaton equivalent to</a:t>
            </a:r>
          </a:p>
          <a:p>
            <a:pPr>
              <a:buNone/>
            </a:pPr>
            <a:r>
              <a:rPr lang="en-US" dirty="0"/>
              <a:t>M=({q0,q1,q2},{</a:t>
            </a:r>
            <a:r>
              <a:rPr lang="en-US" dirty="0" err="1"/>
              <a:t>a,b</a:t>
            </a:r>
            <a:r>
              <a:rPr lang="en-US" dirty="0"/>
              <a:t>}, 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/>
              <a:t>,q0,{q2}) where 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>
                <a:latin typeface="Calibri"/>
                <a:cs typeface="Calibri"/>
              </a:rPr>
              <a:t> is as given by table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                     Table:  state table </a:t>
            </a:r>
          </a:p>
          <a:p>
            <a:pPr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    State/ Ʃ                      a                             b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         q0                   q0,q1 		         q2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	         q1                       q0                              q1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                                                                  q0,q1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3810000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52600" y="4343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52600" y="4648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057400" y="5486400"/>
            <a:ext cx="68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828800" y="6096000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TOC26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/>
              <a:t>The deterministic automat M1  equivalent to M is defined as follows:</a:t>
            </a:r>
          </a:p>
          <a:p>
            <a:pPr>
              <a:buNone/>
            </a:pPr>
            <a:r>
              <a:rPr lang="en-US" dirty="0"/>
              <a:t>                   M1=(2Q,{</a:t>
            </a:r>
            <a:r>
              <a:rPr lang="en-US" dirty="0" err="1"/>
              <a:t>a,b</a:t>
            </a:r>
            <a:r>
              <a:rPr lang="en-US" dirty="0"/>
              <a:t>}, </a:t>
            </a:r>
            <a:r>
              <a:rPr lang="el-GR" dirty="0">
                <a:latin typeface="Calibri"/>
                <a:cs typeface="Calibri"/>
              </a:rPr>
              <a:t>δ</a:t>
            </a:r>
            <a:r>
              <a:rPr lang="en-US" dirty="0"/>
              <a:t>,[q0],F)</a:t>
            </a:r>
          </a:p>
          <a:p>
            <a:pPr>
              <a:buNone/>
            </a:pPr>
            <a:r>
              <a:rPr lang="en-US" dirty="0"/>
              <a:t>Where F={[q2],[q0,q2],[q1,q2],[q0,q1,q2]}</a:t>
            </a:r>
          </a:p>
          <a:p>
            <a:pPr>
              <a:buNone/>
            </a:pPr>
            <a:r>
              <a:rPr lang="en-US" dirty="0"/>
              <a:t>We start the construction by considering [q0] it is initial state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3657600"/>
            <a:ext cx="601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     Table:  state table  of M1</a:t>
            </a:r>
          </a:p>
          <a:p>
            <a:pPr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State/ Ʃ                                 a                             b</a:t>
            </a:r>
          </a:p>
          <a:p>
            <a:pPr>
              <a:buNone/>
            </a:pPr>
            <a:endParaRPr lang="en-US" dirty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[q0]                               [q0,q1]		 [q2]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  [q2]                                   Ǿ                            [q0,q1]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 [q0,q1]                           [q0,q1]                       [q1,q2]</a:t>
            </a:r>
          </a:p>
          <a:p>
            <a:pPr>
              <a:buNone/>
            </a:pPr>
            <a:r>
              <a:rPr lang="en-US" dirty="0">
                <a:latin typeface="Calibri"/>
                <a:cs typeface="Calibri"/>
              </a:rPr>
              <a:t>           [q1,q2]                               [q0]                          [q0,q1]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40386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45720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6172200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TOC26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/>
              <a:t>FSM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/>
              <a:t>An automaton  without the memory:</a:t>
            </a:r>
          </a:p>
          <a:p>
            <a:pPr>
              <a:buNone/>
            </a:pPr>
            <a:r>
              <a:rPr lang="en-US" dirty="0"/>
              <a:t>      when output depends only on the input </a:t>
            </a:r>
          </a:p>
          <a:p>
            <a:pPr>
              <a:buNone/>
            </a:pPr>
            <a:r>
              <a:rPr lang="en-US" dirty="0"/>
              <a:t>  An automaton  with  a finite  memory:</a:t>
            </a:r>
          </a:p>
          <a:p>
            <a:pPr>
              <a:buNone/>
            </a:pPr>
            <a:r>
              <a:rPr lang="en-US" dirty="0"/>
              <a:t>       when output depends on the states as well</a:t>
            </a:r>
          </a:p>
          <a:p>
            <a:pPr>
              <a:buNone/>
            </a:pPr>
            <a:endParaRPr lang="en-US" u="sng"/>
          </a:p>
          <a:p>
            <a:pPr>
              <a:buNone/>
            </a:pPr>
            <a:r>
              <a:rPr lang="en-US" u="sng"/>
              <a:t>Moore </a:t>
            </a:r>
            <a:r>
              <a:rPr lang="en-US" u="sng" dirty="0"/>
              <a:t>Machine</a:t>
            </a:r>
          </a:p>
          <a:p>
            <a:pPr>
              <a:buNone/>
            </a:pPr>
            <a:r>
              <a:rPr lang="en-US" dirty="0"/>
              <a:t>when output depends only on the states of the machine.</a:t>
            </a:r>
          </a:p>
          <a:p>
            <a:pPr>
              <a:buNone/>
            </a:pPr>
            <a:r>
              <a:rPr lang="en-US" u="sng" dirty="0"/>
              <a:t>Mealy Machine</a:t>
            </a:r>
          </a:p>
          <a:p>
            <a:pPr>
              <a:buNone/>
            </a:pPr>
            <a:r>
              <a:rPr lang="en-US" dirty="0"/>
              <a:t>when output depends on the state as well as on the input at any instant of time.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TOC26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</TotalTime>
  <Words>541</Words>
  <Application>Microsoft Office PowerPoint</Application>
  <PresentationFormat>On-screen Show (4:3)</PresentationFormat>
  <Paragraphs>75</Paragraphs>
  <Slides>9</Slides>
  <Notes>0</Notes>
  <HiddenSlides>0</HiddenSlides>
  <MMClips>9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 Antiqua</vt:lpstr>
      <vt:lpstr>Calibri</vt:lpstr>
      <vt:lpstr>Constantia</vt:lpstr>
      <vt:lpstr>Times New Roman</vt:lpstr>
      <vt:lpstr>Wingdings 2</vt:lpstr>
      <vt:lpstr>Flow</vt:lpstr>
      <vt:lpstr>Theory of Computation Finite Automaton </vt:lpstr>
      <vt:lpstr>PowerPoint Presentation</vt:lpstr>
      <vt:lpstr>PowerPoint Presentation</vt:lpstr>
      <vt:lpstr>Automaton</vt:lpstr>
      <vt:lpstr>DFA(Deterministic Finite  Automaton)</vt:lpstr>
      <vt:lpstr>NDFA(Nondeterministic Finite  Automaton)</vt:lpstr>
      <vt:lpstr>        Equivalence of DFA and NDFA</vt:lpstr>
      <vt:lpstr>Solution:</vt:lpstr>
      <vt:lpstr>FSM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NSS</dc:creator>
  <cp:lastModifiedBy>Sneha Barde</cp:lastModifiedBy>
  <cp:revision>93</cp:revision>
  <dcterms:created xsi:type="dcterms:W3CDTF">2015-10-07T08:34:45Z</dcterms:created>
  <dcterms:modified xsi:type="dcterms:W3CDTF">2023-05-20T05:08:33Z</dcterms:modified>
</cp:coreProperties>
</file>