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6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5ACA8-3D92-4971-9A7C-B04F74EE547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1CD8D5-7A02-4CF8-9975-D946FEF8D92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200" dirty="0" err="1"/>
            <a:t>Disply</a:t>
          </a:r>
          <a:r>
            <a:rPr lang="en-US" sz="1200" dirty="0"/>
            <a:t>  Processor</a:t>
          </a:r>
        </a:p>
        <a:p>
          <a:pPr algn="l"/>
          <a:r>
            <a:rPr lang="en-US" sz="1200" dirty="0"/>
            <a:t>      Memory</a:t>
          </a:r>
        </a:p>
        <a:p>
          <a:pPr algn="r"/>
          <a:r>
            <a:rPr lang="en-US" sz="1400" dirty="0"/>
            <a:t>Frame buffer</a:t>
          </a:r>
        </a:p>
      </dgm:t>
    </dgm:pt>
    <dgm:pt modelId="{9CD83C61-1EAF-426B-837C-88C69AECDAC6}" type="parTrans" cxnId="{F636880E-5DFC-4E99-AD0A-3E068AA6D24B}">
      <dgm:prSet/>
      <dgm:spPr/>
      <dgm:t>
        <a:bodyPr/>
        <a:lstStyle/>
        <a:p>
          <a:endParaRPr lang="en-US"/>
        </a:p>
      </dgm:t>
    </dgm:pt>
    <dgm:pt modelId="{C4FE48DC-1732-407B-BEA9-90D60D62D041}" type="sibTrans" cxnId="{F636880E-5DFC-4E99-AD0A-3E068AA6D24B}">
      <dgm:prSet/>
      <dgm:spPr/>
      <dgm:t>
        <a:bodyPr/>
        <a:lstStyle/>
        <a:p>
          <a:endParaRPr lang="en-US"/>
        </a:p>
      </dgm:t>
    </dgm:pt>
    <dgm:pt modelId="{539234BB-5A2B-4F18-ABF9-9570D59733A0}">
      <dgm:prSet phldrT="[Text]"/>
      <dgm:spPr/>
      <dgm:t>
        <a:bodyPr/>
        <a:lstStyle/>
        <a:p>
          <a:r>
            <a:rPr lang="en-US" dirty="0"/>
            <a:t>Display  processor </a:t>
          </a:r>
        </a:p>
      </dgm:t>
    </dgm:pt>
    <dgm:pt modelId="{7F18C921-4FBA-4674-96B4-1F935B9858E6}" type="parTrans" cxnId="{D627DB7E-E788-4AC7-9AB7-F9ABA97FD3BA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86FBDE5-9FFD-4F29-997D-773D47C37E65}" type="sibTrans" cxnId="{D627DB7E-E788-4AC7-9AB7-F9ABA97FD3BA}">
      <dgm:prSet/>
      <dgm:spPr/>
      <dgm:t>
        <a:bodyPr/>
        <a:lstStyle/>
        <a:p>
          <a:endParaRPr lang="en-US"/>
        </a:p>
      </dgm:t>
    </dgm:pt>
    <dgm:pt modelId="{BD772CE1-7A2F-4792-B209-159218D67716}">
      <dgm:prSet phldrT="[Text]"/>
      <dgm:spPr/>
      <dgm:t>
        <a:bodyPr/>
        <a:lstStyle/>
        <a:p>
          <a:r>
            <a:rPr lang="en-US" dirty="0"/>
            <a:t>System memory </a:t>
          </a:r>
        </a:p>
      </dgm:t>
    </dgm:pt>
    <dgm:pt modelId="{C5AB4E39-ECE1-4490-ACB9-01F05E2B4028}" type="parTrans" cxnId="{A018EA68-07A1-44EB-A285-0F7CE5325EBA}">
      <dgm:prSet/>
      <dgm:spPr/>
      <dgm:t>
        <a:bodyPr/>
        <a:lstStyle/>
        <a:p>
          <a:endParaRPr lang="en-US"/>
        </a:p>
      </dgm:t>
    </dgm:pt>
    <dgm:pt modelId="{4C55CB0A-1289-4E33-8FEA-ADBB36F56DCF}" type="sibTrans" cxnId="{A018EA68-07A1-44EB-A285-0F7CE5325EBA}">
      <dgm:prSet/>
      <dgm:spPr/>
      <dgm:t>
        <a:bodyPr/>
        <a:lstStyle/>
        <a:p>
          <a:endParaRPr lang="en-US"/>
        </a:p>
      </dgm:t>
    </dgm:pt>
    <dgm:pt modelId="{977164E4-FB8A-42C0-93A6-3891B98DE725}">
      <dgm:prSet phldrT="[Text]"/>
      <dgm:spPr/>
      <dgm:t>
        <a:bodyPr/>
        <a:lstStyle/>
        <a:p>
          <a:r>
            <a:rPr lang="en-US" dirty="0"/>
            <a:t>CPU</a:t>
          </a:r>
        </a:p>
      </dgm:t>
    </dgm:pt>
    <dgm:pt modelId="{5EA4616B-A733-4AF5-9105-967FCD482425}" type="parTrans" cxnId="{0514A6A1-21CE-490D-B162-073116F8743E}">
      <dgm:prSet/>
      <dgm:spPr/>
      <dgm:t>
        <a:bodyPr/>
        <a:lstStyle/>
        <a:p>
          <a:endParaRPr lang="en-US"/>
        </a:p>
      </dgm:t>
    </dgm:pt>
    <dgm:pt modelId="{FFFEB50F-4D6D-4099-B2A6-91FFF2D1AC04}" type="sibTrans" cxnId="{0514A6A1-21CE-490D-B162-073116F8743E}">
      <dgm:prSet/>
      <dgm:spPr/>
      <dgm:t>
        <a:bodyPr/>
        <a:lstStyle/>
        <a:p>
          <a:endParaRPr lang="en-US"/>
        </a:p>
      </dgm:t>
    </dgm:pt>
    <dgm:pt modelId="{00968DB8-904C-4778-87E2-5C66AF690261}">
      <dgm:prSet phldrT="[Text]"/>
      <dgm:spPr/>
      <dgm:t>
        <a:bodyPr/>
        <a:lstStyle/>
        <a:p>
          <a:r>
            <a:rPr lang="en-US"/>
            <a:t>Video controller </a:t>
          </a:r>
          <a:endParaRPr lang="en-US" dirty="0"/>
        </a:p>
      </dgm:t>
    </dgm:pt>
    <dgm:pt modelId="{AF513641-40C9-453E-A8E7-14651255D019}" type="parTrans" cxnId="{1CB226CB-A16C-495C-8B3C-41561732C844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F030EA8-46FA-4212-BDE5-527EE323D9F6}" type="sibTrans" cxnId="{1CB226CB-A16C-495C-8B3C-41561732C844}">
      <dgm:prSet/>
      <dgm:spPr/>
      <dgm:t>
        <a:bodyPr/>
        <a:lstStyle/>
        <a:p>
          <a:endParaRPr lang="en-US"/>
        </a:p>
      </dgm:t>
    </dgm:pt>
    <dgm:pt modelId="{7E7A0026-CC49-4CE1-994F-4873B6A875C9}" type="pres">
      <dgm:prSet presAssocID="{A925ACA8-3D92-4971-9A7C-B04F74EE547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BDF5C8-EA59-4E6B-82DC-2ECB4973A325}" type="pres">
      <dgm:prSet presAssocID="{1F1CD8D5-7A02-4CF8-9975-D946FEF8D92F}" presName="root1" presStyleCnt="0"/>
      <dgm:spPr/>
    </dgm:pt>
    <dgm:pt modelId="{ACDB636D-56D6-4753-A4A5-381B13FBCF7B}" type="pres">
      <dgm:prSet presAssocID="{1F1CD8D5-7A02-4CF8-9975-D946FEF8D92F}" presName="LevelOneTextNode" presStyleLbl="node0" presStyleIdx="0" presStyleCnt="1" custScaleX="229658" custScaleY="116534" custLinFactNeighborX="12200" custLinFactNeighborY="46544">
        <dgm:presLayoutVars>
          <dgm:chPref val="3"/>
        </dgm:presLayoutVars>
      </dgm:prSet>
      <dgm:spPr/>
    </dgm:pt>
    <dgm:pt modelId="{FFCF6557-559C-4AA9-A197-E5D5201E5FAF}" type="pres">
      <dgm:prSet presAssocID="{1F1CD8D5-7A02-4CF8-9975-D946FEF8D92F}" presName="level2hierChild" presStyleCnt="0"/>
      <dgm:spPr/>
    </dgm:pt>
    <dgm:pt modelId="{D7947DA4-40EC-43BC-B712-FE8B4262F9BC}" type="pres">
      <dgm:prSet presAssocID="{7F18C921-4FBA-4674-96B4-1F935B9858E6}" presName="conn2-1" presStyleLbl="parChTrans1D2" presStyleIdx="0" presStyleCnt="2"/>
      <dgm:spPr/>
    </dgm:pt>
    <dgm:pt modelId="{4D7A2231-0F6F-4D01-BD3A-DC0A706CA0CB}" type="pres">
      <dgm:prSet presAssocID="{7F18C921-4FBA-4674-96B4-1F935B9858E6}" presName="connTx" presStyleLbl="parChTrans1D2" presStyleIdx="0" presStyleCnt="2"/>
      <dgm:spPr/>
    </dgm:pt>
    <dgm:pt modelId="{9603B672-5263-42CC-AB52-15B6DE7EB98C}" type="pres">
      <dgm:prSet presAssocID="{539234BB-5A2B-4F18-ABF9-9570D59733A0}" presName="root2" presStyleCnt="0"/>
      <dgm:spPr/>
    </dgm:pt>
    <dgm:pt modelId="{D73476A0-2B1E-4516-9BE5-4193DDE27666}" type="pres">
      <dgm:prSet presAssocID="{539234BB-5A2B-4F18-ABF9-9570D59733A0}" presName="LevelTwoTextNode" presStyleLbl="node2" presStyleIdx="0" presStyleCnt="2" custLinFactNeighborX="17096" custLinFactNeighborY="-31923">
        <dgm:presLayoutVars>
          <dgm:chPref val="3"/>
        </dgm:presLayoutVars>
      </dgm:prSet>
      <dgm:spPr/>
    </dgm:pt>
    <dgm:pt modelId="{C04AB8C1-4EB3-4B8E-9480-4EEA7137E182}" type="pres">
      <dgm:prSet presAssocID="{539234BB-5A2B-4F18-ABF9-9570D59733A0}" presName="level3hierChild" presStyleCnt="0"/>
      <dgm:spPr/>
    </dgm:pt>
    <dgm:pt modelId="{0041E24A-001A-497E-8F2A-012821646F5C}" type="pres">
      <dgm:prSet presAssocID="{C5AB4E39-ECE1-4490-ACB9-01F05E2B4028}" presName="conn2-1" presStyleLbl="parChTrans1D3" presStyleIdx="0" presStyleCnt="2"/>
      <dgm:spPr/>
    </dgm:pt>
    <dgm:pt modelId="{8C4F7B22-683F-4E4B-B607-DCF478D9CCF3}" type="pres">
      <dgm:prSet presAssocID="{C5AB4E39-ECE1-4490-ACB9-01F05E2B4028}" presName="connTx" presStyleLbl="parChTrans1D3" presStyleIdx="0" presStyleCnt="2"/>
      <dgm:spPr/>
    </dgm:pt>
    <dgm:pt modelId="{ED756D31-F064-4DE7-BE62-7A91CC07ACB1}" type="pres">
      <dgm:prSet presAssocID="{BD772CE1-7A2F-4792-B209-159218D67716}" presName="root2" presStyleCnt="0"/>
      <dgm:spPr/>
    </dgm:pt>
    <dgm:pt modelId="{D7DDFD23-4D4B-4E6F-9C08-4253EEC23D7B}" type="pres">
      <dgm:prSet presAssocID="{BD772CE1-7A2F-4792-B209-159218D67716}" presName="LevelTwoTextNode" presStyleLbl="node3" presStyleIdx="0" presStyleCnt="2" custLinFactX="-22904" custLinFactNeighborX="-100000" custLinFactNeighborY="-76582">
        <dgm:presLayoutVars>
          <dgm:chPref val="3"/>
        </dgm:presLayoutVars>
      </dgm:prSet>
      <dgm:spPr/>
    </dgm:pt>
    <dgm:pt modelId="{11BF030A-7BF2-477E-9725-E2C2A4682955}" type="pres">
      <dgm:prSet presAssocID="{BD772CE1-7A2F-4792-B209-159218D67716}" presName="level3hierChild" presStyleCnt="0"/>
      <dgm:spPr/>
    </dgm:pt>
    <dgm:pt modelId="{CA1FBC60-6840-47FB-A660-4E8A0BDCF8C0}" type="pres">
      <dgm:prSet presAssocID="{5EA4616B-A733-4AF5-9105-967FCD482425}" presName="conn2-1" presStyleLbl="parChTrans1D3" presStyleIdx="1" presStyleCnt="2"/>
      <dgm:spPr/>
    </dgm:pt>
    <dgm:pt modelId="{9711DF32-A6BF-44EF-8A6F-33D20B6FC0BC}" type="pres">
      <dgm:prSet presAssocID="{5EA4616B-A733-4AF5-9105-967FCD482425}" presName="connTx" presStyleLbl="parChTrans1D3" presStyleIdx="1" presStyleCnt="2"/>
      <dgm:spPr/>
    </dgm:pt>
    <dgm:pt modelId="{D9A5654D-BC22-47AF-8F01-E2A2E48EA9A9}" type="pres">
      <dgm:prSet presAssocID="{977164E4-FB8A-42C0-93A6-3891B98DE725}" presName="root2" presStyleCnt="0"/>
      <dgm:spPr/>
    </dgm:pt>
    <dgm:pt modelId="{AD559C99-2C63-4DA7-AEFF-085E163E5BFB}" type="pres">
      <dgm:prSet presAssocID="{977164E4-FB8A-42C0-93A6-3891B98DE725}" presName="LevelTwoTextNode" presStyleLbl="node3" presStyleIdx="1" presStyleCnt="2" custLinFactX="-22904" custLinFactNeighborX="-100000" custLinFactNeighborY="12737">
        <dgm:presLayoutVars>
          <dgm:chPref val="3"/>
        </dgm:presLayoutVars>
      </dgm:prSet>
      <dgm:spPr/>
    </dgm:pt>
    <dgm:pt modelId="{97E91DEE-641B-4A7B-8584-7B02FA4FEB49}" type="pres">
      <dgm:prSet presAssocID="{977164E4-FB8A-42C0-93A6-3891B98DE725}" presName="level3hierChild" presStyleCnt="0"/>
      <dgm:spPr/>
    </dgm:pt>
    <dgm:pt modelId="{77D2C28A-CF8C-4468-A6AD-E02E61853518}" type="pres">
      <dgm:prSet presAssocID="{AF513641-40C9-453E-A8E7-14651255D019}" presName="conn2-1" presStyleLbl="parChTrans1D2" presStyleIdx="1" presStyleCnt="2"/>
      <dgm:spPr/>
    </dgm:pt>
    <dgm:pt modelId="{2C9F61B9-D6D7-4089-B4D4-E747502E3205}" type="pres">
      <dgm:prSet presAssocID="{AF513641-40C9-453E-A8E7-14651255D019}" presName="connTx" presStyleLbl="parChTrans1D2" presStyleIdx="1" presStyleCnt="2"/>
      <dgm:spPr/>
    </dgm:pt>
    <dgm:pt modelId="{31F01B7D-0EF2-4CFC-AF4C-776C922779EA}" type="pres">
      <dgm:prSet presAssocID="{00968DB8-904C-4778-87E2-5C66AF690261}" presName="root2" presStyleCnt="0"/>
      <dgm:spPr/>
    </dgm:pt>
    <dgm:pt modelId="{A941680E-C5AD-4FB6-B3C0-C4833212A60E}" type="pres">
      <dgm:prSet presAssocID="{00968DB8-904C-4778-87E2-5C66AF690261}" presName="LevelTwoTextNode" presStyleLbl="node2" presStyleIdx="1" presStyleCnt="2" custLinFactY="8476" custLinFactNeighborX="17096" custLinFactNeighborY="100000">
        <dgm:presLayoutVars>
          <dgm:chPref val="3"/>
        </dgm:presLayoutVars>
      </dgm:prSet>
      <dgm:spPr/>
    </dgm:pt>
    <dgm:pt modelId="{3AF30A53-B1A9-4FE9-8E30-FFFF2FA12998}" type="pres">
      <dgm:prSet presAssocID="{00968DB8-904C-4778-87E2-5C66AF690261}" presName="level3hierChild" presStyleCnt="0"/>
      <dgm:spPr/>
    </dgm:pt>
  </dgm:ptLst>
  <dgm:cxnLst>
    <dgm:cxn modelId="{F636880E-5DFC-4E99-AD0A-3E068AA6D24B}" srcId="{A925ACA8-3D92-4971-9A7C-B04F74EE5475}" destId="{1F1CD8D5-7A02-4CF8-9975-D946FEF8D92F}" srcOrd="0" destOrd="0" parTransId="{9CD83C61-1EAF-426B-837C-88C69AECDAC6}" sibTransId="{C4FE48DC-1732-407B-BEA9-90D60D62D041}"/>
    <dgm:cxn modelId="{4D1E3912-D04F-4AB3-885F-1EF1619411CF}" type="presOf" srcId="{7F18C921-4FBA-4674-96B4-1F935B9858E6}" destId="{4D7A2231-0F6F-4D01-BD3A-DC0A706CA0CB}" srcOrd="1" destOrd="0" presId="urn:microsoft.com/office/officeart/2005/8/layout/hierarchy2"/>
    <dgm:cxn modelId="{7AD75E38-99B2-43DE-96D2-F5D62B06AE6A}" type="presOf" srcId="{977164E4-FB8A-42C0-93A6-3891B98DE725}" destId="{AD559C99-2C63-4DA7-AEFF-085E163E5BFB}" srcOrd="0" destOrd="0" presId="urn:microsoft.com/office/officeart/2005/8/layout/hierarchy2"/>
    <dgm:cxn modelId="{8A88705F-38A1-47BA-BCBA-E2596A7C28A0}" type="presOf" srcId="{539234BB-5A2B-4F18-ABF9-9570D59733A0}" destId="{D73476A0-2B1E-4516-9BE5-4193DDE27666}" srcOrd="0" destOrd="0" presId="urn:microsoft.com/office/officeart/2005/8/layout/hierarchy2"/>
    <dgm:cxn modelId="{A018EA68-07A1-44EB-A285-0F7CE5325EBA}" srcId="{539234BB-5A2B-4F18-ABF9-9570D59733A0}" destId="{BD772CE1-7A2F-4792-B209-159218D67716}" srcOrd="0" destOrd="0" parTransId="{C5AB4E39-ECE1-4490-ACB9-01F05E2B4028}" sibTransId="{4C55CB0A-1289-4E33-8FEA-ADBB36F56DCF}"/>
    <dgm:cxn modelId="{2200E86B-70C0-4503-8735-8C240C3A48CA}" type="presOf" srcId="{7F18C921-4FBA-4674-96B4-1F935B9858E6}" destId="{D7947DA4-40EC-43BC-B712-FE8B4262F9BC}" srcOrd="0" destOrd="0" presId="urn:microsoft.com/office/officeart/2005/8/layout/hierarchy2"/>
    <dgm:cxn modelId="{386A7E4E-41F4-4D6E-965A-70334295B306}" type="presOf" srcId="{A925ACA8-3D92-4971-9A7C-B04F74EE5475}" destId="{7E7A0026-CC49-4CE1-994F-4873B6A875C9}" srcOrd="0" destOrd="0" presId="urn:microsoft.com/office/officeart/2005/8/layout/hierarchy2"/>
    <dgm:cxn modelId="{87D03652-53ED-4265-BF48-B94A8E7BD9FE}" type="presOf" srcId="{1F1CD8D5-7A02-4CF8-9975-D946FEF8D92F}" destId="{ACDB636D-56D6-4753-A4A5-381B13FBCF7B}" srcOrd="0" destOrd="0" presId="urn:microsoft.com/office/officeart/2005/8/layout/hierarchy2"/>
    <dgm:cxn modelId="{71637C76-1293-4CDD-8408-FB87B9D8C069}" type="presOf" srcId="{5EA4616B-A733-4AF5-9105-967FCD482425}" destId="{CA1FBC60-6840-47FB-A660-4E8A0BDCF8C0}" srcOrd="0" destOrd="0" presId="urn:microsoft.com/office/officeart/2005/8/layout/hierarchy2"/>
    <dgm:cxn modelId="{FCDF727C-2042-494A-A6FA-27121C537C79}" type="presOf" srcId="{AF513641-40C9-453E-A8E7-14651255D019}" destId="{77D2C28A-CF8C-4468-A6AD-E02E61853518}" srcOrd="0" destOrd="0" presId="urn:microsoft.com/office/officeart/2005/8/layout/hierarchy2"/>
    <dgm:cxn modelId="{D627DB7E-E788-4AC7-9AB7-F9ABA97FD3BA}" srcId="{1F1CD8D5-7A02-4CF8-9975-D946FEF8D92F}" destId="{539234BB-5A2B-4F18-ABF9-9570D59733A0}" srcOrd="0" destOrd="0" parTransId="{7F18C921-4FBA-4674-96B4-1F935B9858E6}" sibTransId="{886FBDE5-9FFD-4F29-997D-773D47C37E65}"/>
    <dgm:cxn modelId="{C780B58A-49B5-4D13-95D8-D973E64C297E}" type="presOf" srcId="{C5AB4E39-ECE1-4490-ACB9-01F05E2B4028}" destId="{0041E24A-001A-497E-8F2A-012821646F5C}" srcOrd="0" destOrd="0" presId="urn:microsoft.com/office/officeart/2005/8/layout/hierarchy2"/>
    <dgm:cxn modelId="{0514A6A1-21CE-490D-B162-073116F8743E}" srcId="{539234BB-5A2B-4F18-ABF9-9570D59733A0}" destId="{977164E4-FB8A-42C0-93A6-3891B98DE725}" srcOrd="1" destOrd="0" parTransId="{5EA4616B-A733-4AF5-9105-967FCD482425}" sibTransId="{FFFEB50F-4D6D-4099-B2A6-91FFF2D1AC04}"/>
    <dgm:cxn modelId="{F985B9B1-D47D-4CF3-997C-6B374FA9FA2D}" type="presOf" srcId="{AF513641-40C9-453E-A8E7-14651255D019}" destId="{2C9F61B9-D6D7-4089-B4D4-E747502E3205}" srcOrd="1" destOrd="0" presId="urn:microsoft.com/office/officeart/2005/8/layout/hierarchy2"/>
    <dgm:cxn modelId="{7D9D8EC2-F495-4F9E-8730-1808AB96F7BF}" type="presOf" srcId="{C5AB4E39-ECE1-4490-ACB9-01F05E2B4028}" destId="{8C4F7B22-683F-4E4B-B607-DCF478D9CCF3}" srcOrd="1" destOrd="0" presId="urn:microsoft.com/office/officeart/2005/8/layout/hierarchy2"/>
    <dgm:cxn modelId="{7C4A6CCA-5053-457C-97F6-AD31E2C87411}" type="presOf" srcId="{5EA4616B-A733-4AF5-9105-967FCD482425}" destId="{9711DF32-A6BF-44EF-8A6F-33D20B6FC0BC}" srcOrd="1" destOrd="0" presId="urn:microsoft.com/office/officeart/2005/8/layout/hierarchy2"/>
    <dgm:cxn modelId="{1CB226CB-A16C-495C-8B3C-41561732C844}" srcId="{1F1CD8D5-7A02-4CF8-9975-D946FEF8D92F}" destId="{00968DB8-904C-4778-87E2-5C66AF690261}" srcOrd="1" destOrd="0" parTransId="{AF513641-40C9-453E-A8E7-14651255D019}" sibTransId="{5F030EA8-46FA-4212-BDE5-527EE323D9F6}"/>
    <dgm:cxn modelId="{3C2874F1-7B93-40EF-A272-2D15CB1C9C4F}" type="presOf" srcId="{BD772CE1-7A2F-4792-B209-159218D67716}" destId="{D7DDFD23-4D4B-4E6F-9C08-4253EEC23D7B}" srcOrd="0" destOrd="0" presId="urn:microsoft.com/office/officeart/2005/8/layout/hierarchy2"/>
    <dgm:cxn modelId="{3468BFF4-6208-4611-96F5-2D721DB133E4}" type="presOf" srcId="{00968DB8-904C-4778-87E2-5C66AF690261}" destId="{A941680E-C5AD-4FB6-B3C0-C4833212A60E}" srcOrd="0" destOrd="0" presId="urn:microsoft.com/office/officeart/2005/8/layout/hierarchy2"/>
    <dgm:cxn modelId="{C82E2FD1-B9D1-4BB1-B7A5-933FCEC0C1CD}" type="presParOf" srcId="{7E7A0026-CC49-4CE1-994F-4873B6A875C9}" destId="{31BDF5C8-EA59-4E6B-82DC-2ECB4973A325}" srcOrd="0" destOrd="0" presId="urn:microsoft.com/office/officeart/2005/8/layout/hierarchy2"/>
    <dgm:cxn modelId="{BBC4B3BC-C533-402E-9633-5A10AEC82B6A}" type="presParOf" srcId="{31BDF5C8-EA59-4E6B-82DC-2ECB4973A325}" destId="{ACDB636D-56D6-4753-A4A5-381B13FBCF7B}" srcOrd="0" destOrd="0" presId="urn:microsoft.com/office/officeart/2005/8/layout/hierarchy2"/>
    <dgm:cxn modelId="{66B13BE3-253D-4929-96F9-ACB58654C7C5}" type="presParOf" srcId="{31BDF5C8-EA59-4E6B-82DC-2ECB4973A325}" destId="{FFCF6557-559C-4AA9-A197-E5D5201E5FAF}" srcOrd="1" destOrd="0" presId="urn:microsoft.com/office/officeart/2005/8/layout/hierarchy2"/>
    <dgm:cxn modelId="{9896B697-E5F8-447D-8844-6AF59499607E}" type="presParOf" srcId="{FFCF6557-559C-4AA9-A197-E5D5201E5FAF}" destId="{D7947DA4-40EC-43BC-B712-FE8B4262F9BC}" srcOrd="0" destOrd="0" presId="urn:microsoft.com/office/officeart/2005/8/layout/hierarchy2"/>
    <dgm:cxn modelId="{EB49BDFF-B461-46CC-A370-518B0B2171D2}" type="presParOf" srcId="{D7947DA4-40EC-43BC-B712-FE8B4262F9BC}" destId="{4D7A2231-0F6F-4D01-BD3A-DC0A706CA0CB}" srcOrd="0" destOrd="0" presId="urn:microsoft.com/office/officeart/2005/8/layout/hierarchy2"/>
    <dgm:cxn modelId="{86008C40-EE12-4EFF-AD10-75C0B36AA340}" type="presParOf" srcId="{FFCF6557-559C-4AA9-A197-E5D5201E5FAF}" destId="{9603B672-5263-42CC-AB52-15B6DE7EB98C}" srcOrd="1" destOrd="0" presId="urn:microsoft.com/office/officeart/2005/8/layout/hierarchy2"/>
    <dgm:cxn modelId="{EE6377F7-8CB5-4289-B03C-468246B240CA}" type="presParOf" srcId="{9603B672-5263-42CC-AB52-15B6DE7EB98C}" destId="{D73476A0-2B1E-4516-9BE5-4193DDE27666}" srcOrd="0" destOrd="0" presId="urn:microsoft.com/office/officeart/2005/8/layout/hierarchy2"/>
    <dgm:cxn modelId="{929DBCAC-FCEE-413D-B773-871D9B97E6CE}" type="presParOf" srcId="{9603B672-5263-42CC-AB52-15B6DE7EB98C}" destId="{C04AB8C1-4EB3-4B8E-9480-4EEA7137E182}" srcOrd="1" destOrd="0" presId="urn:microsoft.com/office/officeart/2005/8/layout/hierarchy2"/>
    <dgm:cxn modelId="{D7ADDC4C-D136-4A8D-80A4-657462BD17A6}" type="presParOf" srcId="{C04AB8C1-4EB3-4B8E-9480-4EEA7137E182}" destId="{0041E24A-001A-497E-8F2A-012821646F5C}" srcOrd="0" destOrd="0" presId="urn:microsoft.com/office/officeart/2005/8/layout/hierarchy2"/>
    <dgm:cxn modelId="{548D08E3-05B0-4D0C-8D70-77377798BB38}" type="presParOf" srcId="{0041E24A-001A-497E-8F2A-012821646F5C}" destId="{8C4F7B22-683F-4E4B-B607-DCF478D9CCF3}" srcOrd="0" destOrd="0" presId="urn:microsoft.com/office/officeart/2005/8/layout/hierarchy2"/>
    <dgm:cxn modelId="{85AEB239-D38E-45CE-8489-3931947A014B}" type="presParOf" srcId="{C04AB8C1-4EB3-4B8E-9480-4EEA7137E182}" destId="{ED756D31-F064-4DE7-BE62-7A91CC07ACB1}" srcOrd="1" destOrd="0" presId="urn:microsoft.com/office/officeart/2005/8/layout/hierarchy2"/>
    <dgm:cxn modelId="{C702A64B-96ED-4D60-906B-7B5E53F7AA60}" type="presParOf" srcId="{ED756D31-F064-4DE7-BE62-7A91CC07ACB1}" destId="{D7DDFD23-4D4B-4E6F-9C08-4253EEC23D7B}" srcOrd="0" destOrd="0" presId="urn:microsoft.com/office/officeart/2005/8/layout/hierarchy2"/>
    <dgm:cxn modelId="{1492A041-93E2-4DE0-8EE5-7F37C688E83C}" type="presParOf" srcId="{ED756D31-F064-4DE7-BE62-7A91CC07ACB1}" destId="{11BF030A-7BF2-477E-9725-E2C2A4682955}" srcOrd="1" destOrd="0" presId="urn:microsoft.com/office/officeart/2005/8/layout/hierarchy2"/>
    <dgm:cxn modelId="{14C06D75-181F-4601-9155-2C040476562D}" type="presParOf" srcId="{C04AB8C1-4EB3-4B8E-9480-4EEA7137E182}" destId="{CA1FBC60-6840-47FB-A660-4E8A0BDCF8C0}" srcOrd="2" destOrd="0" presId="urn:microsoft.com/office/officeart/2005/8/layout/hierarchy2"/>
    <dgm:cxn modelId="{B825B747-3220-409E-9080-40F3CB60BC1B}" type="presParOf" srcId="{CA1FBC60-6840-47FB-A660-4E8A0BDCF8C0}" destId="{9711DF32-A6BF-44EF-8A6F-33D20B6FC0BC}" srcOrd="0" destOrd="0" presId="urn:microsoft.com/office/officeart/2005/8/layout/hierarchy2"/>
    <dgm:cxn modelId="{EB12C5FF-F8E3-4814-845F-C70693A0E4B4}" type="presParOf" srcId="{C04AB8C1-4EB3-4B8E-9480-4EEA7137E182}" destId="{D9A5654D-BC22-47AF-8F01-E2A2E48EA9A9}" srcOrd="3" destOrd="0" presId="urn:microsoft.com/office/officeart/2005/8/layout/hierarchy2"/>
    <dgm:cxn modelId="{EF5C4C64-C05E-45A5-B9D6-F13D91539D4F}" type="presParOf" srcId="{D9A5654D-BC22-47AF-8F01-E2A2E48EA9A9}" destId="{AD559C99-2C63-4DA7-AEFF-085E163E5BFB}" srcOrd="0" destOrd="0" presId="urn:microsoft.com/office/officeart/2005/8/layout/hierarchy2"/>
    <dgm:cxn modelId="{4877EF9F-C627-4FC6-A145-B1DB98F0E575}" type="presParOf" srcId="{D9A5654D-BC22-47AF-8F01-E2A2E48EA9A9}" destId="{97E91DEE-641B-4A7B-8584-7B02FA4FEB49}" srcOrd="1" destOrd="0" presId="urn:microsoft.com/office/officeart/2005/8/layout/hierarchy2"/>
    <dgm:cxn modelId="{17182E0E-B244-4ED6-BA60-DDC34299C755}" type="presParOf" srcId="{FFCF6557-559C-4AA9-A197-E5D5201E5FAF}" destId="{77D2C28A-CF8C-4468-A6AD-E02E61853518}" srcOrd="2" destOrd="0" presId="urn:microsoft.com/office/officeart/2005/8/layout/hierarchy2"/>
    <dgm:cxn modelId="{2BE739D6-8803-4524-8538-1030B4D9B3FE}" type="presParOf" srcId="{77D2C28A-CF8C-4468-A6AD-E02E61853518}" destId="{2C9F61B9-D6D7-4089-B4D4-E747502E3205}" srcOrd="0" destOrd="0" presId="urn:microsoft.com/office/officeart/2005/8/layout/hierarchy2"/>
    <dgm:cxn modelId="{4A2132D3-A055-4B65-80D0-518D955E21AC}" type="presParOf" srcId="{FFCF6557-559C-4AA9-A197-E5D5201E5FAF}" destId="{31F01B7D-0EF2-4CFC-AF4C-776C922779EA}" srcOrd="3" destOrd="0" presId="urn:microsoft.com/office/officeart/2005/8/layout/hierarchy2"/>
    <dgm:cxn modelId="{C254A541-8499-4004-9310-3F32EE647D12}" type="presParOf" srcId="{31F01B7D-0EF2-4CFC-AF4C-776C922779EA}" destId="{A941680E-C5AD-4FB6-B3C0-C4833212A60E}" srcOrd="0" destOrd="0" presId="urn:microsoft.com/office/officeart/2005/8/layout/hierarchy2"/>
    <dgm:cxn modelId="{5A039C87-7AF6-4EF2-9594-EB15E6267CE6}" type="presParOf" srcId="{31F01B7D-0EF2-4CFC-AF4C-776C922779EA}" destId="{3AF30A53-B1A9-4FE9-8E30-FFFF2FA1299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636D-56D6-4753-A4A5-381B13FBCF7B}">
      <dsp:nvSpPr>
        <dsp:cNvPr id="0" name=""/>
        <dsp:cNvSpPr/>
      </dsp:nvSpPr>
      <dsp:spPr>
        <a:xfrm>
          <a:off x="152399" y="2133602"/>
          <a:ext cx="2740800" cy="6953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Disply</a:t>
          </a:r>
          <a:r>
            <a:rPr lang="en-US" sz="1200" kern="1200" dirty="0"/>
            <a:t>  Processor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      Memory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Frame buffer</a:t>
          </a:r>
        </a:p>
      </dsp:txBody>
      <dsp:txXfrm>
        <a:off x="172766" y="2153969"/>
        <a:ext cx="2700066" cy="654640"/>
      </dsp:txXfrm>
    </dsp:sp>
    <dsp:sp modelId="{D7947DA4-40EC-43BC-B712-FE8B4262F9BC}">
      <dsp:nvSpPr>
        <dsp:cNvPr id="0" name=""/>
        <dsp:cNvSpPr/>
      </dsp:nvSpPr>
      <dsp:spPr>
        <a:xfrm rot="18206436">
          <a:off x="2674956" y="2062408"/>
          <a:ext cx="972288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972288" y="1321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36793" y="2051315"/>
        <a:ext cx="48614" cy="48614"/>
      </dsp:txXfrm>
    </dsp:sp>
    <dsp:sp modelId="{D73476A0-2B1E-4516-9BE5-4193DDE27666}">
      <dsp:nvSpPr>
        <dsp:cNvPr id="0" name=""/>
        <dsp:cNvSpPr/>
      </dsp:nvSpPr>
      <dsp:spPr>
        <a:xfrm>
          <a:off x="3429001" y="1371599"/>
          <a:ext cx="1193427" cy="59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Display  processor </a:t>
          </a:r>
        </a:p>
      </dsp:txBody>
      <dsp:txXfrm>
        <a:off x="3446478" y="1389076"/>
        <a:ext cx="1158473" cy="561759"/>
      </dsp:txXfrm>
    </dsp:sp>
    <dsp:sp modelId="{0041E24A-001A-497E-8F2A-012821646F5C}">
      <dsp:nvSpPr>
        <dsp:cNvPr id="0" name=""/>
        <dsp:cNvSpPr/>
      </dsp:nvSpPr>
      <dsp:spPr>
        <a:xfrm rot="12423463">
          <a:off x="3355663" y="1351943"/>
          <a:ext cx="1340103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1340103" y="13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92212" y="1331655"/>
        <a:ext cx="67005" cy="67005"/>
      </dsp:txXfrm>
    </dsp:sp>
    <dsp:sp modelId="{D7DDFD23-4D4B-4E6F-9C08-4253EEC23D7B}">
      <dsp:nvSpPr>
        <dsp:cNvPr id="0" name=""/>
        <dsp:cNvSpPr/>
      </dsp:nvSpPr>
      <dsp:spPr>
        <a:xfrm>
          <a:off x="3429001" y="762002"/>
          <a:ext cx="1193427" cy="59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System memory </a:t>
          </a:r>
        </a:p>
      </dsp:txBody>
      <dsp:txXfrm>
        <a:off x="3446478" y="779479"/>
        <a:ext cx="1158473" cy="561759"/>
      </dsp:txXfrm>
    </dsp:sp>
    <dsp:sp modelId="{CA1FBC60-6840-47FB-A660-4E8A0BDCF8C0}">
      <dsp:nvSpPr>
        <dsp:cNvPr id="0" name=""/>
        <dsp:cNvSpPr/>
      </dsp:nvSpPr>
      <dsp:spPr>
        <a:xfrm rot="9176523">
          <a:off x="3355662" y="1961542"/>
          <a:ext cx="1340105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1340105" y="13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92212" y="1941254"/>
        <a:ext cx="67005" cy="67005"/>
      </dsp:txXfrm>
    </dsp:sp>
    <dsp:sp modelId="{AD559C99-2C63-4DA7-AEFF-085E163E5BFB}">
      <dsp:nvSpPr>
        <dsp:cNvPr id="0" name=""/>
        <dsp:cNvSpPr/>
      </dsp:nvSpPr>
      <dsp:spPr>
        <a:xfrm>
          <a:off x="3429001" y="1981201"/>
          <a:ext cx="1193427" cy="59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CPU</a:t>
          </a:r>
        </a:p>
      </dsp:txBody>
      <dsp:txXfrm>
        <a:off x="3446478" y="1998678"/>
        <a:ext cx="1158473" cy="561759"/>
      </dsp:txXfrm>
    </dsp:sp>
    <dsp:sp modelId="{77D2C28A-CF8C-4468-A6AD-E02E61853518}">
      <dsp:nvSpPr>
        <dsp:cNvPr id="0" name=""/>
        <dsp:cNvSpPr/>
      </dsp:nvSpPr>
      <dsp:spPr>
        <a:xfrm rot="3183794">
          <a:off x="2715293" y="2824408"/>
          <a:ext cx="891614" cy="26429"/>
        </a:xfrm>
        <a:custGeom>
          <a:avLst/>
          <a:gdLst/>
          <a:ahLst/>
          <a:cxnLst/>
          <a:rect l="0" t="0" r="0" b="0"/>
          <a:pathLst>
            <a:path>
              <a:moveTo>
                <a:pt x="0" y="13214"/>
              </a:moveTo>
              <a:lnTo>
                <a:pt x="891614" y="1321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38810" y="2815332"/>
        <a:ext cx="44580" cy="44580"/>
      </dsp:txXfrm>
    </dsp:sp>
    <dsp:sp modelId="{A941680E-C5AD-4FB6-B3C0-C4833212A60E}">
      <dsp:nvSpPr>
        <dsp:cNvPr id="0" name=""/>
        <dsp:cNvSpPr/>
      </dsp:nvSpPr>
      <dsp:spPr>
        <a:xfrm>
          <a:off x="3429001" y="2895599"/>
          <a:ext cx="1193427" cy="59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Video controller </a:t>
          </a:r>
          <a:endParaRPr lang="en-US" sz="1900" kern="1200" dirty="0"/>
        </a:p>
      </dsp:txBody>
      <dsp:txXfrm>
        <a:off x="3446478" y="2913076"/>
        <a:ext cx="1158473" cy="561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5330AF-ADD7-4941-BE53-4DC789FF931C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FC7295-3C06-4FF8-8742-7EB97C4C46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rmAutofit/>
          </a:bodyPr>
          <a:lstStyle/>
          <a:p>
            <a:r>
              <a:rPr lang="en-US" sz="2400" dirty="0"/>
              <a:t>Dr. Snehlata Barde</a:t>
            </a:r>
            <a:br>
              <a:rPr lang="en-US" sz="2400" dirty="0"/>
            </a:br>
            <a:r>
              <a:rPr lang="en-US" sz="2400" dirty="0"/>
              <a:t>Professor &amp; </a:t>
            </a:r>
            <a:r>
              <a:rPr lang="en-US" sz="2400" dirty="0" err="1"/>
              <a:t>HoD</a:t>
            </a:r>
            <a:r>
              <a:rPr lang="en-US" sz="2400" dirty="0"/>
              <a:t>. MSIT</a:t>
            </a:r>
            <a:br>
              <a:rPr lang="en-US" sz="2400" dirty="0"/>
            </a:br>
            <a:r>
              <a:rPr lang="en-US" sz="2400" dirty="0"/>
              <a:t>MATS </a:t>
            </a:r>
            <a:r>
              <a:rPr lang="en-US" sz="2400"/>
              <a:t>University,Raipur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143000" y="1371600"/>
            <a:ext cx="731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Raster scan display   &amp;</a:t>
            </a:r>
            <a:br>
              <a:rPr lang="en-US" sz="4800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sz="4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Random scan display </a:t>
            </a:r>
          </a:p>
          <a:p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/>
              <a:t>Raster scan display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7382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is a scanning technique in which the electron beam moves along the </a:t>
            </a:r>
          </a:p>
          <a:p>
            <a:r>
              <a:rPr lang="en-US" dirty="0"/>
              <a:t>screen. It moves from top to bottom covering the line at a time.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743200"/>
            <a:ext cx="6864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the electron beam moves in each row, the beam intensity is</a:t>
            </a:r>
          </a:p>
          <a:p>
            <a:r>
              <a:rPr lang="en-US" dirty="0"/>
              <a:t> turned on and off to create a pattern of illuminated states.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505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 definition is stored in a memory area called a refresh buffer or frame buffer. This memory area holds a set of intensity values ​​for all screen points. The intensity values ​​are later retrieved from the refresh buffer and appear on the screen in a row (scan line).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800600"/>
            <a:ext cx="82076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• The image is stored in a frame buffer containing the total screen area and</a:t>
            </a:r>
          </a:p>
          <a:p>
            <a:r>
              <a:rPr lang="en-US" dirty="0"/>
              <a:t> where each memory location corresponds to a pixel.</a:t>
            </a:r>
          </a:p>
          <a:p>
            <a:r>
              <a:rPr lang="en-US" dirty="0"/>
              <a:t> • In a monochrome system, each bit is 1 or 0 for the corresponding pixel to</a:t>
            </a:r>
          </a:p>
          <a:p>
            <a:r>
              <a:rPr lang="en-US" dirty="0"/>
              <a:t> be on or off (bitmap). • The display processor scans the frame buffer to turn</a:t>
            </a:r>
          </a:p>
          <a:p>
            <a:r>
              <a:rPr lang="en-US" dirty="0"/>
              <a:t> electron beam on/off depending if the bit is 1 or 0. • For color </a:t>
            </a:r>
            <a:r>
              <a:rPr lang="en-US" dirty="0" err="1"/>
              <a:t>monitors,d</a:t>
            </a:r>
            <a:r>
              <a:rPr lang="en-US" dirty="0"/>
              <a:t>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8991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the frame buffer also contains the color of each pixel (color buffer) as</a:t>
            </a:r>
          </a:p>
          <a:p>
            <a:r>
              <a:rPr lang="en-US" dirty="0"/>
              <a:t> well as other characteristics of the image (gray scale, …).8 bits/pixel </a:t>
            </a:r>
          </a:p>
          <a:p>
            <a:r>
              <a:rPr lang="en-US" dirty="0"/>
              <a:t> 0..255 (</a:t>
            </a:r>
            <a:r>
              <a:rPr lang="en-US" dirty="0" err="1"/>
              <a:t>pixmap</a:t>
            </a:r>
            <a:r>
              <a:rPr lang="en-US" dirty="0"/>
              <a:t>). • Depth of the buffer area is the number of </a:t>
            </a:r>
          </a:p>
          <a:p>
            <a:r>
              <a:rPr lang="en-US" dirty="0"/>
              <a:t>bits per pixel (bit planes), up to 24.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 Examples: </a:t>
            </a:r>
          </a:p>
          <a:p>
            <a:r>
              <a:rPr lang="en-US" dirty="0"/>
              <a:t>television panels, </a:t>
            </a:r>
            <a:r>
              <a:rPr lang="en-US" dirty="0" err="1"/>
              <a:t>printers,PC</a:t>
            </a:r>
            <a:r>
              <a:rPr lang="en-US" dirty="0"/>
              <a:t> monitors (99% of raster-scan)....</a:t>
            </a:r>
          </a:p>
          <a:p>
            <a:r>
              <a:rPr lang="en-US" dirty="0"/>
              <a:t>16 Raster-scan Displays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2000" dirty="0">
                <a:solidFill>
                  <a:srgbClr val="002060"/>
                </a:solidFill>
              </a:rPr>
              <a:t>Refresh rate: </a:t>
            </a:r>
            <a:r>
              <a:rPr lang="en-US" dirty="0"/>
              <a:t>24 is a minimum to avoid flicker, corresponding to 24 Hz</a:t>
            </a:r>
          </a:p>
          <a:p>
            <a:r>
              <a:rPr lang="en-US" dirty="0"/>
              <a:t> (1 Hz = 1 refresh per second) 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2000" dirty="0">
                <a:solidFill>
                  <a:srgbClr val="002060"/>
                </a:solidFill>
              </a:rPr>
              <a:t>Current raster-scan </a:t>
            </a:r>
            <a:r>
              <a:rPr lang="en-US" dirty="0"/>
              <a:t>displays have a refresh rate of at least 60 frames</a:t>
            </a:r>
          </a:p>
          <a:p>
            <a:r>
              <a:rPr lang="en-US" dirty="0"/>
              <a:t> (60 Hz) per second, up to 120 (120 Hz).</a:t>
            </a:r>
          </a:p>
          <a:p>
            <a:r>
              <a:rPr lang="en-US" dirty="0"/>
              <a:t>• Uses large memory: 640x480  307200 bits  38 </a:t>
            </a:r>
            <a:r>
              <a:rPr lang="en-US" dirty="0" err="1"/>
              <a:t>kB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2000" dirty="0">
                <a:solidFill>
                  <a:schemeClr val="accent6">
                    <a:lumMod val="25000"/>
                  </a:schemeClr>
                </a:solidFill>
              </a:rPr>
              <a:t>•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Refresh procedure: </a:t>
            </a:r>
          </a:p>
          <a:p>
            <a:pPr>
              <a:buFontTx/>
              <a:buChar char="-"/>
            </a:pPr>
            <a:r>
              <a:rPr lang="en-US" sz="2000" dirty="0"/>
              <a:t>Horizontal retrace </a:t>
            </a:r>
            <a:r>
              <a:rPr lang="en-US" dirty="0"/>
              <a:t>– beam returns to left of screen</a:t>
            </a:r>
          </a:p>
          <a:p>
            <a:r>
              <a:rPr lang="en-US" dirty="0"/>
              <a:t>-Vertical retrace – bean returns to top left corner of screen</a:t>
            </a:r>
          </a:p>
          <a:p>
            <a:r>
              <a:rPr lang="en-US" dirty="0"/>
              <a:t> – Interlaced refresh:- display first even-numbered lines, then </a:t>
            </a:r>
            <a:r>
              <a:rPr lang="en-US" dirty="0" err="1"/>
              <a:t>oddnumbered</a:t>
            </a:r>
            <a:r>
              <a:rPr lang="en-US" dirty="0"/>
              <a:t> lines permits to see</a:t>
            </a:r>
          </a:p>
          <a:p>
            <a:r>
              <a:rPr lang="en-US" dirty="0"/>
              <a:t>the image in half the time useful for slow refresh rates (30 Hz shows as 60 Hz).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143000" y="533400"/>
            <a:ext cx="3352800" cy="2209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295400" y="9144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295400" y="16764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12954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95400" y="20574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1295400" y="914400"/>
            <a:ext cx="2971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1295400" y="1295400"/>
            <a:ext cx="3048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 flipV="1">
            <a:off x="1295400" y="1676400"/>
            <a:ext cx="3048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1295400" y="2057400"/>
            <a:ext cx="3048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295400" y="23622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1219200" y="914400"/>
            <a:ext cx="3124200" cy="144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Trapezoid 51"/>
          <p:cNvSpPr/>
          <p:nvPr/>
        </p:nvSpPr>
        <p:spPr>
          <a:xfrm>
            <a:off x="2133600" y="2743200"/>
            <a:ext cx="1371600" cy="685800"/>
          </a:xfrm>
          <a:prstGeom prst="trapezoi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 Diagonal Corner Rectangle 53"/>
          <p:cNvSpPr/>
          <p:nvPr/>
        </p:nvSpPr>
        <p:spPr>
          <a:xfrm>
            <a:off x="6096000" y="609600"/>
            <a:ext cx="2743200" cy="17526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172200" y="91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762000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Active  raster scan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rot="10800000" flipV="1">
            <a:off x="6172200" y="13716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781800" y="1219200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Horizontal retrace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172200" y="1828800"/>
            <a:ext cx="5334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58000" y="1752600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Vartical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retrace</a:t>
            </a:r>
          </a:p>
        </p:txBody>
      </p:sp>
      <p:graphicFrame>
        <p:nvGraphicFramePr>
          <p:cNvPr id="66" name="Diagram 65"/>
          <p:cNvGraphicFramePr/>
          <p:nvPr>
            <p:extLst>
              <p:ext uri="{D42A27DB-BD31-4B8C-83A1-F6EECF244321}">
                <p14:modId xmlns:p14="http://schemas.microsoft.com/office/powerpoint/2010/main" val="1361541502"/>
              </p:ext>
            </p:extLst>
          </p:nvPr>
        </p:nvGraphicFramePr>
        <p:xfrm>
          <a:off x="2286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8" name="Straight Connector 67"/>
          <p:cNvCxnSpPr/>
          <p:nvPr/>
        </p:nvCxnSpPr>
        <p:spPr>
          <a:xfrm rot="5400000">
            <a:off x="2552700" y="4457700"/>
            <a:ext cx="685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876800" y="60198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410200" y="39624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endCxn id="79" idx="1"/>
          </p:cNvCxnSpPr>
          <p:nvPr/>
        </p:nvCxnSpPr>
        <p:spPr>
          <a:xfrm>
            <a:off x="4876800" y="44196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876800" y="3733800"/>
            <a:ext cx="5334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4876800" y="4572000"/>
            <a:ext cx="533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638800" y="4267200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Bus</a:t>
            </a:r>
          </a:p>
        </p:txBody>
      </p:sp>
      <p:sp>
        <p:nvSpPr>
          <p:cNvPr id="93" name="Freeform 92"/>
          <p:cNvSpPr/>
          <p:nvPr/>
        </p:nvSpPr>
        <p:spPr>
          <a:xfrm>
            <a:off x="5486400" y="5181600"/>
            <a:ext cx="1309468" cy="1524000"/>
          </a:xfrm>
          <a:custGeom>
            <a:avLst/>
            <a:gdLst>
              <a:gd name="connsiteX0" fmla="*/ 0 w 773723"/>
              <a:gd name="connsiteY0" fmla="*/ 492369 h 1181686"/>
              <a:gd name="connsiteX1" fmla="*/ 28136 w 773723"/>
              <a:gd name="connsiteY1" fmla="*/ 773723 h 1181686"/>
              <a:gd name="connsiteX2" fmla="*/ 436099 w 773723"/>
              <a:gd name="connsiteY2" fmla="*/ 844061 h 1181686"/>
              <a:gd name="connsiteX3" fmla="*/ 618979 w 773723"/>
              <a:gd name="connsiteY3" fmla="*/ 1153551 h 1181686"/>
              <a:gd name="connsiteX4" fmla="*/ 773723 w 773723"/>
              <a:gd name="connsiteY4" fmla="*/ 1181686 h 1181686"/>
              <a:gd name="connsiteX5" fmla="*/ 731520 w 773723"/>
              <a:gd name="connsiteY5" fmla="*/ 0 h 1181686"/>
              <a:gd name="connsiteX6" fmla="*/ 590843 w 773723"/>
              <a:gd name="connsiteY6" fmla="*/ 56271 h 1181686"/>
              <a:gd name="connsiteX7" fmla="*/ 379828 w 773723"/>
              <a:gd name="connsiteY7" fmla="*/ 407963 h 1181686"/>
              <a:gd name="connsiteX8" fmla="*/ 0 w 773723"/>
              <a:gd name="connsiteY8" fmla="*/ 492369 h 11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723" h="1181686">
                <a:moveTo>
                  <a:pt x="0" y="492369"/>
                </a:moveTo>
                <a:lnTo>
                  <a:pt x="28136" y="773723"/>
                </a:lnTo>
                <a:lnTo>
                  <a:pt x="436099" y="844061"/>
                </a:lnTo>
                <a:lnTo>
                  <a:pt x="618979" y="1153551"/>
                </a:lnTo>
                <a:lnTo>
                  <a:pt x="773723" y="1181686"/>
                </a:lnTo>
                <a:lnTo>
                  <a:pt x="731520" y="0"/>
                </a:lnTo>
                <a:lnTo>
                  <a:pt x="590843" y="56271"/>
                </a:lnTo>
                <a:lnTo>
                  <a:pt x="379828" y="407963"/>
                </a:lnTo>
                <a:lnTo>
                  <a:pt x="0" y="49236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9342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715000" y="579120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</a:t>
            </a:r>
          </a:p>
        </p:txBody>
      </p:sp>
      <p:cxnSp>
        <p:nvCxnSpPr>
          <p:cNvPr id="98" name="Straight Connector 97"/>
          <p:cNvCxnSpPr>
            <a:stCxn id="79" idx="3"/>
          </p:cNvCxnSpPr>
          <p:nvPr/>
        </p:nvCxnSpPr>
        <p:spPr>
          <a:xfrm>
            <a:off x="7315200" y="44196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543800" y="4267200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I/O Devices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1821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Advantages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4267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It looks like a very real picture.</a:t>
            </a:r>
          </a:p>
          <a:p>
            <a:pPr marL="342900" indent="-342900">
              <a:buAutoNum type="arabicPeriod"/>
            </a:pPr>
            <a:r>
              <a:rPr lang="en-US" dirty="0"/>
              <a:t>It can emit millions of unique colors.</a:t>
            </a:r>
          </a:p>
          <a:p>
            <a:pPr marL="342900" indent="-342900">
              <a:buAutoNum type="arabicPeriod"/>
            </a:pPr>
            <a:r>
              <a:rPr lang="en-US" dirty="0"/>
              <a:t>It can show shadow scan.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590800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Dis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advantages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276600"/>
            <a:ext cx="3100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Its resolution is low.</a:t>
            </a:r>
          </a:p>
          <a:p>
            <a:pPr marL="342900" indent="-342900">
              <a:buAutoNum type="arabicPeriod"/>
            </a:pPr>
            <a:r>
              <a:rPr lang="en-US" dirty="0"/>
              <a:t>It provides a </a:t>
            </a:r>
            <a:r>
              <a:rPr lang="en-US" dirty="0" err="1"/>
              <a:t>zig</a:t>
            </a:r>
            <a:r>
              <a:rPr lang="en-US" dirty="0"/>
              <a:t> </a:t>
            </a:r>
            <a:r>
              <a:rPr lang="en-US" dirty="0" err="1"/>
              <a:t>zag</a:t>
            </a:r>
            <a:r>
              <a:rPr lang="en-US" dirty="0"/>
              <a:t> line.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1143000"/>
          </a:xfrm>
        </p:spPr>
        <p:txBody>
          <a:bodyPr/>
          <a:lstStyle/>
          <a:p>
            <a:r>
              <a:rPr lang="en-US" dirty="0"/>
              <a:t>Random-scan Displays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92236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• Random scan systems are also called vector, </a:t>
            </a:r>
            <a:r>
              <a:rPr lang="en-US" dirty="0" err="1"/>
              <a:t>strokewriting</a:t>
            </a:r>
            <a:r>
              <a:rPr lang="en-US" dirty="0"/>
              <a:t>, or calligraphic</a:t>
            </a:r>
          </a:p>
          <a:p>
            <a:r>
              <a:rPr lang="en-US" dirty="0"/>
              <a:t>     displays.</a:t>
            </a:r>
          </a:p>
          <a:p>
            <a:endParaRPr lang="en-US" dirty="0"/>
          </a:p>
          <a:p>
            <a:r>
              <a:rPr lang="en-US" dirty="0"/>
              <a:t>• The electron beam directly draws the picture in any specified order.</a:t>
            </a:r>
          </a:p>
          <a:p>
            <a:endParaRPr lang="en-US" dirty="0"/>
          </a:p>
          <a:p>
            <a:r>
              <a:rPr lang="en-US" dirty="0"/>
              <a:t>• A pen plotter is an example of such a system. • Picture is stored in a </a:t>
            </a:r>
          </a:p>
          <a:p>
            <a:r>
              <a:rPr lang="en-US" dirty="0"/>
              <a:t>    display list, refresh display file, vector file, or display program as a set of</a:t>
            </a:r>
          </a:p>
          <a:p>
            <a:r>
              <a:rPr lang="en-US" dirty="0"/>
              <a:t>    line  drawing commands. </a:t>
            </a:r>
          </a:p>
          <a:p>
            <a:endParaRPr lang="en-US" dirty="0"/>
          </a:p>
          <a:p>
            <a:r>
              <a:rPr lang="en-US" dirty="0"/>
              <a:t>• Refreshes by scanning the list 30 to 60 times per second.  </a:t>
            </a:r>
          </a:p>
          <a:p>
            <a:endParaRPr lang="en-US" dirty="0"/>
          </a:p>
          <a:p>
            <a:r>
              <a:rPr lang="en-US" dirty="0"/>
              <a:t>• More suited for line-drawing applications such as architecture and</a:t>
            </a:r>
          </a:p>
          <a:p>
            <a:r>
              <a:rPr lang="en-US" dirty="0"/>
              <a:t>    manufacturing.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066800"/>
            <a:ext cx="6537367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Advantages: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/>
              <a:t>-– High resolution</a:t>
            </a:r>
          </a:p>
          <a:p>
            <a:r>
              <a:rPr lang="en-US" dirty="0"/>
              <a:t> – Easy animation</a:t>
            </a:r>
          </a:p>
          <a:p>
            <a:r>
              <a:rPr lang="en-US" dirty="0"/>
              <a:t> – Requires little memory </a:t>
            </a:r>
          </a:p>
          <a:p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• Disadvantages: </a:t>
            </a:r>
          </a:p>
          <a:p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/>
              <a:t>– Requires intelligent electron beam (processor controlled) </a:t>
            </a:r>
          </a:p>
          <a:p>
            <a:r>
              <a:rPr lang="en-US" dirty="0"/>
              <a:t>– Limited screen density, limited to simple, line-based images </a:t>
            </a:r>
          </a:p>
          <a:p>
            <a:r>
              <a:rPr lang="en-US" dirty="0"/>
              <a:t>– Limited color capability.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• Improved in the 1960’s by the Direct </a:t>
            </a:r>
          </a:p>
          <a:p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   View Storage Tube (DVST) from Tektronix.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71800" y="685800"/>
            <a:ext cx="33528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191000" y="990600"/>
            <a:ext cx="1084730" cy="824753"/>
          </a:xfrm>
          <a:custGeom>
            <a:avLst/>
            <a:gdLst>
              <a:gd name="connsiteX0" fmla="*/ 0 w 1084730"/>
              <a:gd name="connsiteY0" fmla="*/ 322729 h 824753"/>
              <a:gd name="connsiteX1" fmla="*/ 1066800 w 1084730"/>
              <a:gd name="connsiteY1" fmla="*/ 0 h 824753"/>
              <a:gd name="connsiteX2" fmla="*/ 1084730 w 1084730"/>
              <a:gd name="connsiteY2" fmla="*/ 824753 h 824753"/>
              <a:gd name="connsiteX3" fmla="*/ 367553 w 1084730"/>
              <a:gd name="connsiteY3" fmla="*/ 493058 h 82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730" h="824753">
                <a:moveTo>
                  <a:pt x="0" y="322729"/>
                </a:moveTo>
                <a:lnTo>
                  <a:pt x="1066800" y="0"/>
                </a:lnTo>
                <a:lnTo>
                  <a:pt x="1084730" y="824753"/>
                </a:lnTo>
                <a:lnTo>
                  <a:pt x="367553" y="493058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0800000" flipV="1">
            <a:off x="2590800" y="1524000"/>
            <a:ext cx="1981200" cy="1600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2438400" y="3124200"/>
            <a:ext cx="152400" cy="457200"/>
          </a:xfrm>
          <a:prstGeom prst="flowChartMagneticDisk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4038600"/>
            <a:ext cx="762000" cy="381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3886200"/>
            <a:ext cx="9906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System Memory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1000" y="3733800"/>
            <a:ext cx="1219200" cy="838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Display Processor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2672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324600" y="3276600"/>
            <a:ext cx="1309468" cy="1524000"/>
          </a:xfrm>
          <a:custGeom>
            <a:avLst/>
            <a:gdLst>
              <a:gd name="connsiteX0" fmla="*/ 0 w 773723"/>
              <a:gd name="connsiteY0" fmla="*/ 492369 h 1181686"/>
              <a:gd name="connsiteX1" fmla="*/ 28136 w 773723"/>
              <a:gd name="connsiteY1" fmla="*/ 773723 h 1181686"/>
              <a:gd name="connsiteX2" fmla="*/ 436099 w 773723"/>
              <a:gd name="connsiteY2" fmla="*/ 844061 h 1181686"/>
              <a:gd name="connsiteX3" fmla="*/ 618979 w 773723"/>
              <a:gd name="connsiteY3" fmla="*/ 1153551 h 1181686"/>
              <a:gd name="connsiteX4" fmla="*/ 773723 w 773723"/>
              <a:gd name="connsiteY4" fmla="*/ 1181686 h 1181686"/>
              <a:gd name="connsiteX5" fmla="*/ 731520 w 773723"/>
              <a:gd name="connsiteY5" fmla="*/ 0 h 1181686"/>
              <a:gd name="connsiteX6" fmla="*/ 590843 w 773723"/>
              <a:gd name="connsiteY6" fmla="*/ 56271 h 1181686"/>
              <a:gd name="connsiteX7" fmla="*/ 379828 w 773723"/>
              <a:gd name="connsiteY7" fmla="*/ 407963 h 1181686"/>
              <a:gd name="connsiteX8" fmla="*/ 0 w 773723"/>
              <a:gd name="connsiteY8" fmla="*/ 492369 h 11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723" h="1181686">
                <a:moveTo>
                  <a:pt x="0" y="492369"/>
                </a:moveTo>
                <a:lnTo>
                  <a:pt x="28136" y="773723"/>
                </a:lnTo>
                <a:lnTo>
                  <a:pt x="436099" y="844061"/>
                </a:lnTo>
                <a:lnTo>
                  <a:pt x="618979" y="1153551"/>
                </a:lnTo>
                <a:lnTo>
                  <a:pt x="773723" y="1181686"/>
                </a:lnTo>
                <a:lnTo>
                  <a:pt x="731520" y="0"/>
                </a:lnTo>
                <a:lnTo>
                  <a:pt x="590843" y="56271"/>
                </a:lnTo>
                <a:lnTo>
                  <a:pt x="379828" y="407963"/>
                </a:lnTo>
                <a:lnTo>
                  <a:pt x="0" y="492369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</a:rPr>
              <a:t>Monitor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5334000"/>
            <a:ext cx="135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System Bus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03860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CPU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524000" y="48006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895600" y="48768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533900" y="49149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86400" y="4114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43200" y="6324600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I/O Devices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2934494" y="6134100"/>
            <a:ext cx="53260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81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Difference between Raster &amp; Random scan display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504043"/>
              </p:ext>
            </p:extLst>
          </p:nvPr>
        </p:nvGraphicFramePr>
        <p:xfrm>
          <a:off x="1219200" y="1600197"/>
          <a:ext cx="7086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269">
                <a:tc>
                  <a:txBody>
                    <a:bodyPr/>
                    <a:lstStyle/>
                    <a:p>
                      <a:r>
                        <a:rPr lang="en-US" dirty="0"/>
                        <a:t>Comparison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Raster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scan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Random  scan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69">
                <a:tc>
                  <a:txBody>
                    <a:bodyPr/>
                    <a:lstStyle/>
                    <a:p>
                      <a:r>
                        <a:rPr lang="en-US" sz="1400" dirty="0"/>
                        <a:t>Resolution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Its resolution is very low because the picture definition is stored as intensity value.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Its resolution is high because it is stored as a group of line commands.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269">
                <a:tc>
                  <a:txBody>
                    <a:bodyPr/>
                    <a:lstStyle/>
                    <a:p>
                      <a:r>
                        <a:rPr lang="en-US" sz="14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 is less expensive than a random scan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 is expensive than a raster  scan.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269">
                <a:tc>
                  <a:txBody>
                    <a:bodyPr/>
                    <a:lstStyle/>
                    <a:p>
                      <a:r>
                        <a:rPr lang="en-US" sz="1400" dirty="0"/>
                        <a:t>Refresh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Refresh rate is 60 to 80 frames per second.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Refresh rate is 30 to 60 times per second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269">
                <a:tc>
                  <a:txBody>
                    <a:bodyPr/>
                    <a:lstStyle/>
                    <a:p>
                      <a:r>
                        <a:rPr lang="en-US" sz="1400" dirty="0"/>
                        <a:t>Picture</a:t>
                      </a:r>
                      <a:r>
                        <a:rPr lang="en-US" sz="1400" baseline="0" dirty="0"/>
                        <a:t> definition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 stores the picture definition in the refresh buffer.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 stores the picture definition in the refresh display</a:t>
                      </a:r>
                      <a:r>
                        <a:rPr lang="en-US" sz="1400" baseline="0" dirty="0"/>
                        <a:t> file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269">
                <a:tc>
                  <a:txBody>
                    <a:bodyPr/>
                    <a:lstStyle/>
                    <a:p>
                      <a:r>
                        <a:rPr lang="en-US" sz="1400" dirty="0"/>
                        <a:t>Line drawing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This provides a zig-zag line as the plotted value is different.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This provides a smooth line as the line path is followed by the electron beam.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269">
                <a:tc>
                  <a:txBody>
                    <a:bodyPr/>
                    <a:lstStyle/>
                    <a:p>
                      <a:r>
                        <a:rPr lang="en-US" sz="1400" dirty="0"/>
                        <a:t>Image drawing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Pixels are used to draw images in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 is used to draw applications and mathematical functions.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681</TotalTime>
  <Words>817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Dr. Snehlata Barde Professor &amp; HoD. MSIT MATS University,Raipur</vt:lpstr>
      <vt:lpstr>Raster scan display</vt:lpstr>
      <vt:lpstr>PowerPoint Presentation</vt:lpstr>
      <vt:lpstr>PowerPoint Presentation</vt:lpstr>
      <vt:lpstr>PowerPoint Presentation</vt:lpstr>
      <vt:lpstr>Random-scan Displays</vt:lpstr>
      <vt:lpstr>PowerPoint Presentation</vt:lpstr>
      <vt:lpstr>PowerPoint Presentation</vt:lpstr>
      <vt:lpstr>Difference between Raster &amp; Random scan display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Sneha Barde</cp:lastModifiedBy>
  <cp:revision>59</cp:revision>
  <dcterms:created xsi:type="dcterms:W3CDTF">2020-10-07T03:53:17Z</dcterms:created>
  <dcterms:modified xsi:type="dcterms:W3CDTF">2023-05-20T05:09:59Z</dcterms:modified>
</cp:coreProperties>
</file>