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7" r:id="rId9"/>
    <p:sldId id="306" r:id="rId10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77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971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748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1992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5234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932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926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192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0020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5969" y="257873"/>
            <a:ext cx="1064006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372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957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45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92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629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48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972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301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883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1934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1143000" y="838200"/>
            <a:ext cx="8077200" cy="2270365"/>
          </a:xfrm>
          <a:prstGeom prst="rect">
            <a:avLst/>
          </a:prstGeom>
        </p:spPr>
        <p:txBody>
          <a:bodyPr vert="horz" wrap="square" lIns="0" tIns="532066" rIns="0" bIns="0" rtlCol="0">
            <a:spAutoFit/>
          </a:bodyPr>
          <a:lstStyle/>
          <a:p>
            <a:pPr marL="3124835" marR="5080" indent="-1123315" algn="ctr">
              <a:lnSpc>
                <a:spcPts val="6480"/>
              </a:lnSpc>
              <a:spcBef>
                <a:spcPts val="915"/>
              </a:spcBef>
            </a:pPr>
            <a:r>
              <a:rPr sz="5400" u="sng" spc="-37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IOT </a:t>
            </a:r>
            <a:r>
              <a:rPr sz="5400" u="sng" spc="-32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Platforms</a:t>
            </a:r>
            <a:r>
              <a:rPr sz="5400" u="sng" spc="-57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5400" u="sng" spc="-20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Design</a:t>
            </a:r>
            <a:endParaRPr lang="en-US" sz="5400" u="sng" spc="-200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3124835" marR="5080" indent="-1123315" algn="ctr">
              <a:lnSpc>
                <a:spcPts val="6480"/>
              </a:lnSpc>
              <a:spcBef>
                <a:spcPts val="915"/>
              </a:spcBef>
            </a:pPr>
            <a:r>
              <a:rPr sz="5400" u="sng" spc="-14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Methodology</a:t>
            </a:r>
            <a:endParaRPr sz="5400" u="sng" dirty="0">
              <a:solidFill>
                <a:schemeClr val="accent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4929" y="4027423"/>
            <a:ext cx="696404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en-US" sz="2400" spc="-5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sz="2400" b="1" dirty="0">
              <a:latin typeface="Carlito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53688-A500-232A-29DB-3683080E5AA5}"/>
              </a:ext>
            </a:extLst>
          </p:cNvPr>
          <p:cNvSpPr txBox="1"/>
          <p:nvPr/>
        </p:nvSpPr>
        <p:spPr>
          <a:xfrm>
            <a:off x="6019800" y="5181600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Dr. Snehlata Barde</a:t>
            </a:r>
          </a:p>
          <a:p>
            <a:pPr algn="r"/>
            <a:r>
              <a:rPr lang="en-US" dirty="0"/>
              <a:t> </a:t>
            </a:r>
            <a:r>
              <a:rPr lang="en-US" dirty="0" err="1"/>
              <a:t>Profesor</a:t>
            </a:r>
            <a:r>
              <a:rPr lang="en-US" dirty="0"/>
              <a:t>  &amp; </a:t>
            </a:r>
            <a:r>
              <a:rPr lang="en-US" dirty="0" err="1"/>
              <a:t>HoD</a:t>
            </a:r>
            <a:r>
              <a:rPr lang="en-US" dirty="0"/>
              <a:t>, MSIT</a:t>
            </a:r>
          </a:p>
          <a:p>
            <a:pPr algn="r"/>
            <a:r>
              <a:rPr lang="en-US" dirty="0"/>
              <a:t>MATS </a:t>
            </a:r>
            <a:r>
              <a:rPr lang="en-US" dirty="0" err="1"/>
              <a:t>University,Raipur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407987"/>
            <a:ext cx="27705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sng" spc="-225" dirty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  <a:endParaRPr sz="4400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141348"/>
            <a:ext cx="10286365" cy="45485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255904" indent="-228600">
              <a:lnSpc>
                <a:spcPct val="90100"/>
              </a:lnSpc>
              <a:spcBef>
                <a:spcPts val="430"/>
              </a:spcBef>
              <a:buFont typeface="Wingdings"/>
              <a:buChar char="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Designing </a:t>
            </a:r>
            <a:r>
              <a:rPr sz="2800" b="1" spc="-5" dirty="0">
                <a:latin typeface="Carlito"/>
                <a:cs typeface="Carlito"/>
              </a:rPr>
              <a:t>IoT </a:t>
            </a:r>
            <a:r>
              <a:rPr sz="2800" b="1" spc="-25" dirty="0">
                <a:latin typeface="Carlito"/>
                <a:cs typeface="Carlito"/>
              </a:rPr>
              <a:t>systems </a:t>
            </a:r>
            <a:r>
              <a:rPr sz="2800" b="1" spc="-5" dirty="0">
                <a:latin typeface="Carlito"/>
                <a:cs typeface="Carlito"/>
              </a:rPr>
              <a:t>can </a:t>
            </a:r>
            <a:r>
              <a:rPr sz="2800" b="1" dirty="0">
                <a:latin typeface="Carlito"/>
                <a:cs typeface="Carlito"/>
              </a:rPr>
              <a:t>be a </a:t>
            </a:r>
            <a:r>
              <a:rPr sz="2800" b="1" spc="-15" dirty="0">
                <a:latin typeface="Carlito"/>
                <a:cs typeface="Carlito"/>
              </a:rPr>
              <a:t>complex </a:t>
            </a:r>
            <a:r>
              <a:rPr sz="2800" b="1" dirty="0">
                <a:latin typeface="Carlito"/>
                <a:cs typeface="Carlito"/>
              </a:rPr>
              <a:t>and </a:t>
            </a:r>
            <a:r>
              <a:rPr sz="2800" b="1" spc="-5" dirty="0">
                <a:latin typeface="Carlito"/>
                <a:cs typeface="Carlito"/>
              </a:rPr>
              <a:t>challenging task </a:t>
            </a:r>
            <a:r>
              <a:rPr sz="2800" b="1" dirty="0">
                <a:latin typeface="Carlito"/>
                <a:cs typeface="Carlito"/>
              </a:rPr>
              <a:t>as  these </a:t>
            </a:r>
            <a:r>
              <a:rPr sz="2800" b="1" spc="-25" dirty="0">
                <a:latin typeface="Carlito"/>
                <a:cs typeface="Carlito"/>
              </a:rPr>
              <a:t>systems </a:t>
            </a:r>
            <a:r>
              <a:rPr sz="2800" b="1" spc="-20" dirty="0">
                <a:latin typeface="Carlito"/>
                <a:cs typeface="Carlito"/>
              </a:rPr>
              <a:t>involve </a:t>
            </a:r>
            <a:r>
              <a:rPr sz="2800" b="1" spc="-15" dirty="0">
                <a:latin typeface="Carlito"/>
                <a:cs typeface="Carlito"/>
              </a:rPr>
              <a:t>interactions </a:t>
            </a:r>
            <a:r>
              <a:rPr sz="2800" b="1" spc="-10" dirty="0">
                <a:latin typeface="Carlito"/>
                <a:cs typeface="Carlito"/>
              </a:rPr>
              <a:t>between various components  </a:t>
            </a:r>
            <a:r>
              <a:rPr sz="2800" b="1" dirty="0">
                <a:latin typeface="Carlito"/>
                <a:cs typeface="Carlito"/>
              </a:rPr>
              <a:t>such as </a:t>
            </a:r>
            <a:r>
              <a:rPr sz="2800" b="1" spc="-5" dirty="0">
                <a:latin typeface="Carlito"/>
                <a:cs typeface="Carlito"/>
              </a:rPr>
              <a:t>IoT </a:t>
            </a:r>
            <a:r>
              <a:rPr sz="2800" b="1" spc="-10" dirty="0">
                <a:latin typeface="Carlito"/>
                <a:cs typeface="Carlito"/>
              </a:rPr>
              <a:t>devices </a:t>
            </a:r>
            <a:r>
              <a:rPr sz="2800" b="1" spc="-5" dirty="0">
                <a:latin typeface="Carlito"/>
                <a:cs typeface="Carlito"/>
              </a:rPr>
              <a:t>and </a:t>
            </a:r>
            <a:r>
              <a:rPr sz="2800" b="1" spc="-10" dirty="0">
                <a:latin typeface="Carlito"/>
                <a:cs typeface="Carlito"/>
              </a:rPr>
              <a:t>network resources, </a:t>
            </a:r>
            <a:r>
              <a:rPr sz="2800" b="1" spc="-15" dirty="0">
                <a:latin typeface="Carlito"/>
                <a:cs typeface="Carlito"/>
              </a:rPr>
              <a:t>web </a:t>
            </a:r>
            <a:r>
              <a:rPr sz="2800" b="1" spc="-5" dirty="0">
                <a:latin typeface="Carlito"/>
                <a:cs typeface="Carlito"/>
              </a:rPr>
              <a:t>services, analytics  </a:t>
            </a:r>
            <a:r>
              <a:rPr sz="2800" b="1" spc="-10" dirty="0">
                <a:latin typeface="Carlito"/>
                <a:cs typeface="Carlito"/>
              </a:rPr>
              <a:t>components, application </a:t>
            </a:r>
            <a:r>
              <a:rPr sz="2800" b="1" dirty="0">
                <a:latin typeface="Carlito"/>
                <a:cs typeface="Carlito"/>
              </a:rPr>
              <a:t>and </a:t>
            </a:r>
            <a:r>
              <a:rPr sz="2800" b="1" spc="-10" dirty="0">
                <a:latin typeface="Carlito"/>
                <a:cs typeface="Carlito"/>
              </a:rPr>
              <a:t>database</a:t>
            </a:r>
            <a:r>
              <a:rPr sz="2800" b="1" spc="2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servers.</a:t>
            </a:r>
            <a:endParaRPr sz="2800">
              <a:latin typeface="Carlito"/>
              <a:cs typeface="Carlito"/>
            </a:endParaRPr>
          </a:p>
          <a:p>
            <a:pPr marL="241300" marR="897255" indent="-228600">
              <a:lnSpc>
                <a:spcPts val="3020"/>
              </a:lnSpc>
              <a:spcBef>
                <a:spcPts val="1045"/>
              </a:spcBef>
              <a:buFont typeface="Wingdings"/>
              <a:buChar char="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IoT </a:t>
            </a:r>
            <a:r>
              <a:rPr sz="2800" b="1" spc="-25" dirty="0">
                <a:latin typeface="Carlito"/>
                <a:cs typeface="Carlito"/>
              </a:rPr>
              <a:t>system </a:t>
            </a:r>
            <a:r>
              <a:rPr sz="2800" b="1" spc="-10" dirty="0">
                <a:latin typeface="Carlito"/>
                <a:cs typeface="Carlito"/>
              </a:rPr>
              <a:t>designers </a:t>
            </a:r>
            <a:r>
              <a:rPr sz="2800" b="1" spc="-15" dirty="0">
                <a:latin typeface="Carlito"/>
                <a:cs typeface="Carlito"/>
              </a:rPr>
              <a:t>often tend </a:t>
            </a:r>
            <a:r>
              <a:rPr sz="2800" b="1" spc="-10" dirty="0">
                <a:latin typeface="Carlito"/>
                <a:cs typeface="Carlito"/>
              </a:rPr>
              <a:t>to </a:t>
            </a:r>
            <a:r>
              <a:rPr sz="2800" b="1" spc="-5" dirty="0">
                <a:latin typeface="Carlito"/>
                <a:cs typeface="Carlito"/>
              </a:rPr>
              <a:t>design </a:t>
            </a:r>
            <a:r>
              <a:rPr sz="2800" b="1" spc="-10" dirty="0">
                <a:latin typeface="Carlito"/>
                <a:cs typeface="Carlito"/>
              </a:rPr>
              <a:t>IoT </a:t>
            </a:r>
            <a:r>
              <a:rPr sz="2800" b="1" spc="-25" dirty="0">
                <a:latin typeface="Carlito"/>
                <a:cs typeface="Carlito"/>
              </a:rPr>
              <a:t>systems </a:t>
            </a:r>
            <a:r>
              <a:rPr sz="2800" b="1" spc="-20" dirty="0">
                <a:latin typeface="Carlito"/>
                <a:cs typeface="Carlito"/>
              </a:rPr>
              <a:t>keeping  </a:t>
            </a:r>
            <a:r>
              <a:rPr sz="2800" b="1" spc="-10" dirty="0">
                <a:latin typeface="Carlito"/>
                <a:cs typeface="Carlito"/>
              </a:rPr>
              <a:t>specific products/services </a:t>
            </a:r>
            <a:r>
              <a:rPr sz="2800" b="1" spc="-5" dirty="0">
                <a:latin typeface="Carlito"/>
                <a:cs typeface="Carlito"/>
              </a:rPr>
              <a:t>in</a:t>
            </a:r>
            <a:r>
              <a:rPr sz="2800" b="1" spc="6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mind.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90100"/>
              </a:lnSpc>
              <a:spcBef>
                <a:spcPts val="950"/>
              </a:spcBef>
              <a:buFont typeface="Wingdings"/>
              <a:buChar char=""/>
              <a:tabLst>
                <a:tab pos="241300" algn="l"/>
                <a:tab pos="2095500" algn="l"/>
              </a:tabLst>
            </a:pPr>
            <a:r>
              <a:rPr sz="2800" b="1" dirty="0">
                <a:latin typeface="Carlito"/>
                <a:cs typeface="Carlito"/>
              </a:rPr>
              <a:t>So </a:t>
            </a:r>
            <a:r>
              <a:rPr sz="2800" b="1" spc="-5" dirty="0">
                <a:latin typeface="Carlito"/>
                <a:cs typeface="Carlito"/>
              </a:rPr>
              <a:t>that designs </a:t>
            </a:r>
            <a:r>
              <a:rPr sz="2800" b="1" spc="-15" dirty="0">
                <a:latin typeface="Carlito"/>
                <a:cs typeface="Carlito"/>
              </a:rPr>
              <a:t>are </a:t>
            </a:r>
            <a:r>
              <a:rPr sz="2800" b="1" spc="-5" dirty="0">
                <a:latin typeface="Carlito"/>
                <a:cs typeface="Carlito"/>
              </a:rPr>
              <a:t>tied </a:t>
            </a:r>
            <a:r>
              <a:rPr sz="2800" b="1" spc="-10" dirty="0">
                <a:latin typeface="Carlito"/>
                <a:cs typeface="Carlito"/>
              </a:rPr>
              <a:t>to specific product/service </a:t>
            </a:r>
            <a:r>
              <a:rPr sz="2800" b="1" spc="-5" dirty="0">
                <a:latin typeface="Carlito"/>
                <a:cs typeface="Carlito"/>
              </a:rPr>
              <a:t>choices </a:t>
            </a:r>
            <a:r>
              <a:rPr sz="2800" b="1" spc="-10" dirty="0">
                <a:latin typeface="Carlito"/>
                <a:cs typeface="Carlito"/>
              </a:rPr>
              <a:t>made.  </a:t>
            </a:r>
            <a:r>
              <a:rPr sz="2800" b="1" spc="-5" dirty="0">
                <a:latin typeface="Carlito"/>
                <a:cs typeface="Carlito"/>
              </a:rPr>
              <a:t>But</a:t>
            </a:r>
            <a:r>
              <a:rPr sz="2800" b="1" spc="1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it</a:t>
            </a:r>
            <a:r>
              <a:rPr sz="2800" b="1" spc="15" dirty="0">
                <a:latin typeface="Carlito"/>
                <a:cs typeface="Carlito"/>
              </a:rPr>
              <a:t> </a:t>
            </a:r>
            <a:r>
              <a:rPr sz="2800" b="1" spc="-25" dirty="0">
                <a:latin typeface="Carlito"/>
                <a:cs typeface="Carlito"/>
              </a:rPr>
              <a:t>make	</a:t>
            </a:r>
            <a:r>
              <a:rPr sz="2800" b="1" spc="-5" dirty="0">
                <a:latin typeface="Carlito"/>
                <a:cs typeface="Carlito"/>
              </a:rPr>
              <a:t>updating </a:t>
            </a:r>
            <a:r>
              <a:rPr sz="2800" b="1" dirty="0">
                <a:latin typeface="Carlito"/>
                <a:cs typeface="Carlito"/>
              </a:rPr>
              <a:t>the </a:t>
            </a:r>
            <a:r>
              <a:rPr sz="2800" b="1" spc="-25" dirty="0">
                <a:latin typeface="Carlito"/>
                <a:cs typeface="Carlito"/>
              </a:rPr>
              <a:t>system </a:t>
            </a:r>
            <a:r>
              <a:rPr sz="2800" b="1" spc="-5" dirty="0">
                <a:latin typeface="Carlito"/>
                <a:cs typeface="Carlito"/>
              </a:rPr>
              <a:t>design </a:t>
            </a:r>
            <a:r>
              <a:rPr sz="2800" b="1" spc="-10" dirty="0">
                <a:latin typeface="Carlito"/>
                <a:cs typeface="Carlito"/>
              </a:rPr>
              <a:t>to </a:t>
            </a:r>
            <a:r>
              <a:rPr sz="2800" b="1" dirty="0">
                <a:latin typeface="Carlito"/>
                <a:cs typeface="Carlito"/>
              </a:rPr>
              <a:t>add </a:t>
            </a:r>
            <a:r>
              <a:rPr sz="2800" b="1" spc="-10" dirty="0">
                <a:latin typeface="Carlito"/>
                <a:cs typeface="Carlito"/>
              </a:rPr>
              <a:t>new </a:t>
            </a:r>
            <a:r>
              <a:rPr sz="2800" b="1" spc="-20" dirty="0">
                <a:latin typeface="Carlito"/>
                <a:cs typeface="Carlito"/>
              </a:rPr>
              <a:t>features </a:t>
            </a:r>
            <a:r>
              <a:rPr sz="2800" b="1" dirty="0">
                <a:latin typeface="Carlito"/>
                <a:cs typeface="Carlito"/>
              </a:rPr>
              <a:t>or  </a:t>
            </a:r>
            <a:r>
              <a:rPr sz="2800" b="1" spc="-10" dirty="0">
                <a:latin typeface="Carlito"/>
                <a:cs typeface="Carlito"/>
              </a:rPr>
              <a:t>replacing </a:t>
            </a:r>
            <a:r>
              <a:rPr sz="2800" b="1" dirty="0">
                <a:latin typeface="Carlito"/>
                <a:cs typeface="Carlito"/>
              </a:rPr>
              <a:t>a particular </a:t>
            </a:r>
            <a:r>
              <a:rPr sz="2800" b="1" spc="-10" dirty="0">
                <a:latin typeface="Carlito"/>
                <a:cs typeface="Carlito"/>
              </a:rPr>
              <a:t>product/service </a:t>
            </a:r>
            <a:r>
              <a:rPr sz="2800" b="1" spc="-5" dirty="0">
                <a:latin typeface="Carlito"/>
                <a:cs typeface="Carlito"/>
              </a:rPr>
              <a:t>choice </a:t>
            </a:r>
            <a:r>
              <a:rPr sz="2800" b="1" spc="-15" dirty="0">
                <a:latin typeface="Carlito"/>
                <a:cs typeface="Carlito"/>
              </a:rPr>
              <a:t>for </a:t>
            </a:r>
            <a:r>
              <a:rPr sz="2800" b="1" dirty="0">
                <a:latin typeface="Carlito"/>
                <a:cs typeface="Carlito"/>
              </a:rPr>
              <a:t>a </a:t>
            </a:r>
            <a:r>
              <a:rPr sz="2800" b="1" spc="-10" dirty="0">
                <a:latin typeface="Carlito"/>
                <a:cs typeface="Carlito"/>
              </a:rPr>
              <a:t>component  becomes </a:t>
            </a:r>
            <a:r>
              <a:rPr sz="2800" b="1" spc="-5" dirty="0">
                <a:latin typeface="Carlito"/>
                <a:cs typeface="Carlito"/>
              </a:rPr>
              <a:t>very </a:t>
            </a:r>
            <a:r>
              <a:rPr sz="2800" b="1" spc="-15" dirty="0">
                <a:latin typeface="Carlito"/>
                <a:cs typeface="Carlito"/>
              </a:rPr>
              <a:t>complex, </a:t>
            </a:r>
            <a:r>
              <a:rPr sz="2800" b="1" dirty="0">
                <a:latin typeface="Carlito"/>
                <a:cs typeface="Carlito"/>
              </a:rPr>
              <a:t>and in </a:t>
            </a:r>
            <a:r>
              <a:rPr sz="2800" b="1" spc="-20" dirty="0">
                <a:latin typeface="Carlito"/>
                <a:cs typeface="Carlito"/>
              </a:rPr>
              <a:t>many </a:t>
            </a:r>
            <a:r>
              <a:rPr sz="2800" b="1" spc="-5" dirty="0">
                <a:latin typeface="Carlito"/>
                <a:cs typeface="Carlito"/>
              </a:rPr>
              <a:t>cases </a:t>
            </a:r>
            <a:r>
              <a:rPr sz="2800" b="1" spc="-25" dirty="0">
                <a:latin typeface="Carlito"/>
                <a:cs typeface="Carlito"/>
              </a:rPr>
              <a:t>may </a:t>
            </a:r>
            <a:r>
              <a:rPr sz="2800" b="1" spc="-15" dirty="0">
                <a:latin typeface="Carlito"/>
                <a:cs typeface="Carlito"/>
              </a:rPr>
              <a:t>require complete </a:t>
            </a:r>
            <a:r>
              <a:rPr sz="2800" b="1" spc="-10" dirty="0">
                <a:latin typeface="Carlito"/>
                <a:cs typeface="Carlito"/>
              </a:rPr>
              <a:t>re-  </a:t>
            </a:r>
            <a:r>
              <a:rPr sz="2800" b="1" spc="-5" dirty="0">
                <a:latin typeface="Carlito"/>
                <a:cs typeface="Carlito"/>
              </a:rPr>
              <a:t>design </a:t>
            </a:r>
            <a:r>
              <a:rPr sz="2800" b="1" dirty="0">
                <a:latin typeface="Carlito"/>
                <a:cs typeface="Carlito"/>
              </a:rPr>
              <a:t>of the</a:t>
            </a:r>
            <a:r>
              <a:rPr sz="2800" b="1" spc="-10" dirty="0">
                <a:latin typeface="Carlito"/>
                <a:cs typeface="Carlito"/>
              </a:rPr>
              <a:t> </a:t>
            </a:r>
            <a:r>
              <a:rPr sz="2800" b="1" spc="-25" dirty="0">
                <a:latin typeface="Carlito"/>
                <a:cs typeface="Carlito"/>
              </a:rPr>
              <a:t>system.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407987"/>
            <a:ext cx="2770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sng" spc="-225" dirty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  <a:endParaRPr sz="4400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141348"/>
            <a:ext cx="10288905" cy="24999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868680" indent="-228600">
              <a:lnSpc>
                <a:spcPct val="90200"/>
              </a:lnSpc>
              <a:spcBef>
                <a:spcPts val="430"/>
              </a:spcBef>
              <a:buFont typeface="Wingdings"/>
              <a:buChar char=""/>
              <a:tabLst>
                <a:tab pos="241300" algn="l"/>
                <a:tab pos="1630045" algn="l"/>
                <a:tab pos="2833370" algn="l"/>
              </a:tabLst>
            </a:pPr>
            <a:r>
              <a:rPr sz="2800" b="1" spc="-15" dirty="0">
                <a:latin typeface="Carlito"/>
                <a:cs typeface="Carlito"/>
              </a:rPr>
              <a:t>Here</a:t>
            </a:r>
            <a:r>
              <a:rPr sz="2800" b="1" spc="3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we</a:t>
            </a:r>
            <a:r>
              <a:rPr sz="2800" b="1" spc="-15">
                <a:latin typeface="Carlito"/>
                <a:cs typeface="Carlito"/>
              </a:rPr>
              <a:t>	</a:t>
            </a:r>
            <a:r>
              <a:rPr lang="en-US" sz="2800" b="1" spc="-15" dirty="0">
                <a:latin typeface="Carlito"/>
                <a:cs typeface="Carlito"/>
              </a:rPr>
              <a:t> </a:t>
            </a:r>
            <a:r>
              <a:rPr sz="2800" b="1" spc="-5">
                <a:latin typeface="Carlito"/>
                <a:cs typeface="Carlito"/>
              </a:rPr>
              <a:t>discuss</a:t>
            </a:r>
            <a:r>
              <a:rPr lang="en-US" sz="2800" b="1" spc="-5" dirty="0">
                <a:latin typeface="Carlito"/>
                <a:cs typeface="Carlito"/>
              </a:rPr>
              <a:t> </a:t>
            </a:r>
            <a:r>
              <a:rPr sz="2800" b="1">
                <a:latin typeface="Carlito"/>
                <a:cs typeface="Carlito"/>
              </a:rPr>
              <a:t>a </a:t>
            </a:r>
            <a:r>
              <a:rPr sz="2800" b="1" spc="-15" dirty="0">
                <a:latin typeface="Carlito"/>
                <a:cs typeface="Carlito"/>
              </a:rPr>
              <a:t>generic </a:t>
            </a:r>
            <a:r>
              <a:rPr sz="2800" b="1" spc="-5" dirty="0">
                <a:latin typeface="Carlito"/>
                <a:cs typeface="Carlito"/>
              </a:rPr>
              <a:t>design </a:t>
            </a:r>
            <a:r>
              <a:rPr sz="2800" b="1" spc="-10" dirty="0">
                <a:latin typeface="Carlito"/>
                <a:cs typeface="Carlito"/>
              </a:rPr>
              <a:t>methodology </a:t>
            </a:r>
            <a:r>
              <a:rPr sz="2800" b="1" spc="-20" dirty="0">
                <a:latin typeface="Carlito"/>
                <a:cs typeface="Carlito"/>
              </a:rPr>
              <a:t>for </a:t>
            </a:r>
            <a:r>
              <a:rPr sz="2800" b="1" dirty="0">
                <a:latin typeface="Carlito"/>
                <a:cs typeface="Carlito"/>
              </a:rPr>
              <a:t>IoT </a:t>
            </a:r>
            <a:r>
              <a:rPr sz="2800" b="1" spc="-25" dirty="0">
                <a:latin typeface="Carlito"/>
                <a:cs typeface="Carlito"/>
              </a:rPr>
              <a:t>system  </a:t>
            </a:r>
            <a:r>
              <a:rPr sz="2800" b="1" spc="-5" dirty="0">
                <a:latin typeface="Carlito"/>
                <a:cs typeface="Carlito"/>
              </a:rPr>
              <a:t>design which </a:t>
            </a:r>
            <a:r>
              <a:rPr sz="2800" b="1" dirty="0">
                <a:latin typeface="Carlito"/>
                <a:cs typeface="Carlito"/>
              </a:rPr>
              <a:t>is </a:t>
            </a:r>
            <a:r>
              <a:rPr sz="2800" b="1" spc="-10" dirty="0">
                <a:latin typeface="Carlito"/>
                <a:cs typeface="Carlito"/>
              </a:rPr>
              <a:t>independent </a:t>
            </a:r>
            <a:r>
              <a:rPr sz="2800" b="1" dirty="0">
                <a:latin typeface="Carlito"/>
                <a:cs typeface="Carlito"/>
              </a:rPr>
              <a:t>of </a:t>
            </a:r>
            <a:r>
              <a:rPr sz="2800" b="1" spc="-10" dirty="0">
                <a:latin typeface="Carlito"/>
                <a:cs typeface="Carlito"/>
              </a:rPr>
              <a:t>specific product, </a:t>
            </a:r>
            <a:r>
              <a:rPr sz="2800" b="1" dirty="0">
                <a:latin typeface="Carlito"/>
                <a:cs typeface="Carlito"/>
              </a:rPr>
              <a:t>service or  </a:t>
            </a:r>
            <a:r>
              <a:rPr sz="2800" b="1" spc="-15" dirty="0">
                <a:latin typeface="Carlito"/>
                <a:cs typeface="Carlito"/>
              </a:rPr>
              <a:t>programming</a:t>
            </a:r>
            <a:r>
              <a:rPr sz="2800" b="1" spc="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language.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89900"/>
              </a:lnSpc>
              <a:spcBef>
                <a:spcPts val="1000"/>
              </a:spcBef>
              <a:buFont typeface="Wingdings"/>
              <a:buChar char="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IoT </a:t>
            </a:r>
            <a:r>
              <a:rPr sz="2800" b="1" spc="-25" dirty="0">
                <a:latin typeface="Carlito"/>
                <a:cs typeface="Carlito"/>
              </a:rPr>
              <a:t>systems </a:t>
            </a:r>
            <a:r>
              <a:rPr sz="2800" b="1" spc="-10" dirty="0">
                <a:latin typeface="Carlito"/>
                <a:cs typeface="Carlito"/>
              </a:rPr>
              <a:t>designed </a:t>
            </a:r>
            <a:r>
              <a:rPr sz="2800" b="1" spc="-5" dirty="0">
                <a:latin typeface="Carlito"/>
                <a:cs typeface="Carlito"/>
              </a:rPr>
              <a:t>with </a:t>
            </a:r>
            <a:r>
              <a:rPr sz="2800" b="1" dirty="0">
                <a:latin typeface="Carlito"/>
                <a:cs typeface="Carlito"/>
              </a:rPr>
              <a:t>the </a:t>
            </a:r>
            <a:r>
              <a:rPr sz="2800" b="1" spc="-10" dirty="0">
                <a:latin typeface="Carlito"/>
                <a:cs typeface="Carlito"/>
              </a:rPr>
              <a:t>proposed methodology </a:t>
            </a:r>
            <a:r>
              <a:rPr sz="2800" b="1" spc="-20" dirty="0">
                <a:latin typeface="Carlito"/>
                <a:cs typeface="Carlito"/>
              </a:rPr>
              <a:t>have </a:t>
            </a:r>
            <a:r>
              <a:rPr sz="2800" b="1" spc="-10" dirty="0">
                <a:latin typeface="Carlito"/>
                <a:cs typeface="Carlito"/>
              </a:rPr>
              <a:t>reduced  </a:t>
            </a:r>
            <a:r>
              <a:rPr sz="2800" b="1" spc="-5" dirty="0">
                <a:latin typeface="Carlito"/>
                <a:cs typeface="Carlito"/>
              </a:rPr>
              <a:t>design, </a:t>
            </a:r>
            <a:r>
              <a:rPr sz="2800" b="1" spc="-15" dirty="0">
                <a:latin typeface="Carlito"/>
                <a:cs typeface="Carlito"/>
              </a:rPr>
              <a:t>testing </a:t>
            </a:r>
            <a:r>
              <a:rPr sz="2800" b="1" spc="-5" dirty="0">
                <a:latin typeface="Carlito"/>
                <a:cs typeface="Carlito"/>
              </a:rPr>
              <a:t>and </a:t>
            </a:r>
            <a:r>
              <a:rPr sz="2800" b="1" spc="-10" dirty="0">
                <a:latin typeface="Carlito"/>
                <a:cs typeface="Carlito"/>
              </a:rPr>
              <a:t>maintenance </a:t>
            </a:r>
            <a:r>
              <a:rPr sz="2800" b="1" spc="-5" dirty="0">
                <a:latin typeface="Carlito"/>
                <a:cs typeface="Carlito"/>
              </a:rPr>
              <a:t>time, </a:t>
            </a:r>
            <a:r>
              <a:rPr sz="2800" b="1" spc="-20" dirty="0">
                <a:latin typeface="Carlito"/>
                <a:cs typeface="Carlito"/>
              </a:rPr>
              <a:t>better </a:t>
            </a:r>
            <a:r>
              <a:rPr sz="2800" b="1" spc="-15" dirty="0">
                <a:latin typeface="Carlito"/>
                <a:cs typeface="Carlito"/>
              </a:rPr>
              <a:t>interoperability </a:t>
            </a:r>
            <a:r>
              <a:rPr sz="2800" b="1" spc="-5" dirty="0">
                <a:latin typeface="Carlito"/>
                <a:cs typeface="Carlito"/>
              </a:rPr>
              <a:t>and  </a:t>
            </a:r>
            <a:r>
              <a:rPr sz="2800" b="1" spc="-10" dirty="0">
                <a:latin typeface="Carlito"/>
                <a:cs typeface="Carlito"/>
              </a:rPr>
              <a:t>reduced</a:t>
            </a:r>
            <a:r>
              <a:rPr sz="2800" b="1" spc="10" dirty="0">
                <a:latin typeface="Carlito"/>
                <a:cs typeface="Carlito"/>
              </a:rPr>
              <a:t> </a:t>
            </a:r>
            <a:r>
              <a:rPr sz="2800" b="1" spc="-25" dirty="0">
                <a:latin typeface="Carlito"/>
                <a:cs typeface="Carlito"/>
              </a:rPr>
              <a:t>complexity.'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245490"/>
            <a:ext cx="7692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sng" spc="-275" dirty="0">
                <a:solidFill>
                  <a:schemeClr val="accent2">
                    <a:lumMod val="75000"/>
                  </a:schemeClr>
                </a:solidFill>
              </a:rPr>
              <a:t>IOT </a:t>
            </a:r>
            <a:r>
              <a:rPr sz="4400" u="sng" spc="-254" dirty="0">
                <a:solidFill>
                  <a:schemeClr val="accent2">
                    <a:lumMod val="75000"/>
                  </a:schemeClr>
                </a:solidFill>
              </a:rPr>
              <a:t>Platforms </a:t>
            </a:r>
            <a:r>
              <a:rPr sz="4400" u="sng" spc="-170" dirty="0">
                <a:solidFill>
                  <a:schemeClr val="accent2">
                    <a:lumMod val="75000"/>
                  </a:schemeClr>
                </a:solidFill>
              </a:rPr>
              <a:t>Design</a:t>
            </a:r>
            <a:r>
              <a:rPr sz="4400" u="sng" spc="-87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400" u="sng" spc="-140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  <a:endParaRPr sz="4400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381125"/>
            <a:ext cx="6871334" cy="317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Carlito"/>
                <a:cs typeface="Carlito"/>
              </a:rPr>
              <a:t>It</a:t>
            </a:r>
            <a:r>
              <a:rPr sz="3300" spc="-5" dirty="0">
                <a:latin typeface="Carlito"/>
                <a:cs typeface="Carlito"/>
              </a:rPr>
              <a:t> </a:t>
            </a:r>
            <a:r>
              <a:rPr sz="3300" dirty="0">
                <a:latin typeface="Carlito"/>
                <a:cs typeface="Carlito"/>
              </a:rPr>
              <a:t>includes:</a:t>
            </a:r>
            <a:endParaRPr sz="3300">
              <a:latin typeface="Carlito"/>
              <a:cs typeface="Carlito"/>
            </a:endParaRPr>
          </a:p>
          <a:p>
            <a:pPr marL="346075" indent="-334010">
              <a:lnSpc>
                <a:spcPct val="100000"/>
              </a:lnSpc>
              <a:spcBef>
                <a:spcPts val="200"/>
              </a:spcBef>
              <a:buSzPct val="96969"/>
              <a:buFont typeface="Wingdings"/>
              <a:buChar char=""/>
              <a:tabLst>
                <a:tab pos="346710" algn="l"/>
              </a:tabLst>
            </a:pPr>
            <a:r>
              <a:rPr sz="3300" dirty="0">
                <a:latin typeface="Carlito"/>
                <a:cs typeface="Carlito"/>
              </a:rPr>
              <a:t>Purpose &amp; </a:t>
            </a:r>
            <a:r>
              <a:rPr sz="3300" spc="-10" dirty="0">
                <a:latin typeface="Carlito"/>
                <a:cs typeface="Carlito"/>
              </a:rPr>
              <a:t>Requirements</a:t>
            </a:r>
            <a:r>
              <a:rPr sz="3300" spc="-150" dirty="0">
                <a:latin typeface="Carlito"/>
                <a:cs typeface="Carlito"/>
              </a:rPr>
              <a:t> </a:t>
            </a:r>
            <a:r>
              <a:rPr sz="3300" spc="-5" dirty="0">
                <a:latin typeface="Carlito"/>
                <a:cs typeface="Carlito"/>
              </a:rPr>
              <a:t>Specification</a:t>
            </a:r>
            <a:endParaRPr sz="3300">
              <a:latin typeface="Carlito"/>
              <a:cs typeface="Carlito"/>
            </a:endParaRPr>
          </a:p>
          <a:p>
            <a:pPr marL="346075" indent="-334010">
              <a:lnSpc>
                <a:spcPct val="100000"/>
              </a:lnSpc>
              <a:spcBef>
                <a:spcPts val="220"/>
              </a:spcBef>
              <a:buSzPct val="96969"/>
              <a:buFont typeface="Wingdings"/>
              <a:buChar char=""/>
              <a:tabLst>
                <a:tab pos="346710" algn="l"/>
              </a:tabLst>
            </a:pPr>
            <a:r>
              <a:rPr sz="3300" spc="-10" dirty="0">
                <a:latin typeface="Carlito"/>
                <a:cs typeface="Carlito"/>
              </a:rPr>
              <a:t>Process</a:t>
            </a:r>
            <a:r>
              <a:rPr sz="3300" spc="-25" dirty="0">
                <a:latin typeface="Carlito"/>
                <a:cs typeface="Carlito"/>
              </a:rPr>
              <a:t> </a:t>
            </a:r>
            <a:r>
              <a:rPr sz="3300" spc="-5" dirty="0">
                <a:latin typeface="Carlito"/>
                <a:cs typeface="Carlito"/>
              </a:rPr>
              <a:t>Specification</a:t>
            </a:r>
            <a:endParaRPr sz="3300">
              <a:latin typeface="Carlito"/>
              <a:cs typeface="Carlito"/>
            </a:endParaRPr>
          </a:p>
          <a:p>
            <a:pPr marL="346075" indent="-334010">
              <a:lnSpc>
                <a:spcPct val="100000"/>
              </a:lnSpc>
              <a:spcBef>
                <a:spcPts val="200"/>
              </a:spcBef>
              <a:buSzPct val="96969"/>
              <a:buFont typeface="Wingdings"/>
              <a:buChar char=""/>
              <a:tabLst>
                <a:tab pos="346710" algn="l"/>
              </a:tabLst>
            </a:pPr>
            <a:r>
              <a:rPr sz="3300" spc="-5" dirty="0">
                <a:latin typeface="Carlito"/>
                <a:cs typeface="Carlito"/>
              </a:rPr>
              <a:t>Domain Model Specification</a:t>
            </a:r>
            <a:endParaRPr sz="3300">
              <a:latin typeface="Carlito"/>
              <a:cs typeface="Carlito"/>
            </a:endParaRPr>
          </a:p>
          <a:p>
            <a:pPr marL="346075" indent="-334010">
              <a:lnSpc>
                <a:spcPct val="100000"/>
              </a:lnSpc>
              <a:spcBef>
                <a:spcPts val="204"/>
              </a:spcBef>
              <a:buSzPct val="96969"/>
              <a:buFont typeface="Wingdings"/>
              <a:buChar char=""/>
              <a:tabLst>
                <a:tab pos="346710" algn="l"/>
              </a:tabLst>
            </a:pPr>
            <a:r>
              <a:rPr sz="3300" spc="-15" dirty="0">
                <a:latin typeface="Carlito"/>
                <a:cs typeface="Carlito"/>
              </a:rPr>
              <a:t>Information </a:t>
            </a:r>
            <a:r>
              <a:rPr sz="3300" spc="-5" dirty="0">
                <a:latin typeface="Carlito"/>
                <a:cs typeface="Carlito"/>
              </a:rPr>
              <a:t>Model</a:t>
            </a:r>
            <a:r>
              <a:rPr sz="3300" spc="10" dirty="0">
                <a:latin typeface="Carlito"/>
                <a:cs typeface="Carlito"/>
              </a:rPr>
              <a:t> </a:t>
            </a:r>
            <a:r>
              <a:rPr sz="3300" spc="-5" dirty="0">
                <a:latin typeface="Carlito"/>
                <a:cs typeface="Carlito"/>
              </a:rPr>
              <a:t>Specification</a:t>
            </a:r>
            <a:endParaRPr sz="3300">
              <a:latin typeface="Carlito"/>
              <a:cs typeface="Carlito"/>
            </a:endParaRPr>
          </a:p>
          <a:p>
            <a:pPr marL="346075" indent="-334010">
              <a:lnSpc>
                <a:spcPct val="100000"/>
              </a:lnSpc>
              <a:spcBef>
                <a:spcPts val="220"/>
              </a:spcBef>
              <a:buSzPct val="96969"/>
              <a:buFont typeface="Wingdings"/>
              <a:buChar char=""/>
              <a:tabLst>
                <a:tab pos="346710" algn="l"/>
              </a:tabLst>
            </a:pPr>
            <a:r>
              <a:rPr sz="3300" spc="5" dirty="0">
                <a:latin typeface="Carlito"/>
                <a:cs typeface="Carlito"/>
              </a:rPr>
              <a:t>Service</a:t>
            </a:r>
            <a:r>
              <a:rPr sz="3300" spc="-55" dirty="0">
                <a:latin typeface="Carlito"/>
                <a:cs typeface="Carlito"/>
              </a:rPr>
              <a:t> </a:t>
            </a:r>
            <a:r>
              <a:rPr sz="3300" spc="-5" dirty="0">
                <a:latin typeface="Carlito"/>
                <a:cs typeface="Carlito"/>
              </a:rPr>
              <a:t>Specification</a:t>
            </a:r>
            <a:endParaRPr sz="3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245490"/>
            <a:ext cx="7692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sng" spc="-275" dirty="0">
                <a:solidFill>
                  <a:schemeClr val="accent2">
                    <a:lumMod val="75000"/>
                  </a:schemeClr>
                </a:solidFill>
              </a:rPr>
              <a:t>IOT </a:t>
            </a:r>
            <a:r>
              <a:rPr sz="4400" u="sng" spc="-254" dirty="0">
                <a:solidFill>
                  <a:schemeClr val="accent2">
                    <a:lumMod val="75000"/>
                  </a:schemeClr>
                </a:solidFill>
              </a:rPr>
              <a:t>Platforms </a:t>
            </a:r>
            <a:r>
              <a:rPr sz="4400" u="sng" spc="-170" dirty="0">
                <a:solidFill>
                  <a:schemeClr val="accent2">
                    <a:lumMod val="75000"/>
                  </a:schemeClr>
                </a:solidFill>
              </a:rPr>
              <a:t>Design</a:t>
            </a:r>
            <a:r>
              <a:rPr sz="4400" u="sng" spc="-87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4400" u="sng" spc="-140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  <a:endParaRPr sz="4400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343391"/>
            <a:ext cx="6421755" cy="312801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76555" indent="-363855">
              <a:lnSpc>
                <a:spcPct val="100000"/>
              </a:lnSpc>
              <a:spcBef>
                <a:spcPts val="655"/>
              </a:spcBef>
              <a:buSzPct val="97222"/>
              <a:buFont typeface="Wingdings"/>
              <a:buChar char=""/>
              <a:tabLst>
                <a:tab pos="376555" algn="l"/>
              </a:tabLst>
            </a:pPr>
            <a:r>
              <a:rPr sz="3600" dirty="0">
                <a:latin typeface="Carlito"/>
                <a:cs typeface="Carlito"/>
              </a:rPr>
              <a:t>IoT </a:t>
            </a:r>
            <a:r>
              <a:rPr sz="3600" spc="-15" dirty="0">
                <a:latin typeface="Carlito"/>
                <a:cs typeface="Carlito"/>
              </a:rPr>
              <a:t>Level</a:t>
            </a:r>
            <a:r>
              <a:rPr sz="3600" spc="-20" dirty="0">
                <a:latin typeface="Carlito"/>
                <a:cs typeface="Carlito"/>
              </a:rPr>
              <a:t> </a:t>
            </a:r>
            <a:r>
              <a:rPr sz="3600" spc="-10" dirty="0">
                <a:latin typeface="Carlito"/>
                <a:cs typeface="Carlito"/>
              </a:rPr>
              <a:t>Specifications</a:t>
            </a:r>
            <a:endParaRPr sz="3600">
              <a:latin typeface="Carlito"/>
              <a:cs typeface="Carlito"/>
            </a:endParaRPr>
          </a:p>
          <a:p>
            <a:pPr marL="376555" indent="-364490">
              <a:lnSpc>
                <a:spcPct val="100000"/>
              </a:lnSpc>
              <a:spcBef>
                <a:spcPts val="560"/>
              </a:spcBef>
              <a:buSzPct val="97222"/>
              <a:buFont typeface="Wingdings"/>
              <a:buChar char=""/>
              <a:tabLst>
                <a:tab pos="377190" algn="l"/>
              </a:tabLst>
            </a:pPr>
            <a:r>
              <a:rPr sz="3600" spc="-5" dirty="0">
                <a:latin typeface="Carlito"/>
                <a:cs typeface="Carlito"/>
              </a:rPr>
              <a:t>Functional </a:t>
            </a:r>
            <a:r>
              <a:rPr sz="3600" spc="-10" dirty="0">
                <a:latin typeface="Carlito"/>
                <a:cs typeface="Carlito"/>
              </a:rPr>
              <a:t>view</a:t>
            </a:r>
            <a:r>
              <a:rPr sz="3600" spc="-50" dirty="0">
                <a:latin typeface="Carlito"/>
                <a:cs typeface="Carlito"/>
              </a:rPr>
              <a:t> </a:t>
            </a:r>
            <a:r>
              <a:rPr sz="3600" spc="-15" dirty="0">
                <a:latin typeface="Carlito"/>
                <a:cs typeface="Carlito"/>
              </a:rPr>
              <a:t>Specification</a:t>
            </a:r>
            <a:endParaRPr sz="3600">
              <a:latin typeface="Carlito"/>
              <a:cs typeface="Carlito"/>
            </a:endParaRPr>
          </a:p>
          <a:p>
            <a:pPr marL="376555" indent="-364490">
              <a:lnSpc>
                <a:spcPct val="100000"/>
              </a:lnSpc>
              <a:spcBef>
                <a:spcPts val="585"/>
              </a:spcBef>
              <a:buSzPct val="97222"/>
              <a:buFont typeface="Wingdings"/>
              <a:buChar char=""/>
              <a:tabLst>
                <a:tab pos="377190" algn="l"/>
              </a:tabLst>
            </a:pPr>
            <a:r>
              <a:rPr sz="3600" spc="-15" dirty="0">
                <a:latin typeface="Carlito"/>
                <a:cs typeface="Carlito"/>
              </a:rPr>
              <a:t>Operational </a:t>
            </a:r>
            <a:r>
              <a:rPr sz="3600" spc="-10" dirty="0">
                <a:latin typeface="Carlito"/>
                <a:cs typeface="Carlito"/>
              </a:rPr>
              <a:t>View</a:t>
            </a:r>
            <a:r>
              <a:rPr sz="3600" spc="-25" dirty="0">
                <a:latin typeface="Carlito"/>
                <a:cs typeface="Carlito"/>
              </a:rPr>
              <a:t> </a:t>
            </a:r>
            <a:r>
              <a:rPr sz="3600" spc="-15" dirty="0">
                <a:latin typeface="Carlito"/>
                <a:cs typeface="Carlito"/>
              </a:rPr>
              <a:t>Specification</a:t>
            </a:r>
            <a:endParaRPr sz="3600">
              <a:latin typeface="Carlito"/>
              <a:cs typeface="Carlito"/>
            </a:endParaRPr>
          </a:p>
          <a:p>
            <a:pPr marL="376555" indent="-363855">
              <a:lnSpc>
                <a:spcPct val="100000"/>
              </a:lnSpc>
              <a:spcBef>
                <a:spcPts val="560"/>
              </a:spcBef>
              <a:buSzPct val="97222"/>
              <a:buFont typeface="Wingdings"/>
              <a:buChar char=""/>
              <a:tabLst>
                <a:tab pos="376555" algn="l"/>
              </a:tabLst>
            </a:pPr>
            <a:r>
              <a:rPr sz="3600" spc="-10" dirty="0">
                <a:latin typeface="Carlito"/>
                <a:cs typeface="Carlito"/>
              </a:rPr>
              <a:t>Device </a:t>
            </a:r>
            <a:r>
              <a:rPr sz="3600" dirty="0">
                <a:latin typeface="Carlito"/>
                <a:cs typeface="Carlito"/>
              </a:rPr>
              <a:t>&amp; </a:t>
            </a:r>
            <a:r>
              <a:rPr sz="3600" spc="-10" dirty="0">
                <a:latin typeface="Carlito"/>
                <a:cs typeface="Carlito"/>
              </a:rPr>
              <a:t>component</a:t>
            </a:r>
            <a:r>
              <a:rPr sz="3600" spc="-60" dirty="0">
                <a:latin typeface="Carlito"/>
                <a:cs typeface="Carlito"/>
              </a:rPr>
              <a:t> </a:t>
            </a:r>
            <a:r>
              <a:rPr sz="3600" spc="-25" dirty="0">
                <a:latin typeface="Carlito"/>
                <a:cs typeface="Carlito"/>
              </a:rPr>
              <a:t>Integration</a:t>
            </a:r>
            <a:endParaRPr sz="3600">
              <a:latin typeface="Carlito"/>
              <a:cs typeface="Carlito"/>
            </a:endParaRPr>
          </a:p>
          <a:p>
            <a:pPr marL="376555" indent="-363855">
              <a:lnSpc>
                <a:spcPct val="100000"/>
              </a:lnSpc>
              <a:spcBef>
                <a:spcPts val="565"/>
              </a:spcBef>
              <a:buSzPct val="97222"/>
              <a:buFont typeface="Wingdings"/>
              <a:buChar char=""/>
              <a:tabLst>
                <a:tab pos="376555" algn="l"/>
              </a:tabLst>
            </a:pPr>
            <a:r>
              <a:rPr sz="3600" spc="-15" dirty="0">
                <a:latin typeface="Carlito"/>
                <a:cs typeface="Carlito"/>
              </a:rPr>
              <a:t>Application</a:t>
            </a:r>
            <a:r>
              <a:rPr sz="3600" dirty="0">
                <a:latin typeface="Carlito"/>
                <a:cs typeface="Carlito"/>
              </a:rPr>
              <a:t> </a:t>
            </a:r>
            <a:r>
              <a:rPr sz="3600" spc="-10" dirty="0">
                <a:latin typeface="Carlito"/>
                <a:cs typeface="Carlito"/>
              </a:rPr>
              <a:t>Development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230441"/>
            <a:ext cx="84435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sng" spc="-190" dirty="0">
                <a:latin typeface="Trebuchet MS"/>
                <a:cs typeface="Trebuchet MS"/>
              </a:rPr>
              <a:t>Purpose </a:t>
            </a:r>
            <a:r>
              <a:rPr sz="4400" u="sng" spc="-160" dirty="0">
                <a:latin typeface="Trebuchet MS"/>
                <a:cs typeface="Trebuchet MS"/>
              </a:rPr>
              <a:t>&amp; </a:t>
            </a:r>
            <a:r>
              <a:rPr sz="4400" u="sng" spc="-245">
                <a:latin typeface="Trebuchet MS"/>
                <a:cs typeface="Trebuchet MS"/>
              </a:rPr>
              <a:t>Requirements</a:t>
            </a:r>
            <a:r>
              <a:rPr sz="4400" u="sng" spc="-1005">
                <a:latin typeface="Trebuchet MS"/>
                <a:cs typeface="Trebuchet MS"/>
              </a:rPr>
              <a:t> </a:t>
            </a:r>
            <a:r>
              <a:rPr lang="en-US" sz="4400" u="sng" spc="-1005" dirty="0">
                <a:latin typeface="Trebuchet MS"/>
                <a:cs typeface="Trebuchet MS"/>
              </a:rPr>
              <a:t> </a:t>
            </a:r>
            <a:r>
              <a:rPr sz="4400" u="sng" spc="-265">
                <a:latin typeface="Trebuchet MS"/>
                <a:cs typeface="Trebuchet MS"/>
              </a:rPr>
              <a:t>Specification</a:t>
            </a:r>
            <a:endParaRPr sz="4400" u="sng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793621"/>
            <a:ext cx="9582150" cy="12223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430"/>
              </a:spcBef>
            </a:pPr>
            <a:r>
              <a:rPr sz="2800" b="1" spc="-5" dirty="0">
                <a:latin typeface="Carlito"/>
                <a:cs typeface="Carlito"/>
              </a:rPr>
              <a:t>The </a:t>
            </a:r>
            <a:r>
              <a:rPr sz="2800" b="1" spc="-20" dirty="0">
                <a:latin typeface="Carlito"/>
                <a:cs typeface="Carlito"/>
              </a:rPr>
              <a:t>first step </a:t>
            </a:r>
            <a:r>
              <a:rPr sz="2800" b="1" dirty="0">
                <a:latin typeface="Carlito"/>
                <a:cs typeface="Carlito"/>
              </a:rPr>
              <a:t>in IoT </a:t>
            </a:r>
            <a:r>
              <a:rPr sz="2800" b="1" spc="-25" dirty="0">
                <a:latin typeface="Carlito"/>
                <a:cs typeface="Carlito"/>
              </a:rPr>
              <a:t>system </a:t>
            </a:r>
            <a:r>
              <a:rPr sz="2800" b="1" spc="-5" dirty="0">
                <a:latin typeface="Carlito"/>
                <a:cs typeface="Carlito"/>
              </a:rPr>
              <a:t>design </a:t>
            </a:r>
            <a:r>
              <a:rPr sz="2800" b="1" spc="-10" dirty="0">
                <a:latin typeface="Carlito"/>
                <a:cs typeface="Carlito"/>
              </a:rPr>
              <a:t>methodology </a:t>
            </a:r>
            <a:r>
              <a:rPr sz="2800" b="1" spc="-5" dirty="0">
                <a:latin typeface="Carlito"/>
                <a:cs typeface="Carlito"/>
              </a:rPr>
              <a:t>is </a:t>
            </a:r>
            <a:r>
              <a:rPr sz="2800" b="1" spc="-10" dirty="0">
                <a:latin typeface="Carlito"/>
                <a:cs typeface="Carlito"/>
              </a:rPr>
              <a:t>to define </a:t>
            </a:r>
            <a:r>
              <a:rPr sz="2800" b="1" dirty="0">
                <a:latin typeface="Carlito"/>
                <a:cs typeface="Carlito"/>
              </a:rPr>
              <a:t>the  </a:t>
            </a:r>
            <a:r>
              <a:rPr sz="2800" b="1" spc="-5" dirty="0">
                <a:latin typeface="Carlito"/>
                <a:cs typeface="Carlito"/>
              </a:rPr>
              <a:t>purpose </a:t>
            </a:r>
            <a:r>
              <a:rPr sz="2800" b="1" dirty="0">
                <a:latin typeface="Carlito"/>
                <a:cs typeface="Carlito"/>
              </a:rPr>
              <a:t>and </a:t>
            </a:r>
            <a:r>
              <a:rPr sz="2800" b="1" spc="-15" dirty="0">
                <a:latin typeface="Carlito"/>
                <a:cs typeface="Carlito"/>
              </a:rPr>
              <a:t>requirements </a:t>
            </a:r>
            <a:r>
              <a:rPr sz="2800" b="1" dirty="0">
                <a:latin typeface="Carlito"/>
                <a:cs typeface="Carlito"/>
              </a:rPr>
              <a:t>of the </a:t>
            </a:r>
            <a:r>
              <a:rPr sz="2800" b="1" spc="-25" dirty="0">
                <a:latin typeface="Carlito"/>
                <a:cs typeface="Carlito"/>
              </a:rPr>
              <a:t>system. </a:t>
            </a:r>
            <a:r>
              <a:rPr sz="2800" b="1" dirty="0">
                <a:latin typeface="Carlito"/>
                <a:cs typeface="Carlito"/>
              </a:rPr>
              <a:t>In this </a:t>
            </a:r>
            <a:r>
              <a:rPr sz="2800" b="1" spc="-20" dirty="0">
                <a:latin typeface="Carlito"/>
                <a:cs typeface="Carlito"/>
              </a:rPr>
              <a:t>step, </a:t>
            </a:r>
            <a:r>
              <a:rPr sz="2800" b="1" dirty="0">
                <a:latin typeface="Carlito"/>
                <a:cs typeface="Carlito"/>
              </a:rPr>
              <a:t>the </a:t>
            </a:r>
            <a:r>
              <a:rPr sz="2800" b="1" spc="-25" dirty="0">
                <a:latin typeface="Carlito"/>
                <a:cs typeface="Carlito"/>
              </a:rPr>
              <a:t>system  </a:t>
            </a:r>
            <a:r>
              <a:rPr sz="2800" b="1" spc="-10" dirty="0">
                <a:latin typeface="Carlito"/>
                <a:cs typeface="Carlito"/>
              </a:rPr>
              <a:t>purpose, behavior </a:t>
            </a:r>
            <a:r>
              <a:rPr sz="2800" b="1" spc="-5" dirty="0">
                <a:latin typeface="Carlito"/>
                <a:cs typeface="Carlito"/>
              </a:rPr>
              <a:t>and </a:t>
            </a:r>
            <a:r>
              <a:rPr sz="2800" b="1" spc="-15" dirty="0">
                <a:latin typeface="Carlito"/>
                <a:cs typeface="Carlito"/>
              </a:rPr>
              <a:t>requirements are</a:t>
            </a:r>
            <a:r>
              <a:rPr sz="2800" b="1" spc="15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captured.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894" y="0"/>
            <a:ext cx="78149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145" dirty="0">
                <a:uFill>
                  <a:solidFill>
                    <a:srgbClr val="000000"/>
                  </a:solidFill>
                </a:uFill>
              </a:rPr>
              <a:t>Purpose &amp; </a:t>
            </a:r>
            <a:r>
              <a:rPr u="heavy" spc="-195" dirty="0">
                <a:uFill>
                  <a:solidFill>
                    <a:srgbClr val="000000"/>
                  </a:solidFill>
                </a:uFill>
              </a:rPr>
              <a:t>Requirements</a:t>
            </a:r>
            <a:r>
              <a:rPr u="heavy" spc="-7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220" dirty="0">
                <a:uFill>
                  <a:solidFill>
                    <a:srgbClr val="000000"/>
                  </a:solidFill>
                </a:uFill>
              </a:rPr>
              <a:t>Specification</a:t>
            </a:r>
          </a:p>
        </p:txBody>
      </p:sp>
      <p:sp>
        <p:nvSpPr>
          <p:cNvPr id="3" name="object 3"/>
          <p:cNvSpPr/>
          <p:nvPr/>
        </p:nvSpPr>
        <p:spPr>
          <a:xfrm>
            <a:off x="5991859" y="833119"/>
            <a:ext cx="6200139" cy="6024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582" y="1098232"/>
            <a:ext cx="5092700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00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rlito"/>
                <a:cs typeface="Carlito"/>
              </a:rPr>
              <a:t>Purpose </a:t>
            </a:r>
            <a:r>
              <a:rPr sz="2400" b="1" dirty="0">
                <a:latin typeface="Carlito"/>
                <a:cs typeface="Carlito"/>
              </a:rPr>
              <a:t>: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home </a:t>
            </a:r>
            <a:r>
              <a:rPr sz="2400" spc="-10" dirty="0">
                <a:latin typeface="Carlito"/>
                <a:cs typeface="Carlito"/>
              </a:rPr>
              <a:t>automation </a:t>
            </a:r>
            <a:r>
              <a:rPr sz="2400" spc="-20" dirty="0">
                <a:latin typeface="Carlito"/>
                <a:cs typeface="Carlito"/>
              </a:rPr>
              <a:t>system  </a:t>
            </a:r>
            <a:r>
              <a:rPr sz="2400" spc="-10" dirty="0">
                <a:latin typeface="Carlito"/>
                <a:cs typeface="Carlito"/>
              </a:rPr>
              <a:t>that allows controlling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lights </a:t>
            </a:r>
            <a:r>
              <a:rPr sz="2400" dirty="0">
                <a:latin typeface="Carlito"/>
                <a:cs typeface="Carlito"/>
              </a:rPr>
              <a:t>in a  </a:t>
            </a:r>
            <a:r>
              <a:rPr sz="2400" spc="-5" dirty="0">
                <a:latin typeface="Carlito"/>
                <a:cs typeface="Carlito"/>
              </a:rPr>
              <a:t>home </a:t>
            </a:r>
            <a:r>
              <a:rPr sz="2400" spc="-10" dirty="0">
                <a:latin typeface="Carlito"/>
                <a:cs typeface="Carlito"/>
              </a:rPr>
              <a:t>remotely </a:t>
            </a:r>
            <a:r>
              <a:rPr sz="2400" spc="-5" dirty="0">
                <a:latin typeface="Carlito"/>
                <a:cs typeface="Carlito"/>
              </a:rPr>
              <a:t>using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web application.  </a:t>
            </a:r>
            <a:r>
              <a:rPr sz="2400" b="1" spc="-15" dirty="0">
                <a:latin typeface="Carlito"/>
                <a:cs typeface="Carlito"/>
              </a:rPr>
              <a:t>Behavior </a:t>
            </a:r>
            <a:r>
              <a:rPr sz="2400" b="1" dirty="0">
                <a:latin typeface="Carlito"/>
                <a:cs typeface="Carlito"/>
              </a:rPr>
              <a:t>: </a:t>
            </a:r>
            <a:r>
              <a:rPr sz="2400" spc="-1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home </a:t>
            </a:r>
            <a:r>
              <a:rPr sz="2400" spc="-10" dirty="0">
                <a:latin typeface="Carlito"/>
                <a:cs typeface="Carlito"/>
              </a:rPr>
              <a:t>automation </a:t>
            </a:r>
            <a:r>
              <a:rPr sz="2400" spc="-20" dirty="0">
                <a:latin typeface="Carlito"/>
                <a:cs typeface="Carlito"/>
              </a:rPr>
              <a:t>system  </a:t>
            </a:r>
            <a:r>
              <a:rPr sz="2400" spc="-5" dirty="0">
                <a:latin typeface="Carlito"/>
                <a:cs typeface="Carlito"/>
              </a:rPr>
              <a:t>should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spc="-10" dirty="0">
                <a:latin typeface="Carlito"/>
                <a:cs typeface="Carlito"/>
              </a:rPr>
              <a:t>auto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manual </a:t>
            </a:r>
            <a:r>
              <a:rPr sz="2400" dirty="0">
                <a:latin typeface="Carlito"/>
                <a:cs typeface="Carlito"/>
              </a:rPr>
              <a:t>modes. In  </a:t>
            </a:r>
            <a:r>
              <a:rPr sz="2400" spc="-10" dirty="0">
                <a:latin typeface="Carlito"/>
                <a:cs typeface="Carlito"/>
              </a:rPr>
              <a:t>auto </a:t>
            </a:r>
            <a:r>
              <a:rPr sz="2400" dirty="0">
                <a:latin typeface="Carlito"/>
                <a:cs typeface="Carlito"/>
              </a:rPr>
              <a:t>mode, the </a:t>
            </a:r>
            <a:r>
              <a:rPr sz="2400" spc="-20" dirty="0">
                <a:latin typeface="Carlito"/>
                <a:cs typeface="Carlito"/>
              </a:rPr>
              <a:t>system </a:t>
            </a:r>
            <a:r>
              <a:rPr sz="2400" spc="-5" dirty="0">
                <a:latin typeface="Carlito"/>
                <a:cs typeface="Carlito"/>
              </a:rPr>
              <a:t>measures </a:t>
            </a:r>
            <a:r>
              <a:rPr sz="2400" dirty="0">
                <a:latin typeface="Carlito"/>
                <a:cs typeface="Carlito"/>
              </a:rPr>
              <a:t>the  </a:t>
            </a:r>
            <a:r>
              <a:rPr sz="2400" spc="-5" dirty="0">
                <a:latin typeface="Carlito"/>
                <a:cs typeface="Carlito"/>
              </a:rPr>
              <a:t>light </a:t>
            </a:r>
            <a:r>
              <a:rPr sz="2400" spc="-10" dirty="0">
                <a:latin typeface="Carlito"/>
                <a:cs typeface="Carlito"/>
              </a:rPr>
              <a:t>level </a:t>
            </a:r>
            <a:r>
              <a:rPr sz="2400" dirty="0">
                <a:latin typeface="Carlito"/>
                <a:cs typeface="Carlito"/>
              </a:rPr>
              <a:t>in the </a:t>
            </a:r>
            <a:r>
              <a:rPr sz="2400" spc="-15" dirty="0">
                <a:latin typeface="Carlito"/>
                <a:cs typeface="Carlito"/>
              </a:rPr>
              <a:t>room </a:t>
            </a:r>
            <a:r>
              <a:rPr sz="2400" spc="-5" dirty="0">
                <a:latin typeface="Carlito"/>
                <a:cs typeface="Carlito"/>
              </a:rPr>
              <a:t>and switches on 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light </a:t>
            </a:r>
            <a:r>
              <a:rPr sz="2400" dirty="0">
                <a:latin typeface="Carlito"/>
                <a:cs typeface="Carlito"/>
              </a:rPr>
              <a:t>when it </a:t>
            </a:r>
            <a:r>
              <a:rPr sz="2400" spc="-15" dirty="0">
                <a:latin typeface="Carlito"/>
                <a:cs typeface="Carlito"/>
              </a:rPr>
              <a:t>gets </a:t>
            </a:r>
            <a:r>
              <a:rPr sz="2400" spc="-5" dirty="0">
                <a:latin typeface="Carlito"/>
                <a:cs typeface="Carlito"/>
              </a:rPr>
              <a:t>dark.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10" dirty="0">
                <a:latin typeface="Carlito"/>
                <a:cs typeface="Carlito"/>
              </a:rPr>
              <a:t>manual  </a:t>
            </a:r>
            <a:r>
              <a:rPr sz="2400" dirty="0">
                <a:latin typeface="Carlito"/>
                <a:cs typeface="Carlito"/>
              </a:rPr>
              <a:t>mode, the </a:t>
            </a:r>
            <a:r>
              <a:rPr sz="2400" spc="-20" dirty="0">
                <a:latin typeface="Carlito"/>
                <a:cs typeface="Carlito"/>
              </a:rPr>
              <a:t>system </a:t>
            </a:r>
            <a:r>
              <a:rPr sz="2400" spc="-10" dirty="0">
                <a:latin typeface="Carlito"/>
                <a:cs typeface="Carlito"/>
              </a:rPr>
              <a:t>provides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option </a:t>
            </a:r>
            <a:r>
              <a:rPr sz="2400" spc="-5" dirty="0">
                <a:latin typeface="Carlito"/>
                <a:cs typeface="Carlito"/>
              </a:rPr>
              <a:t>of  manually </a:t>
            </a:r>
            <a:r>
              <a:rPr sz="2400" spc="-10" dirty="0">
                <a:latin typeface="Carlito"/>
                <a:cs typeface="Carlito"/>
              </a:rPr>
              <a:t>and remotely </a:t>
            </a:r>
            <a:r>
              <a:rPr sz="2400" spc="-5" dirty="0">
                <a:latin typeface="Carlito"/>
                <a:cs typeface="Carlito"/>
              </a:rPr>
              <a:t>switching </a:t>
            </a:r>
            <a:r>
              <a:rPr sz="2400" spc="-15" dirty="0">
                <a:latin typeface="Carlito"/>
                <a:cs typeface="Carlito"/>
              </a:rPr>
              <a:t>on/off 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5" dirty="0">
                <a:latin typeface="Carlito"/>
                <a:cs typeface="Carlito"/>
              </a:rPr>
              <a:t> light.</a:t>
            </a:r>
            <a:endParaRPr sz="24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2400" b="1" spc="-20" dirty="0">
                <a:latin typeface="Carlito"/>
                <a:cs typeface="Carlito"/>
              </a:rPr>
              <a:t>System </a:t>
            </a:r>
            <a:r>
              <a:rPr sz="2400" b="1" spc="-10" dirty="0">
                <a:latin typeface="Carlito"/>
                <a:cs typeface="Carlito"/>
              </a:rPr>
              <a:t>Management </a:t>
            </a:r>
            <a:r>
              <a:rPr sz="2400" b="1" spc="-15" dirty="0">
                <a:latin typeface="Carlito"/>
                <a:cs typeface="Carlito"/>
              </a:rPr>
              <a:t>Requirement </a:t>
            </a:r>
            <a:r>
              <a:rPr sz="2400" b="1" dirty="0">
                <a:latin typeface="Carlito"/>
                <a:cs typeface="Carlito"/>
              </a:rPr>
              <a:t>: </a:t>
            </a:r>
            <a:r>
              <a:rPr sz="2400" spc="-10" dirty="0">
                <a:latin typeface="Carlito"/>
                <a:cs typeface="Carlito"/>
              </a:rPr>
              <a:t>The  </a:t>
            </a:r>
            <a:r>
              <a:rPr sz="2400" spc="-20" dirty="0">
                <a:latin typeface="Carlito"/>
                <a:cs typeface="Carlito"/>
              </a:rPr>
              <a:t>system </a:t>
            </a:r>
            <a:r>
              <a:rPr sz="2400" spc="-5" dirty="0">
                <a:latin typeface="Carlito"/>
                <a:cs typeface="Carlito"/>
              </a:rPr>
              <a:t>should </a:t>
            </a:r>
            <a:r>
              <a:rPr sz="2400" spc="-10" dirty="0">
                <a:latin typeface="Carlito"/>
                <a:cs typeface="Carlito"/>
              </a:rPr>
              <a:t>provide </a:t>
            </a:r>
            <a:r>
              <a:rPr sz="2400" spc="-15" dirty="0">
                <a:latin typeface="Carlito"/>
                <a:cs typeface="Carlito"/>
              </a:rPr>
              <a:t>remote  </a:t>
            </a:r>
            <a:r>
              <a:rPr sz="2400" spc="-5" dirty="0">
                <a:latin typeface="Carlito"/>
                <a:cs typeface="Carlito"/>
              </a:rPr>
              <a:t>monitoring and </a:t>
            </a:r>
            <a:r>
              <a:rPr sz="2400" spc="-15" dirty="0">
                <a:latin typeface="Carlito"/>
                <a:cs typeface="Carlito"/>
              </a:rPr>
              <a:t>control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functions.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937258DA-427E-B6AD-7FEC-946B6BAB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75" y="228600"/>
            <a:ext cx="10356850" cy="655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632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7401" y="2504122"/>
            <a:ext cx="343535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395" dirty="0"/>
              <a:t>Thank</a:t>
            </a:r>
            <a:r>
              <a:rPr sz="6600" spc="-740" dirty="0"/>
              <a:t> </a:t>
            </a:r>
            <a:r>
              <a:rPr sz="6600" spc="-260" dirty="0"/>
              <a:t>you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>
            <a:off x="11099418" y="6427152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rlito"/>
                <a:cs typeface="Carlito"/>
              </a:rPr>
              <a:t>51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</TotalTime>
  <Words>349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Carlito</vt:lpstr>
      <vt:lpstr>Century Gothic</vt:lpstr>
      <vt:lpstr>Trebuchet MS</vt:lpstr>
      <vt:lpstr>Wingdings</vt:lpstr>
      <vt:lpstr>Wingdings 3</vt:lpstr>
      <vt:lpstr>Slice</vt:lpstr>
      <vt:lpstr>PowerPoint Presentation</vt:lpstr>
      <vt:lpstr>Introduction</vt:lpstr>
      <vt:lpstr>Introduction</vt:lpstr>
      <vt:lpstr>IOT Platforms Design Methodology</vt:lpstr>
      <vt:lpstr>IOT Platforms Design Methodology</vt:lpstr>
      <vt:lpstr>PowerPoint Presentation</vt:lpstr>
      <vt:lpstr>Purpose &amp; Requirements Specification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Platforms design Methodology</dc:title>
  <dc:creator>Sneha</dc:creator>
  <cp:lastModifiedBy>Sneha Barde</cp:lastModifiedBy>
  <cp:revision>14</cp:revision>
  <dcterms:created xsi:type="dcterms:W3CDTF">2020-04-06T07:06:31Z</dcterms:created>
  <dcterms:modified xsi:type="dcterms:W3CDTF">2023-05-20T05:14:20Z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2020-04-06T00:00:00Z</vt:filetime>
  </property>
</Properties>
</file>