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5A1A27-E2D9-4114-B181-E8364A29F7A2}" type="datetimeFigureOut">
              <a:rPr lang="en-US" smtClean="0"/>
              <a:pPr/>
              <a:t>5/20/2023</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136E6B7E-6F19-4A89-BA99-B87D9D15E169}" type="slidenum">
              <a:rPr lang="en-US" smtClean="0"/>
              <a:pPr/>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47498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5A1A27-E2D9-4114-B181-E8364A29F7A2}"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6E6B7E-6F19-4A89-BA99-B87D9D15E169}" type="slidenum">
              <a:rPr lang="en-US" smtClean="0"/>
              <a:pPr/>
              <a:t>‹#›</a:t>
            </a:fld>
            <a:endParaRPr lang="en-US"/>
          </a:p>
        </p:txBody>
      </p:sp>
    </p:spTree>
    <p:extLst>
      <p:ext uri="{BB962C8B-B14F-4D97-AF65-F5344CB8AC3E}">
        <p14:creationId xmlns:p14="http://schemas.microsoft.com/office/powerpoint/2010/main" val="394470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5A1A27-E2D9-4114-B181-E8364A29F7A2}"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6E6B7E-6F19-4A89-BA99-B87D9D15E169}" type="slidenum">
              <a:rPr lang="en-US" smtClean="0"/>
              <a:pPr/>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51474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5A1A27-E2D9-4114-B181-E8364A29F7A2}"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6E6B7E-6F19-4A89-BA99-B87D9D15E169}" type="slidenum">
              <a:rPr lang="en-US" smtClean="0"/>
              <a:pPr/>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24174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5A1A27-E2D9-4114-B181-E8364A29F7A2}"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6E6B7E-6F19-4A89-BA99-B87D9D15E169}" type="slidenum">
              <a:rPr lang="en-US" smtClean="0"/>
              <a:pPr/>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01687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5A1A27-E2D9-4114-B181-E8364A29F7A2}" type="datetimeFigureOut">
              <a:rPr lang="en-US" smtClean="0"/>
              <a:pPr/>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6E6B7E-6F19-4A89-BA99-B87D9D15E169}" type="slidenum">
              <a:rPr lang="en-US" smtClean="0"/>
              <a:pPr/>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59668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5A1A27-E2D9-4114-B181-E8364A29F7A2}" type="datetimeFigureOut">
              <a:rPr lang="en-US" smtClean="0"/>
              <a:pPr/>
              <a:t>5/20/2023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6E6B7E-6F19-4A89-BA99-B87D9D15E169}" type="slidenum">
              <a:rPr lang="en-US" smtClean="0"/>
              <a:pPr/>
              <a:t>‹#›</a:t>
            </a:fld>
            <a:endParaRPr lang="en-US"/>
          </a:p>
        </p:txBody>
      </p:sp>
    </p:spTree>
    <p:extLst>
      <p:ext uri="{BB962C8B-B14F-4D97-AF65-F5344CB8AC3E}">
        <p14:creationId xmlns:p14="http://schemas.microsoft.com/office/powerpoint/2010/main" val="2935480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5A1A27-E2D9-4114-B181-E8364A29F7A2}" type="datetimeFigureOut">
              <a:rPr lang="en-US" smtClean="0"/>
              <a:pPr/>
              <a:t>5/20/2023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6E6B7E-6F19-4A89-BA99-B87D9D15E169}" type="slidenum">
              <a:rPr lang="en-US" smtClean="0"/>
              <a:pPr/>
              <a:t>‹#›</a:t>
            </a:fld>
            <a:endParaRPr lang="en-US"/>
          </a:p>
        </p:txBody>
      </p:sp>
    </p:spTree>
    <p:extLst>
      <p:ext uri="{BB962C8B-B14F-4D97-AF65-F5344CB8AC3E}">
        <p14:creationId xmlns:p14="http://schemas.microsoft.com/office/powerpoint/2010/main" val="3625851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5A1A27-E2D9-4114-B181-E8364A29F7A2}" type="datetimeFigureOut">
              <a:rPr lang="en-US" smtClean="0"/>
              <a:pPr/>
              <a:t>5/20/2023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6E6B7E-6F19-4A89-BA99-B87D9D15E169}" type="slidenum">
              <a:rPr lang="en-US" smtClean="0"/>
              <a:pPr/>
              <a:t>‹#›</a:t>
            </a:fld>
            <a:endParaRPr lang="en-US"/>
          </a:p>
        </p:txBody>
      </p:sp>
    </p:spTree>
    <p:extLst>
      <p:ext uri="{BB962C8B-B14F-4D97-AF65-F5344CB8AC3E}">
        <p14:creationId xmlns:p14="http://schemas.microsoft.com/office/powerpoint/2010/main" val="2740954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E5A1A27-E2D9-4114-B181-E8364A29F7A2}" type="datetimeFigureOut">
              <a:rPr lang="en-US" smtClean="0"/>
              <a:pPr/>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6E6B7E-6F19-4A89-BA99-B87D9D15E169}" type="slidenum">
              <a:rPr lang="en-US" smtClean="0"/>
              <a:pPr/>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14407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CE5A1A27-E2D9-4114-B181-E8364A29F7A2}" type="datetimeFigureOut">
              <a:rPr lang="en-US" smtClean="0"/>
              <a:pPr/>
              <a:t>5/20/2023</a:t>
            </a:fld>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a:p>
        </p:txBody>
      </p:sp>
      <p:sp>
        <p:nvSpPr>
          <p:cNvPr id="7" name="Slide Number Placeholder 6"/>
          <p:cNvSpPr>
            <a:spLocks noGrp="1"/>
          </p:cNvSpPr>
          <p:nvPr>
            <p:ph type="sldNum" sz="quarter" idx="12"/>
          </p:nvPr>
        </p:nvSpPr>
        <p:spPr/>
        <p:txBody>
          <a:bodyPr/>
          <a:lstStyle/>
          <a:p>
            <a:fld id="{136E6B7E-6F19-4A89-BA99-B87D9D15E169}" type="slidenum">
              <a:rPr lang="en-US" smtClean="0"/>
              <a:pPr/>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51429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E5A1A27-E2D9-4114-B181-E8364A29F7A2}" type="datetimeFigureOut">
              <a:rPr lang="en-US" smtClean="0"/>
              <a:pPr/>
              <a:t>5/20/2023</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136E6B7E-6F19-4A89-BA99-B87D9D15E169}" type="slidenum">
              <a:rPr lang="en-US" smtClean="0"/>
              <a:pPr/>
              <a:t>‹#›</a:t>
            </a:fld>
            <a:endParaRPr lang="en-US"/>
          </a:p>
        </p:txBody>
      </p:sp>
    </p:spTree>
    <p:extLst>
      <p:ext uri="{BB962C8B-B14F-4D97-AF65-F5344CB8AC3E}">
        <p14:creationId xmlns:p14="http://schemas.microsoft.com/office/powerpoint/2010/main" val="3121965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a:t>Digital Signature Schemes</a:t>
            </a:r>
            <a:br>
              <a:rPr lang="en-US" dirty="0"/>
            </a:br>
            <a:endParaRPr lang="en-US" dirty="0"/>
          </a:p>
        </p:txBody>
      </p:sp>
      <p:sp>
        <p:nvSpPr>
          <p:cNvPr id="3" name="Subtitle 2"/>
          <p:cNvSpPr>
            <a:spLocks noGrp="1"/>
          </p:cNvSpPr>
          <p:nvPr>
            <p:ph type="subTitle" idx="1"/>
          </p:nvPr>
        </p:nvSpPr>
        <p:spPr>
          <a:xfrm>
            <a:off x="2514600" y="4495800"/>
            <a:ext cx="6400800" cy="1752600"/>
          </a:xfrm>
        </p:spPr>
        <p:txBody>
          <a:bodyPr/>
          <a:lstStyle/>
          <a:p>
            <a:pPr algn="r"/>
            <a:r>
              <a:rPr lang="en-US" dirty="0"/>
              <a:t>Dr. Snehlata Barde</a:t>
            </a:r>
          </a:p>
          <a:p>
            <a:pPr algn="r"/>
            <a:r>
              <a:rPr lang="en-US" dirty="0"/>
              <a:t> </a:t>
            </a:r>
            <a:r>
              <a:rPr lang="en-US" dirty="0" err="1"/>
              <a:t>Profesor</a:t>
            </a:r>
            <a:r>
              <a:rPr lang="en-US" dirty="0"/>
              <a:t>  &amp; </a:t>
            </a:r>
            <a:r>
              <a:rPr lang="en-US" dirty="0" err="1"/>
              <a:t>HoD</a:t>
            </a:r>
            <a:r>
              <a:rPr lang="en-US" dirty="0"/>
              <a:t>, MSIT</a:t>
            </a:r>
          </a:p>
          <a:p>
            <a:pPr algn="r"/>
            <a:r>
              <a:rPr lang="en-US" dirty="0"/>
              <a:t>MATS </a:t>
            </a:r>
            <a:r>
              <a:rPr lang="en-US" dirty="0" err="1"/>
              <a:t>University,Raipur</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just"/>
            <a:r>
              <a:rPr lang="en-US" dirty="0"/>
              <a:t>The conventional handwritten signature on a document is used to certify that the signer is responsible for the content of the document. The signature is physically a part of the document and while forgery is certainly possible, it is difficult to do so convincingly. Trying to mimic a handwritten signature in a digital medium leads to a difficulty since cut and paste operations can be used to create a perfect forgery. Thus, we need to have a way of signing messages digitally which is functionally equivalent to a physical signature, but which is at least as resistant to forgery as its physical counterpart.</a:t>
            </a:r>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Components of a Digital Signature Scheme</a:t>
            </a:r>
          </a:p>
        </p:txBody>
      </p:sp>
      <p:sp>
        <p:nvSpPr>
          <p:cNvPr id="3" name="Content Placeholder 2"/>
          <p:cNvSpPr>
            <a:spLocks noGrp="1"/>
          </p:cNvSpPr>
          <p:nvPr>
            <p:ph idx="1"/>
          </p:nvPr>
        </p:nvSpPr>
        <p:spPr/>
        <p:txBody>
          <a:bodyPr/>
          <a:lstStyle/>
          <a:p>
            <a:r>
              <a:rPr lang="en-US" dirty="0"/>
              <a:t>A Digital Signature Scheme will have two components</a:t>
            </a:r>
          </a:p>
          <a:p>
            <a:r>
              <a:rPr lang="en-US" dirty="0"/>
              <a:t>A Private Signing Algorithm</a:t>
            </a:r>
          </a:p>
          <a:p>
            <a:r>
              <a:rPr lang="en-US" dirty="0"/>
              <a:t>A public verification algorithm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Components of a Digital Signature Scheme</a:t>
            </a:r>
          </a:p>
        </p:txBody>
      </p:sp>
      <p:sp>
        <p:nvSpPr>
          <p:cNvPr id="3" name="Content Placeholder 2"/>
          <p:cNvSpPr>
            <a:spLocks noGrp="1"/>
          </p:cNvSpPr>
          <p:nvPr>
            <p:ph idx="1"/>
          </p:nvPr>
        </p:nvSpPr>
        <p:spPr/>
        <p:txBody>
          <a:bodyPr>
            <a:normAutofit fontScale="70000" lnSpcReduction="20000"/>
          </a:bodyPr>
          <a:lstStyle/>
          <a:p>
            <a:pPr algn="just"/>
            <a:r>
              <a:rPr lang="en-US" dirty="0"/>
              <a:t> A Private Signing Algorithm:</a:t>
            </a:r>
          </a:p>
          <a:p>
            <a:pPr algn="just">
              <a:buNone/>
            </a:pPr>
            <a:r>
              <a:rPr lang="en-US" dirty="0"/>
              <a:t> which permits a user to securely sign a message </a:t>
            </a:r>
          </a:p>
          <a:p>
            <a:pPr algn="just"/>
            <a:r>
              <a:rPr lang="en-US" dirty="0"/>
              <a:t>A public verification algorithm :</a:t>
            </a:r>
          </a:p>
          <a:p>
            <a:pPr algn="just">
              <a:buNone/>
            </a:pPr>
            <a:r>
              <a:rPr lang="en-US" dirty="0"/>
              <a:t>which permits anyone to verify that the signature is authentic. </a:t>
            </a:r>
          </a:p>
          <a:p>
            <a:pPr algn="just">
              <a:buNone/>
            </a:pPr>
            <a:endParaRPr lang="en-US" dirty="0"/>
          </a:p>
          <a:p>
            <a:pPr algn="just">
              <a:buNone/>
            </a:pPr>
            <a:r>
              <a:rPr lang="en-US" dirty="0"/>
              <a:t>The signing algorithm needs to "bind" a signature to a message in such a way that the signature can not be pulled out and used to sign another document, or have the original message modified and the signature remain valid. </a:t>
            </a:r>
          </a:p>
          <a:p>
            <a:pPr algn="just">
              <a:buNone/>
            </a:pPr>
            <a:r>
              <a:rPr lang="en-US" dirty="0"/>
              <a:t>For practical reasons it would be necessary for both algorithms to be relatively fast and if small computers such as smart cards are to be used, the algorithms can not be too computationally complex. There are many Digital Signature Schemes which meet these conditions, but we shall only investigate a few of the most popular ones.</a:t>
            </a:r>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RSA Signatures</a:t>
            </a:r>
            <a:endParaRPr lang="en-US" dirty="0"/>
          </a:p>
        </p:txBody>
      </p:sp>
      <p:sp>
        <p:nvSpPr>
          <p:cNvPr id="3" name="Content Placeholder 2"/>
          <p:cNvSpPr>
            <a:spLocks noGrp="1"/>
          </p:cNvSpPr>
          <p:nvPr>
            <p:ph idx="1"/>
          </p:nvPr>
        </p:nvSpPr>
        <p:spPr/>
        <p:txBody>
          <a:bodyPr>
            <a:normAutofit lnSpcReduction="10000"/>
          </a:bodyPr>
          <a:lstStyle/>
          <a:p>
            <a:r>
              <a:rPr lang="en-US" dirty="0"/>
              <a:t>RSA Signatures As we have previously noted, in order for Bob to sign a message m, he raises m to his private decryption exponent mod n. This is the signature algorithm. Anyone can verify this signature by raising </a:t>
            </a:r>
            <a:r>
              <a:rPr lang="en-US" dirty="0" err="1"/>
              <a:t>md</a:t>
            </a:r>
            <a:r>
              <a:rPr lang="en-US" dirty="0"/>
              <a:t> to Bob's public encryption exponent mod n. This is the verification algorithm. Application of the verification algorithm to a valid signature yields the message m. The verifier must know the message m in order to be sure that this is the message that Bob signed, so in this application Bob must send the ordered pair (m, </a:t>
            </a:r>
            <a:r>
              <a:rPr lang="en-US" dirty="0" err="1"/>
              <a:t>md</a:t>
            </a:r>
            <a:r>
              <a:rPr lang="en-US" dirty="0"/>
              <a:t> mod n). </a:t>
            </a:r>
          </a:p>
        </p:txBody>
      </p:sp>
    </p:spTree>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118</TotalTime>
  <Words>404</Words>
  <Application>Microsoft Office PowerPoint</Application>
  <PresentationFormat>On-screen Show (4:3)</PresentationFormat>
  <Paragraphs>19</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Gill Sans MT</vt:lpstr>
      <vt:lpstr>Gallery</vt:lpstr>
      <vt:lpstr>Digital Signature Schemes </vt:lpstr>
      <vt:lpstr>PowerPoint Presentation</vt:lpstr>
      <vt:lpstr>Components of a Digital Signature Scheme</vt:lpstr>
      <vt:lpstr>Components of a Digital Signature Scheme</vt:lpstr>
      <vt:lpstr>RSA Signatures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Signature Schemes</dc:title>
  <dc:creator>mp</dc:creator>
  <cp:lastModifiedBy>Sneha Barde</cp:lastModifiedBy>
  <cp:revision>14</cp:revision>
  <dcterms:created xsi:type="dcterms:W3CDTF">2020-04-03T07:21:23Z</dcterms:created>
  <dcterms:modified xsi:type="dcterms:W3CDTF">2023-05-20T05:15:53Z</dcterms:modified>
</cp:coreProperties>
</file>